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4"/>
  </p:sldMasterIdLst>
  <p:notesMasterIdLst>
    <p:notesMasterId r:id="rId30"/>
  </p:notesMasterIdLst>
  <p:sldIdLst>
    <p:sldId id="3692" r:id="rId5"/>
    <p:sldId id="10778" r:id="rId6"/>
    <p:sldId id="2076137284" r:id="rId7"/>
    <p:sldId id="2076137287" r:id="rId8"/>
    <p:sldId id="2090650757" r:id="rId9"/>
    <p:sldId id="2076137285" r:id="rId10"/>
    <p:sldId id="2090650742" r:id="rId11"/>
    <p:sldId id="10656" r:id="rId12"/>
    <p:sldId id="10758" r:id="rId13"/>
    <p:sldId id="2090650740" r:id="rId14"/>
    <p:sldId id="10764" r:id="rId15"/>
    <p:sldId id="2090650750" r:id="rId16"/>
    <p:sldId id="2090650751" r:id="rId17"/>
    <p:sldId id="2090650752" r:id="rId18"/>
    <p:sldId id="2090650744" r:id="rId19"/>
    <p:sldId id="10768" r:id="rId20"/>
    <p:sldId id="2090650741" r:id="rId21"/>
    <p:sldId id="2090650743" r:id="rId22"/>
    <p:sldId id="10770" r:id="rId23"/>
    <p:sldId id="10781" r:id="rId24"/>
    <p:sldId id="10767" r:id="rId25"/>
    <p:sldId id="2076137291" r:id="rId26"/>
    <p:sldId id="2090650747" r:id="rId27"/>
    <p:sldId id="2090650753" r:id="rId28"/>
    <p:sldId id="20906507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A3D3D2E-2859-4D70-B8BA-33DA763C5280}">
          <p14:sldIdLst>
            <p14:sldId id="3692"/>
            <p14:sldId id="10778"/>
            <p14:sldId id="2076137284"/>
            <p14:sldId id="2076137287"/>
            <p14:sldId id="2090650757"/>
            <p14:sldId id="2076137285"/>
          </p14:sldIdLst>
        </p14:section>
        <p14:section name="Key features" id="{7E924284-7C47-46AE-862E-75E229A1F017}">
          <p14:sldIdLst>
            <p14:sldId id="2090650742"/>
          </p14:sldIdLst>
        </p14:section>
        <p14:section name="Migrating existing apps" id="{90BC0EC9-5AB2-4EDE-AC5B-4BF2ECA41ABA}">
          <p14:sldIdLst>
            <p14:sldId id="10656"/>
            <p14:sldId id="10758"/>
            <p14:sldId id="2090650740"/>
          </p14:sldIdLst>
        </p14:section>
        <p14:section name="Use Cases" id="{8C74BF3D-09FD-4438-8A43-9527F04EDCEC}">
          <p14:sldIdLst>
            <p14:sldId id="10764"/>
          </p14:sldIdLst>
        </p14:section>
        <p14:section name="Web apps" id="{3C4F9B3B-7629-4433-8C95-5E4714FB4F67}">
          <p14:sldIdLst>
            <p14:sldId id="2090650750"/>
          </p14:sldIdLst>
        </p14:section>
        <p14:section name="eCommerce and payments" id="{E1EA69D6-7E67-482A-893B-73CD3DD7795E}">
          <p14:sldIdLst>
            <p14:sldId id="2090650751"/>
          </p14:sldIdLst>
        </p14:section>
        <p14:section name="Gaming" id="{11E52C91-7DA8-4B1D-97BE-BBBF26CD78ED}">
          <p14:sldIdLst>
            <p14:sldId id="2090650752"/>
            <p14:sldId id="2090650744"/>
          </p14:sldIdLst>
        </p14:section>
        <p14:section name="Payment and banking apps" id="{4CE1F1D1-13C9-4E3A-859E-AD35EDA7DE9F}">
          <p14:sldIdLst>
            <p14:sldId id="10768"/>
          </p14:sldIdLst>
        </p14:section>
        <p14:section name="Healthcare" id="{71393F15-D2AA-4D57-AFC0-0CF710612B26}">
          <p14:sldIdLst>
            <p14:sldId id="2090650741"/>
          </p14:sldIdLst>
        </p14:section>
        <p14:section name="Telecom" id="{DDF0AFEE-B31D-41B4-9B2A-848A3C1A1198}">
          <p14:sldIdLst>
            <p14:sldId id="2090650743"/>
          </p14:sldIdLst>
        </p14:section>
        <p14:section name="Education" id="{31BFE3FA-DE8B-4E49-B92C-A0C91B970A22}">
          <p14:sldIdLst>
            <p14:sldId id="10770"/>
          </p14:sldIdLst>
        </p14:section>
        <p14:section name="CMS" id="{C5223691-F447-4CCA-8E11-AC2CFE2804A6}">
          <p14:sldIdLst>
            <p14:sldId id="10781"/>
          </p14:sldIdLst>
        </p14:section>
        <p14:section name="Cloud-native apps" id="{C2124A3F-B228-4701-9069-418CCB84D601}">
          <p14:sldIdLst>
            <p14:sldId id="10767"/>
            <p14:sldId id="2076137291"/>
            <p14:sldId id="2090650747"/>
          </p14:sldIdLst>
        </p14:section>
        <p14:section name="Conclusion" id="{F901EA8A-2577-49C9-BB66-1A22D7476971}">
          <p14:sldIdLst>
            <p14:sldId id="2090650753"/>
            <p14:sldId id="209065075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7A"/>
    <a:srgbClr val="D9D9D9"/>
    <a:srgbClr val="BFBFB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BD293-55B3-4CCA-BA70-3B083BD23942}" v="478" dt="2022-04-29T17:08:35.666"/>
    <p1510:client id="{42A19D5D-0B20-4AE4-AFE3-7611DB253D0D}" v="2" dt="2022-11-30T20:25:15.7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73" autoAdjust="0"/>
  </p:normalViewPr>
  <p:slideViewPr>
    <p:cSldViewPr snapToGrid="0">
      <p:cViewPr varScale="1">
        <p:scale>
          <a:sx n="42" d="100"/>
          <a:sy n="42" d="100"/>
        </p:scale>
        <p:origin x="15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79B-4E71-935E-E6E99B801424}"/>
              </c:ext>
            </c:extLst>
          </c:dPt>
          <c:dPt>
            <c:idx val="1"/>
            <c:bubble3D val="0"/>
            <c:spPr>
              <a:solidFill>
                <a:srgbClr val="75757A"/>
              </a:solidFill>
              <a:ln w="19050">
                <a:solidFill>
                  <a:schemeClr val="lt1"/>
                </a:solidFill>
              </a:ln>
              <a:effectLst/>
            </c:spPr>
            <c:extLst>
              <c:ext xmlns:c16="http://schemas.microsoft.com/office/drawing/2014/chart" uri="{C3380CC4-5D6E-409C-BE32-E72D297353CC}">
                <c16:uniqueId val="{00000002-8F27-424C-84F2-37B1BBFA6F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79B-4E71-935E-E6E99B8014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79B-4E71-935E-E6E99B801424}"/>
              </c:ext>
            </c:extLst>
          </c:dPt>
          <c:val>
            <c:numRef>
              <c:f>Sheet1!$B$2:$B$5</c:f>
              <c:numCache>
                <c:formatCode>General</c:formatCode>
                <c:ptCount val="4"/>
                <c:pt idx="0">
                  <c:v>54</c:v>
                </c:pt>
                <c:pt idx="1">
                  <c:v>46</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0-8F27-424C-84F2-37B1BBFA6F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A2A6D-7944-4741-A539-D3C8D27C4659}"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A8059-73BD-4643-A61A-F18AAF7389AE}" type="slidenum">
              <a:rPr lang="en-US" smtClean="0"/>
              <a:t>‹#›</a:t>
            </a:fld>
            <a:endParaRPr lang="en-US"/>
          </a:p>
        </p:txBody>
      </p:sp>
    </p:spTree>
    <p:extLst>
      <p:ext uri="{BB962C8B-B14F-4D97-AF65-F5344CB8AC3E}">
        <p14:creationId xmlns:p14="http://schemas.microsoft.com/office/powerpoint/2010/main" val="301835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KEYqG0IcUy8"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echcommunity.microsoft.com/t5/azure-database-for-mysql-blog/deploying-moodle-on-azure-things-you-should-know/ba-p/8140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ustomers.microsoft.com/en-us/story/778876-university-of-south-africa-higher-education-az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Semibold" panose="020B0702040204020203" pitchFamily="34" charset="0"/>
                <a:cs typeface="Segoe UI Semibold" panose="020B0702040204020203" pitchFamily="34" charset="0"/>
              </a:rPr>
              <a:t>Azure Database Services for MySQL </a:t>
            </a:r>
            <a:r>
              <a:rPr lang="en-US" b="0" dirty="0">
                <a:latin typeface="Segoe UI Semibold" panose="020B0702040204020203" pitchFamily="34" charset="0"/>
                <a:cs typeface="Segoe UI Semibold" panose="020B0702040204020203" pitchFamily="34" charset="0"/>
              </a:rPr>
              <a:t>are unique in the public cloud managed OSS database market in that a 99.99% SLA is provided on all pricing tiers, at no additional cost to the customer. This is achieved through the unique architecture of the Azure Database Services platform that enables bringing-up a new database server in the event a server fails, in seconds rather that minutes. In AWS RDS, for example, a 99.95% SLA is only offered if customers deploy their database server in a Multi-AZ configuration – which doubles the cost to the customer.</a:t>
            </a:r>
          </a:p>
          <a:p>
            <a:endParaRPr lang="en-US" b="0" dirty="0">
              <a:latin typeface="Segoe UI Semibold" panose="020B0702040204020203" pitchFamily="34" charset="0"/>
              <a:cs typeface="Segoe UI Semibold" panose="020B0702040204020203" pitchFamily="34" charset="0"/>
            </a:endParaRPr>
          </a:p>
          <a:p>
            <a:r>
              <a:rPr lang="en-US" b="0" dirty="0">
                <a:latin typeface="Segoe UI Semibold" panose="020B0702040204020203" pitchFamily="34" charset="0"/>
                <a:cs typeface="Segoe UI Semibold" panose="020B0702040204020203" pitchFamily="34" charset="0"/>
              </a:rPr>
              <a:t>This unique architecture additionally provides the ability to scale the performance of your database server in seconds, with little/no downtime to your application. This means that you do not have to over-provision a database server to handle peak loads, but rather scale-up as necessary and then scaling back down after a peak event, enabling you to save cost.</a:t>
            </a:r>
            <a:endParaRPr lang="en-US" dirty="0"/>
          </a:p>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6EF678-834A-48C3-A149-68FB38FF4B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04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13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One of the top use cases for Azure Database for MySQL Flexible Server is to build web applications using popular content management systems such as Alfresco, WordPress, Drupal, or Joomla.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Azure App Service is a hosting platform for web applications, REST APIs, and mobile back ends in Azure. App Service adds the power of Azure to your application, and has features for security, load balancing, autoscaling, and automated management. It allows you to host both Linux and Windows web applications, so if you are planning to build a website using WordPress, Drupal, or Joomla as the content management system, you can deploy a new website easily using Azure Marketplace and the deployment templates.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E-commerce is a very popular use case for MySQL, and there are even e-commerce platforms such as Magento, which provides a fast go-to-market experience for those developers and businesses who want to build a multi-channel commerce experience for customers on a single platform. Magento, also known as Adobe Commerce, is written in PHP, and can be easily deployed to Azure Kubernetes Service using Azure Marketplace and the pre-packaged container images. Conforming to security standards, such as PCI-DSS is very important in e-commerce, and these types of applications benefit from the security features we have in Azure, such as private networks, data encryption, Azure Firewall, Microsoft Sentinel, Microsoft Defender for Cloud, and so on. </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Gaming is a very typical use case for Azure Database for MySQL and customers like Gamepub and Minecraft Realms keep their gamers happy with their fast and reliable database infrastructure and gaming platform in Azure.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Gamepub uses Azure Database for MySQL Flexible Server to have increased control and flexibility of database server parameters, more options for high availability, and cost optimization controls. With Flexible server they can reduce service downtime by aligning server maintenance with the game maintenance schedule.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Minecraft offers both single player and multiplayer modes of gameplay. Minecraft Realms enables players to create personal multiplayer servers, providing a private online multiplayer experience. Originally, Realms was completely hosted on AWS. This included the cloud-hosted multiplayer gamer servers, world state data storage, subscription and metadata databases, and the service code’s compute fabric.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Realms was migrated to Azure Database for MySQL for various reasons: They were looking for cost efficiency by moving from virtual servers to a true Platform-as-a-Service solution to shift focus away from managing virtual machines and to be able to spend more time enhancing the customer experience for their product offering. They were also looking for better interoperability with the Microsoft ecosystem, and to improve gameplay through a lower latency experience that could leverage the global footprint of Azure.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Minecraft Realms moved its databases, compute, and storage to Azure, they achieved core tactical improvements for the business, including better cost efficiency and service maintainability while improving both the productivity of their developers and the gameplay experience. </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Many financial companies and banks are using Azure Database for MySQL for payment and banking applications. A great example is HSBC, one of the world’s largest international banks, who combined the convenience afforded by smart phones with cloud services to allow cashless transactions where people can use their smart phone to perform payments digitally. Today, over one and a half million people use their PayMe app to exchange money with people in their personal network for free. And businesses are using HSBC’s new PayMe for Business app, built natively on Azure, to collect payments instantly, with 98 percent of all transactions completed in less than 500 milliseconds.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They use Azure Database for MySQL, a microservices architecture, and Azure services such as Azure Kubernetes Service, Azure Event Hubs, Azure Storage, Azure Cosmos DB, and Azure Databricks to build a full end-to-end solution.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92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Nobel Media of Stockholm, Sweden is responsible for building and maintaining the Nobel Prize website. In the minutes and hours surrounding the announcement of each Nobel Prize, traffic on the website increases 1,000- to 10,000-fold. Their website now runs the open-source WordPress content management system based on the PHP scripting language in Azure App Service, and they use Azure Database for MySQL to store the content. To make the website even more performant, they also use Azure Cache for Redis to accelerate the data layer through in-memory caching.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Azure App Service is a hosting platform for web applications, REST APIs, and mobile back ends in Azure. App Service adds the power of Azure to your application, and has features for security, load balancing, autoscaling, and automated management. It allows you to host both Linux and Windows web applications, so if you are planning to build a website using WordPress, Drupal, or Joomla as the content management system, you can deploy a new website easily using Azure Marketplace and the deployment templates.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74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E-commerce is a very popular use case for MySQL, and there are even e-commerce platforms such as Magento, which provides a fast go-to-market experience for those developers and businesses who want to build a multi-channel commerce experience for customers on a single platform. Magento, also known as Adobe Commerce, is written in PHP, and can be easily deployed to Azure Kubernetes Service using Azure Marketplace and the pre-packaged container images. Conforming to security standards, such as PCI-DSS is very important in e-commerce, and these types of applications benefit from the security features we have in Azure, such as private networks, data encryption, Azure Firewall, Microsoft Sentinel, Microsoft Defender for Cloud, and so on.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A2A8059-73BD-4643-A61A-F18AAF7389AE}" type="slidenum">
              <a:rPr lang="en-US" smtClean="0"/>
              <a:t>13</a:t>
            </a:fld>
            <a:endParaRPr lang="en-US"/>
          </a:p>
        </p:txBody>
      </p:sp>
    </p:spTree>
    <p:extLst>
      <p:ext uri="{BB962C8B-B14F-4D97-AF65-F5344CB8AC3E}">
        <p14:creationId xmlns:p14="http://schemas.microsoft.com/office/powerpoint/2010/main" val="2454874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Minecraft offers both single player and multiplayer modes of gameplay. Minecraft Realms enables players to create personal multiplayer servers, providing a private online multiplayer experience. Originally, Realms was completely hosted on AWS. This included the cloud-hosted multiplayer gamer servers, world state data storage, subscription and metadata databases, and the service code’s compute fabric.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Realms was migrated to Azure Database for MySQL for various reasons: They were looking for cost efficiency by moving from virtual servers to a true Platform-as-a-Service solution to shift focus away from managing virtual machines and to be able to spend more time enhancing the customer experience for their product offering. They were also looking for better interoperability with the Microsoft ecosystem, and to improve gameplay through a lower latency experience that could leverage the global footprint of Azure.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Minecraft Realms moved its databases, compute, and storage to Azure, they achieved core tactical improvements for the business, including better cost efficiency and service maintainability while improving both the productivity of their developers and the gameplay experience. </a:t>
            </a:r>
          </a:p>
          <a:p>
            <a:endParaRPr lang="en-US" dirty="0"/>
          </a:p>
          <a:p>
            <a:endParaRPr lang="en-US" dirty="0"/>
          </a:p>
          <a:p>
            <a:r>
              <a:rPr lang="en-US" dirty="0"/>
              <a:t>References:</a:t>
            </a:r>
          </a:p>
          <a:p>
            <a:r>
              <a:rPr lang="en-US" dirty="0"/>
              <a:t>https://developer.microsoft.com/en-us/games/blog/migrating-minecraft-realms-from-aws-to-azure/</a:t>
            </a:r>
          </a:p>
          <a:p>
            <a:r>
              <a:rPr lang="en-US" dirty="0"/>
              <a:t>https://developer.microsoft.com/en-us/games/blog/how-minecraft-realms-moved-its-databases-from-aws-to-azure/</a:t>
            </a:r>
          </a:p>
          <a:p>
            <a:r>
              <a:rPr lang="en-US" dirty="0"/>
              <a:t>https://developer.microsoft.com/en-us/games/blog/how-minecraft-realms-moved-compute-storage-from-aws-to-azure/</a:t>
            </a:r>
          </a:p>
          <a:p>
            <a:endParaRPr lang="en-US" dirty="0"/>
          </a:p>
          <a:p>
            <a:endParaRPr lang="en-US" dirty="0"/>
          </a:p>
        </p:txBody>
      </p:sp>
      <p:sp>
        <p:nvSpPr>
          <p:cNvPr id="4" name="Slide Number Placeholder 3"/>
          <p:cNvSpPr>
            <a:spLocks noGrp="1"/>
          </p:cNvSpPr>
          <p:nvPr>
            <p:ph type="sldNum" sz="quarter" idx="5"/>
          </p:nvPr>
        </p:nvSpPr>
        <p:spPr/>
        <p:txBody>
          <a:bodyPr/>
          <a:lstStyle/>
          <a:p>
            <a:fld id="{DA2A8059-73BD-4643-A61A-F18AAF7389AE}" type="slidenum">
              <a:rPr lang="en-US" smtClean="0"/>
              <a:t>14</a:t>
            </a:fld>
            <a:endParaRPr lang="en-US"/>
          </a:p>
        </p:txBody>
      </p:sp>
    </p:spTree>
    <p:extLst>
      <p:ext uri="{BB962C8B-B14F-4D97-AF65-F5344CB8AC3E}">
        <p14:creationId xmlns:p14="http://schemas.microsoft.com/office/powerpoint/2010/main" val="164918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sample architecture showing various components and Azure services that provide a analytical solution for gaming data transactions. </a:t>
            </a:r>
          </a:p>
          <a:p>
            <a:endParaRPr lang="en-US" dirty="0"/>
          </a:p>
          <a:p>
            <a:r>
              <a:rPr lang="en-US" dirty="0"/>
              <a:t>As a best practice it is always good to talk about the end-to-end value of Microsoft data platform, and also mention tools like Azure Monitor, Application Insights, Azure Sentinel, Azure Advisor, etc. </a:t>
            </a:r>
          </a:p>
        </p:txBody>
      </p:sp>
      <p:sp>
        <p:nvSpPr>
          <p:cNvPr id="4" name="Slide Number Placeholder 3"/>
          <p:cNvSpPr>
            <a:spLocks noGrp="1"/>
          </p:cNvSpPr>
          <p:nvPr>
            <p:ph type="sldNum" sz="quarter" idx="5"/>
          </p:nvPr>
        </p:nvSpPr>
        <p:spPr/>
        <p:txBody>
          <a:bodyPr/>
          <a:lstStyle/>
          <a:p>
            <a:fld id="{DA2A8059-73BD-4643-A61A-F18AAF7389AE}" type="slidenum">
              <a:rPr lang="en-US" smtClean="0"/>
              <a:t>15</a:t>
            </a:fld>
            <a:endParaRPr lang="en-US"/>
          </a:p>
        </p:txBody>
      </p:sp>
    </p:spTree>
    <p:extLst>
      <p:ext uri="{BB962C8B-B14F-4D97-AF65-F5344CB8AC3E}">
        <p14:creationId xmlns:p14="http://schemas.microsoft.com/office/powerpoint/2010/main" val="278757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architectural diagram and use case is based on the HSBC case study but instead of Databricks, we are showcasing our 1</a:t>
            </a:r>
            <a:r>
              <a:rPr lang="en-US" sz="1200" kern="1200" baseline="30000" dirty="0">
                <a:solidFill>
                  <a:schemeClr val="tx1"/>
                </a:solidFill>
                <a:latin typeface="+mn-lt"/>
                <a:ea typeface="+mn-ea"/>
                <a:cs typeface="+mn-cs"/>
              </a:rPr>
              <a:t>st</a:t>
            </a:r>
            <a:r>
              <a:rPr lang="en-US" sz="1200" kern="1200" dirty="0">
                <a:solidFill>
                  <a:schemeClr val="tx1"/>
                </a:solidFill>
                <a:latin typeface="+mn-lt"/>
                <a:ea typeface="+mn-ea"/>
                <a:cs typeface="+mn-cs"/>
              </a:rPr>
              <a:t> party analytical solution, Synapse Analytics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(226) HSBC's PayMe for Business app | How we built it in Azure – YouTube</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Talk track for the HSBC 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Many financial companies and banks are using Azure Database for MySQL for payment and banking applications. A great example is HSBC, one of the world’s largest international banks, who combined the convenience afforded by smart phones with cloud services to allow cashless transactions where people can use their smart phone to perform payments digitally. Today, over one and a half million people use their PayMe app to exchange money with people in their personal network for free. And businesses are using HSBC’s new PayMe for Business app, built natively on Azure, to collect payments instantly, with 98 percent of all transactions completed in less than 500 milliseconds.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They use Azure Database for MySQL, a microservices architecture, and Azure services such as Azure Kubernetes Service, Azure Event Hubs, Azure Storage, Azure Cosmos DB, and Azure Databricks to build a full end-to-end solution.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All these services support multiple layers of security that are available to protect sensitive customer and financial data on Azure Database for MySQL, including SSL/TLS encryption, which is enforced by default, strong storage encryption of data at rest that also encrypts temporary files created while running queries, private and secure network communication through Azure Virtual Networks, virtual network firewall rules,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DA2A8059-73BD-4643-A61A-F18AAF7389AE}" type="slidenum">
              <a:rPr lang="en-US" smtClean="0"/>
              <a:t>16</a:t>
            </a:fld>
            <a:endParaRPr lang="en-US"/>
          </a:p>
        </p:txBody>
      </p:sp>
    </p:spTree>
    <p:extLst>
      <p:ext uri="{BB962C8B-B14F-4D97-AF65-F5344CB8AC3E}">
        <p14:creationId xmlns:p14="http://schemas.microsoft.com/office/powerpoint/2010/main" val="246104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Healthcare is another typical use case for Azure Database for MySQL.</a:t>
            </a:r>
          </a:p>
          <a:p>
            <a:endParaRPr lang="en-US" b="0" dirty="0"/>
          </a:p>
          <a:p>
            <a:r>
              <a:rPr lang="en-US" b="0" dirty="0"/>
              <a:t>In this sample architecture users are authenticated through Azure Active Directory. The application has been built using a microservices architecture running on Azure Kubernetes Service. </a:t>
            </a:r>
          </a:p>
          <a:p>
            <a:endParaRPr lang="en-US" b="0" dirty="0"/>
          </a:p>
          <a:p>
            <a:r>
              <a:rPr lang="en-US" b="1" dirty="0"/>
              <a:t>Focus on </a:t>
            </a:r>
            <a:r>
              <a:rPr lang="en-US" b="1" dirty="0" err="1"/>
              <a:t>Hipaa</a:t>
            </a:r>
            <a:r>
              <a:rPr lang="en-US" b="1" dirty="0"/>
              <a:t> and compliance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https://docs.microsoft.com/en-us/compliance/regulatory/offering-hitrust</a:t>
            </a:r>
            <a:endParaRPr lang="en-US" b="1" dirty="0"/>
          </a:p>
          <a:p>
            <a:r>
              <a:rPr lang="en-US" dirty="0"/>
              <a:t>https://docs.microsoft.com/en-us/azure/compliance/offerings/offering-hipaa-us</a:t>
            </a:r>
          </a:p>
          <a:p>
            <a:endParaRPr lang="en-US" dirty="0"/>
          </a:p>
        </p:txBody>
      </p:sp>
      <p:sp>
        <p:nvSpPr>
          <p:cNvPr id="4" name="Slide Number Placeholder 3"/>
          <p:cNvSpPr>
            <a:spLocks noGrp="1"/>
          </p:cNvSpPr>
          <p:nvPr>
            <p:ph type="sldNum" sz="quarter" idx="5"/>
          </p:nvPr>
        </p:nvSpPr>
        <p:spPr/>
        <p:txBody>
          <a:bodyPr/>
          <a:lstStyle/>
          <a:p>
            <a:fld id="{DA2A8059-73BD-4643-A61A-F18AAF7389AE}" type="slidenum">
              <a:rPr lang="en-US" smtClean="0"/>
              <a:t>17</a:t>
            </a:fld>
            <a:endParaRPr lang="en-US"/>
          </a:p>
        </p:txBody>
      </p:sp>
    </p:spTree>
    <p:extLst>
      <p:ext uri="{BB962C8B-B14F-4D97-AF65-F5344CB8AC3E}">
        <p14:creationId xmlns:p14="http://schemas.microsoft.com/office/powerpoint/2010/main" val="204185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11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UI"/>
              </a:rPr>
              <a:t>Moodle is one of the most popular open source learning management platform empowering educators and researchers across the world to disseminate their work efficiently. It is also one of the most matured and robust OSS application which is developed and improvised by the community over the years. We have seen customers deploying Moodle in Azure from small, medium and large enterprises to schools, public sector and government organizations. </a:t>
            </a:r>
          </a:p>
          <a:p>
            <a:endParaRPr lang="en-US" b="0" i="0" dirty="0">
              <a:solidFill>
                <a:srgbClr val="333333"/>
              </a:solidFill>
              <a:effectLst/>
              <a:latin typeface="SegoeUI"/>
            </a:endParaRPr>
          </a:p>
          <a:p>
            <a:r>
              <a:rPr lang="en-US" dirty="0">
                <a:hlinkClick r:id="rId3"/>
              </a:rPr>
              <a:t>Deploying Moodle on Azure – things you should know - Microsoft Tech Community</a:t>
            </a:r>
            <a:endParaRPr lang="en-US" b="0" i="0" dirty="0">
              <a:solidFill>
                <a:srgbClr val="333333"/>
              </a:solidFill>
              <a:effectLst/>
              <a:latin typeface="SegoeU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Per </a:t>
            </a:r>
            <a:r>
              <a:rPr lang="en-US" dirty="0" err="1">
                <a:cs typeface="Calibri"/>
              </a:rPr>
              <a:t>GigaOm</a:t>
            </a:r>
            <a:r>
              <a:rPr lang="en-US" dirty="0">
                <a:cs typeface="Calibri"/>
              </a:rPr>
              <a:t> Study, November 2020, customers can save up to 54% version on premises and 30% compared to AWS. Migrating to PaaS services in Azure customers will be able to lower the total cost of ownership by 48% compared to on-premises deployments. </a:t>
            </a:r>
          </a:p>
          <a:p>
            <a:endParaRPr lang="en-US" dirty="0">
              <a:cs typeface="Calibri"/>
            </a:endParaRPr>
          </a:p>
          <a:p>
            <a:r>
              <a:rPr lang="en-US" dirty="0">
                <a:cs typeface="Calibri"/>
              </a:rPr>
              <a:t>Customers rely on community editions of open source frameworks and databases as the features are widely used in the community. With Azure developers will get the flexibility and adaptability they need, and they can leverage modern development practices such as DevOps/</a:t>
            </a:r>
            <a:r>
              <a:rPr lang="en-US" dirty="0" err="1">
                <a:cs typeface="Calibri"/>
              </a:rPr>
              <a:t>GitOps</a:t>
            </a:r>
            <a:r>
              <a:rPr lang="en-US" dirty="0">
                <a:cs typeface="Calibri"/>
              </a:rPr>
              <a:t>. Also, since Azure Database for MySQL is based on the community editions of MySQL, it just works with any application designed for MySQL. With the community editions of MySQL in Azure developers are also able to easily migrate their MySQL databases from one environment to another. </a:t>
            </a:r>
          </a:p>
          <a:p>
            <a:endParaRPr lang="en-US" dirty="0">
              <a:cs typeface="Calibri"/>
            </a:endParaRPr>
          </a:p>
        </p:txBody>
      </p:sp>
      <p:sp>
        <p:nvSpPr>
          <p:cNvPr id="4" name="Slide Number Placeholder 3"/>
          <p:cNvSpPr>
            <a:spLocks noGrp="1"/>
          </p:cNvSpPr>
          <p:nvPr>
            <p:ph type="sldNum" sz="quarter" idx="5"/>
          </p:nvPr>
        </p:nvSpPr>
        <p:spPr/>
        <p:txBody>
          <a:bodyPr/>
          <a:lstStyle/>
          <a:p>
            <a:fld id="{DA2A8059-73BD-4643-A61A-F18AAF7389AE}" type="slidenum">
              <a:rPr lang="en-US" smtClean="0"/>
              <a:t>2</a:t>
            </a:fld>
            <a:endParaRPr lang="en-US"/>
          </a:p>
        </p:txBody>
      </p:sp>
    </p:spTree>
    <p:extLst>
      <p:ext uri="{BB962C8B-B14F-4D97-AF65-F5344CB8AC3E}">
        <p14:creationId xmlns:p14="http://schemas.microsoft.com/office/powerpoint/2010/main" val="1272221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Alfresco is a collection of information management software products that allow customers to build enterprise applications in Azure. It can be easily deployed through Azure Marketplace. </a:t>
            </a:r>
          </a:p>
        </p:txBody>
      </p:sp>
      <p:sp>
        <p:nvSpPr>
          <p:cNvPr id="4" name="Slide Number Placeholder 3"/>
          <p:cNvSpPr>
            <a:spLocks noGrp="1"/>
          </p:cNvSpPr>
          <p:nvPr>
            <p:ph type="sldNum" sz="quarter" idx="5"/>
          </p:nvPr>
        </p:nvSpPr>
        <p:spPr/>
        <p:txBody>
          <a:bodyPr/>
          <a:lstStyle/>
          <a:p>
            <a:fld id="{DA2A8059-73BD-4643-A61A-F18AAF7389AE}" type="slidenum">
              <a:rPr lang="en-US" smtClean="0"/>
              <a:t>20</a:t>
            </a:fld>
            <a:endParaRPr lang="en-US"/>
          </a:p>
        </p:txBody>
      </p:sp>
    </p:spTree>
    <p:extLst>
      <p:ext uri="{BB962C8B-B14F-4D97-AF65-F5344CB8AC3E}">
        <p14:creationId xmlns:p14="http://schemas.microsoft.com/office/powerpoint/2010/main" val="104119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Many developers and organizations deploy microservices architectures to offer resilient, scalable, and developer friendly applications. Unlike traditional monolithic apps, each microservice operates independently and can be updated without redeploying the application. Each service also manages its own persistence layer, which means that service teams can perform database schema updates without affecting other services.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While microservices apps offer major benefits, they require advanced tools and knowledge of distributed systems. Organizations utilize domain analysis to define optimal boundaries between services, and use well-defined APIs to implement communication between the services. A single small team of developers can write and maintain a microservice, and they can make independent decisions on which technology stack, libraries, or frameworks they want to use.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Since microservices communicate with each other using well-defined APIs, API management is very important. Azure API Management allows organizations to manage and securely expose   their APIs hosted on diverse environments from a central service. API Management simplifies legacy API modernization, API exposure to multiple platforms, and the exchange of data between businesses. Applications call APIs through an API gateway that validates credentials, enforces quotas, serializes requests in different protocols, and more. Developers operate their API Management instances through the management plane in Azure, and they can expose API documentation for internal and external users through the Developer portal.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On Azure, organizations often deploy microservices to Azure Kubernetes Service and use CI/CD or Continuous Integration/Continuous Development platforms, such as GitHub actions. Azure Kubernetes Service provides many enterprise features, such as deployment of the application or the microservice across nodes that live in multiple Azure regions, load balancing, automatic restarts, redeployment, and more. Kubernetes apps that persist data in Azure Database for MySQL Flexible Server also get many benefits. For example, you can co-locate Flexible Server and Azure Kubernetes Service nodes in the same availability zone to minimize latency, and as a developer you will be able to manage Flexible Server instances directly from AKS using the Azure Service Operator.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4700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Azure App Service</a:t>
            </a:r>
            <a:r>
              <a:rPr lang="en-US" sz="1800" dirty="0">
                <a:effectLst/>
                <a:latin typeface="Calibri" panose="020F0502020204030204" pitchFamily="34" charset="0"/>
                <a:ea typeface="Calibri" panose="020F0502020204030204" pitchFamily="34" charset="0"/>
                <a:cs typeface="Arial" panose="020B0604020202020204" pitchFamily="34" charset="0"/>
              </a:rPr>
              <a:t> is a managed production environment for your application, and it automatically patches and maintains the operating system and language frameworks for you. You will be able to spend time writing great apps, and you can let Azure worry about the platform.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Azure App Service is compatible with manual deployment mechanisms, including ZIP files, FTP, and local Git repositories. It also supports automated mechanisms, like GitHub actions, to build, test, and deploy your code right from GitHub.  Coupled with powerful management tools such as the Kudu console, App Service is suitable for many enterprise applications.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Azure App Service also lets you to build applications for global scale with high availability. You will be able to scale up or out manually or automatically and host your apps anywhere in the global datacenter infrastructure of Azure.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you are developing web applications using content management systems such as WordPress, Joomla, or Drupal – you can deploy these environments easily to Azure App Service using application templates that are available through the Azure Marketplace. </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 is another application pattern that is very commonly used in modern, cloud native applications, and this is called event driven applications. Some examples are applications that need to react to a series of critical events, or you need to build a web API for your web application. You may also need to build custom logic that responds to database changes.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these types of situations, Azure offers a serverless platform, which means that you are only billed for the execution time of your code and Azure automatically scales compute resources up and down in response to demand.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 </a:t>
            </a:r>
            <a:r>
              <a:rPr lang="en-US" sz="1800" b="1" dirty="0">
                <a:effectLst/>
                <a:latin typeface="Calibri" panose="020F0502020204030204" pitchFamily="34" charset="0"/>
                <a:ea typeface="Calibri" panose="020F0502020204030204" pitchFamily="34" charset="0"/>
                <a:cs typeface="Arial" panose="020B0604020202020204" pitchFamily="34" charset="0"/>
              </a:rPr>
              <a:t>Azure Functions </a:t>
            </a:r>
            <a:r>
              <a:rPr lang="en-US" sz="1800" dirty="0">
                <a:effectLst/>
                <a:latin typeface="Calibri" panose="020F0502020204030204" pitchFamily="34" charset="0"/>
                <a:ea typeface="Calibri" panose="020F0502020204030204" pitchFamily="34" charset="0"/>
                <a:cs typeface="Arial" panose="020B0604020202020204" pitchFamily="34" charset="0"/>
              </a:rPr>
              <a:t>instance consists of individual functions that execute in response to a trigger. These functions interface with other Azure resources through bindings, although resources without default bindings such as Azure Database for MySQL, can be accessed through language-specific connectors. Like Azure App Service, Function Apps support multiple programming languages and you can extend support for unsupported languages through custom handles. For long running, stateful serverless architectures, such as when human intervention is necessary, Azure provides the Durable Functions extension.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Azure Logic Apps</a:t>
            </a:r>
            <a:r>
              <a:rPr lang="en-US" sz="1800" dirty="0">
                <a:effectLst/>
                <a:latin typeface="Calibri" panose="020F0502020204030204" pitchFamily="34" charset="0"/>
                <a:ea typeface="Calibri" panose="020F0502020204030204" pitchFamily="34" charset="0"/>
                <a:cs typeface="Arial" panose="020B0604020202020204" pitchFamily="34" charset="0"/>
              </a:rPr>
              <a:t> provide integration services for enterprises, connecting applications that reside on-premises and in the cloud. Logic Apps allow you to create and run automated workflows that integrate your apps, data, services, and systems. Some examples of typical use cases for Azure Logic Apps are integrations and workflows between an email system and your application, routing and processing of customer orders between several applications and databases, moving files between storage accounts, or when you need to create alerts or tasks for items that need review.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Azure Functions and Azure Logic Apps give you a complete serverless application development experience from building and debugging locally to deploying and monitoring in the cloud. One of the many benefits of Azure is built-in monitoring. You can monitor and analyze code performance with Azure Application Insights, which gives you actionable insights on performance bottlenecks and failure hotspots across all components of your application.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Additionally, you can host your application in an Azure Container Service, or Azure Kubernetes Service. </a:t>
            </a:r>
          </a:p>
          <a:p>
            <a:endParaRPr lang="en-US" dirty="0"/>
          </a:p>
        </p:txBody>
      </p:sp>
      <p:sp>
        <p:nvSpPr>
          <p:cNvPr id="4" name="Slide Number Placeholder 3"/>
          <p:cNvSpPr>
            <a:spLocks noGrp="1"/>
          </p:cNvSpPr>
          <p:nvPr>
            <p:ph type="sldNum" sz="quarter" idx="5"/>
          </p:nvPr>
        </p:nvSpPr>
        <p:spPr/>
        <p:txBody>
          <a:bodyPr/>
          <a:lstStyle/>
          <a:p>
            <a:fld id="{DA2A8059-73BD-4643-A61A-F18AAF7389AE}" type="slidenum">
              <a:rPr lang="en-US" smtClean="0"/>
              <a:t>22</a:t>
            </a:fld>
            <a:endParaRPr lang="en-US"/>
          </a:p>
        </p:txBody>
      </p:sp>
    </p:spTree>
    <p:extLst>
      <p:ext uri="{BB962C8B-B14F-4D97-AF65-F5344CB8AC3E}">
        <p14:creationId xmlns:p14="http://schemas.microsoft.com/office/powerpoint/2010/main" val="3801611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325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38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12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reasons why MySQL is so popular today.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44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cs typeface="Calibri"/>
              </a:rPr>
              <a:t>Azure Database for MySQL is a cost effective, fully managed MySQL database service in Azure which is easy to provision and scale. Customers and developers can focus on application development instead of managing the infrastructure, operating system, MySQL software, and so on. </a:t>
            </a:r>
          </a:p>
          <a:p>
            <a:pPr marL="171450" indent="-171450">
              <a:buFontTx/>
              <a:buChar char="-"/>
            </a:pPr>
            <a:r>
              <a:rPr lang="en-US" dirty="0">
                <a:cs typeface="Calibri"/>
              </a:rPr>
              <a:t>Azure Database for MySQL works with PHP, Java, Python, Node.JS, Ruby, .NET, and applications can be hosted in Azure App Service, Azure Kubernetes Service, and Spring Cloud. There is also a great integration to other Azure services, including the end-to-end data platform and the AI services such as Cognitive Services which all can be used when building innovative, intelligent solutions. </a:t>
            </a:r>
          </a:p>
          <a:p>
            <a:pPr marL="171450" indent="-171450">
              <a:buFontTx/>
              <a:buChar char="-"/>
            </a:pPr>
            <a:r>
              <a:rPr lang="en-US" dirty="0">
                <a:cs typeface="Calibri"/>
              </a:rPr>
              <a:t>Customers and developers will be able to build and deploy their data centric applications with the security and privacy controls required to innovate with confidence</a:t>
            </a:r>
          </a:p>
          <a:p>
            <a:pPr marL="171450" indent="-171450">
              <a:buFontTx/>
              <a:buChar char="-"/>
            </a:pPr>
            <a:endParaRPr lang="en-US" dirty="0">
              <a:cs typeface="Calibri"/>
            </a:endParaRPr>
          </a:p>
          <a:p>
            <a:endParaRPr lang="en-US" dirty="0">
              <a:cs typeface="Calibri"/>
            </a:endParaRPr>
          </a:p>
          <a:p>
            <a:pPr marL="0" indent="0">
              <a:buFontTx/>
              <a:buNone/>
            </a:pPr>
            <a:r>
              <a:rPr lang="en-US" dirty="0">
                <a:cs typeface="Calibri"/>
              </a:rPr>
              <a:t>¹ - aka.ms/</a:t>
            </a:r>
            <a:r>
              <a:rPr lang="en-US" dirty="0" err="1">
                <a:cs typeface="Calibri"/>
              </a:rPr>
              <a:t>mysqlflexibletco</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8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A2A8059-73BD-4643-A61A-F18AAF7389AE}" type="slidenum">
              <a:rPr lang="en-US" smtClean="0"/>
              <a:t>6</a:t>
            </a:fld>
            <a:endParaRPr lang="en-US"/>
          </a:p>
        </p:txBody>
      </p:sp>
    </p:spTree>
    <p:extLst>
      <p:ext uri="{BB962C8B-B14F-4D97-AF65-F5344CB8AC3E}">
        <p14:creationId xmlns:p14="http://schemas.microsoft.com/office/powerpoint/2010/main" val="643343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Azure Database for MySQL Flexible Server is a fully managed MySQL database as a service offering that can handle mission-critical workloads with predictable performance and dynamic scalability. It is based on MySQL community editions 5.7 and 8.0. Developers will be able to have better control over server parameters to support their specific workloads, while still enjoying the benefits of a managed database service.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926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Segoe UI Light" pitchFamily="34" charset="0"/>
              </a:rPr>
              <a:t>Migration guide</a:t>
            </a:r>
          </a:p>
          <a:p>
            <a:r>
              <a:rPr lang="en-US" sz="1400" dirty="0">
                <a:latin typeface="Segoe UI Light" pitchFamily="34" charset="0"/>
              </a:rPr>
              <a:t>Provides prescriptive guidance on how to do migrations. Customers have access to case studies of migrations that other customers already did. Customers will also find a list of partners that they can contact to get assistance to do migrations.</a:t>
            </a:r>
          </a:p>
          <a:p>
            <a:endParaRPr lang="en-US" sz="1400" dirty="0">
              <a:latin typeface="Segoe UI Light" pitchFamily="34" charset="0"/>
            </a:endParaRPr>
          </a:p>
          <a:p>
            <a:r>
              <a:rPr lang="en-US" sz="1400" b="1" dirty="0">
                <a:latin typeface="Segoe UI Light" pitchFamily="34" charset="0"/>
              </a:rPr>
              <a:t>DMS</a:t>
            </a:r>
          </a:p>
          <a:p>
            <a:r>
              <a:rPr lang="en-US" sz="1400" dirty="0">
                <a:latin typeface="Segoe UI Light" pitchFamily="34" charset="0"/>
              </a:rPr>
              <a:t>As organizations look to optimize their IT infrastructure to have more time and resources to focus on business transformation, Microsoft is committed to accelerating these initiatives. The new Azure </a:t>
            </a:r>
            <a:r>
              <a:rPr lang="en-US" sz="1400" b="1" dirty="0">
                <a:latin typeface="Segoe UI Light" pitchFamily="34" charset="0"/>
              </a:rPr>
              <a:t>Database Migration Service (DMS) </a:t>
            </a:r>
            <a:r>
              <a:rPr lang="en-US" sz="1400" dirty="0">
                <a:latin typeface="Segoe UI Light" pitchFamily="34" charset="0"/>
              </a:rPr>
              <a:t>is a fully managed, first party Azure service that enables seamless and frictionless migrations from heterogeneous database sources to Azure Database platforms with minimal downtime. This service will streamline the tasks required to move existing competitive and SQL Server databases to Azure. </a:t>
            </a:r>
          </a:p>
          <a:p>
            <a:endParaRPr lang="en-US" sz="1400" dirty="0">
              <a:latin typeface="Segoe UI Light" pitchFamily="34" charset="0"/>
            </a:endParaRPr>
          </a:p>
          <a:p>
            <a:r>
              <a:rPr lang="en-US" sz="2000" b="0" i="0" dirty="0">
                <a:solidFill>
                  <a:srgbClr val="171717"/>
                </a:solidFill>
                <a:effectLst/>
                <a:latin typeface="Segoe UI" panose="020B0502040204020203" pitchFamily="34" charset="0"/>
              </a:rPr>
              <a:t>Using Data-in replication, you can configure the source as your primary and the target as your replica, so that there's continuous synching of any new transactions to Azure while the application remains running. </a:t>
            </a:r>
            <a:endParaRPr lang="en-US" sz="1400" b="0" i="0" dirty="0">
              <a:solidFill>
                <a:srgbClr val="171717"/>
              </a:solidFill>
              <a:effectLst/>
              <a:latin typeface="Segoe UI Light" pitchFamily="34" charset="0"/>
            </a:endParaRPr>
          </a:p>
          <a:p>
            <a:endParaRPr lang="en-US" sz="2000" b="0" i="0" kern="1200" dirty="0">
              <a:solidFill>
                <a:srgbClr val="171717"/>
              </a:solidFill>
              <a:effectLst/>
              <a:latin typeface="Segoe UI" panose="020B0502040204020203" pitchFamily="34" charset="0"/>
              <a:ea typeface="+mn-ea"/>
              <a:cs typeface="+mn-cs"/>
            </a:endParaRPr>
          </a:p>
          <a:p>
            <a:pPr defTabSz="1110123">
              <a:spcBef>
                <a:spcPts val="243"/>
              </a:spcBef>
              <a:spcAft>
                <a:spcPts val="1457"/>
              </a:spcAft>
              <a:defRPr/>
            </a:pPr>
            <a:r>
              <a:rPr lang="en-US" sz="2000" b="0" i="0" kern="1200" dirty="0">
                <a:solidFill>
                  <a:srgbClr val="171717"/>
                </a:solidFill>
                <a:effectLst/>
                <a:latin typeface="Segoe UI" panose="020B0502040204020203" pitchFamily="34" charset="0"/>
                <a:ea typeface="+mn-ea"/>
                <a:cs typeface="+mn-cs"/>
              </a:rPr>
              <a:t>Seamlessly migrate on-premise databases at scale</a:t>
            </a:r>
          </a:p>
          <a:p>
            <a:pPr defTabSz="1110123">
              <a:spcBef>
                <a:spcPts val="243"/>
              </a:spcBef>
              <a:spcAft>
                <a:spcPts val="1457"/>
              </a:spcAft>
              <a:defRPr/>
            </a:pPr>
            <a:r>
              <a:rPr lang="en-US" sz="2000" b="0" i="0" kern="1200" dirty="0">
                <a:solidFill>
                  <a:srgbClr val="171717"/>
                </a:solidFill>
                <a:effectLst/>
                <a:latin typeface="Segoe UI" panose="020B0502040204020203" pitchFamily="34" charset="0"/>
                <a:ea typeface="+mn-ea"/>
                <a:cs typeface="+mn-cs"/>
              </a:rPr>
              <a:t>Experience near zero downtime for mission critical applications</a:t>
            </a:r>
          </a:p>
          <a:p>
            <a:pPr defTabSz="1110123">
              <a:spcBef>
                <a:spcPts val="243"/>
              </a:spcBef>
              <a:spcAft>
                <a:spcPts val="1457"/>
              </a:spcAft>
              <a:defRPr/>
            </a:pPr>
            <a:r>
              <a:rPr lang="en-US" sz="2000" b="0" i="0" kern="1200" dirty="0">
                <a:solidFill>
                  <a:srgbClr val="171717"/>
                </a:solidFill>
                <a:effectLst/>
                <a:latin typeface="Segoe UI" panose="020B0502040204020203" pitchFamily="34" charset="0"/>
                <a:ea typeface="+mn-ea"/>
                <a:cs typeface="+mn-cs"/>
              </a:rPr>
              <a:t>Trust in a robust, resilient service for every migration scenario</a:t>
            </a:r>
          </a:p>
          <a:p>
            <a:pPr defTabSz="1110123">
              <a:spcBef>
                <a:spcPts val="243"/>
              </a:spcBef>
              <a:spcAft>
                <a:spcPts val="1457"/>
              </a:spcAft>
              <a:defRPr/>
            </a:pPr>
            <a:r>
              <a:rPr lang="en-US" sz="2000" b="0" i="0" kern="1200" dirty="0">
                <a:solidFill>
                  <a:srgbClr val="171717"/>
                </a:solidFill>
                <a:effectLst/>
                <a:latin typeface="Segoe UI" panose="020B0502040204020203" pitchFamily="34" charset="0"/>
                <a:ea typeface="+mn-ea"/>
                <a:cs typeface="+mn-cs"/>
                <a:sym typeface="Wingdings" panose="05000000000000000000" pitchFamily="2" charset="2"/>
              </a:rPr>
              <a:t>Migrate multiple database sources to Azure</a:t>
            </a:r>
          </a:p>
          <a:p>
            <a:pPr defTabSz="1110123">
              <a:spcBef>
                <a:spcPts val="243"/>
              </a:spcBef>
              <a:spcAft>
                <a:spcPts val="1457"/>
              </a:spcAft>
              <a:defRPr/>
            </a:pPr>
            <a:endParaRPr lang="en-US" sz="1400" spc="121" dirty="0">
              <a:solidFill>
                <a:srgbClr val="505050"/>
              </a:solidFill>
              <a:latin typeface="Segoe UI Semilight" charset="0"/>
              <a:cs typeface="Segoe UI Semilight" charset="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3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Microsoft Customer Story-University of South Africa initiates its vision to become a fully digital online university with Azure cloud services</a:t>
            </a:r>
            <a:endParaRPr lang="en-US" dirty="0"/>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MySQLdump is typically provided as part of the MySQL installation. It creates logical backups as a set of SQL statements that can be replayed to rebuild the database to a point in time. However, MySQLdump is not intended as a fast or scalable solution for backup or migrating very large amounts of data.</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MyDumper and MyLoader are multi-threaded tools written in C++ that take advantage of parallelism and can send the data as fast as possible to the target MySQL instance. However, you may have to compile these tools from the source code yourself, which is not a trivial task for most users.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You can also use Azure Database Migration Service which is an Azure cloud-based tool that helps you simplify, guide, and automate your database migration to Azure. It will allow you to migrate your data, schema, and objects from multiple sources to the cloud easily at scale. It supports fast, parallelized offline migrations, which significantly reduce the time it takes to migrate data from your source system to the target database. It relies on the binlog replication feature of MySQL to complete tasks.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231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solidFill>
                  <a:schemeClr val="accent2"/>
                </a:solidFill>
                <a:latin typeface="+mj-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07883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92639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235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1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041480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157240"/>
          </a:xfrm>
        </p:spPr>
        <p:txBody>
          <a:bodyPr wrap="square">
            <a:spAutoFit/>
          </a:bodyPr>
          <a:lstStyle>
            <a:lvl1pPr marL="0" indent="0">
              <a:lnSpc>
                <a:spcPct val="110000"/>
              </a:lnSpc>
              <a:spcBef>
                <a:spcPts val="1200"/>
              </a:spcBef>
              <a:buNone/>
              <a:defRPr sz="1600">
                <a:solidFill>
                  <a:schemeClr val="bg1"/>
                </a:solidFill>
                <a:latin typeface="+mn-lt"/>
              </a:defRPr>
            </a:lvl1pPr>
            <a:lvl2pPr marL="228600" indent="0">
              <a:buNone/>
              <a:defRPr sz="1400">
                <a:solidFill>
                  <a:schemeClr val="bg1"/>
                </a:solidFill>
              </a:defRPr>
            </a:lvl2pPr>
            <a:lvl3pPr marL="457200" indent="0">
              <a:buNone/>
              <a:defRPr sz="1100">
                <a:solidFill>
                  <a:schemeClr val="bg1"/>
                </a:solidFill>
              </a:defRPr>
            </a:lvl3pPr>
            <a:lvl4pPr marL="685800" indent="0">
              <a:buNone/>
              <a:defRPr sz="1050">
                <a:solidFill>
                  <a:schemeClr val="bg1"/>
                </a:solidFill>
              </a:defRPr>
            </a:lvl4pPr>
            <a:lvl5pPr marL="914400" indent="0">
              <a:buNone/>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7114442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guide id="5" orient="horz" pos="15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65883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39161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654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30898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616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716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0125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8911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2392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34167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378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90743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418283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40817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900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3831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984885"/>
          </a:xfrm>
        </p:spPr>
        <p:txBody>
          <a:bodyPr>
            <a:spAutoFit/>
          </a:bodyPr>
          <a:lstStyle>
            <a:lvl1pPr>
              <a:defRPr sz="3200">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2418334"/>
            <a:ext cx="5146331" cy="1268039"/>
          </a:xfrm>
        </p:spPr>
        <p:txBody>
          <a:bodyPr/>
          <a:lstStyle>
            <a:lvl1pPr marL="0" indent="0">
              <a:spcBef>
                <a:spcPts val="800"/>
              </a:spcBef>
              <a:buNone/>
              <a:defRPr sz="2000"/>
            </a:lvl1pPr>
            <a:lvl2pPr marL="228600" indent="0">
              <a:buNone/>
              <a:defRPr sz="1600"/>
            </a:lvl2pPr>
            <a:lvl3pPr marL="457200" indent="0">
              <a:buNone/>
              <a:defRPr sz="1200"/>
            </a:lvl3pPr>
            <a:lvl4pPr marL="661988" indent="0">
              <a:buNone/>
              <a:defRPr sz="1100"/>
            </a:lvl4pPr>
            <a:lvl5pPr marL="855663"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37530379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29243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9328566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18050301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40850353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19648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4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47.png"/><Relationship Id="rId7"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8.svg"/></Relationships>
</file>

<file path=ppt/slides/_rels/slide11.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1.sv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67.sv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0.svg"/><Relationship Id="rId4" Type="http://schemas.openxmlformats.org/officeDocument/2006/relationships/image" Target="../media/image65.svg"/><Relationship Id="rId9"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47.png"/><Relationship Id="rId18" Type="http://schemas.openxmlformats.org/officeDocument/2006/relationships/image" Target="../media/image77.png"/><Relationship Id="rId3" Type="http://schemas.openxmlformats.org/officeDocument/2006/relationships/image" Target="../media/image64.png"/><Relationship Id="rId7" Type="http://schemas.openxmlformats.org/officeDocument/2006/relationships/image" Target="../media/image8.png"/><Relationship Id="rId12" Type="http://schemas.openxmlformats.org/officeDocument/2006/relationships/image" Target="../media/image74.svg"/><Relationship Id="rId17" Type="http://schemas.openxmlformats.org/officeDocument/2006/relationships/image" Target="../media/image76.svg"/><Relationship Id="rId2" Type="http://schemas.openxmlformats.org/officeDocument/2006/relationships/notesSlide" Target="../notesSlides/notesSlide12.xml"/><Relationship Id="rId16" Type="http://schemas.openxmlformats.org/officeDocument/2006/relationships/image" Target="../media/image75.png"/><Relationship Id="rId20" Type="http://schemas.openxmlformats.org/officeDocument/2006/relationships/image" Target="../media/image79.jpeg"/><Relationship Id="rId1" Type="http://schemas.openxmlformats.org/officeDocument/2006/relationships/slideLayout" Target="../slideLayouts/slideLayout15.xml"/><Relationship Id="rId6" Type="http://schemas.microsoft.com/office/2007/relationships/hdphoto" Target="../media/hdphoto1.wdp"/><Relationship Id="rId11" Type="http://schemas.openxmlformats.org/officeDocument/2006/relationships/image" Target="../media/image73.png"/><Relationship Id="rId5" Type="http://schemas.openxmlformats.org/officeDocument/2006/relationships/image" Target="../media/image72.png"/><Relationship Id="rId15" Type="http://schemas.openxmlformats.org/officeDocument/2006/relationships/image" Target="../media/image20.png"/><Relationship Id="rId10" Type="http://schemas.openxmlformats.org/officeDocument/2006/relationships/image" Target="../media/image40.svg"/><Relationship Id="rId19" Type="http://schemas.openxmlformats.org/officeDocument/2006/relationships/image" Target="../media/image78.svg"/><Relationship Id="rId4" Type="http://schemas.openxmlformats.org/officeDocument/2006/relationships/image" Target="../media/image65.svg"/><Relationship Id="rId9" Type="http://schemas.openxmlformats.org/officeDocument/2006/relationships/image" Target="../media/image39.png"/><Relationship Id="rId14" Type="http://schemas.openxmlformats.org/officeDocument/2006/relationships/image" Target="../media/image48.sv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83.svg"/><Relationship Id="rId3" Type="http://schemas.openxmlformats.org/officeDocument/2006/relationships/image" Target="../media/image66.png"/><Relationship Id="rId7" Type="http://schemas.openxmlformats.org/officeDocument/2006/relationships/image" Target="../media/image9.svg"/><Relationship Id="rId12" Type="http://schemas.openxmlformats.org/officeDocument/2006/relationships/image" Target="../media/image8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81.svg"/><Relationship Id="rId5" Type="http://schemas.openxmlformats.org/officeDocument/2006/relationships/hyperlink" Target="https://docs.microsoft.com/en-us/azure/architecture/example-scenario/magento/magento-azure" TargetMode="External"/><Relationship Id="rId15" Type="http://schemas.openxmlformats.org/officeDocument/2006/relationships/image" Target="../media/image85.svg"/><Relationship Id="rId10" Type="http://schemas.openxmlformats.org/officeDocument/2006/relationships/image" Target="../media/image80.png"/><Relationship Id="rId4" Type="http://schemas.openxmlformats.org/officeDocument/2006/relationships/image" Target="../media/image67.svg"/><Relationship Id="rId9" Type="http://schemas.openxmlformats.org/officeDocument/2006/relationships/image" Target="../media/image58.svg"/><Relationship Id="rId14" Type="http://schemas.openxmlformats.org/officeDocument/2006/relationships/image" Target="../media/image84.png"/></Relationships>
</file>

<file path=ppt/slides/_rels/slide14.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0.svg"/><Relationship Id="rId3" Type="http://schemas.openxmlformats.org/officeDocument/2006/relationships/image" Target="../media/image68.png"/><Relationship Id="rId7" Type="http://schemas.openxmlformats.org/officeDocument/2006/relationships/image" Target="../media/image86.jpeg"/><Relationship Id="rId12"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9.svg"/><Relationship Id="rId11" Type="http://schemas.openxmlformats.org/officeDocument/2006/relationships/image" Target="../media/image74.svg"/><Relationship Id="rId5" Type="http://schemas.openxmlformats.org/officeDocument/2006/relationships/image" Target="../media/image8.png"/><Relationship Id="rId10" Type="http://schemas.openxmlformats.org/officeDocument/2006/relationships/image" Target="../media/image73.png"/><Relationship Id="rId4" Type="http://schemas.openxmlformats.org/officeDocument/2006/relationships/image" Target="../media/image69.svg"/><Relationship Id="rId9" Type="http://schemas.openxmlformats.org/officeDocument/2006/relationships/image" Target="../media/image88.svg"/><Relationship Id="rId14" Type="http://schemas.openxmlformats.org/officeDocument/2006/relationships/image" Target="../media/image91.png"/></Relationships>
</file>

<file path=ppt/slides/_rels/slide15.xml.rels><?xml version="1.0" encoding="UTF-8" standalone="yes"?>
<Relationships xmlns="http://schemas.openxmlformats.org/package/2006/relationships"><Relationship Id="rId8" Type="http://schemas.openxmlformats.org/officeDocument/2006/relationships/image" Target="../media/image95.svg"/><Relationship Id="rId13" Type="http://schemas.openxmlformats.org/officeDocument/2006/relationships/image" Target="../media/image74.svg"/><Relationship Id="rId18" Type="http://schemas.openxmlformats.org/officeDocument/2006/relationships/image" Target="../media/image101.png"/><Relationship Id="rId3" Type="http://schemas.openxmlformats.org/officeDocument/2006/relationships/image" Target="../media/image68.png"/><Relationship Id="rId21" Type="http://schemas.openxmlformats.org/officeDocument/2006/relationships/image" Target="../media/image34.svg"/><Relationship Id="rId7" Type="http://schemas.openxmlformats.org/officeDocument/2006/relationships/image" Target="../media/image94.png"/><Relationship Id="rId12" Type="http://schemas.openxmlformats.org/officeDocument/2006/relationships/image" Target="../media/image73.png"/><Relationship Id="rId17" Type="http://schemas.openxmlformats.org/officeDocument/2006/relationships/image" Target="../media/image100.svg"/><Relationship Id="rId2" Type="http://schemas.openxmlformats.org/officeDocument/2006/relationships/notesSlide" Target="../notesSlides/notesSlide15.xml"/><Relationship Id="rId16" Type="http://schemas.openxmlformats.org/officeDocument/2006/relationships/image" Target="../media/image99.png"/><Relationship Id="rId20"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93.svg"/><Relationship Id="rId11" Type="http://schemas.openxmlformats.org/officeDocument/2006/relationships/image" Target="../media/image98.svg"/><Relationship Id="rId5" Type="http://schemas.openxmlformats.org/officeDocument/2006/relationships/image" Target="../media/image92.png"/><Relationship Id="rId15" Type="http://schemas.openxmlformats.org/officeDocument/2006/relationships/image" Target="../media/image9.svg"/><Relationship Id="rId10" Type="http://schemas.openxmlformats.org/officeDocument/2006/relationships/image" Target="../media/image97.png"/><Relationship Id="rId19" Type="http://schemas.openxmlformats.org/officeDocument/2006/relationships/image" Target="../media/image102.svg"/><Relationship Id="rId4" Type="http://schemas.openxmlformats.org/officeDocument/2006/relationships/image" Target="../media/image69.svg"/><Relationship Id="rId9" Type="http://schemas.openxmlformats.org/officeDocument/2006/relationships/image" Target="../media/image96.jpe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106.svg"/><Relationship Id="rId18" Type="http://schemas.openxmlformats.org/officeDocument/2006/relationships/image" Target="../media/image111.png"/><Relationship Id="rId3" Type="http://schemas.openxmlformats.org/officeDocument/2006/relationships/image" Target="../media/image103.png"/><Relationship Id="rId21" Type="http://schemas.openxmlformats.org/officeDocument/2006/relationships/image" Target="../media/image114.svg"/><Relationship Id="rId7" Type="http://schemas.openxmlformats.org/officeDocument/2006/relationships/image" Target="../media/image98.svg"/><Relationship Id="rId12" Type="http://schemas.openxmlformats.org/officeDocument/2006/relationships/image" Target="../media/image105.png"/><Relationship Id="rId17" Type="http://schemas.openxmlformats.org/officeDocument/2006/relationships/image" Target="../media/image110.svg"/><Relationship Id="rId2" Type="http://schemas.openxmlformats.org/officeDocument/2006/relationships/notesSlide" Target="../notesSlides/notesSlide16.xml"/><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13.xml"/><Relationship Id="rId6" Type="http://schemas.openxmlformats.org/officeDocument/2006/relationships/image" Target="../media/image97.png"/><Relationship Id="rId11" Type="http://schemas.openxmlformats.org/officeDocument/2006/relationships/image" Target="../media/image9.svg"/><Relationship Id="rId5" Type="http://schemas.openxmlformats.org/officeDocument/2006/relationships/image" Target="../media/image96.jpeg"/><Relationship Id="rId15" Type="http://schemas.openxmlformats.org/officeDocument/2006/relationships/image" Target="../media/image108.svg"/><Relationship Id="rId10" Type="http://schemas.openxmlformats.org/officeDocument/2006/relationships/image" Target="../media/image8.png"/><Relationship Id="rId19" Type="http://schemas.openxmlformats.org/officeDocument/2006/relationships/image" Target="../media/image112.svg"/><Relationship Id="rId4" Type="http://schemas.openxmlformats.org/officeDocument/2006/relationships/image" Target="../media/image104.svg"/><Relationship Id="rId9" Type="http://schemas.openxmlformats.org/officeDocument/2006/relationships/image" Target="../media/image95.svg"/><Relationship Id="rId14" Type="http://schemas.openxmlformats.org/officeDocument/2006/relationships/image" Target="../media/image107.png"/></Relationships>
</file>

<file path=ppt/slides/_rels/slide17.xml.rels><?xml version="1.0" encoding="UTF-8" standalone="yes"?>
<Relationships xmlns="http://schemas.openxmlformats.org/package/2006/relationships"><Relationship Id="rId13" Type="http://schemas.openxmlformats.org/officeDocument/2006/relationships/image" Target="../media/image108.svg"/><Relationship Id="rId18" Type="http://schemas.openxmlformats.org/officeDocument/2006/relationships/image" Target="../media/image57.png"/><Relationship Id="rId26" Type="http://schemas.openxmlformats.org/officeDocument/2006/relationships/image" Target="../media/image126.png"/><Relationship Id="rId39" Type="http://schemas.openxmlformats.org/officeDocument/2006/relationships/image" Target="../media/image137.svg"/><Relationship Id="rId21" Type="http://schemas.openxmlformats.org/officeDocument/2006/relationships/image" Target="../media/image123.svg"/><Relationship Id="rId34" Type="http://schemas.openxmlformats.org/officeDocument/2006/relationships/image" Target="../media/image33.png"/><Relationship Id="rId7" Type="http://schemas.openxmlformats.org/officeDocument/2006/relationships/image" Target="../media/image92.png"/><Relationship Id="rId12" Type="http://schemas.openxmlformats.org/officeDocument/2006/relationships/image" Target="../media/image107.png"/><Relationship Id="rId17" Type="http://schemas.openxmlformats.org/officeDocument/2006/relationships/image" Target="../media/image121.svg"/><Relationship Id="rId25" Type="http://schemas.openxmlformats.org/officeDocument/2006/relationships/image" Target="../media/image125.svg"/><Relationship Id="rId33" Type="http://schemas.openxmlformats.org/officeDocument/2006/relationships/image" Target="../media/image133.svg"/><Relationship Id="rId38" Type="http://schemas.openxmlformats.org/officeDocument/2006/relationships/image" Target="../media/image136.png"/><Relationship Id="rId2" Type="http://schemas.openxmlformats.org/officeDocument/2006/relationships/notesSlide" Target="../notesSlides/notesSlide17.xml"/><Relationship Id="rId16" Type="http://schemas.openxmlformats.org/officeDocument/2006/relationships/image" Target="../media/image120.png"/><Relationship Id="rId20" Type="http://schemas.openxmlformats.org/officeDocument/2006/relationships/image" Target="../media/image122.png"/><Relationship Id="rId29" Type="http://schemas.openxmlformats.org/officeDocument/2006/relationships/image" Target="../media/image129.svg"/><Relationship Id="rId1" Type="http://schemas.openxmlformats.org/officeDocument/2006/relationships/slideLayout" Target="../slideLayouts/slideLayout13.xml"/><Relationship Id="rId6" Type="http://schemas.openxmlformats.org/officeDocument/2006/relationships/image" Target="../media/image63.svg"/><Relationship Id="rId11" Type="http://schemas.openxmlformats.org/officeDocument/2006/relationships/image" Target="../media/image117.jpeg"/><Relationship Id="rId24" Type="http://schemas.openxmlformats.org/officeDocument/2006/relationships/image" Target="../media/image124.png"/><Relationship Id="rId32" Type="http://schemas.openxmlformats.org/officeDocument/2006/relationships/image" Target="../media/image132.png"/><Relationship Id="rId37" Type="http://schemas.openxmlformats.org/officeDocument/2006/relationships/image" Target="../media/image135.svg"/><Relationship Id="rId5" Type="http://schemas.openxmlformats.org/officeDocument/2006/relationships/image" Target="../media/image62.png"/><Relationship Id="rId15" Type="http://schemas.openxmlformats.org/officeDocument/2006/relationships/image" Target="../media/image119.svg"/><Relationship Id="rId23" Type="http://schemas.openxmlformats.org/officeDocument/2006/relationships/image" Target="../media/image114.svg"/><Relationship Id="rId28" Type="http://schemas.openxmlformats.org/officeDocument/2006/relationships/image" Target="../media/image128.png"/><Relationship Id="rId36" Type="http://schemas.openxmlformats.org/officeDocument/2006/relationships/image" Target="../media/image134.png"/><Relationship Id="rId10" Type="http://schemas.openxmlformats.org/officeDocument/2006/relationships/image" Target="../media/image9.svg"/><Relationship Id="rId19" Type="http://schemas.openxmlformats.org/officeDocument/2006/relationships/image" Target="../media/image58.svg"/><Relationship Id="rId31" Type="http://schemas.openxmlformats.org/officeDocument/2006/relationships/image" Target="../media/image131.svg"/><Relationship Id="rId4" Type="http://schemas.openxmlformats.org/officeDocument/2006/relationships/image" Target="../media/image116.svg"/><Relationship Id="rId9" Type="http://schemas.openxmlformats.org/officeDocument/2006/relationships/image" Target="../media/image8.png"/><Relationship Id="rId14" Type="http://schemas.openxmlformats.org/officeDocument/2006/relationships/image" Target="../media/image118.png"/><Relationship Id="rId22" Type="http://schemas.openxmlformats.org/officeDocument/2006/relationships/image" Target="../media/image113.png"/><Relationship Id="rId27" Type="http://schemas.openxmlformats.org/officeDocument/2006/relationships/image" Target="../media/image127.svg"/><Relationship Id="rId30" Type="http://schemas.openxmlformats.org/officeDocument/2006/relationships/image" Target="../media/image130.png"/><Relationship Id="rId35" Type="http://schemas.openxmlformats.org/officeDocument/2006/relationships/image" Target="../media/image34.svg"/><Relationship Id="rId8" Type="http://schemas.openxmlformats.org/officeDocument/2006/relationships/image" Target="../media/image93.svg"/><Relationship Id="rId3" Type="http://schemas.openxmlformats.org/officeDocument/2006/relationships/image" Target="../media/image115.png"/></Relationships>
</file>

<file path=ppt/slides/_rels/slide18.xml.rels><?xml version="1.0" encoding="UTF-8" standalone="yes"?>
<Relationships xmlns="http://schemas.openxmlformats.org/package/2006/relationships"><Relationship Id="rId8" Type="http://schemas.openxmlformats.org/officeDocument/2006/relationships/image" Target="../media/image123.svg"/><Relationship Id="rId13" Type="http://schemas.openxmlformats.org/officeDocument/2006/relationships/image" Target="../media/image124.png"/><Relationship Id="rId18" Type="http://schemas.openxmlformats.org/officeDocument/2006/relationships/image" Target="../media/image63.svg"/><Relationship Id="rId26" Type="http://schemas.openxmlformats.org/officeDocument/2006/relationships/image" Target="../media/image108.svg"/><Relationship Id="rId3" Type="http://schemas.openxmlformats.org/officeDocument/2006/relationships/image" Target="../media/image99.png"/><Relationship Id="rId21" Type="http://schemas.openxmlformats.org/officeDocument/2006/relationships/image" Target="../media/image141.png"/><Relationship Id="rId7" Type="http://schemas.openxmlformats.org/officeDocument/2006/relationships/image" Target="../media/image122.png"/><Relationship Id="rId12" Type="http://schemas.openxmlformats.org/officeDocument/2006/relationships/image" Target="../media/image119.svg"/><Relationship Id="rId17" Type="http://schemas.openxmlformats.org/officeDocument/2006/relationships/image" Target="../media/image62.png"/><Relationship Id="rId25" Type="http://schemas.openxmlformats.org/officeDocument/2006/relationships/image" Target="../media/image107.png"/><Relationship Id="rId2" Type="http://schemas.openxmlformats.org/officeDocument/2006/relationships/notesSlide" Target="../notesSlides/notesSlide18.xml"/><Relationship Id="rId16" Type="http://schemas.openxmlformats.org/officeDocument/2006/relationships/image" Target="../media/image135.svg"/><Relationship Id="rId20" Type="http://schemas.openxmlformats.org/officeDocument/2006/relationships/image" Target="../media/image129.svg"/><Relationship Id="rId1" Type="http://schemas.openxmlformats.org/officeDocument/2006/relationships/slideLayout" Target="../slideLayouts/slideLayout13.xml"/><Relationship Id="rId6" Type="http://schemas.openxmlformats.org/officeDocument/2006/relationships/image" Target="../media/image9.svg"/><Relationship Id="rId11" Type="http://schemas.openxmlformats.org/officeDocument/2006/relationships/image" Target="../media/image118.png"/><Relationship Id="rId24" Type="http://schemas.openxmlformats.org/officeDocument/2006/relationships/image" Target="../media/image121.svg"/><Relationship Id="rId5" Type="http://schemas.openxmlformats.org/officeDocument/2006/relationships/image" Target="../media/image8.png"/><Relationship Id="rId15" Type="http://schemas.openxmlformats.org/officeDocument/2006/relationships/image" Target="../media/image134.png"/><Relationship Id="rId23" Type="http://schemas.openxmlformats.org/officeDocument/2006/relationships/image" Target="../media/image120.png"/><Relationship Id="rId28" Type="http://schemas.openxmlformats.org/officeDocument/2006/relationships/image" Target="../media/image144.svg"/><Relationship Id="rId10" Type="http://schemas.openxmlformats.org/officeDocument/2006/relationships/image" Target="../media/image140.svg"/><Relationship Id="rId19" Type="http://schemas.openxmlformats.org/officeDocument/2006/relationships/image" Target="../media/image128.png"/><Relationship Id="rId4" Type="http://schemas.openxmlformats.org/officeDocument/2006/relationships/image" Target="../media/image138.svg"/><Relationship Id="rId9" Type="http://schemas.openxmlformats.org/officeDocument/2006/relationships/image" Target="../media/image139.png"/><Relationship Id="rId14" Type="http://schemas.openxmlformats.org/officeDocument/2006/relationships/image" Target="../media/image125.svg"/><Relationship Id="rId22" Type="http://schemas.openxmlformats.org/officeDocument/2006/relationships/image" Target="../media/image142.svg"/><Relationship Id="rId27" Type="http://schemas.openxmlformats.org/officeDocument/2006/relationships/image" Target="../media/image143.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88.svg"/><Relationship Id="rId18" Type="http://schemas.openxmlformats.org/officeDocument/2006/relationships/image" Target="../media/image63.sv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87.png"/><Relationship Id="rId17" Type="http://schemas.openxmlformats.org/officeDocument/2006/relationships/image" Target="../media/image62.png"/><Relationship Id="rId2" Type="http://schemas.openxmlformats.org/officeDocument/2006/relationships/notesSlide" Target="../notesSlides/notesSlide19.xml"/><Relationship Id="rId16" Type="http://schemas.openxmlformats.org/officeDocument/2006/relationships/image" Target="../media/image20.png"/><Relationship Id="rId20" Type="http://schemas.openxmlformats.org/officeDocument/2006/relationships/image" Target="../media/image74.svg"/><Relationship Id="rId1" Type="http://schemas.openxmlformats.org/officeDocument/2006/relationships/slideLayout" Target="../slideLayouts/slideLayout13.xml"/><Relationship Id="rId6" Type="http://schemas.openxmlformats.org/officeDocument/2006/relationships/image" Target="../media/image148.png"/><Relationship Id="rId11" Type="http://schemas.openxmlformats.org/officeDocument/2006/relationships/image" Target="../media/image142.svg"/><Relationship Id="rId5" Type="http://schemas.openxmlformats.org/officeDocument/2006/relationships/image" Target="../media/image147.png"/><Relationship Id="rId15" Type="http://schemas.openxmlformats.org/officeDocument/2006/relationships/image" Target="../media/image11.svg"/><Relationship Id="rId10" Type="http://schemas.openxmlformats.org/officeDocument/2006/relationships/image" Target="../media/image141.png"/><Relationship Id="rId19" Type="http://schemas.openxmlformats.org/officeDocument/2006/relationships/image" Target="../media/image73.png"/><Relationship Id="rId4" Type="http://schemas.openxmlformats.org/officeDocument/2006/relationships/image" Target="../media/image146.svg"/><Relationship Id="rId9" Type="http://schemas.openxmlformats.org/officeDocument/2006/relationships/image" Target="../media/image9.sv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azure.microsoft.com/en-us/overview/azure-vs-aws/cost-savings/"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150.png"/><Relationship Id="rId7" Type="http://schemas.openxmlformats.org/officeDocument/2006/relationships/image" Target="../media/image60.svg"/><Relationship Id="rId12" Type="http://schemas.openxmlformats.org/officeDocument/2006/relationships/image" Target="../media/image63.sv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9.png"/><Relationship Id="rId11" Type="http://schemas.openxmlformats.org/officeDocument/2006/relationships/image" Target="../media/image62.png"/><Relationship Id="rId5" Type="http://schemas.openxmlformats.org/officeDocument/2006/relationships/image" Target="../media/image152.png"/><Relationship Id="rId10" Type="http://schemas.openxmlformats.org/officeDocument/2006/relationships/image" Target="../media/image153.png"/><Relationship Id="rId4" Type="http://schemas.openxmlformats.org/officeDocument/2006/relationships/image" Target="../media/image151.svg"/><Relationship Id="rId9" Type="http://schemas.openxmlformats.org/officeDocument/2006/relationships/image" Target="../media/image88.svg"/></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54.png"/><Relationship Id="rId18" Type="http://schemas.openxmlformats.org/officeDocument/2006/relationships/image" Target="../media/image108.svg"/><Relationship Id="rId3" Type="http://schemas.openxmlformats.org/officeDocument/2006/relationships/image" Target="../media/image70.png"/><Relationship Id="rId21" Type="http://schemas.openxmlformats.org/officeDocument/2006/relationships/image" Target="../media/image74.svg"/><Relationship Id="rId7" Type="http://schemas.openxmlformats.org/officeDocument/2006/relationships/image" Target="../media/image8.png"/><Relationship Id="rId12" Type="http://schemas.openxmlformats.org/officeDocument/2006/relationships/image" Target="../media/image121.svg"/><Relationship Id="rId17" Type="http://schemas.openxmlformats.org/officeDocument/2006/relationships/image" Target="../media/image107.png"/><Relationship Id="rId2" Type="http://schemas.openxmlformats.org/officeDocument/2006/relationships/notesSlide" Target="../notesSlides/notesSlide21.xml"/><Relationship Id="rId16" Type="http://schemas.openxmlformats.org/officeDocument/2006/relationships/image" Target="../media/image88.svg"/><Relationship Id="rId20" Type="http://schemas.openxmlformats.org/officeDocument/2006/relationships/image" Target="../media/image73.png"/><Relationship Id="rId1" Type="http://schemas.openxmlformats.org/officeDocument/2006/relationships/slideLayout" Target="../slideLayouts/slideLayout13.xml"/><Relationship Id="rId6" Type="http://schemas.openxmlformats.org/officeDocument/2006/relationships/image" Target="../media/image95.svg"/><Relationship Id="rId11" Type="http://schemas.openxmlformats.org/officeDocument/2006/relationships/image" Target="../media/image120.png"/><Relationship Id="rId5" Type="http://schemas.openxmlformats.org/officeDocument/2006/relationships/image" Target="../media/image94.png"/><Relationship Id="rId15" Type="http://schemas.openxmlformats.org/officeDocument/2006/relationships/image" Target="../media/image87.png"/><Relationship Id="rId10" Type="http://schemas.openxmlformats.org/officeDocument/2006/relationships/image" Target="../media/image93.svg"/><Relationship Id="rId19" Type="http://schemas.openxmlformats.org/officeDocument/2006/relationships/image" Target="../media/image156.png"/><Relationship Id="rId4" Type="http://schemas.openxmlformats.org/officeDocument/2006/relationships/image" Target="../media/image71.svg"/><Relationship Id="rId9" Type="http://schemas.openxmlformats.org/officeDocument/2006/relationships/image" Target="../media/image92.png"/><Relationship Id="rId14" Type="http://schemas.openxmlformats.org/officeDocument/2006/relationships/image" Target="../media/image155.svg"/><Relationship Id="rId22" Type="http://schemas.openxmlformats.org/officeDocument/2006/relationships/image" Target="../media/image157.png"/></Relationships>
</file>

<file path=ppt/slides/_rels/slide22.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56.svg"/><Relationship Id="rId3" Type="http://schemas.openxmlformats.org/officeDocument/2006/relationships/image" Target="../media/image70.png"/><Relationship Id="rId7" Type="http://schemas.openxmlformats.org/officeDocument/2006/relationships/image" Target="../media/image9.svg"/><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61.svg"/><Relationship Id="rId5" Type="http://schemas.openxmlformats.org/officeDocument/2006/relationships/hyperlink" Target="https://docs.microsoft.com/azure/mysql/concepts-compatibility" TargetMode="External"/><Relationship Id="rId15" Type="http://schemas.openxmlformats.org/officeDocument/2006/relationships/image" Target="../media/image163.svg"/><Relationship Id="rId10" Type="http://schemas.openxmlformats.org/officeDocument/2006/relationships/image" Target="../media/image160.png"/><Relationship Id="rId4" Type="http://schemas.openxmlformats.org/officeDocument/2006/relationships/image" Target="../media/image71.svg"/><Relationship Id="rId9" Type="http://schemas.openxmlformats.org/officeDocument/2006/relationships/image" Target="../media/image159.svg"/><Relationship Id="rId14" Type="http://schemas.openxmlformats.org/officeDocument/2006/relationships/image" Target="../media/image162.png"/></Relationships>
</file>

<file path=ppt/slides/_rels/slide23.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image" Target="../media/image172.png"/><Relationship Id="rId18" Type="http://schemas.openxmlformats.org/officeDocument/2006/relationships/image" Target="../media/image177.jpeg"/><Relationship Id="rId26" Type="http://schemas.openxmlformats.org/officeDocument/2006/relationships/image" Target="../media/image181.jpeg"/><Relationship Id="rId3" Type="http://schemas.openxmlformats.org/officeDocument/2006/relationships/image" Target="../media/image69.svg"/><Relationship Id="rId21" Type="http://schemas.openxmlformats.org/officeDocument/2006/relationships/image" Target="../media/image178.jpeg"/><Relationship Id="rId7" Type="http://schemas.openxmlformats.org/officeDocument/2006/relationships/image" Target="../media/image166.jpeg"/><Relationship Id="rId12" Type="http://schemas.openxmlformats.org/officeDocument/2006/relationships/image" Target="../media/image171.png"/><Relationship Id="rId17" Type="http://schemas.openxmlformats.org/officeDocument/2006/relationships/image" Target="../media/image176.svg"/><Relationship Id="rId25" Type="http://schemas.openxmlformats.org/officeDocument/2006/relationships/image" Target="../media/image67.svg"/><Relationship Id="rId2" Type="http://schemas.openxmlformats.org/officeDocument/2006/relationships/image" Target="../media/image68.png"/><Relationship Id="rId16" Type="http://schemas.openxmlformats.org/officeDocument/2006/relationships/image" Target="../media/image175.png"/><Relationship Id="rId20" Type="http://schemas.openxmlformats.org/officeDocument/2006/relationships/image" Target="../media/image30.svg"/><Relationship Id="rId29" Type="http://schemas.openxmlformats.org/officeDocument/2006/relationships/image" Target="../media/image184.png"/><Relationship Id="rId1" Type="http://schemas.openxmlformats.org/officeDocument/2006/relationships/slideLayout" Target="../slideLayouts/slideLayout15.xml"/><Relationship Id="rId6" Type="http://schemas.openxmlformats.org/officeDocument/2006/relationships/image" Target="../media/image165.jpeg"/><Relationship Id="rId11" Type="http://schemas.openxmlformats.org/officeDocument/2006/relationships/image" Target="../media/image170.jpeg"/><Relationship Id="rId24" Type="http://schemas.openxmlformats.org/officeDocument/2006/relationships/image" Target="../media/image66.png"/><Relationship Id="rId5" Type="http://schemas.openxmlformats.org/officeDocument/2006/relationships/image" Target="../media/image164.jpeg"/><Relationship Id="rId15" Type="http://schemas.openxmlformats.org/officeDocument/2006/relationships/image" Target="../media/image174.jpeg"/><Relationship Id="rId23" Type="http://schemas.openxmlformats.org/officeDocument/2006/relationships/image" Target="../media/image180.svg"/><Relationship Id="rId28" Type="http://schemas.openxmlformats.org/officeDocument/2006/relationships/image" Target="../media/image183.png"/><Relationship Id="rId10" Type="http://schemas.openxmlformats.org/officeDocument/2006/relationships/image" Target="../media/image169.jpeg"/><Relationship Id="rId19" Type="http://schemas.openxmlformats.org/officeDocument/2006/relationships/image" Target="../media/image29.png"/><Relationship Id="rId4" Type="http://schemas.openxmlformats.org/officeDocument/2006/relationships/image" Target="../media/image91.png"/><Relationship Id="rId9" Type="http://schemas.openxmlformats.org/officeDocument/2006/relationships/image" Target="../media/image168.svg"/><Relationship Id="rId14" Type="http://schemas.openxmlformats.org/officeDocument/2006/relationships/image" Target="../media/image173.svg"/><Relationship Id="rId22" Type="http://schemas.openxmlformats.org/officeDocument/2006/relationships/image" Target="../media/image179.png"/><Relationship Id="rId27" Type="http://schemas.openxmlformats.org/officeDocument/2006/relationships/image" Target="../media/image182.jpeg"/></Relationships>
</file>

<file path=ppt/slides/_rels/slide24.xml.rels><?xml version="1.0" encoding="UTF-8" standalone="yes"?>
<Relationships xmlns="http://schemas.openxmlformats.org/package/2006/relationships"><Relationship Id="rId3" Type="http://schemas.openxmlformats.org/officeDocument/2006/relationships/image" Target="../media/image185.png"/><Relationship Id="rId7" Type="http://schemas.openxmlformats.org/officeDocument/2006/relationships/hyperlink" Target="https://azure.microsoft.com/en-us/free/mysql/"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88.svg"/><Relationship Id="rId5" Type="http://schemas.openxmlformats.org/officeDocument/2006/relationships/image" Target="../media/image187.png"/><Relationship Id="rId4" Type="http://schemas.openxmlformats.org/officeDocument/2006/relationships/image" Target="../media/image186.svg"/></Relationships>
</file>

<file path=ppt/slides/_rels/slide25.xml.rels><?xml version="1.0" encoding="UTF-8" standalone="yes"?>
<Relationships xmlns="http://schemas.openxmlformats.org/package/2006/relationships"><Relationship Id="rId8" Type="http://schemas.openxmlformats.org/officeDocument/2006/relationships/hyperlink" Target="http://aka.ms/mysqldocs" TargetMode="External"/><Relationship Id="rId13" Type="http://schemas.openxmlformats.org/officeDocument/2006/relationships/image" Target="../media/image190.svg"/><Relationship Id="rId3" Type="http://schemas.openxmlformats.org/officeDocument/2006/relationships/image" Target="../media/image179.png"/><Relationship Id="rId7" Type="http://schemas.openxmlformats.org/officeDocument/2006/relationships/image" Target="../media/image168.svg"/><Relationship Id="rId12" Type="http://schemas.openxmlformats.org/officeDocument/2006/relationships/image" Target="../media/image189.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67.png"/><Relationship Id="rId11" Type="http://schemas.openxmlformats.org/officeDocument/2006/relationships/hyperlink" Target="mailto:AskAzureDBforMySQL@service.microsoft.com" TargetMode="External"/><Relationship Id="rId5" Type="http://schemas.openxmlformats.org/officeDocument/2006/relationships/hyperlink" Target="http://aka.ms/mysql" TargetMode="External"/><Relationship Id="rId10" Type="http://schemas.openxmlformats.org/officeDocument/2006/relationships/image" Target="../media/image69.svg"/><Relationship Id="rId4" Type="http://schemas.openxmlformats.org/officeDocument/2006/relationships/image" Target="../media/image180.svg"/><Relationship Id="rId9" Type="http://schemas.openxmlformats.org/officeDocument/2006/relationships/image" Target="../media/image6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0.png"/><Relationship Id="rId11" Type="http://schemas.openxmlformats.org/officeDocument/2006/relationships/hyperlink" Target="https://www.mysql.com/why-mysql/" TargetMode="External"/><Relationship Id="rId5" Type="http://schemas.openxmlformats.org/officeDocument/2006/relationships/chart" Target="../charts/chart1.xml"/><Relationship Id="rId10" Type="http://schemas.openxmlformats.org/officeDocument/2006/relationships/hyperlink" Target="https://insights.stackoverflow.com/survey/2021" TargetMode="External"/><Relationship Id="rId4" Type="http://schemas.openxmlformats.org/officeDocument/2006/relationships/image" Target="../media/image9.sv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7.svg"/><Relationship Id="rId11" Type="http://schemas.openxmlformats.org/officeDocument/2006/relationships/image" Target="../media/image22.sv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hyperlink" Target="https://aka.ms/MySQLFlexibleTCO" TargetMode="External"/><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hyperlink" Target="http://aka.ms/datamigration" TargetMode="External"/><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svg"/><Relationship Id="rId11" Type="http://schemas.openxmlformats.org/officeDocument/2006/relationships/image" Target="../media/image45.png"/><Relationship Id="rId5" Type="http://schemas.openxmlformats.org/officeDocument/2006/relationships/image" Target="../media/image8.png"/><Relationship Id="rId10" Type="http://schemas.openxmlformats.org/officeDocument/2006/relationships/image" Target="../media/image44.svg"/><Relationship Id="rId4" Type="http://schemas.openxmlformats.org/officeDocument/2006/relationships/hyperlink" Target="http://aka.ms/get-dms" TargetMode="External"/><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11.svg"/><Relationship Id="rId18" Type="http://schemas.openxmlformats.org/officeDocument/2006/relationships/image" Target="../media/image41.png"/><Relationship Id="rId26" Type="http://schemas.openxmlformats.org/officeDocument/2006/relationships/image" Target="../media/image61.png"/><Relationship Id="rId3" Type="http://schemas.openxmlformats.org/officeDocument/2006/relationships/image" Target="../media/image8.png"/><Relationship Id="rId21" Type="http://schemas.openxmlformats.org/officeDocument/2006/relationships/image" Target="../media/image56.svg"/><Relationship Id="rId7" Type="http://schemas.openxmlformats.org/officeDocument/2006/relationships/image" Target="../media/image43.png"/><Relationship Id="rId12" Type="http://schemas.openxmlformats.org/officeDocument/2006/relationships/image" Target="../media/image10.png"/><Relationship Id="rId17" Type="http://schemas.openxmlformats.org/officeDocument/2006/relationships/image" Target="../media/image54.svg"/><Relationship Id="rId25" Type="http://schemas.openxmlformats.org/officeDocument/2006/relationships/image" Target="../media/image60.svg"/><Relationship Id="rId2" Type="http://schemas.openxmlformats.org/officeDocument/2006/relationships/notesSlide" Target="../notesSlides/notesSlide9.xml"/><Relationship Id="rId16" Type="http://schemas.openxmlformats.org/officeDocument/2006/relationships/image" Target="../media/image53.png"/><Relationship Id="rId20"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image" Target="../media/image48.svg"/><Relationship Id="rId11" Type="http://schemas.openxmlformats.org/officeDocument/2006/relationships/image" Target="../media/image50.svg"/><Relationship Id="rId24" Type="http://schemas.openxmlformats.org/officeDocument/2006/relationships/image" Target="../media/image59.png"/><Relationship Id="rId5" Type="http://schemas.openxmlformats.org/officeDocument/2006/relationships/image" Target="../media/image47.png"/><Relationship Id="rId15" Type="http://schemas.openxmlformats.org/officeDocument/2006/relationships/image" Target="../media/image52.svg"/><Relationship Id="rId23" Type="http://schemas.openxmlformats.org/officeDocument/2006/relationships/image" Target="../media/image58.svg"/><Relationship Id="rId10" Type="http://schemas.openxmlformats.org/officeDocument/2006/relationships/image" Target="../media/image49.png"/><Relationship Id="rId19" Type="http://schemas.openxmlformats.org/officeDocument/2006/relationships/image" Target="../media/image42.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51.png"/><Relationship Id="rId22"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B8A-150A-4ED0-8511-FC6820F1BB8A}"/>
              </a:ext>
            </a:extLst>
          </p:cNvPr>
          <p:cNvSpPr>
            <a:spLocks noGrp="1"/>
          </p:cNvSpPr>
          <p:nvPr>
            <p:ph type="title"/>
          </p:nvPr>
        </p:nvSpPr>
        <p:spPr/>
        <p:txBody>
          <a:bodyPr/>
          <a:lstStyle/>
          <a:p>
            <a:r>
              <a:rPr lang="en-US">
                <a:cs typeface="Segoe UI"/>
              </a:rPr>
              <a:t>Azure Database for MySQL</a:t>
            </a:r>
          </a:p>
        </p:txBody>
      </p:sp>
      <p:sp>
        <p:nvSpPr>
          <p:cNvPr id="3" name="Text Placeholder 2">
            <a:extLst>
              <a:ext uri="{FF2B5EF4-FFF2-40B4-BE49-F238E27FC236}">
                <a16:creationId xmlns:a16="http://schemas.microsoft.com/office/drawing/2014/main" id="{953C578D-0285-4E43-B030-68409FE37029}"/>
              </a:ext>
            </a:extLst>
          </p:cNvPr>
          <p:cNvSpPr>
            <a:spLocks noGrp="1"/>
          </p:cNvSpPr>
          <p:nvPr>
            <p:ph type="body" sz="quarter" idx="12"/>
          </p:nvPr>
        </p:nvSpPr>
        <p:spPr/>
        <p:txBody>
          <a:bodyPr/>
          <a:lstStyle/>
          <a:p>
            <a:r>
              <a:rPr lang="en-US">
                <a:solidFill>
                  <a:schemeClr val="accent2"/>
                </a:solidFill>
              </a:rPr>
              <a:t>Use cases deck</a:t>
            </a:r>
          </a:p>
        </p:txBody>
      </p:sp>
    </p:spTree>
    <p:extLst>
      <p:ext uri="{BB962C8B-B14F-4D97-AF65-F5344CB8AC3E}">
        <p14:creationId xmlns:p14="http://schemas.microsoft.com/office/powerpoint/2010/main" val="159373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32932-EC66-4DE9-9AEB-4B3F21D1E7EB}"/>
              </a:ext>
            </a:extLst>
          </p:cNvPr>
          <p:cNvSpPr>
            <a:spLocks noGrp="1"/>
          </p:cNvSpPr>
          <p:nvPr>
            <p:ph type="title"/>
          </p:nvPr>
        </p:nvSpPr>
        <p:spPr/>
        <p:txBody>
          <a:bodyPr/>
          <a:lstStyle/>
          <a:p>
            <a:r>
              <a:rPr lang="en-US"/>
              <a:t>Configure Disaster Recovery using Data-In Replication</a:t>
            </a:r>
          </a:p>
        </p:txBody>
      </p:sp>
      <p:pic>
        <p:nvPicPr>
          <p:cNvPr id="66" name="Graphic 65">
            <a:extLst>
              <a:ext uri="{FF2B5EF4-FFF2-40B4-BE49-F238E27FC236}">
                <a16:creationId xmlns:a16="http://schemas.microsoft.com/office/drawing/2014/main" id="{1245FA66-47CB-46FD-9204-8757B300936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24" y="1106618"/>
            <a:ext cx="435603" cy="435603"/>
          </a:xfrm>
          <a:prstGeom prst="rect">
            <a:avLst/>
          </a:prstGeom>
        </p:spPr>
      </p:pic>
      <p:sp>
        <p:nvSpPr>
          <p:cNvPr id="65" name="Text Placeholder 32">
            <a:extLst>
              <a:ext uri="{FF2B5EF4-FFF2-40B4-BE49-F238E27FC236}">
                <a16:creationId xmlns:a16="http://schemas.microsoft.com/office/drawing/2014/main" id="{A9D05D28-F7F8-474C-9D09-DCED99084D9F}"/>
              </a:ext>
            </a:extLst>
          </p:cNvPr>
          <p:cNvSpPr txBox="1">
            <a:spLocks/>
          </p:cNvSpPr>
          <p:nvPr/>
        </p:nvSpPr>
        <p:spPr>
          <a:xfrm>
            <a:off x="1046192" y="1047421"/>
            <a:ext cx="11018520" cy="553998"/>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accent1"/>
                </a:solidFill>
                <a:latin typeface="+mj-lt"/>
              </a:rPr>
              <a:t>Highly Reliable Solutions</a:t>
            </a:r>
          </a:p>
        </p:txBody>
      </p:sp>
      <p:sp>
        <p:nvSpPr>
          <p:cNvPr id="58" name="Content Placeholder 2">
            <a:extLst>
              <a:ext uri="{FF2B5EF4-FFF2-40B4-BE49-F238E27FC236}">
                <a16:creationId xmlns:a16="http://schemas.microsoft.com/office/drawing/2014/main" id="{7FB3B5E9-102D-4F34-B06E-582285832F04}"/>
              </a:ext>
            </a:extLst>
          </p:cNvPr>
          <p:cNvSpPr txBox="1">
            <a:spLocks/>
          </p:cNvSpPr>
          <p:nvPr/>
        </p:nvSpPr>
        <p:spPr>
          <a:xfrm>
            <a:off x="589378" y="2025650"/>
            <a:ext cx="3472484" cy="3453125"/>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Arial" panose="020B0604020202020204" pitchFamily="34" charset="0"/>
              <a:buNone/>
              <a:tabLst/>
              <a:defRPr sz="1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2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5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Easily create disaster recovery solutions by synchronizing data using MySQL standard binary log replication to replicate databases across regions</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Several DR topologies are </a:t>
            </a:r>
            <a:br>
              <a:rPr lang="en-US">
                <a:solidFill>
                  <a:schemeClr val="tx1"/>
                </a:solidFill>
                <a:cs typeface="+mn-cs"/>
              </a:rPr>
            </a:br>
            <a:r>
              <a:rPr lang="en-US">
                <a:solidFill>
                  <a:schemeClr val="tx1"/>
                </a:solidFill>
                <a:cs typeface="+mn-cs"/>
              </a:rPr>
              <a:t>supported including:</a:t>
            </a:r>
          </a:p>
          <a:p>
            <a:pPr marL="628650" lvl="1" indent="-171450">
              <a:buFont typeface="Courier New" panose="02070309020205020404" pitchFamily="49" charset="0"/>
              <a:buChar char="o"/>
            </a:pPr>
            <a:r>
              <a:rPr lang="en-US">
                <a:solidFill>
                  <a:schemeClr val="tx1"/>
                </a:solidFill>
              </a:rPr>
              <a:t>Azure =&gt; Azure</a:t>
            </a:r>
          </a:p>
          <a:p>
            <a:pPr marL="628650" lvl="1" indent="-171450">
              <a:buFont typeface="Courier New" panose="02070309020205020404" pitchFamily="49" charset="0"/>
              <a:buChar char="o"/>
            </a:pPr>
            <a:r>
              <a:rPr lang="en-US">
                <a:solidFill>
                  <a:schemeClr val="tx1"/>
                </a:solidFill>
              </a:rPr>
              <a:t>On-Premise =&gt; Azure </a:t>
            </a:r>
          </a:p>
          <a:p>
            <a:pPr marL="628650" lvl="1" indent="-171450">
              <a:buFont typeface="Courier New" panose="02070309020205020404" pitchFamily="49" charset="0"/>
              <a:buChar char="o"/>
            </a:pPr>
            <a:r>
              <a:rPr lang="en-US">
                <a:solidFill>
                  <a:schemeClr val="tx1"/>
                </a:solidFill>
              </a:rPr>
              <a:t>Azure =&gt; On-Premise</a:t>
            </a:r>
          </a:p>
          <a:p>
            <a:pPr marL="628650" lvl="1" indent="-171450">
              <a:buFont typeface="Courier New" panose="02070309020205020404" pitchFamily="49" charset="0"/>
              <a:buChar char="o"/>
            </a:pPr>
            <a:r>
              <a:rPr lang="en-US">
                <a:solidFill>
                  <a:schemeClr val="tx1"/>
                </a:solidFill>
              </a:rPr>
              <a:t>Azure =&gt; Other Cloud Providers </a:t>
            </a:r>
          </a:p>
          <a:p>
            <a:pPr marL="628650" lvl="1" indent="-171450">
              <a:spcAft>
                <a:spcPts val="600"/>
              </a:spcAft>
              <a:buFont typeface="Courier New" panose="02070309020205020404" pitchFamily="49" charset="0"/>
              <a:buChar char="o"/>
            </a:pPr>
            <a:r>
              <a:rPr lang="en-US">
                <a:solidFill>
                  <a:schemeClr val="tx1"/>
                </a:solidFill>
              </a:rPr>
              <a:t>Other Cloud Providers =&gt; Azure</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Global peering between private networks keeps data replication traffic on the customer’s private network</a:t>
            </a:r>
          </a:p>
        </p:txBody>
      </p:sp>
      <p:grpSp>
        <p:nvGrpSpPr>
          <p:cNvPr id="4" name="Group 3" descr="Microservice architecture with Azure Database for MySQL and Azure Kubernetes Service showing disaster recovery in two Azure regions&#10;">
            <a:extLst>
              <a:ext uri="{FF2B5EF4-FFF2-40B4-BE49-F238E27FC236}">
                <a16:creationId xmlns:a16="http://schemas.microsoft.com/office/drawing/2014/main" id="{56F6CFA9-A73C-F04D-A07C-AEB615439010}"/>
              </a:ext>
            </a:extLst>
          </p:cNvPr>
          <p:cNvGrpSpPr/>
          <p:nvPr/>
        </p:nvGrpSpPr>
        <p:grpSpPr>
          <a:xfrm>
            <a:off x="4593884" y="1729327"/>
            <a:ext cx="7470828" cy="4297042"/>
            <a:chOff x="4593884" y="1729327"/>
            <a:chExt cx="7470828" cy="4297042"/>
          </a:xfrm>
        </p:grpSpPr>
        <p:sp>
          <p:nvSpPr>
            <p:cNvPr id="113" name="Rectangle 112">
              <a:extLst>
                <a:ext uri="{FF2B5EF4-FFF2-40B4-BE49-F238E27FC236}">
                  <a16:creationId xmlns:a16="http://schemas.microsoft.com/office/drawing/2014/main" id="{C878E28B-5BAF-4D9C-8975-34BF1A5BE2AC}"/>
                </a:ext>
              </a:extLst>
            </p:cNvPr>
            <p:cNvSpPr/>
            <p:nvPr/>
          </p:nvSpPr>
          <p:spPr>
            <a:xfrm>
              <a:off x="5229160" y="3736135"/>
              <a:ext cx="1683848" cy="20005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defTabSz="914126"/>
              <a:r>
                <a:rPr lang="en-US" sz="1200">
                  <a:solidFill>
                    <a:prstClr val="black"/>
                  </a:solidFill>
                </a:rPr>
                <a:t>Azure DB for MySQL </a:t>
              </a:r>
            </a:p>
            <a:p>
              <a:pPr algn="ctr" defTabSz="914126"/>
              <a:r>
                <a:rPr lang="en-US" sz="1200">
                  <a:solidFill>
                    <a:prstClr val="black"/>
                  </a:solidFill>
                </a:rPr>
                <a:t>Flexible Server</a:t>
              </a:r>
            </a:p>
            <a:p>
              <a:pPr algn="ctr" defTabSz="914126"/>
              <a:endParaRPr lang="en-US" sz="1200">
                <a:solidFill>
                  <a:prstClr val="black"/>
                </a:solidFill>
                <a:latin typeface="Calibri" panose="020F0502020204030204"/>
              </a:endParaRPr>
            </a:p>
          </p:txBody>
        </p:sp>
        <p:sp>
          <p:nvSpPr>
            <p:cNvPr id="115" name="Rectangle 114">
              <a:extLst>
                <a:ext uri="{FF2B5EF4-FFF2-40B4-BE49-F238E27FC236}">
                  <a16:creationId xmlns:a16="http://schemas.microsoft.com/office/drawing/2014/main" id="{2EB53643-C190-4C0F-84C6-02C3E9B57E59}"/>
                </a:ext>
              </a:extLst>
            </p:cNvPr>
            <p:cNvSpPr/>
            <p:nvPr/>
          </p:nvSpPr>
          <p:spPr>
            <a:xfrm>
              <a:off x="4926744" y="2887050"/>
              <a:ext cx="2246147" cy="3139319"/>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endParaRPr lang="en-US" sz="1799">
                <a:solidFill>
                  <a:srgbClr val="4472C4"/>
                </a:solidFill>
                <a:latin typeface="Calibri" panose="020F0502020204030204"/>
              </a:endParaRPr>
            </a:p>
          </p:txBody>
        </p:sp>
        <p:sp>
          <p:nvSpPr>
            <p:cNvPr id="117" name="TextBox 116">
              <a:extLst>
                <a:ext uri="{FF2B5EF4-FFF2-40B4-BE49-F238E27FC236}">
                  <a16:creationId xmlns:a16="http://schemas.microsoft.com/office/drawing/2014/main" id="{E9AFA5E9-3514-4DCA-8A4E-1EFC7293DA4B}"/>
                </a:ext>
              </a:extLst>
            </p:cNvPr>
            <p:cNvSpPr txBox="1"/>
            <p:nvPr/>
          </p:nvSpPr>
          <p:spPr>
            <a:xfrm>
              <a:off x="4926744" y="2901145"/>
              <a:ext cx="2246146" cy="276999"/>
            </a:xfrm>
            <a:prstGeom prst="rect">
              <a:avLst/>
            </a:prstGeom>
            <a:noFill/>
          </p:spPr>
          <p:txBody>
            <a:bodyPr wrap="square" rtlCol="0">
              <a:spAutoFit/>
            </a:bodyPr>
            <a:lstStyle/>
            <a:p>
              <a:pPr algn="ctr" defTabSz="914126"/>
              <a:r>
                <a:rPr lang="en-US" sz="1200">
                  <a:solidFill>
                    <a:prstClr val="black"/>
                  </a:solidFill>
                  <a:latin typeface="+mj-lt"/>
                  <a:cs typeface="Segoe UI Semilight" panose="020B0402040204020203" pitchFamily="34" charset="0"/>
                </a:rPr>
                <a:t>Azure Region-1</a:t>
              </a:r>
            </a:p>
          </p:txBody>
        </p:sp>
        <p:sp>
          <p:nvSpPr>
            <p:cNvPr id="123" name="TextBox 122">
              <a:extLst>
                <a:ext uri="{FF2B5EF4-FFF2-40B4-BE49-F238E27FC236}">
                  <a16:creationId xmlns:a16="http://schemas.microsoft.com/office/drawing/2014/main" id="{D2081906-4D3F-477D-A918-CF0A8FDBA615}"/>
                </a:ext>
              </a:extLst>
            </p:cNvPr>
            <p:cNvSpPr txBox="1"/>
            <p:nvPr/>
          </p:nvSpPr>
          <p:spPr>
            <a:xfrm>
              <a:off x="5229160" y="3736135"/>
              <a:ext cx="1683848" cy="276999"/>
            </a:xfrm>
            <a:prstGeom prst="rect">
              <a:avLst/>
            </a:prstGeom>
            <a:noFill/>
          </p:spPr>
          <p:txBody>
            <a:bodyPr wrap="square" rtlCol="0">
              <a:spAutoFit/>
            </a:bodyPr>
            <a:lstStyle/>
            <a:p>
              <a:pPr algn="ctr" defTabSz="914126"/>
              <a:r>
                <a:rPr lang="en-US" sz="1200">
                  <a:solidFill>
                    <a:prstClr val="black"/>
                  </a:solidFill>
                  <a:latin typeface="+mj-lt"/>
                  <a:cs typeface="Segoe UI Semilight" panose="020B0402040204020203" pitchFamily="34" charset="0"/>
                </a:rPr>
                <a:t>Delegated Subnet</a:t>
              </a:r>
            </a:p>
          </p:txBody>
        </p:sp>
        <p:sp>
          <p:nvSpPr>
            <p:cNvPr id="128" name="TextBox 127">
              <a:extLst>
                <a:ext uri="{FF2B5EF4-FFF2-40B4-BE49-F238E27FC236}">
                  <a16:creationId xmlns:a16="http://schemas.microsoft.com/office/drawing/2014/main" id="{A937E1E1-0225-4EFD-B994-A215061665A9}"/>
                </a:ext>
              </a:extLst>
            </p:cNvPr>
            <p:cNvSpPr txBox="1"/>
            <p:nvPr/>
          </p:nvSpPr>
          <p:spPr>
            <a:xfrm>
              <a:off x="7459575" y="4398716"/>
              <a:ext cx="1911805" cy="523220"/>
            </a:xfrm>
            <a:prstGeom prst="rect">
              <a:avLst/>
            </a:prstGeom>
            <a:noFill/>
          </p:spPr>
          <p:txBody>
            <a:bodyPr wrap="square" rtlCol="0" anchor="ctr">
              <a:spAutoFit/>
            </a:bodyPr>
            <a:lstStyle/>
            <a:p>
              <a:pPr algn="ctr"/>
              <a:r>
                <a:rPr lang="en-US" sz="1400">
                  <a:latin typeface="+mj-lt"/>
                </a:rPr>
                <a:t>MySQL </a:t>
              </a:r>
            </a:p>
            <a:p>
              <a:pPr algn="ctr"/>
              <a:r>
                <a:rPr lang="en-US" sz="1400">
                  <a:latin typeface="+mj-lt"/>
                </a:rPr>
                <a:t>Data-In Replication</a:t>
              </a:r>
            </a:p>
          </p:txBody>
        </p:sp>
        <p:pic>
          <p:nvPicPr>
            <p:cNvPr id="29" name="Graphic 28">
              <a:extLst>
                <a:ext uri="{FF2B5EF4-FFF2-40B4-BE49-F238E27FC236}">
                  <a16:creationId xmlns:a16="http://schemas.microsoft.com/office/drawing/2014/main" id="{AFEFD509-5019-44ED-8658-0DDE7E9F13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436" y="4249028"/>
              <a:ext cx="716762" cy="716762"/>
            </a:xfrm>
            <a:prstGeom prst="rect">
              <a:avLst/>
            </a:prstGeom>
          </p:spPr>
        </p:pic>
        <p:grpSp>
          <p:nvGrpSpPr>
            <p:cNvPr id="5" name="Group 4">
              <a:extLst>
                <a:ext uri="{FF2B5EF4-FFF2-40B4-BE49-F238E27FC236}">
                  <a16:creationId xmlns:a16="http://schemas.microsoft.com/office/drawing/2014/main" id="{863E7C6F-4833-4A44-9E82-0FCE56F71308}"/>
                </a:ext>
              </a:extLst>
            </p:cNvPr>
            <p:cNvGrpSpPr/>
            <p:nvPr/>
          </p:nvGrpSpPr>
          <p:grpSpPr>
            <a:xfrm>
              <a:off x="6911405" y="2628355"/>
              <a:ext cx="522970" cy="522970"/>
              <a:chOff x="6911405" y="2244752"/>
              <a:chExt cx="522970" cy="522970"/>
            </a:xfrm>
          </p:grpSpPr>
          <p:sp>
            <p:nvSpPr>
              <p:cNvPr id="2" name="Oval 1">
                <a:extLst>
                  <a:ext uri="{FF2B5EF4-FFF2-40B4-BE49-F238E27FC236}">
                    <a16:creationId xmlns:a16="http://schemas.microsoft.com/office/drawing/2014/main" id="{D3509553-9645-467D-8B08-58AC56CB028E}"/>
                  </a:ext>
                </a:extLst>
              </p:cNvPr>
              <p:cNvSpPr/>
              <p:nvPr/>
            </p:nvSpPr>
            <p:spPr bwMode="auto">
              <a:xfrm>
                <a:off x="6911405" y="2244752"/>
                <a:ext cx="522970" cy="52297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21" name="Graphic 120">
                <a:extLst>
                  <a:ext uri="{FF2B5EF4-FFF2-40B4-BE49-F238E27FC236}">
                    <a16:creationId xmlns:a16="http://schemas.microsoft.com/office/drawing/2014/main" id="{E1133F77-3BBC-488E-9923-80F36A11D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6084" y="2329431"/>
                <a:ext cx="353612" cy="353612"/>
              </a:xfrm>
              <a:prstGeom prst="rect">
                <a:avLst/>
              </a:prstGeom>
            </p:spPr>
          </p:pic>
        </p:grpSp>
        <p:sp>
          <p:nvSpPr>
            <p:cNvPr id="39" name="Rectangle 38">
              <a:extLst>
                <a:ext uri="{FF2B5EF4-FFF2-40B4-BE49-F238E27FC236}">
                  <a16:creationId xmlns:a16="http://schemas.microsoft.com/office/drawing/2014/main" id="{65E8C107-D513-4387-8A45-D9B3EE411F3D}"/>
                </a:ext>
              </a:extLst>
            </p:cNvPr>
            <p:cNvSpPr/>
            <p:nvPr/>
          </p:nvSpPr>
          <p:spPr>
            <a:xfrm>
              <a:off x="9818320" y="3736135"/>
              <a:ext cx="1683848" cy="20005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defTabSz="914126"/>
              <a:r>
                <a:rPr lang="en-US" sz="1200">
                  <a:solidFill>
                    <a:prstClr val="black"/>
                  </a:solidFill>
                </a:rPr>
                <a:t>Azure DB for MySQL </a:t>
              </a:r>
            </a:p>
            <a:p>
              <a:pPr algn="ctr" defTabSz="914126"/>
              <a:r>
                <a:rPr lang="en-US" sz="1200">
                  <a:solidFill>
                    <a:prstClr val="black"/>
                  </a:solidFill>
                </a:rPr>
                <a:t>Flexible Server</a:t>
              </a:r>
            </a:p>
            <a:p>
              <a:pPr algn="ctr" defTabSz="914126"/>
              <a:endParaRPr lang="en-US" sz="1200">
                <a:solidFill>
                  <a:prstClr val="black"/>
                </a:solidFill>
                <a:latin typeface="Calibri" panose="020F0502020204030204"/>
              </a:endParaRPr>
            </a:p>
          </p:txBody>
        </p:sp>
        <p:sp>
          <p:nvSpPr>
            <p:cNvPr id="41" name="Rectangle 40">
              <a:extLst>
                <a:ext uri="{FF2B5EF4-FFF2-40B4-BE49-F238E27FC236}">
                  <a16:creationId xmlns:a16="http://schemas.microsoft.com/office/drawing/2014/main" id="{C3573A9B-4612-4CB2-BCBD-58E903E9F0F8}"/>
                </a:ext>
              </a:extLst>
            </p:cNvPr>
            <p:cNvSpPr/>
            <p:nvPr/>
          </p:nvSpPr>
          <p:spPr>
            <a:xfrm>
              <a:off x="9515904" y="2887050"/>
              <a:ext cx="2246147" cy="3139319"/>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endParaRPr lang="en-US" sz="1799">
                <a:solidFill>
                  <a:srgbClr val="4472C4"/>
                </a:solidFill>
                <a:latin typeface="Calibri" panose="020F0502020204030204"/>
              </a:endParaRPr>
            </a:p>
          </p:txBody>
        </p:sp>
        <p:sp>
          <p:nvSpPr>
            <p:cNvPr id="42" name="TextBox 41">
              <a:extLst>
                <a:ext uri="{FF2B5EF4-FFF2-40B4-BE49-F238E27FC236}">
                  <a16:creationId xmlns:a16="http://schemas.microsoft.com/office/drawing/2014/main" id="{8672A522-7F51-424E-A20C-117C55D4F79B}"/>
                </a:ext>
              </a:extLst>
            </p:cNvPr>
            <p:cNvSpPr txBox="1"/>
            <p:nvPr/>
          </p:nvSpPr>
          <p:spPr>
            <a:xfrm>
              <a:off x="9515904" y="2901145"/>
              <a:ext cx="2246146" cy="276999"/>
            </a:xfrm>
            <a:prstGeom prst="rect">
              <a:avLst/>
            </a:prstGeom>
            <a:noFill/>
          </p:spPr>
          <p:txBody>
            <a:bodyPr wrap="square" rtlCol="0">
              <a:spAutoFit/>
            </a:bodyPr>
            <a:lstStyle/>
            <a:p>
              <a:pPr algn="ctr" defTabSz="914126"/>
              <a:r>
                <a:rPr lang="en-US" sz="1200">
                  <a:solidFill>
                    <a:prstClr val="black"/>
                  </a:solidFill>
                  <a:latin typeface="+mj-lt"/>
                  <a:cs typeface="Segoe UI Semilight" panose="020B0402040204020203" pitchFamily="34" charset="0"/>
                </a:rPr>
                <a:t>Azure Region-2</a:t>
              </a:r>
            </a:p>
          </p:txBody>
        </p:sp>
        <p:sp>
          <p:nvSpPr>
            <p:cNvPr id="43" name="TextBox 42">
              <a:extLst>
                <a:ext uri="{FF2B5EF4-FFF2-40B4-BE49-F238E27FC236}">
                  <a16:creationId xmlns:a16="http://schemas.microsoft.com/office/drawing/2014/main" id="{26E0F455-163D-4C2D-9744-41CD43885E4A}"/>
                </a:ext>
              </a:extLst>
            </p:cNvPr>
            <p:cNvSpPr txBox="1"/>
            <p:nvPr/>
          </p:nvSpPr>
          <p:spPr>
            <a:xfrm>
              <a:off x="9818320" y="3736135"/>
              <a:ext cx="1683848" cy="276999"/>
            </a:xfrm>
            <a:prstGeom prst="rect">
              <a:avLst/>
            </a:prstGeom>
            <a:noFill/>
          </p:spPr>
          <p:txBody>
            <a:bodyPr wrap="square" rtlCol="0">
              <a:spAutoFit/>
            </a:bodyPr>
            <a:lstStyle/>
            <a:p>
              <a:pPr algn="ctr" defTabSz="914126"/>
              <a:r>
                <a:rPr lang="en-US" sz="1200">
                  <a:solidFill>
                    <a:prstClr val="black"/>
                  </a:solidFill>
                  <a:latin typeface="+mj-lt"/>
                  <a:cs typeface="Segoe UI Semilight" panose="020B0402040204020203" pitchFamily="34" charset="0"/>
                </a:rPr>
                <a:t>Delegated Subnet</a:t>
              </a:r>
            </a:p>
          </p:txBody>
        </p:sp>
        <p:pic>
          <p:nvPicPr>
            <p:cNvPr id="44" name="Graphic 43">
              <a:extLst>
                <a:ext uri="{FF2B5EF4-FFF2-40B4-BE49-F238E27FC236}">
                  <a16:creationId xmlns:a16="http://schemas.microsoft.com/office/drawing/2014/main" id="{6932D667-E9C3-4A36-8D9A-BFA056D1F0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0596" y="4249028"/>
              <a:ext cx="716762" cy="716762"/>
            </a:xfrm>
            <a:prstGeom prst="rect">
              <a:avLst/>
            </a:prstGeom>
          </p:spPr>
        </p:pic>
        <p:grpSp>
          <p:nvGrpSpPr>
            <p:cNvPr id="45" name="Group 44">
              <a:extLst>
                <a:ext uri="{FF2B5EF4-FFF2-40B4-BE49-F238E27FC236}">
                  <a16:creationId xmlns:a16="http://schemas.microsoft.com/office/drawing/2014/main" id="{85E701AB-FAE4-4614-B661-26075C7710C9}"/>
                </a:ext>
              </a:extLst>
            </p:cNvPr>
            <p:cNvGrpSpPr/>
            <p:nvPr/>
          </p:nvGrpSpPr>
          <p:grpSpPr>
            <a:xfrm>
              <a:off x="11500565" y="2628355"/>
              <a:ext cx="522970" cy="522970"/>
              <a:chOff x="6911405" y="2244752"/>
              <a:chExt cx="522970" cy="522970"/>
            </a:xfrm>
          </p:grpSpPr>
          <p:sp>
            <p:nvSpPr>
              <p:cNvPr id="46" name="Oval 45">
                <a:extLst>
                  <a:ext uri="{FF2B5EF4-FFF2-40B4-BE49-F238E27FC236}">
                    <a16:creationId xmlns:a16="http://schemas.microsoft.com/office/drawing/2014/main" id="{9950FBAC-CD4B-419F-830A-4E134D71D33D}"/>
                  </a:ext>
                </a:extLst>
              </p:cNvPr>
              <p:cNvSpPr/>
              <p:nvPr/>
            </p:nvSpPr>
            <p:spPr bwMode="auto">
              <a:xfrm>
                <a:off x="6911405" y="2244752"/>
                <a:ext cx="522970" cy="52297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80F4B022-2F45-4466-947B-5CCD3553C1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6084" y="2329431"/>
                <a:ext cx="353612" cy="353612"/>
              </a:xfrm>
              <a:prstGeom prst="rect">
                <a:avLst/>
              </a:prstGeom>
            </p:spPr>
          </p:pic>
        </p:grpSp>
        <p:grpSp>
          <p:nvGrpSpPr>
            <p:cNvPr id="18" name="Group 17">
              <a:extLst>
                <a:ext uri="{FF2B5EF4-FFF2-40B4-BE49-F238E27FC236}">
                  <a16:creationId xmlns:a16="http://schemas.microsoft.com/office/drawing/2014/main" id="{64DB9EF4-1821-44A9-941A-502E39D2D2B5}"/>
                </a:ext>
              </a:extLst>
            </p:cNvPr>
            <p:cNvGrpSpPr/>
            <p:nvPr/>
          </p:nvGrpSpPr>
          <p:grpSpPr>
            <a:xfrm>
              <a:off x="4593884" y="2564559"/>
              <a:ext cx="663916" cy="663916"/>
              <a:chOff x="4593884" y="2564559"/>
              <a:chExt cx="663916" cy="663916"/>
            </a:xfrm>
          </p:grpSpPr>
          <p:pic>
            <p:nvPicPr>
              <p:cNvPr id="37" name="Graphic 36">
                <a:extLst>
                  <a:ext uri="{FF2B5EF4-FFF2-40B4-BE49-F238E27FC236}">
                    <a16:creationId xmlns:a16="http://schemas.microsoft.com/office/drawing/2014/main" id="{A15849EB-06CD-48CE-BBBB-76D79E83A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3884" y="2564559"/>
                <a:ext cx="663916" cy="663916"/>
              </a:xfrm>
              <a:prstGeom prst="rect">
                <a:avLst/>
              </a:prstGeom>
            </p:spPr>
          </p:pic>
          <p:sp>
            <p:nvSpPr>
              <p:cNvPr id="8" name="TextBox 7">
                <a:extLst>
                  <a:ext uri="{FF2B5EF4-FFF2-40B4-BE49-F238E27FC236}">
                    <a16:creationId xmlns:a16="http://schemas.microsoft.com/office/drawing/2014/main" id="{CD2EE8BF-1154-4FD9-B718-2D8ECF05FA14}"/>
                  </a:ext>
                </a:extLst>
              </p:cNvPr>
              <p:cNvSpPr txBox="1"/>
              <p:nvPr/>
            </p:nvSpPr>
            <p:spPr>
              <a:xfrm>
                <a:off x="4776121" y="2887050"/>
                <a:ext cx="299443" cy="138499"/>
              </a:xfrm>
              <a:prstGeom prst="rect">
                <a:avLst/>
              </a:prstGeom>
              <a:noFill/>
            </p:spPr>
            <p:txBody>
              <a:bodyPr wrap="square" lIns="0" tIns="0" rIns="0" bIns="0" rtlCol="0">
                <a:spAutoFit/>
              </a:bodyPr>
              <a:lstStyle/>
              <a:p>
                <a:pPr algn="l"/>
                <a:r>
                  <a:rPr lang="en-US" sz="900">
                    <a:solidFill>
                      <a:schemeClr val="bg1"/>
                    </a:solidFill>
                    <a:latin typeface="+mj-lt"/>
                  </a:rPr>
                  <a:t>Azure</a:t>
                </a:r>
              </a:p>
            </p:txBody>
          </p:sp>
        </p:grpSp>
        <p:grpSp>
          <p:nvGrpSpPr>
            <p:cNvPr id="17" name="Group 16">
              <a:extLst>
                <a:ext uri="{FF2B5EF4-FFF2-40B4-BE49-F238E27FC236}">
                  <a16:creationId xmlns:a16="http://schemas.microsoft.com/office/drawing/2014/main" id="{76771850-CB22-4FC5-93F1-A082B0FC038D}"/>
                </a:ext>
              </a:extLst>
            </p:cNvPr>
            <p:cNvGrpSpPr/>
            <p:nvPr/>
          </p:nvGrpSpPr>
          <p:grpSpPr>
            <a:xfrm>
              <a:off x="9183945" y="2564559"/>
              <a:ext cx="663916" cy="663916"/>
              <a:chOff x="9183945" y="2564559"/>
              <a:chExt cx="663916" cy="663916"/>
            </a:xfrm>
          </p:grpSpPr>
          <p:pic>
            <p:nvPicPr>
              <p:cNvPr id="51" name="Graphic 50">
                <a:extLst>
                  <a:ext uri="{FF2B5EF4-FFF2-40B4-BE49-F238E27FC236}">
                    <a16:creationId xmlns:a16="http://schemas.microsoft.com/office/drawing/2014/main" id="{3D7E64FC-26B9-44F6-B707-01D2102765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3945" y="2564559"/>
                <a:ext cx="663916" cy="663916"/>
              </a:xfrm>
              <a:prstGeom prst="rect">
                <a:avLst/>
              </a:prstGeom>
            </p:spPr>
          </p:pic>
          <p:sp>
            <p:nvSpPr>
              <p:cNvPr id="52" name="TextBox 51">
                <a:extLst>
                  <a:ext uri="{FF2B5EF4-FFF2-40B4-BE49-F238E27FC236}">
                    <a16:creationId xmlns:a16="http://schemas.microsoft.com/office/drawing/2014/main" id="{2A76E866-B06F-4F4F-8287-2AF94F2BD20D}"/>
                  </a:ext>
                </a:extLst>
              </p:cNvPr>
              <p:cNvSpPr txBox="1"/>
              <p:nvPr/>
            </p:nvSpPr>
            <p:spPr>
              <a:xfrm>
                <a:off x="9366182" y="2887050"/>
                <a:ext cx="299443" cy="138499"/>
              </a:xfrm>
              <a:prstGeom prst="rect">
                <a:avLst/>
              </a:prstGeom>
              <a:noFill/>
            </p:spPr>
            <p:txBody>
              <a:bodyPr wrap="square" lIns="0" tIns="0" rIns="0" bIns="0" rtlCol="0">
                <a:spAutoFit/>
              </a:bodyPr>
              <a:lstStyle/>
              <a:p>
                <a:pPr algn="l"/>
                <a:r>
                  <a:rPr lang="en-US" sz="900">
                    <a:solidFill>
                      <a:schemeClr val="bg1"/>
                    </a:solidFill>
                    <a:latin typeface="+mj-lt"/>
                  </a:rPr>
                  <a:t>Azure</a:t>
                </a:r>
              </a:p>
            </p:txBody>
          </p:sp>
        </p:grpSp>
        <p:sp>
          <p:nvSpPr>
            <p:cNvPr id="57" name="Rectangle 56">
              <a:extLst>
                <a:ext uri="{FF2B5EF4-FFF2-40B4-BE49-F238E27FC236}">
                  <a16:creationId xmlns:a16="http://schemas.microsoft.com/office/drawing/2014/main" id="{CBC6A79F-767B-43EC-9168-18EE6B44CC49}"/>
                </a:ext>
              </a:extLst>
            </p:cNvPr>
            <p:cNvSpPr/>
            <p:nvPr/>
          </p:nvSpPr>
          <p:spPr bwMode="auto">
            <a:xfrm>
              <a:off x="7015828" y="5066085"/>
              <a:ext cx="2719416" cy="1854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C3B8E015-3237-4131-8B06-3E9CDBB560EE}"/>
                </a:ext>
              </a:extLst>
            </p:cNvPr>
            <p:cNvSpPr/>
            <p:nvPr/>
          </p:nvSpPr>
          <p:spPr bwMode="auto">
            <a:xfrm>
              <a:off x="6996084" y="4063594"/>
              <a:ext cx="2719416" cy="1854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Arrow Connector 9">
              <a:extLst>
                <a:ext uri="{FF2B5EF4-FFF2-40B4-BE49-F238E27FC236}">
                  <a16:creationId xmlns:a16="http://schemas.microsoft.com/office/drawing/2014/main" id="{124AC789-8B4D-4EDF-B111-0E13BC75A01F}"/>
                </a:ext>
              </a:extLst>
            </p:cNvPr>
            <p:cNvCxnSpPr/>
            <p:nvPr/>
          </p:nvCxnSpPr>
          <p:spPr>
            <a:xfrm>
              <a:off x="6996084" y="4161851"/>
              <a:ext cx="271941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0EEF76C-1A36-4553-863A-2D7D64A7F8D5}"/>
                </a:ext>
              </a:extLst>
            </p:cNvPr>
            <p:cNvCxnSpPr>
              <a:cxnSpLocks/>
            </p:cNvCxnSpPr>
            <p:nvPr/>
          </p:nvCxnSpPr>
          <p:spPr>
            <a:xfrm flipH="1">
              <a:off x="6996084" y="5158801"/>
              <a:ext cx="271941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4" name="Text Placeholder 32">
              <a:extLst>
                <a:ext uri="{FF2B5EF4-FFF2-40B4-BE49-F238E27FC236}">
                  <a16:creationId xmlns:a16="http://schemas.microsoft.com/office/drawing/2014/main" id="{C39336A7-BFC1-4028-BDDA-51DBB5B13A0E}"/>
                </a:ext>
              </a:extLst>
            </p:cNvPr>
            <p:cNvSpPr txBox="1">
              <a:spLocks/>
            </p:cNvSpPr>
            <p:nvPr/>
          </p:nvSpPr>
          <p:spPr>
            <a:xfrm>
              <a:off x="4776121" y="1729327"/>
              <a:ext cx="7288591"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a:solidFill>
                    <a:schemeClr val="accent1"/>
                  </a:solidFill>
                  <a:latin typeface="+mj-lt"/>
                </a:rPr>
                <a:t>Microservice architecture with Azure Database </a:t>
              </a:r>
              <a:br>
                <a:rPr lang="en-US" sz="1600">
                  <a:solidFill>
                    <a:schemeClr val="accent1"/>
                  </a:solidFill>
                  <a:latin typeface="+mj-lt"/>
                </a:rPr>
              </a:br>
              <a:r>
                <a:rPr lang="en-US" sz="1600">
                  <a:solidFill>
                    <a:schemeClr val="accent1"/>
                  </a:solidFill>
                  <a:latin typeface="+mj-lt"/>
                </a:rPr>
                <a:t>for MySQL and Azure Kubernetes Service</a:t>
              </a:r>
            </a:p>
          </p:txBody>
        </p:sp>
      </p:grpSp>
    </p:spTree>
    <p:extLst>
      <p:ext uri="{BB962C8B-B14F-4D97-AF65-F5344CB8AC3E}">
        <p14:creationId xmlns:p14="http://schemas.microsoft.com/office/powerpoint/2010/main" val="8679396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299BB2-2D7A-E948-BDBA-65482F71F264}"/>
              </a:ext>
            </a:extLst>
          </p:cNvPr>
          <p:cNvSpPr>
            <a:spLocks noGrp="1"/>
          </p:cNvSpPr>
          <p:nvPr>
            <p:ph type="title"/>
          </p:nvPr>
        </p:nvSpPr>
        <p:spPr>
          <a:xfrm>
            <a:off x="584203" y="2690336"/>
            <a:ext cx="4080785" cy="1477328"/>
          </a:xfrm>
        </p:spPr>
        <p:txBody>
          <a:bodyPr/>
          <a:lstStyle/>
          <a:p>
            <a:r>
              <a:rPr lang="en-US" sz="3200">
                <a:solidFill>
                  <a:schemeClr val="tx1"/>
                </a:solidFill>
              </a:rPr>
              <a:t>Top use cases for Azure Databases for MySQL Flexible Server</a:t>
            </a:r>
            <a:endParaRPr lang="en-US" sz="3200"/>
          </a:p>
        </p:txBody>
      </p:sp>
      <p:cxnSp>
        <p:nvCxnSpPr>
          <p:cNvPr id="101" name="Straight Connector 100">
            <a:extLst>
              <a:ext uri="{FF2B5EF4-FFF2-40B4-BE49-F238E27FC236}">
                <a16:creationId xmlns:a16="http://schemas.microsoft.com/office/drawing/2014/main" id="{445054F1-69BA-4778-AEF3-6DA218E05872}"/>
              </a:ext>
              <a:ext uri="{C183D7F6-B498-43B3-948B-1728B52AA6E4}">
                <adec:decorative xmlns:adec="http://schemas.microsoft.com/office/drawing/2017/decorative" val="1"/>
              </a:ext>
            </a:extLst>
          </p:cNvPr>
          <p:cNvCxnSpPr>
            <a:cxnSpLocks/>
          </p:cNvCxnSpPr>
          <p:nvPr/>
        </p:nvCxnSpPr>
        <p:spPr>
          <a:xfrm flipV="1">
            <a:off x="4849725" y="1277252"/>
            <a:ext cx="0" cy="4303497"/>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4" name="Graphic 93">
            <a:extLst>
              <a:ext uri="{FF2B5EF4-FFF2-40B4-BE49-F238E27FC236}">
                <a16:creationId xmlns:a16="http://schemas.microsoft.com/office/drawing/2014/main" id="{4EA84320-CE01-4C64-9BFF-36B402DA23F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2614" y="707781"/>
            <a:ext cx="585216" cy="585216"/>
          </a:xfrm>
          <a:prstGeom prst="rect">
            <a:avLst/>
          </a:prstGeom>
        </p:spPr>
      </p:pic>
      <p:sp>
        <p:nvSpPr>
          <p:cNvPr id="74" name="Rectangle 73">
            <a:extLst>
              <a:ext uri="{FF2B5EF4-FFF2-40B4-BE49-F238E27FC236}">
                <a16:creationId xmlns:a16="http://schemas.microsoft.com/office/drawing/2014/main" id="{B5D756F1-D1AF-4EA8-AA83-4A6C2A41EF53}"/>
              </a:ext>
            </a:extLst>
          </p:cNvPr>
          <p:cNvSpPr/>
          <p:nvPr/>
        </p:nvSpPr>
        <p:spPr>
          <a:xfrm>
            <a:off x="6808787" y="493090"/>
            <a:ext cx="5106549" cy="246221"/>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Web apps using popular CMS</a:t>
            </a:r>
          </a:p>
        </p:txBody>
      </p:sp>
      <p:sp>
        <p:nvSpPr>
          <p:cNvPr id="73" name="Rectangle 72">
            <a:extLst>
              <a:ext uri="{FF2B5EF4-FFF2-40B4-BE49-F238E27FC236}">
                <a16:creationId xmlns:a16="http://schemas.microsoft.com/office/drawing/2014/main" id="{20EF4CEA-7025-49DF-8A05-C2920CB764DB}"/>
              </a:ext>
            </a:extLst>
          </p:cNvPr>
          <p:cNvSpPr/>
          <p:nvPr/>
        </p:nvSpPr>
        <p:spPr>
          <a:xfrm>
            <a:off x="6529387" y="835710"/>
            <a:ext cx="5347497" cy="671979"/>
          </a:xfrm>
          <a:prstGeom prst="rect">
            <a:avLst/>
          </a:prstGeom>
        </p:spPr>
        <p:txBody>
          <a:bodyPr vert="horz" wrap="square" lIns="0" tIns="0" rIns="0" bIns="0" numCol="1" rtlCol="0" anchor="t">
            <a:spAutoFit/>
          </a:bodyPr>
          <a:lstStyle/>
          <a:p>
            <a:pPr marL="285750" indent="-285750">
              <a:spcAft>
                <a:spcPts val="200"/>
              </a:spcAft>
              <a:buFont typeface="Arial" panose="020B0604020202020204" pitchFamily="34" charset="0"/>
              <a:buChar char="•"/>
              <a:defRPr/>
            </a:pPr>
            <a:r>
              <a:rPr lang="en-US" sz="1400">
                <a:solidFill>
                  <a:prstClr val="black"/>
                </a:solidFill>
              </a:rPr>
              <a:t>Build enterprise web apps using packaged apps such as Alfresco</a:t>
            </a:r>
          </a:p>
          <a:p>
            <a:pPr marL="285750" indent="-285750">
              <a:spcAft>
                <a:spcPts val="200"/>
              </a:spcAft>
              <a:buFont typeface="Arial" panose="020B0604020202020204" pitchFamily="34" charset="0"/>
              <a:buChar char="•"/>
              <a:defRPr/>
            </a:pPr>
            <a:r>
              <a:rPr lang="en-US" sz="1400">
                <a:solidFill>
                  <a:prstClr val="black"/>
                </a:solidFill>
              </a:rPr>
              <a:t>Build Linux web apps quickly with Azure Database for MySQL and Azure App Service using WordPress and Drupal </a:t>
            </a:r>
          </a:p>
        </p:txBody>
      </p:sp>
      <p:pic>
        <p:nvPicPr>
          <p:cNvPr id="96" name="Graphic 95">
            <a:extLst>
              <a:ext uri="{FF2B5EF4-FFF2-40B4-BE49-F238E27FC236}">
                <a16:creationId xmlns:a16="http://schemas.microsoft.com/office/drawing/2014/main" id="{2B782BC0-BF9D-403A-A2B0-EAF7F024A78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60849" y="2024950"/>
            <a:ext cx="585216" cy="585216"/>
          </a:xfrm>
          <a:prstGeom prst="rect">
            <a:avLst/>
          </a:prstGeom>
        </p:spPr>
      </p:pic>
      <p:sp>
        <p:nvSpPr>
          <p:cNvPr id="77" name="Rectangle 76">
            <a:extLst>
              <a:ext uri="{FF2B5EF4-FFF2-40B4-BE49-F238E27FC236}">
                <a16:creationId xmlns:a16="http://schemas.microsoft.com/office/drawing/2014/main" id="{270F64B5-BB75-4B40-B814-6421E7D96205}"/>
              </a:ext>
            </a:extLst>
          </p:cNvPr>
          <p:cNvSpPr/>
          <p:nvPr/>
        </p:nvSpPr>
        <p:spPr>
          <a:xfrm>
            <a:off x="6808787" y="1998762"/>
            <a:ext cx="5106549" cy="246221"/>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sz="1600">
                <a:ln w="3175">
                  <a:noFill/>
                </a:ln>
                <a:solidFill>
                  <a:srgbClr val="0078D4"/>
                </a:solidFill>
                <a:latin typeface="+mj-lt"/>
                <a:cs typeface="Segoe UI" pitchFamily="34" charset="0"/>
              </a:rPr>
              <a:t>E</a:t>
            </a: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commerce platforms </a:t>
            </a:r>
          </a:p>
        </p:txBody>
      </p:sp>
      <p:sp>
        <p:nvSpPr>
          <p:cNvPr id="76" name="Rectangle 75">
            <a:extLst>
              <a:ext uri="{FF2B5EF4-FFF2-40B4-BE49-F238E27FC236}">
                <a16:creationId xmlns:a16="http://schemas.microsoft.com/office/drawing/2014/main" id="{C1831C36-19FD-41AD-BA0B-00393396EC73}"/>
              </a:ext>
            </a:extLst>
          </p:cNvPr>
          <p:cNvSpPr/>
          <p:nvPr/>
        </p:nvSpPr>
        <p:spPr>
          <a:xfrm>
            <a:off x="6531152" y="2332458"/>
            <a:ext cx="5345731" cy="430887"/>
          </a:xfrm>
          <a:prstGeom prst="rect">
            <a:avLst/>
          </a:prstGeom>
        </p:spPr>
        <p:txBody>
          <a:bodyPr vert="horz" wrap="square" lIns="0" tIns="0" rIns="0" bIns="0" numCol="1" rtlCol="0" anchor="t">
            <a:spAutoFit/>
          </a:bodyPr>
          <a:lstStyle/>
          <a:p>
            <a:pPr marL="285750" marR="0" lvl="0" indent="-285750" defTabSz="914400" rtl="0" eaLnBrk="1" fontAlgn="auto" latinLnBrk="0" hangingPunct="1">
              <a:spcAft>
                <a:spcPts val="200"/>
              </a:spcAft>
              <a:buClrTx/>
              <a:buSzTx/>
              <a:buFont typeface="Arial" panose="020B0604020202020204" pitchFamily="34" charset="0"/>
              <a:buChar char="•"/>
              <a:tabLst/>
              <a:defRPr/>
            </a:pPr>
            <a:r>
              <a:rPr lang="en-US" sz="1400">
                <a:solidFill>
                  <a:prstClr val="black"/>
                </a:solidFill>
              </a:rPr>
              <a:t>Develop ecommerce applications including popular packaged such as Magento, Shopify</a:t>
            </a:r>
          </a:p>
        </p:txBody>
      </p:sp>
      <p:pic>
        <p:nvPicPr>
          <p:cNvPr id="98" name="Graphic 97">
            <a:extLst>
              <a:ext uri="{FF2B5EF4-FFF2-40B4-BE49-F238E27FC236}">
                <a16:creationId xmlns:a16="http://schemas.microsoft.com/office/drawing/2014/main" id="{DF44DA2E-F97F-4745-98CB-44125E42B150}"/>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60849" y="3333333"/>
            <a:ext cx="585216" cy="585216"/>
          </a:xfrm>
          <a:prstGeom prst="rect">
            <a:avLst/>
          </a:prstGeom>
        </p:spPr>
      </p:pic>
      <p:sp>
        <p:nvSpPr>
          <p:cNvPr id="80" name="Rectangle 79">
            <a:extLst>
              <a:ext uri="{FF2B5EF4-FFF2-40B4-BE49-F238E27FC236}">
                <a16:creationId xmlns:a16="http://schemas.microsoft.com/office/drawing/2014/main" id="{018809BC-043D-46FD-A7B1-009023E56C9D}"/>
              </a:ext>
            </a:extLst>
          </p:cNvPr>
          <p:cNvSpPr/>
          <p:nvPr/>
        </p:nvSpPr>
        <p:spPr>
          <a:xfrm>
            <a:off x="6808787" y="3254418"/>
            <a:ext cx="5106549" cy="246221"/>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Gaming</a:t>
            </a:r>
          </a:p>
        </p:txBody>
      </p:sp>
      <p:sp>
        <p:nvSpPr>
          <p:cNvPr id="79" name="Rectangle 78">
            <a:extLst>
              <a:ext uri="{FF2B5EF4-FFF2-40B4-BE49-F238E27FC236}">
                <a16:creationId xmlns:a16="http://schemas.microsoft.com/office/drawing/2014/main" id="{720212F4-CC27-4F03-A0AF-CC2000DCE1B7}"/>
              </a:ext>
            </a:extLst>
          </p:cNvPr>
          <p:cNvSpPr/>
          <p:nvPr/>
        </p:nvSpPr>
        <p:spPr>
          <a:xfrm>
            <a:off x="6527120" y="3630486"/>
            <a:ext cx="5345730" cy="430887"/>
          </a:xfrm>
          <a:prstGeom prst="rect">
            <a:avLst/>
          </a:prstGeom>
        </p:spPr>
        <p:txBody>
          <a:bodyPr vert="horz" wrap="square" lIns="0" tIns="0" rIns="0" bIns="0" numCol="1" rtlCol="0" anchor="t">
            <a:spAutoFit/>
          </a:bodyPr>
          <a:lstStyle/>
          <a:p>
            <a:pPr marL="285750" marR="0" lvl="0" indent="-285750" defTabSz="914400" rtl="0" eaLnBrk="1" fontAlgn="auto" latinLnBrk="0" hangingPunct="1">
              <a:spcAft>
                <a:spcPts val="200"/>
              </a:spcAft>
              <a:buClrTx/>
              <a:buSzTx/>
              <a:buFont typeface="Arial" panose="020B0604020202020204" pitchFamily="34" charset="0"/>
              <a:buChar char="•"/>
              <a:tabLst/>
              <a:defRPr/>
            </a:pPr>
            <a:r>
              <a:rPr lang="en-US" sz="1400">
                <a:solidFill>
                  <a:prstClr val="black"/>
                </a:solidFill>
              </a:rPr>
              <a:t>Leverage high scale and reliability to build gaming applications with global scale and reach like Minecraft Realms</a:t>
            </a:r>
          </a:p>
        </p:txBody>
      </p:sp>
      <p:pic>
        <p:nvPicPr>
          <p:cNvPr id="99" name="Graphic 98">
            <a:extLst>
              <a:ext uri="{FF2B5EF4-FFF2-40B4-BE49-F238E27FC236}">
                <a16:creationId xmlns:a16="http://schemas.microsoft.com/office/drawing/2014/main" id="{157736CE-9E0B-4546-AA07-4CD661C23C0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94506" y="4506059"/>
            <a:ext cx="585216" cy="585216"/>
          </a:xfrm>
          <a:prstGeom prst="rect">
            <a:avLst/>
          </a:prstGeom>
        </p:spPr>
      </p:pic>
      <p:sp>
        <p:nvSpPr>
          <p:cNvPr id="83" name="Rectangle 82">
            <a:extLst>
              <a:ext uri="{FF2B5EF4-FFF2-40B4-BE49-F238E27FC236}">
                <a16:creationId xmlns:a16="http://schemas.microsoft.com/office/drawing/2014/main" id="{7563142C-C108-4891-BE7F-86846035956B}"/>
              </a:ext>
            </a:extLst>
          </p:cNvPr>
          <p:cNvSpPr/>
          <p:nvPr/>
        </p:nvSpPr>
        <p:spPr>
          <a:xfrm>
            <a:off x="6808787" y="4552446"/>
            <a:ext cx="5106549" cy="246221"/>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Mission critical line of business apps</a:t>
            </a:r>
          </a:p>
        </p:txBody>
      </p:sp>
      <p:sp>
        <p:nvSpPr>
          <p:cNvPr id="82" name="Rectangle 81">
            <a:extLst>
              <a:ext uri="{FF2B5EF4-FFF2-40B4-BE49-F238E27FC236}">
                <a16:creationId xmlns:a16="http://schemas.microsoft.com/office/drawing/2014/main" id="{74BEB96A-5876-4DA1-BC68-B4BBC18869A7}"/>
              </a:ext>
            </a:extLst>
          </p:cNvPr>
          <p:cNvSpPr/>
          <p:nvPr/>
        </p:nvSpPr>
        <p:spPr>
          <a:xfrm>
            <a:off x="6527119" y="4889976"/>
            <a:ext cx="5345729" cy="215444"/>
          </a:xfrm>
          <a:prstGeom prst="rect">
            <a:avLst/>
          </a:prstGeom>
        </p:spPr>
        <p:txBody>
          <a:bodyPr vert="horz" wrap="square" lIns="0" tIns="0" rIns="0" bIns="0" numCol="1" rtlCol="0" anchor="t">
            <a:spAutoFit/>
          </a:bodyPr>
          <a:lstStyle/>
          <a:p>
            <a:pPr marL="285750" indent="-285750">
              <a:spcAft>
                <a:spcPts val="200"/>
              </a:spcAft>
              <a:buFont typeface="Arial" panose="020B0604020202020204" pitchFamily="34" charset="0"/>
              <a:buChar char="•"/>
              <a:defRPr/>
            </a:pPr>
            <a:r>
              <a:rPr lang="en-US" sz="1400">
                <a:solidFill>
                  <a:prstClr val="black"/>
                </a:solidFill>
              </a:rPr>
              <a:t>Secure financial data workflows</a:t>
            </a:r>
          </a:p>
        </p:txBody>
      </p:sp>
      <p:pic>
        <p:nvPicPr>
          <p:cNvPr id="100" name="Graphic 99">
            <a:extLst>
              <a:ext uri="{FF2B5EF4-FFF2-40B4-BE49-F238E27FC236}">
                <a16:creationId xmlns:a16="http://schemas.microsoft.com/office/drawing/2014/main" id="{C3E0E12D-A8D9-49EA-B77C-E33862D07F73}"/>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60849" y="5641416"/>
            <a:ext cx="585216" cy="585216"/>
          </a:xfrm>
          <a:prstGeom prst="rect">
            <a:avLst/>
          </a:prstGeom>
        </p:spPr>
      </p:pic>
      <p:sp>
        <p:nvSpPr>
          <p:cNvPr id="86" name="Rectangle 85">
            <a:extLst>
              <a:ext uri="{FF2B5EF4-FFF2-40B4-BE49-F238E27FC236}">
                <a16:creationId xmlns:a16="http://schemas.microsoft.com/office/drawing/2014/main" id="{972430AF-5F9E-4AFC-8CCA-1A741CE852D8}"/>
              </a:ext>
            </a:extLst>
          </p:cNvPr>
          <p:cNvSpPr/>
          <p:nvPr/>
        </p:nvSpPr>
        <p:spPr>
          <a:xfrm>
            <a:off x="6808787" y="5596494"/>
            <a:ext cx="5106549" cy="246221"/>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sz="1600">
                <a:ln w="3175">
                  <a:noFill/>
                </a:ln>
                <a:solidFill>
                  <a:srgbClr val="0078D4"/>
                </a:solidFill>
                <a:latin typeface="+mj-lt"/>
                <a:cs typeface="Segoe UI" pitchFamily="34" charset="0"/>
              </a:rPr>
              <a:t>C</a:t>
            </a: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loud-native apps</a:t>
            </a:r>
          </a:p>
        </p:txBody>
      </p:sp>
      <p:sp>
        <p:nvSpPr>
          <p:cNvPr id="85" name="Rectangle 84">
            <a:extLst>
              <a:ext uri="{FF2B5EF4-FFF2-40B4-BE49-F238E27FC236}">
                <a16:creationId xmlns:a16="http://schemas.microsoft.com/office/drawing/2014/main" id="{AE1250A4-FD50-4C89-9F16-2515A984EE01}"/>
              </a:ext>
            </a:extLst>
          </p:cNvPr>
          <p:cNvSpPr/>
          <p:nvPr/>
        </p:nvSpPr>
        <p:spPr>
          <a:xfrm>
            <a:off x="6527119" y="5934024"/>
            <a:ext cx="5345729" cy="430887"/>
          </a:xfrm>
          <a:prstGeom prst="rect">
            <a:avLst/>
          </a:prstGeom>
        </p:spPr>
        <p:txBody>
          <a:bodyPr vert="horz" wrap="square" lIns="0" tIns="0" rIns="0" bIns="0" numCol="1" rtlCol="0" anchor="t">
            <a:spAutoFit/>
          </a:bodyPr>
          <a:lstStyle/>
          <a:p>
            <a:pPr marL="285750" indent="-285750">
              <a:spcAft>
                <a:spcPts val="200"/>
              </a:spcAft>
              <a:buFont typeface="Arial" panose="020B0604020202020204" pitchFamily="34" charset="0"/>
              <a:buChar char="•"/>
              <a:defRPr/>
            </a:pPr>
            <a:r>
              <a:rPr lang="en-US" sz="1400">
                <a:solidFill>
                  <a:prstClr val="black"/>
                </a:solidFill>
              </a:rPr>
              <a:t>Build new custom apps in the cloud with Azure Kubernetes Service and Azure App Service </a:t>
            </a:r>
          </a:p>
        </p:txBody>
      </p:sp>
    </p:spTree>
    <p:extLst>
      <p:ext uri="{BB962C8B-B14F-4D97-AF65-F5344CB8AC3E}">
        <p14:creationId xmlns:p14="http://schemas.microsoft.com/office/powerpoint/2010/main" val="40775060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590943"/>
            <a:ext cx="11018520" cy="553998"/>
          </a:xfrm>
        </p:spPr>
        <p:txBody>
          <a:bodyPr/>
          <a:lstStyle/>
          <a:p>
            <a:r>
              <a:rPr lang="en-US"/>
              <a:t>Build web apps with WordPress and Drupal </a:t>
            </a:r>
          </a:p>
        </p:txBody>
      </p:sp>
      <p:pic>
        <p:nvPicPr>
          <p:cNvPr id="178" name="Graphic 177">
            <a:extLst>
              <a:ext uri="{FF2B5EF4-FFF2-40B4-BE49-F238E27FC236}">
                <a16:creationId xmlns:a16="http://schemas.microsoft.com/office/drawing/2014/main" id="{767A2CA8-1DD5-4FB3-B801-C4E2E8192BB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216" y="197893"/>
            <a:ext cx="386895" cy="386895"/>
          </a:xfrm>
          <a:prstGeom prst="rect">
            <a:avLst/>
          </a:prstGeom>
        </p:spPr>
      </p:pic>
      <p:sp>
        <p:nvSpPr>
          <p:cNvPr id="43" name="Text Placeholder 32">
            <a:extLst>
              <a:ext uri="{FF2B5EF4-FFF2-40B4-BE49-F238E27FC236}">
                <a16:creationId xmlns:a16="http://schemas.microsoft.com/office/drawing/2014/main" id="{B667A189-D655-3F48-9AC3-1561A8A052FE}"/>
              </a:ext>
            </a:extLst>
          </p:cNvPr>
          <p:cNvSpPr txBox="1">
            <a:spLocks/>
          </p:cNvSpPr>
          <p:nvPr/>
        </p:nvSpPr>
        <p:spPr>
          <a:xfrm>
            <a:off x="1095429" y="270144"/>
            <a:ext cx="3575045"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en-US" sz="1600" spc="-20">
                <a:solidFill>
                  <a:srgbClr val="0078D4"/>
                </a:solidFill>
                <a:latin typeface="Segoe UI Semibold"/>
              </a:rPr>
              <a:t>Web apps using popular CMS </a:t>
            </a:r>
          </a:p>
        </p:txBody>
      </p:sp>
      <p:sp>
        <p:nvSpPr>
          <p:cNvPr id="68" name="Content Placeholder 2">
            <a:extLst>
              <a:ext uri="{FF2B5EF4-FFF2-40B4-BE49-F238E27FC236}">
                <a16:creationId xmlns:a16="http://schemas.microsoft.com/office/drawing/2014/main" id="{3F31EF08-5988-403E-BB8D-300FE0D023A5}"/>
              </a:ext>
            </a:extLst>
          </p:cNvPr>
          <p:cNvSpPr txBox="1">
            <a:spLocks/>
          </p:cNvSpPr>
          <p:nvPr/>
        </p:nvSpPr>
        <p:spPr>
          <a:xfrm>
            <a:off x="589377" y="2047154"/>
            <a:ext cx="3909565" cy="2031197"/>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Arial" panose="020B0604020202020204" pitchFamily="34" charset="0"/>
              <a:buNone/>
              <a:tabLst/>
              <a:defRPr sz="1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2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5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Accelerate time to market by leaving database management to Azure Database for MySQL</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Run an Azure Database for MySQL server side-by-side with Azure App Service to simplify development</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Integrate effortlessly with popular content management systems like WordPress, Drupal, and Joomla</a:t>
            </a:r>
          </a:p>
        </p:txBody>
      </p:sp>
      <p:grpSp>
        <p:nvGrpSpPr>
          <p:cNvPr id="3" name="Group 2">
            <a:extLst>
              <a:ext uri="{FF2B5EF4-FFF2-40B4-BE49-F238E27FC236}">
                <a16:creationId xmlns:a16="http://schemas.microsoft.com/office/drawing/2014/main" id="{109EE50A-9921-D849-8361-1767DDD2B627}"/>
              </a:ext>
              <a:ext uri="{C183D7F6-B498-43B3-948B-1728B52AA6E4}">
                <adec:decorative xmlns:adec="http://schemas.microsoft.com/office/drawing/2017/decorative" val="1"/>
              </a:ext>
            </a:extLst>
          </p:cNvPr>
          <p:cNvGrpSpPr/>
          <p:nvPr/>
        </p:nvGrpSpPr>
        <p:grpSpPr>
          <a:xfrm>
            <a:off x="4776121" y="1434316"/>
            <a:ext cx="7288591" cy="3981458"/>
            <a:chOff x="4776121" y="1434316"/>
            <a:chExt cx="7288591" cy="3981458"/>
          </a:xfrm>
        </p:grpSpPr>
        <p:sp>
          <p:nvSpPr>
            <p:cNvPr id="77" name="Text Placeholder 32">
              <a:extLst>
                <a:ext uri="{FF2B5EF4-FFF2-40B4-BE49-F238E27FC236}">
                  <a16:creationId xmlns:a16="http://schemas.microsoft.com/office/drawing/2014/main" id="{9BA006BF-70A6-4AA0-931C-DCADE9E49AAB}"/>
                </a:ext>
              </a:extLst>
            </p:cNvPr>
            <p:cNvSpPr txBox="1">
              <a:spLocks/>
            </p:cNvSpPr>
            <p:nvPr/>
          </p:nvSpPr>
          <p:spPr>
            <a:xfrm>
              <a:off x="4776121" y="1434316"/>
              <a:ext cx="7288591" cy="553998"/>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a:solidFill>
                    <a:schemeClr val="accent1"/>
                  </a:solidFill>
                  <a:latin typeface="+mj-lt"/>
                </a:rPr>
                <a:t>Scalable Open-Source Architecture Using </a:t>
              </a:r>
              <a:br>
                <a:rPr lang="en-US" sz="1600">
                  <a:solidFill>
                    <a:schemeClr val="accent1"/>
                  </a:solidFill>
                  <a:latin typeface="+mj-lt"/>
                </a:rPr>
              </a:br>
              <a:r>
                <a:rPr lang="en-US" sz="1600">
                  <a:solidFill>
                    <a:schemeClr val="accent1"/>
                  </a:solidFill>
                  <a:latin typeface="+mj-lt"/>
                </a:rPr>
                <a:t>Azure App Service Environment</a:t>
              </a:r>
            </a:p>
          </p:txBody>
        </p:sp>
        <p:sp>
          <p:nvSpPr>
            <p:cNvPr id="83" name="TextBox 82">
              <a:extLst>
                <a:ext uri="{FF2B5EF4-FFF2-40B4-BE49-F238E27FC236}">
                  <a16:creationId xmlns:a16="http://schemas.microsoft.com/office/drawing/2014/main" id="{EB5707D5-978F-44E6-99D9-5258ACF38A87}"/>
                </a:ext>
              </a:extLst>
            </p:cNvPr>
            <p:cNvSpPr txBox="1"/>
            <p:nvPr/>
          </p:nvSpPr>
          <p:spPr>
            <a:xfrm>
              <a:off x="5765025" y="5261886"/>
              <a:ext cx="688445"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mn-cs"/>
                </a:rPr>
                <a:t>Users</a:t>
              </a:r>
            </a:p>
          </p:txBody>
        </p:sp>
        <p:sp>
          <p:nvSpPr>
            <p:cNvPr id="89" name="TextBox 88">
              <a:extLst>
                <a:ext uri="{FF2B5EF4-FFF2-40B4-BE49-F238E27FC236}">
                  <a16:creationId xmlns:a16="http://schemas.microsoft.com/office/drawing/2014/main" id="{DD9C9E2F-E399-4118-997B-656CF1E0A977}"/>
                </a:ext>
              </a:extLst>
            </p:cNvPr>
            <p:cNvSpPr txBox="1"/>
            <p:nvPr/>
          </p:nvSpPr>
          <p:spPr>
            <a:xfrm>
              <a:off x="6750688" y="3997418"/>
              <a:ext cx="1112833" cy="2769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Content Delivery Network</a:t>
              </a:r>
            </a:p>
          </p:txBody>
        </p:sp>
        <p:sp>
          <p:nvSpPr>
            <p:cNvPr id="92" name="TextBox 91">
              <a:extLst>
                <a:ext uri="{FF2B5EF4-FFF2-40B4-BE49-F238E27FC236}">
                  <a16:creationId xmlns:a16="http://schemas.microsoft.com/office/drawing/2014/main" id="{6ED44067-1E4B-4BAB-810B-EDA05AC862A9}"/>
                </a:ext>
              </a:extLst>
            </p:cNvPr>
            <p:cNvSpPr txBox="1"/>
            <p:nvPr/>
          </p:nvSpPr>
          <p:spPr>
            <a:xfrm>
              <a:off x="7773371" y="3997418"/>
              <a:ext cx="1239878" cy="2769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App Service</a:t>
              </a:r>
            </a:p>
          </p:txBody>
        </p:sp>
        <p:cxnSp>
          <p:nvCxnSpPr>
            <p:cNvPr id="105" name="Straight Arrow Connector 104">
              <a:extLst>
                <a:ext uri="{FF2B5EF4-FFF2-40B4-BE49-F238E27FC236}">
                  <a16:creationId xmlns:a16="http://schemas.microsoft.com/office/drawing/2014/main" id="{65812C22-9656-4897-AFD8-E0624E4FE511}"/>
                </a:ext>
              </a:extLst>
            </p:cNvPr>
            <p:cNvCxnSpPr>
              <a:cxnSpLocks/>
            </p:cNvCxnSpPr>
            <p:nvPr/>
          </p:nvCxnSpPr>
          <p:spPr>
            <a:xfrm>
              <a:off x="7730925" y="3781429"/>
              <a:ext cx="3436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158A674-0316-48EA-ACD7-9958DAC80CE9}"/>
                </a:ext>
              </a:extLst>
            </p:cNvPr>
            <p:cNvSpPr txBox="1"/>
            <p:nvPr/>
          </p:nvSpPr>
          <p:spPr>
            <a:xfrm>
              <a:off x="10222961" y="3997418"/>
              <a:ext cx="852845" cy="415498"/>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Monitoring/</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Logging</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107" name="Straight Arrow Connector 106">
              <a:extLst>
                <a:ext uri="{FF2B5EF4-FFF2-40B4-BE49-F238E27FC236}">
                  <a16:creationId xmlns:a16="http://schemas.microsoft.com/office/drawing/2014/main" id="{6F7B508B-E874-458D-9B82-05AD22D7908E}"/>
                </a:ext>
              </a:extLst>
            </p:cNvPr>
            <p:cNvCxnSpPr>
              <a:cxnSpLocks/>
            </p:cNvCxnSpPr>
            <p:nvPr/>
          </p:nvCxnSpPr>
          <p:spPr>
            <a:xfrm>
              <a:off x="9820834" y="3784179"/>
              <a:ext cx="40317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633046B-1266-40CF-A076-324433A5919A}"/>
                </a:ext>
              </a:extLst>
            </p:cNvPr>
            <p:cNvSpPr txBox="1"/>
            <p:nvPr/>
          </p:nvSpPr>
          <p:spPr>
            <a:xfrm>
              <a:off x="9108412" y="5243212"/>
              <a:ext cx="737259" cy="1384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Docker Hub</a:t>
              </a:r>
            </a:p>
          </p:txBody>
        </p:sp>
        <p:sp>
          <p:nvSpPr>
            <p:cNvPr id="109" name="TextBox 108">
              <a:extLst>
                <a:ext uri="{FF2B5EF4-FFF2-40B4-BE49-F238E27FC236}">
                  <a16:creationId xmlns:a16="http://schemas.microsoft.com/office/drawing/2014/main" id="{A4E767E3-427F-44FE-B43F-0DC777FAD5C7}"/>
                </a:ext>
              </a:extLst>
            </p:cNvPr>
            <p:cNvSpPr txBox="1"/>
            <p:nvPr/>
          </p:nvSpPr>
          <p:spPr>
            <a:xfrm>
              <a:off x="9095871" y="3997418"/>
              <a:ext cx="791122" cy="1384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Redis Cache</a:t>
              </a:r>
            </a:p>
          </p:txBody>
        </p:sp>
        <p:sp>
          <p:nvSpPr>
            <p:cNvPr id="110" name="TextBox 109">
              <a:extLst>
                <a:ext uri="{FF2B5EF4-FFF2-40B4-BE49-F238E27FC236}">
                  <a16:creationId xmlns:a16="http://schemas.microsoft.com/office/drawing/2014/main" id="{0B4221B9-7855-4030-A7D8-0E986C56C84F}"/>
                </a:ext>
              </a:extLst>
            </p:cNvPr>
            <p:cNvSpPr txBox="1"/>
            <p:nvPr/>
          </p:nvSpPr>
          <p:spPr>
            <a:xfrm>
              <a:off x="8989782" y="2982624"/>
              <a:ext cx="1003300" cy="2769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Database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for MySQL</a:t>
              </a:r>
            </a:p>
          </p:txBody>
        </p:sp>
        <p:grpSp>
          <p:nvGrpSpPr>
            <p:cNvPr id="1025" name="Group 1024">
              <a:extLst>
                <a:ext uri="{FF2B5EF4-FFF2-40B4-BE49-F238E27FC236}">
                  <a16:creationId xmlns:a16="http://schemas.microsoft.com/office/drawing/2014/main" id="{E0FD2ED6-7601-4E38-ABAF-AAA7322E9E15}"/>
                </a:ext>
              </a:extLst>
            </p:cNvPr>
            <p:cNvGrpSpPr/>
            <p:nvPr/>
          </p:nvGrpSpPr>
          <p:grpSpPr>
            <a:xfrm>
              <a:off x="6438097" y="2718833"/>
              <a:ext cx="391027" cy="2149655"/>
              <a:chOff x="6438097" y="2718833"/>
              <a:chExt cx="391027" cy="2149655"/>
            </a:xfrm>
          </p:grpSpPr>
          <p:cxnSp>
            <p:nvCxnSpPr>
              <p:cNvPr id="116" name="Straight Connector 115">
                <a:extLst>
                  <a:ext uri="{FF2B5EF4-FFF2-40B4-BE49-F238E27FC236}">
                    <a16:creationId xmlns:a16="http://schemas.microsoft.com/office/drawing/2014/main" id="{8E2E9C83-994F-4D7B-BFA4-43134A3E1CD7}"/>
                  </a:ext>
                </a:extLst>
              </p:cNvPr>
              <p:cNvCxnSpPr>
                <a:cxnSpLocks/>
              </p:cNvCxnSpPr>
              <p:nvPr/>
            </p:nvCxnSpPr>
            <p:spPr>
              <a:xfrm>
                <a:off x="6627159" y="3776489"/>
                <a:ext cx="20196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7" name="Freeform 65">
                <a:extLst>
                  <a:ext uri="{FF2B5EF4-FFF2-40B4-BE49-F238E27FC236}">
                    <a16:creationId xmlns:a16="http://schemas.microsoft.com/office/drawing/2014/main" id="{7D283CFE-147F-4C5B-9ACC-096639A38DC1}"/>
                  </a:ext>
                </a:extLst>
              </p:cNvPr>
              <p:cNvSpPr/>
              <p:nvPr/>
            </p:nvSpPr>
            <p:spPr bwMode="auto">
              <a:xfrm rot="16200000">
                <a:off x="5457800" y="3699130"/>
                <a:ext cx="2149655" cy="189062"/>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v</a:t>
                </a:r>
              </a:p>
            </p:txBody>
          </p:sp>
        </p:grpSp>
        <p:sp>
          <p:nvSpPr>
            <p:cNvPr id="120" name="Freeform 89">
              <a:extLst>
                <a:ext uri="{FF2B5EF4-FFF2-40B4-BE49-F238E27FC236}">
                  <a16:creationId xmlns:a16="http://schemas.microsoft.com/office/drawing/2014/main" id="{6C9F167D-BB2F-4FFC-B762-25F18C8DAC98}"/>
                </a:ext>
              </a:extLst>
            </p:cNvPr>
            <p:cNvSpPr/>
            <p:nvPr/>
          </p:nvSpPr>
          <p:spPr bwMode="auto">
            <a:xfrm>
              <a:off x="8405752" y="2737020"/>
              <a:ext cx="674255" cy="61570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1" name="Freeform 90">
              <a:extLst>
                <a:ext uri="{FF2B5EF4-FFF2-40B4-BE49-F238E27FC236}">
                  <a16:creationId xmlns:a16="http://schemas.microsoft.com/office/drawing/2014/main" id="{AB750FC3-5DE8-481A-844B-1B2B9E37A0BE}"/>
                </a:ext>
              </a:extLst>
            </p:cNvPr>
            <p:cNvSpPr/>
            <p:nvPr/>
          </p:nvSpPr>
          <p:spPr bwMode="auto">
            <a:xfrm flipV="1">
              <a:off x="8405752" y="4311663"/>
              <a:ext cx="674255" cy="556825"/>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22" name="Picture 121">
              <a:extLst>
                <a:ext uri="{FF2B5EF4-FFF2-40B4-BE49-F238E27FC236}">
                  <a16:creationId xmlns:a16="http://schemas.microsoft.com/office/drawing/2014/main" id="{830497DD-CBDF-42BC-8226-D0C32DD1ABFB}"/>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5451"/>
                      </a14:imgEffect>
                      <a14:imgEffect>
                        <a14:saturation sat="227000"/>
                      </a14:imgEffect>
                      <a14:imgEffect>
                        <a14:brightnessContrast bright="5000"/>
                      </a14:imgEffect>
                    </a14:imgLayer>
                  </a14:imgProps>
                </a:ext>
                <a:ext uri="{28A0092B-C50C-407E-A947-70E740481C1C}">
                  <a14:useLocalDpi xmlns:a14="http://schemas.microsoft.com/office/drawing/2010/main" val="0"/>
                </a:ext>
              </a:extLst>
            </a:blip>
            <a:srcRect/>
            <a:stretch/>
          </p:blipFill>
          <p:spPr>
            <a:xfrm>
              <a:off x="9036266" y="4558072"/>
              <a:ext cx="881550" cy="482448"/>
            </a:xfrm>
            <a:prstGeom prst="rect">
              <a:avLst/>
            </a:prstGeom>
          </p:spPr>
        </p:pic>
        <p:pic>
          <p:nvPicPr>
            <p:cNvPr id="156" name="Graphic 155">
              <a:extLst>
                <a:ext uri="{FF2B5EF4-FFF2-40B4-BE49-F238E27FC236}">
                  <a16:creationId xmlns:a16="http://schemas.microsoft.com/office/drawing/2014/main" id="{A15C8741-3AEF-447F-A623-DA999335FA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2824" y="2403631"/>
              <a:ext cx="528434" cy="528434"/>
            </a:xfrm>
            <a:prstGeom prst="rect">
              <a:avLst/>
            </a:prstGeom>
          </p:spPr>
        </p:pic>
        <p:pic>
          <p:nvPicPr>
            <p:cNvPr id="163" name="Graphic 162">
              <a:extLst>
                <a:ext uri="{FF2B5EF4-FFF2-40B4-BE49-F238E27FC236}">
                  <a16:creationId xmlns:a16="http://schemas.microsoft.com/office/drawing/2014/main" id="{EC472476-4FC3-4F9C-BDA8-827ACBC71C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52725" y="3466641"/>
              <a:ext cx="507559" cy="507559"/>
            </a:xfrm>
            <a:prstGeom prst="rect">
              <a:avLst/>
            </a:prstGeom>
          </p:spPr>
        </p:pic>
        <p:pic>
          <p:nvPicPr>
            <p:cNvPr id="164" name="Graphic 163">
              <a:extLst>
                <a:ext uri="{FF2B5EF4-FFF2-40B4-BE49-F238E27FC236}">
                  <a16:creationId xmlns:a16="http://schemas.microsoft.com/office/drawing/2014/main" id="{7A1A87E8-73E5-46D7-9470-50970B39F7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08656" y="2434869"/>
              <a:ext cx="585216" cy="585216"/>
            </a:xfrm>
            <a:prstGeom prst="rect">
              <a:avLst/>
            </a:prstGeom>
          </p:spPr>
        </p:pic>
        <p:pic>
          <p:nvPicPr>
            <p:cNvPr id="165" name="Graphic 164">
              <a:extLst>
                <a:ext uri="{FF2B5EF4-FFF2-40B4-BE49-F238E27FC236}">
                  <a16:creationId xmlns:a16="http://schemas.microsoft.com/office/drawing/2014/main" id="{9033F5A0-B3B0-4C32-9114-9BDE4154E4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08656" y="3483881"/>
              <a:ext cx="585216" cy="585216"/>
            </a:xfrm>
            <a:prstGeom prst="rect">
              <a:avLst/>
            </a:prstGeom>
          </p:spPr>
        </p:pic>
        <p:pic>
          <p:nvPicPr>
            <p:cNvPr id="166" name="Graphic 165">
              <a:extLst>
                <a:ext uri="{FF2B5EF4-FFF2-40B4-BE49-F238E27FC236}">
                  <a16:creationId xmlns:a16="http://schemas.microsoft.com/office/drawing/2014/main" id="{F2EA697E-7931-4F19-91A2-D51B03E4C0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08656" y="4570494"/>
              <a:ext cx="585216" cy="585216"/>
            </a:xfrm>
            <a:prstGeom prst="rect">
              <a:avLst/>
            </a:prstGeom>
          </p:spPr>
        </p:pic>
        <p:grpSp>
          <p:nvGrpSpPr>
            <p:cNvPr id="33" name="Group 32">
              <a:extLst>
                <a:ext uri="{FF2B5EF4-FFF2-40B4-BE49-F238E27FC236}">
                  <a16:creationId xmlns:a16="http://schemas.microsoft.com/office/drawing/2014/main" id="{13E632EA-B7BE-43A4-BC0C-0825550C51EE}"/>
                </a:ext>
              </a:extLst>
            </p:cNvPr>
            <p:cNvGrpSpPr/>
            <p:nvPr/>
          </p:nvGrpSpPr>
          <p:grpSpPr>
            <a:xfrm>
              <a:off x="6976358" y="3349045"/>
              <a:ext cx="663916" cy="663916"/>
              <a:chOff x="7117716" y="3568615"/>
              <a:chExt cx="663916" cy="663916"/>
            </a:xfrm>
          </p:grpSpPr>
          <p:pic>
            <p:nvPicPr>
              <p:cNvPr id="161" name="Graphic 160">
                <a:extLst>
                  <a:ext uri="{FF2B5EF4-FFF2-40B4-BE49-F238E27FC236}">
                    <a16:creationId xmlns:a16="http://schemas.microsoft.com/office/drawing/2014/main" id="{B5253691-F4B8-48E0-94B2-A455FC7A4E4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17716" y="3568615"/>
                <a:ext cx="663916" cy="663916"/>
              </a:xfrm>
              <a:prstGeom prst="rect">
                <a:avLst/>
              </a:prstGeom>
            </p:spPr>
          </p:pic>
          <p:sp>
            <p:nvSpPr>
              <p:cNvPr id="32" name="Freeform: Shape 31">
                <a:extLst>
                  <a:ext uri="{FF2B5EF4-FFF2-40B4-BE49-F238E27FC236}">
                    <a16:creationId xmlns:a16="http://schemas.microsoft.com/office/drawing/2014/main" id="{EB0FBB60-4C48-4309-A541-CA890321A486}"/>
                  </a:ext>
                </a:extLst>
              </p:cNvPr>
              <p:cNvSpPr/>
              <p:nvPr/>
            </p:nvSpPr>
            <p:spPr>
              <a:xfrm>
                <a:off x="7374059" y="3778892"/>
                <a:ext cx="153538" cy="272403"/>
              </a:xfrm>
              <a:custGeom>
                <a:avLst/>
                <a:gdLst>
                  <a:gd name="connsiteX0" fmla="*/ 64697 w 153538"/>
                  <a:gd name="connsiteY0" fmla="*/ 151561 h 272403"/>
                  <a:gd name="connsiteX1" fmla="*/ 3415 w 153538"/>
                  <a:gd name="connsiteY1" fmla="*/ 151561 h 272403"/>
                  <a:gd name="connsiteX2" fmla="*/ 0 w 153538"/>
                  <a:gd name="connsiteY2" fmla="*/ 148470 h 272403"/>
                  <a:gd name="connsiteX3" fmla="*/ 307 w 153538"/>
                  <a:gd name="connsiteY3" fmla="*/ 147189 h 272403"/>
                  <a:gd name="connsiteX4" fmla="*/ 73781 w 153538"/>
                  <a:gd name="connsiteY4" fmla="*/ 1812 h 272403"/>
                  <a:gd name="connsiteX5" fmla="*/ 76957 w 153538"/>
                  <a:gd name="connsiteY5" fmla="*/ 2 h 272403"/>
                  <a:gd name="connsiteX6" fmla="*/ 149441 w 153538"/>
                  <a:gd name="connsiteY6" fmla="*/ 2 h 272403"/>
                  <a:gd name="connsiteX7" fmla="*/ 152856 w 153538"/>
                  <a:gd name="connsiteY7" fmla="*/ 3093 h 272403"/>
                  <a:gd name="connsiteX8" fmla="*/ 152258 w 153538"/>
                  <a:gd name="connsiteY8" fmla="*/ 4801 h 272403"/>
                  <a:gd name="connsiteX9" fmla="*/ 65978 w 153538"/>
                  <a:gd name="connsiteY9" fmla="*/ 118537 h 272403"/>
                  <a:gd name="connsiteX10" fmla="*/ 150124 w 153538"/>
                  <a:gd name="connsiteY10" fmla="*/ 118537 h 272403"/>
                  <a:gd name="connsiteX11" fmla="*/ 153539 w 153538"/>
                  <a:gd name="connsiteY11" fmla="*/ 121628 h 272403"/>
                  <a:gd name="connsiteX12" fmla="*/ 152651 w 153538"/>
                  <a:gd name="connsiteY12" fmla="*/ 123711 h 272403"/>
                  <a:gd name="connsiteX13" fmla="*/ 12823 w 153538"/>
                  <a:gd name="connsiteY13" fmla="*/ 269174 h 272403"/>
                  <a:gd name="connsiteX14" fmla="*/ 6745 w 153538"/>
                  <a:gd name="connsiteY14" fmla="*/ 265946 h 272403"/>
                  <a:gd name="connsiteX15" fmla="*/ 6745 w 153538"/>
                  <a:gd name="connsiteY15" fmla="*/ 265946 h 27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538" h="272403">
                    <a:moveTo>
                      <a:pt x="64697" y="151561"/>
                    </a:moveTo>
                    <a:lnTo>
                      <a:pt x="3415" y="151561"/>
                    </a:lnTo>
                    <a:cubicBezTo>
                      <a:pt x="1626" y="151629"/>
                      <a:pt x="110" y="150257"/>
                      <a:pt x="0" y="148470"/>
                    </a:cubicBezTo>
                    <a:cubicBezTo>
                      <a:pt x="1" y="148025"/>
                      <a:pt x="106" y="147586"/>
                      <a:pt x="307" y="147189"/>
                    </a:cubicBezTo>
                    <a:lnTo>
                      <a:pt x="73781" y="1812"/>
                    </a:lnTo>
                    <a:cubicBezTo>
                      <a:pt x="74419" y="663"/>
                      <a:pt x="75644" y="-35"/>
                      <a:pt x="76957" y="2"/>
                    </a:cubicBezTo>
                    <a:lnTo>
                      <a:pt x="149441" y="2"/>
                    </a:lnTo>
                    <a:cubicBezTo>
                      <a:pt x="151230" y="-66"/>
                      <a:pt x="152747" y="1306"/>
                      <a:pt x="152856" y="3093"/>
                    </a:cubicBezTo>
                    <a:cubicBezTo>
                      <a:pt x="152849" y="3712"/>
                      <a:pt x="152639" y="4313"/>
                      <a:pt x="152258" y="4801"/>
                    </a:cubicBezTo>
                    <a:lnTo>
                      <a:pt x="65978" y="118537"/>
                    </a:lnTo>
                    <a:lnTo>
                      <a:pt x="150124" y="118537"/>
                    </a:lnTo>
                    <a:cubicBezTo>
                      <a:pt x="151913" y="118469"/>
                      <a:pt x="153430" y="119841"/>
                      <a:pt x="153539" y="121628"/>
                    </a:cubicBezTo>
                    <a:cubicBezTo>
                      <a:pt x="153525" y="122412"/>
                      <a:pt x="153208" y="123159"/>
                      <a:pt x="152651" y="123711"/>
                    </a:cubicBezTo>
                    <a:lnTo>
                      <a:pt x="12823" y="269174"/>
                    </a:lnTo>
                    <a:cubicBezTo>
                      <a:pt x="11509" y="269959"/>
                      <a:pt x="2169" y="277711"/>
                      <a:pt x="6745" y="265946"/>
                    </a:cubicBezTo>
                    <a:lnTo>
                      <a:pt x="6745" y="265946"/>
                    </a:lnTo>
                    <a:close/>
                  </a:path>
                </a:pathLst>
              </a:custGeom>
              <a:solidFill>
                <a:srgbClr val="FEA11B"/>
              </a:solidFill>
              <a:ln w="16933" cap="flat">
                <a:noFill/>
                <a:prstDash val="solid"/>
                <a:miter/>
              </a:ln>
            </p:spPr>
            <p:txBody>
              <a:bodyPr rtlCol="0" anchor="ctr"/>
              <a:lstStyle/>
              <a:p>
                <a:endParaRPr lang="en-US"/>
              </a:p>
            </p:txBody>
          </p:sp>
        </p:grpSp>
        <p:grpSp>
          <p:nvGrpSpPr>
            <p:cNvPr id="34" name="Group 33">
              <a:extLst>
                <a:ext uri="{FF2B5EF4-FFF2-40B4-BE49-F238E27FC236}">
                  <a16:creationId xmlns:a16="http://schemas.microsoft.com/office/drawing/2014/main" id="{01CEBC75-CE8B-476F-8758-0C8D44C26B8A}"/>
                </a:ext>
              </a:extLst>
            </p:cNvPr>
            <p:cNvGrpSpPr/>
            <p:nvPr/>
          </p:nvGrpSpPr>
          <p:grpSpPr>
            <a:xfrm>
              <a:off x="9196729" y="3436073"/>
              <a:ext cx="560624" cy="443653"/>
              <a:chOff x="9098368" y="3731084"/>
              <a:chExt cx="560624" cy="443653"/>
            </a:xfrm>
          </p:grpSpPr>
          <p:pic>
            <p:nvPicPr>
              <p:cNvPr id="171" name="Picture 170">
                <a:extLst>
                  <a:ext uri="{FF2B5EF4-FFF2-40B4-BE49-F238E27FC236}">
                    <a16:creationId xmlns:a16="http://schemas.microsoft.com/office/drawing/2014/main" id="{4DDC7EC8-F63F-45A9-AB62-850ACFBC6891}"/>
                  </a:ext>
                </a:extLst>
              </p:cNvPr>
              <p:cNvPicPr>
                <a:picLocks noChangeAspect="1"/>
              </p:cNvPicPr>
              <p:nvPr/>
            </p:nvPicPr>
            <p:blipFill rotWithShape="1">
              <a:blip r:embed="rId15"/>
              <a:srcRect l="45553" t="40088"/>
              <a:stretch/>
            </p:blipFill>
            <p:spPr>
              <a:xfrm>
                <a:off x="9098368" y="3731084"/>
                <a:ext cx="403180" cy="443653"/>
              </a:xfrm>
              <a:prstGeom prst="rect">
                <a:avLst/>
              </a:prstGeom>
            </p:spPr>
          </p:pic>
          <p:pic>
            <p:nvPicPr>
              <p:cNvPr id="172" name="Picture 171">
                <a:extLst>
                  <a:ext uri="{FF2B5EF4-FFF2-40B4-BE49-F238E27FC236}">
                    <a16:creationId xmlns:a16="http://schemas.microsoft.com/office/drawing/2014/main" id="{9BCA206E-BC69-4D6C-ACD7-1D8E12F2CF39}"/>
                  </a:ext>
                </a:extLst>
              </p:cNvPr>
              <p:cNvPicPr>
                <a:picLocks noChangeAspect="1"/>
              </p:cNvPicPr>
              <p:nvPr/>
            </p:nvPicPr>
            <p:blipFill rotWithShape="1">
              <a:blip r:embed="rId15"/>
              <a:srcRect l="45553" t="40088"/>
              <a:stretch/>
            </p:blipFill>
            <p:spPr>
              <a:xfrm>
                <a:off x="9393071" y="3882122"/>
                <a:ext cx="265921" cy="292615"/>
              </a:xfrm>
              <a:prstGeom prst="rect">
                <a:avLst/>
              </a:prstGeom>
            </p:spPr>
          </p:pic>
        </p:grpSp>
        <p:grpSp>
          <p:nvGrpSpPr>
            <p:cNvPr id="52" name="Group 51">
              <a:extLst>
                <a:ext uri="{FF2B5EF4-FFF2-40B4-BE49-F238E27FC236}">
                  <a16:creationId xmlns:a16="http://schemas.microsoft.com/office/drawing/2014/main" id="{84F40D22-80DA-452D-9AA4-C9DD71F8342B}"/>
                </a:ext>
              </a:extLst>
            </p:cNvPr>
            <p:cNvGrpSpPr/>
            <p:nvPr/>
          </p:nvGrpSpPr>
          <p:grpSpPr>
            <a:xfrm>
              <a:off x="10272254" y="3337777"/>
              <a:ext cx="748666" cy="585216"/>
              <a:chOff x="10287494" y="3632788"/>
              <a:chExt cx="748666" cy="585216"/>
            </a:xfrm>
          </p:grpSpPr>
          <p:pic>
            <p:nvPicPr>
              <p:cNvPr id="174" name="Graphic 173">
                <a:extLst>
                  <a:ext uri="{FF2B5EF4-FFF2-40B4-BE49-F238E27FC236}">
                    <a16:creationId xmlns:a16="http://schemas.microsoft.com/office/drawing/2014/main" id="{EF7D9CDE-5046-44E1-868E-3F306A7A7B9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287494" y="3632788"/>
                <a:ext cx="585216" cy="585216"/>
              </a:xfrm>
              <a:prstGeom prst="rect">
                <a:avLst/>
              </a:prstGeom>
            </p:spPr>
          </p:pic>
          <p:pic>
            <p:nvPicPr>
              <p:cNvPr id="173" name="Graphic 172">
                <a:extLst>
                  <a:ext uri="{FF2B5EF4-FFF2-40B4-BE49-F238E27FC236}">
                    <a16:creationId xmlns:a16="http://schemas.microsoft.com/office/drawing/2014/main" id="{9AE15A1A-774A-42F8-AC0F-CB27FEB13FE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649383" y="3787960"/>
                <a:ext cx="386777" cy="386777"/>
              </a:xfrm>
              <a:prstGeom prst="rect">
                <a:avLst/>
              </a:prstGeom>
            </p:spPr>
          </p:pic>
        </p:grpSp>
        <p:sp>
          <p:nvSpPr>
            <p:cNvPr id="175" name="Freeform: Shape 174">
              <a:extLst>
                <a:ext uri="{FF2B5EF4-FFF2-40B4-BE49-F238E27FC236}">
                  <a16:creationId xmlns:a16="http://schemas.microsoft.com/office/drawing/2014/main" id="{7F9DD5B0-8537-4718-A3AD-A93151EFCED0}"/>
                </a:ext>
              </a:extLst>
            </p:cNvPr>
            <p:cNvSpPr/>
            <p:nvPr/>
          </p:nvSpPr>
          <p:spPr>
            <a:xfrm>
              <a:off x="9586007" y="3698395"/>
              <a:ext cx="76769" cy="136201"/>
            </a:xfrm>
            <a:custGeom>
              <a:avLst/>
              <a:gdLst>
                <a:gd name="connsiteX0" fmla="*/ 64697 w 153538"/>
                <a:gd name="connsiteY0" fmla="*/ 151561 h 272403"/>
                <a:gd name="connsiteX1" fmla="*/ 3415 w 153538"/>
                <a:gd name="connsiteY1" fmla="*/ 151561 h 272403"/>
                <a:gd name="connsiteX2" fmla="*/ 0 w 153538"/>
                <a:gd name="connsiteY2" fmla="*/ 148470 h 272403"/>
                <a:gd name="connsiteX3" fmla="*/ 307 w 153538"/>
                <a:gd name="connsiteY3" fmla="*/ 147189 h 272403"/>
                <a:gd name="connsiteX4" fmla="*/ 73781 w 153538"/>
                <a:gd name="connsiteY4" fmla="*/ 1812 h 272403"/>
                <a:gd name="connsiteX5" fmla="*/ 76957 w 153538"/>
                <a:gd name="connsiteY5" fmla="*/ 2 h 272403"/>
                <a:gd name="connsiteX6" fmla="*/ 149441 w 153538"/>
                <a:gd name="connsiteY6" fmla="*/ 2 h 272403"/>
                <a:gd name="connsiteX7" fmla="*/ 152856 w 153538"/>
                <a:gd name="connsiteY7" fmla="*/ 3093 h 272403"/>
                <a:gd name="connsiteX8" fmla="*/ 152258 w 153538"/>
                <a:gd name="connsiteY8" fmla="*/ 4801 h 272403"/>
                <a:gd name="connsiteX9" fmla="*/ 65978 w 153538"/>
                <a:gd name="connsiteY9" fmla="*/ 118537 h 272403"/>
                <a:gd name="connsiteX10" fmla="*/ 150124 w 153538"/>
                <a:gd name="connsiteY10" fmla="*/ 118537 h 272403"/>
                <a:gd name="connsiteX11" fmla="*/ 153539 w 153538"/>
                <a:gd name="connsiteY11" fmla="*/ 121628 h 272403"/>
                <a:gd name="connsiteX12" fmla="*/ 152651 w 153538"/>
                <a:gd name="connsiteY12" fmla="*/ 123711 h 272403"/>
                <a:gd name="connsiteX13" fmla="*/ 12823 w 153538"/>
                <a:gd name="connsiteY13" fmla="*/ 269174 h 272403"/>
                <a:gd name="connsiteX14" fmla="*/ 6745 w 153538"/>
                <a:gd name="connsiteY14" fmla="*/ 265946 h 272403"/>
                <a:gd name="connsiteX15" fmla="*/ 6745 w 153538"/>
                <a:gd name="connsiteY15" fmla="*/ 265946 h 27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538" h="272403">
                  <a:moveTo>
                    <a:pt x="64697" y="151561"/>
                  </a:moveTo>
                  <a:lnTo>
                    <a:pt x="3415" y="151561"/>
                  </a:lnTo>
                  <a:cubicBezTo>
                    <a:pt x="1626" y="151629"/>
                    <a:pt x="110" y="150257"/>
                    <a:pt x="0" y="148470"/>
                  </a:cubicBezTo>
                  <a:cubicBezTo>
                    <a:pt x="1" y="148025"/>
                    <a:pt x="106" y="147586"/>
                    <a:pt x="307" y="147189"/>
                  </a:cubicBezTo>
                  <a:lnTo>
                    <a:pt x="73781" y="1812"/>
                  </a:lnTo>
                  <a:cubicBezTo>
                    <a:pt x="74419" y="663"/>
                    <a:pt x="75644" y="-35"/>
                    <a:pt x="76957" y="2"/>
                  </a:cubicBezTo>
                  <a:lnTo>
                    <a:pt x="149441" y="2"/>
                  </a:lnTo>
                  <a:cubicBezTo>
                    <a:pt x="151230" y="-66"/>
                    <a:pt x="152747" y="1306"/>
                    <a:pt x="152856" y="3093"/>
                  </a:cubicBezTo>
                  <a:cubicBezTo>
                    <a:pt x="152849" y="3712"/>
                    <a:pt x="152639" y="4313"/>
                    <a:pt x="152258" y="4801"/>
                  </a:cubicBezTo>
                  <a:lnTo>
                    <a:pt x="65978" y="118537"/>
                  </a:lnTo>
                  <a:lnTo>
                    <a:pt x="150124" y="118537"/>
                  </a:lnTo>
                  <a:cubicBezTo>
                    <a:pt x="151913" y="118469"/>
                    <a:pt x="153430" y="119841"/>
                    <a:pt x="153539" y="121628"/>
                  </a:cubicBezTo>
                  <a:cubicBezTo>
                    <a:pt x="153525" y="122412"/>
                    <a:pt x="153208" y="123159"/>
                    <a:pt x="152651" y="123711"/>
                  </a:cubicBezTo>
                  <a:lnTo>
                    <a:pt x="12823" y="269174"/>
                  </a:lnTo>
                  <a:cubicBezTo>
                    <a:pt x="11509" y="269959"/>
                    <a:pt x="2169" y="277711"/>
                    <a:pt x="6745" y="265946"/>
                  </a:cubicBezTo>
                  <a:lnTo>
                    <a:pt x="6745" y="265946"/>
                  </a:lnTo>
                  <a:close/>
                </a:path>
              </a:pathLst>
            </a:custGeom>
            <a:solidFill>
              <a:srgbClr val="FEA11B"/>
            </a:solidFill>
            <a:ln w="16933" cap="flat">
              <a:noFill/>
              <a:prstDash val="solid"/>
              <a:miter/>
            </a:ln>
          </p:spPr>
          <p:txBody>
            <a:bodyPr rtlCol="0" anchor="ctr"/>
            <a:lstStyle/>
            <a:p>
              <a:endParaRPr lang="en-US"/>
            </a:p>
          </p:txBody>
        </p:sp>
      </p:grpSp>
      <p:pic>
        <p:nvPicPr>
          <p:cNvPr id="168" name="Picture 2" descr="The Nobel prize logo">
            <a:extLst>
              <a:ext uri="{FF2B5EF4-FFF2-40B4-BE49-F238E27FC236}">
                <a16:creationId xmlns:a16="http://schemas.microsoft.com/office/drawing/2014/main" id="{625F6FE0-FF29-46D6-9262-1E0C43C7B58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9711" y="5643112"/>
            <a:ext cx="734208" cy="73420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EFC9217D-6BAA-4B34-B0B6-79B5028A3FDE}"/>
              </a:ext>
              <a:ext uri="{C183D7F6-B498-43B3-948B-1728B52AA6E4}">
                <adec:decorative xmlns:adec="http://schemas.microsoft.com/office/drawing/2017/decorative" val="1"/>
              </a:ext>
            </a:extLst>
          </p:cNvPr>
          <p:cNvCxnSpPr/>
          <p:nvPr/>
        </p:nvCxnSpPr>
        <p:spPr>
          <a:xfrm>
            <a:off x="1949955" y="5718379"/>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6E5F15A-64DB-4542-AB80-F35926C2DC52}"/>
              </a:ext>
            </a:extLst>
          </p:cNvPr>
          <p:cNvSpPr/>
          <p:nvPr/>
        </p:nvSpPr>
        <p:spPr>
          <a:xfrm>
            <a:off x="2146323" y="5748605"/>
            <a:ext cx="9222015"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mj-lt"/>
                <a:ea typeface="Segoe UI Semilight" charset="0"/>
                <a:cs typeface="Segoe UI Semilight" charset="0"/>
              </a:rPr>
              <a:t>Azure Database for MySQL provides a fully managed service to store vast content as part of the Nobel Prize’s WordPress site</a:t>
            </a:r>
          </a:p>
        </p:txBody>
      </p:sp>
    </p:spTree>
    <p:extLst>
      <p:ext uri="{BB962C8B-B14F-4D97-AF65-F5344CB8AC3E}">
        <p14:creationId xmlns:p14="http://schemas.microsoft.com/office/powerpoint/2010/main" val="17582163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a:xfrm>
            <a:off x="588263" y="597502"/>
            <a:ext cx="11018520" cy="553998"/>
          </a:xfrm>
        </p:spPr>
        <p:txBody>
          <a:bodyPr/>
          <a:lstStyle/>
          <a:p>
            <a:r>
              <a:rPr lang="en-US"/>
              <a:t>Build ecommerce apps that delight customers </a:t>
            </a:r>
          </a:p>
        </p:txBody>
      </p:sp>
      <p:pic>
        <p:nvPicPr>
          <p:cNvPr id="279" name="Graphic 278">
            <a:extLst>
              <a:ext uri="{FF2B5EF4-FFF2-40B4-BE49-F238E27FC236}">
                <a16:creationId xmlns:a16="http://schemas.microsoft.com/office/drawing/2014/main" id="{F02A7239-83EC-4F6E-AC31-82A0058EC95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216" y="201793"/>
            <a:ext cx="369927" cy="369927"/>
          </a:xfrm>
          <a:prstGeom prst="rect">
            <a:avLst/>
          </a:prstGeom>
        </p:spPr>
      </p:pic>
      <p:sp>
        <p:nvSpPr>
          <p:cNvPr id="231" name="Text Placeholder 32">
            <a:extLst>
              <a:ext uri="{FF2B5EF4-FFF2-40B4-BE49-F238E27FC236}">
                <a16:creationId xmlns:a16="http://schemas.microsoft.com/office/drawing/2014/main" id="{0DFDA42D-16FA-1946-AA99-06268D158BB0}"/>
              </a:ext>
            </a:extLst>
          </p:cNvPr>
          <p:cNvSpPr txBox="1">
            <a:spLocks/>
          </p:cNvSpPr>
          <p:nvPr/>
        </p:nvSpPr>
        <p:spPr>
          <a:xfrm>
            <a:off x="1095429" y="270144"/>
            <a:ext cx="3575045"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en-US" sz="1600" spc="-20">
                <a:solidFill>
                  <a:srgbClr val="0078D4"/>
                </a:solidFill>
                <a:latin typeface="Segoe UI Semibold"/>
              </a:rPr>
              <a:t>Ecommerce Platforms</a:t>
            </a:r>
          </a:p>
        </p:txBody>
      </p:sp>
      <p:sp>
        <p:nvSpPr>
          <p:cNvPr id="281" name="Content Placeholder 2">
            <a:extLst>
              <a:ext uri="{FF2B5EF4-FFF2-40B4-BE49-F238E27FC236}">
                <a16:creationId xmlns:a16="http://schemas.microsoft.com/office/drawing/2014/main" id="{D0C3C0CD-EC16-4849-B09A-0D6151A25ACC}"/>
              </a:ext>
            </a:extLst>
          </p:cNvPr>
          <p:cNvSpPr txBox="1">
            <a:spLocks/>
          </p:cNvSpPr>
          <p:nvPr/>
        </p:nvSpPr>
        <p:spPr>
          <a:xfrm>
            <a:off x="589377" y="2039293"/>
            <a:ext cx="3770131" cy="2819105"/>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Arial" panose="020B0604020202020204" pitchFamily="34" charset="0"/>
              <a:buNone/>
              <a:tabLst/>
              <a:defRPr sz="1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2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5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Provide a fast go-to-market experience for customers integrated with pre-existing ecommerce platforms such as Magento</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Complete transactions in 500 milliseconds with 20K IOPS and 16 TB of storage on Azure Database for MySQL</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Leverage Azure’s secure environment including support for private networks and industry security standards like PCI-DSS</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See </a:t>
            </a:r>
            <a:r>
              <a:rPr lang="en-US">
                <a:solidFill>
                  <a:schemeClr val="tx1"/>
                </a:solidFill>
                <a:cs typeface="+mn-cs"/>
                <a:hlinkClick r:id="rId5">
                  <a:extLst>
                    <a:ext uri="{A12FA001-AC4F-418D-AE19-62706E023703}">
                      <ahyp:hlinkClr xmlns:ahyp="http://schemas.microsoft.com/office/drawing/2018/hyperlinkcolor" val="tx"/>
                    </a:ext>
                  </a:extLst>
                </a:hlinkClick>
              </a:rPr>
              <a:t>Magento e-commerce platform in Azure Kubernetes Service </a:t>
            </a:r>
            <a:r>
              <a:rPr lang="en-US">
                <a:solidFill>
                  <a:schemeClr val="tx1"/>
                </a:solidFill>
                <a:cs typeface="+mn-cs"/>
              </a:rPr>
              <a:t>for more information</a:t>
            </a:r>
          </a:p>
        </p:txBody>
      </p:sp>
      <p:grpSp>
        <p:nvGrpSpPr>
          <p:cNvPr id="3" name="Group 2" descr="Diagram showing scalable Open-Source Architecture Using  Azure App Service Environment&#10;">
            <a:extLst>
              <a:ext uri="{FF2B5EF4-FFF2-40B4-BE49-F238E27FC236}">
                <a16:creationId xmlns:a16="http://schemas.microsoft.com/office/drawing/2014/main" id="{C5D4E782-2314-8A4F-9B47-85E0123BF8CD}"/>
              </a:ext>
            </a:extLst>
          </p:cNvPr>
          <p:cNvGrpSpPr/>
          <p:nvPr/>
        </p:nvGrpSpPr>
        <p:grpSpPr>
          <a:xfrm>
            <a:off x="5000170" y="1434316"/>
            <a:ext cx="6738226" cy="5131581"/>
            <a:chOff x="5000170" y="1434316"/>
            <a:chExt cx="6738226" cy="5131581"/>
          </a:xfrm>
        </p:grpSpPr>
        <p:sp>
          <p:nvSpPr>
            <p:cNvPr id="289" name="Rectangle 288">
              <a:extLst>
                <a:ext uri="{FF2B5EF4-FFF2-40B4-BE49-F238E27FC236}">
                  <a16:creationId xmlns:a16="http://schemas.microsoft.com/office/drawing/2014/main" id="{70AF4426-BA74-4240-AFDD-A2B482A6D57B}"/>
                </a:ext>
              </a:extLst>
            </p:cNvPr>
            <p:cNvSpPr/>
            <p:nvPr/>
          </p:nvSpPr>
          <p:spPr bwMode="auto">
            <a:xfrm>
              <a:off x="5794995" y="2571387"/>
              <a:ext cx="4027715" cy="3994510"/>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AKS Kubernetes Cluster</a:t>
              </a:r>
            </a:p>
          </p:txBody>
        </p:sp>
        <p:cxnSp>
          <p:nvCxnSpPr>
            <p:cNvPr id="311" name="Straight Arrow Connector 310">
              <a:extLst>
                <a:ext uri="{FF2B5EF4-FFF2-40B4-BE49-F238E27FC236}">
                  <a16:creationId xmlns:a16="http://schemas.microsoft.com/office/drawing/2014/main" id="{531F8201-6AFF-427E-842A-B02ED992A401}"/>
                </a:ext>
              </a:extLst>
            </p:cNvPr>
            <p:cNvCxnSpPr>
              <a:cxnSpLocks/>
            </p:cNvCxnSpPr>
            <p:nvPr/>
          </p:nvCxnSpPr>
          <p:spPr>
            <a:xfrm>
              <a:off x="7091947" y="2228439"/>
              <a:ext cx="135752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2" name="TextBox 311">
              <a:extLst>
                <a:ext uri="{FF2B5EF4-FFF2-40B4-BE49-F238E27FC236}">
                  <a16:creationId xmlns:a16="http://schemas.microsoft.com/office/drawing/2014/main" id="{223773E6-8AA6-453A-95C0-7644DA42611B}"/>
                </a:ext>
              </a:extLst>
            </p:cNvPr>
            <p:cNvSpPr txBox="1"/>
            <p:nvPr/>
          </p:nvSpPr>
          <p:spPr>
            <a:xfrm>
              <a:off x="7986087" y="2769369"/>
              <a:ext cx="1431816" cy="246221"/>
            </a:xfrm>
            <a:prstGeom prst="rect">
              <a:avLst/>
            </a:prstGeom>
            <a:solidFill>
              <a:schemeClr val="accent1"/>
            </a:solid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ea typeface="+mn-ea"/>
                  <a:cs typeface="Segoe UI" panose="020B0502040204020203" pitchFamily="34" charset="0"/>
                </a:rPr>
                <a:t>NGINX 1.15.5 Ingress</a:t>
              </a:r>
            </a:p>
          </p:txBody>
        </p:sp>
        <p:cxnSp>
          <p:nvCxnSpPr>
            <p:cNvPr id="313" name="Straight Arrow Connector 312">
              <a:extLst>
                <a:ext uri="{FF2B5EF4-FFF2-40B4-BE49-F238E27FC236}">
                  <a16:creationId xmlns:a16="http://schemas.microsoft.com/office/drawing/2014/main" id="{38BF7018-1271-4907-B97D-82FC9B85CFE1}"/>
                </a:ext>
              </a:extLst>
            </p:cNvPr>
            <p:cNvCxnSpPr>
              <a:cxnSpLocks/>
            </p:cNvCxnSpPr>
            <p:nvPr/>
          </p:nvCxnSpPr>
          <p:spPr>
            <a:xfrm>
              <a:off x="8702988" y="2423017"/>
              <a:ext cx="0" cy="32796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F413CE27-9581-4277-952F-BA96ADF386B4}"/>
                </a:ext>
              </a:extLst>
            </p:cNvPr>
            <p:cNvSpPr/>
            <p:nvPr/>
          </p:nvSpPr>
          <p:spPr bwMode="auto">
            <a:xfrm>
              <a:off x="7726141" y="3252309"/>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Cache service (2 pod instances)</a:t>
              </a:r>
            </a:p>
          </p:txBody>
        </p:sp>
        <p:sp>
          <p:nvSpPr>
            <p:cNvPr id="319" name="TextBox 318">
              <a:extLst>
                <a:ext uri="{FF2B5EF4-FFF2-40B4-BE49-F238E27FC236}">
                  <a16:creationId xmlns:a16="http://schemas.microsoft.com/office/drawing/2014/main" id="{6CFE56BD-33A7-48A4-9097-DF3F7BC51C37}"/>
                </a:ext>
              </a:extLst>
            </p:cNvPr>
            <p:cNvSpPr txBox="1"/>
            <p:nvPr/>
          </p:nvSpPr>
          <p:spPr>
            <a:xfrm>
              <a:off x="7898127" y="3824422"/>
              <a:ext cx="679414"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Varnish Pod</a:t>
              </a:r>
            </a:p>
          </p:txBody>
        </p:sp>
        <p:sp>
          <p:nvSpPr>
            <p:cNvPr id="320" name="TextBox 319">
              <a:extLst>
                <a:ext uri="{FF2B5EF4-FFF2-40B4-BE49-F238E27FC236}">
                  <a16:creationId xmlns:a16="http://schemas.microsoft.com/office/drawing/2014/main" id="{3C994814-C13B-419E-B6E9-70AAC72CB307}"/>
                </a:ext>
              </a:extLst>
            </p:cNvPr>
            <p:cNvSpPr txBox="1"/>
            <p:nvPr/>
          </p:nvSpPr>
          <p:spPr>
            <a:xfrm>
              <a:off x="8757220" y="3824422"/>
              <a:ext cx="679414"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Varnish Pod</a:t>
              </a:r>
            </a:p>
          </p:txBody>
        </p:sp>
        <p:sp>
          <p:nvSpPr>
            <p:cNvPr id="325" name="Rectangle 324">
              <a:extLst>
                <a:ext uri="{FF2B5EF4-FFF2-40B4-BE49-F238E27FC236}">
                  <a16:creationId xmlns:a16="http://schemas.microsoft.com/office/drawing/2014/main" id="{636F2553-6AB0-4FF6-A7AF-EF270727E6AE}"/>
                </a:ext>
              </a:extLst>
            </p:cNvPr>
            <p:cNvSpPr/>
            <p:nvPr/>
          </p:nvSpPr>
          <p:spPr bwMode="auto">
            <a:xfrm>
              <a:off x="7726141" y="4149291"/>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Web (Magento) service</a:t>
              </a:r>
            </a:p>
          </p:txBody>
        </p:sp>
        <p:sp>
          <p:nvSpPr>
            <p:cNvPr id="330" name="TextBox 329">
              <a:extLst>
                <a:ext uri="{FF2B5EF4-FFF2-40B4-BE49-F238E27FC236}">
                  <a16:creationId xmlns:a16="http://schemas.microsoft.com/office/drawing/2014/main" id="{145850BF-C98A-440F-AB11-FE6D12088D72}"/>
                </a:ext>
              </a:extLst>
            </p:cNvPr>
            <p:cNvSpPr txBox="1"/>
            <p:nvPr/>
          </p:nvSpPr>
          <p:spPr>
            <a:xfrm>
              <a:off x="8469979" y="4716677"/>
              <a:ext cx="679414"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WEB Pod</a:t>
              </a:r>
            </a:p>
          </p:txBody>
        </p:sp>
        <p:sp>
          <p:nvSpPr>
            <p:cNvPr id="344" name="Rectangle 343">
              <a:extLst>
                <a:ext uri="{FF2B5EF4-FFF2-40B4-BE49-F238E27FC236}">
                  <a16:creationId xmlns:a16="http://schemas.microsoft.com/office/drawing/2014/main" id="{7563F334-D680-41B2-A117-A37F387D97F0}"/>
                </a:ext>
              </a:extLst>
            </p:cNvPr>
            <p:cNvSpPr/>
            <p:nvPr/>
          </p:nvSpPr>
          <p:spPr bwMode="auto">
            <a:xfrm>
              <a:off x="7726141" y="5046273"/>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App (Magento) service</a:t>
              </a:r>
            </a:p>
          </p:txBody>
        </p:sp>
        <p:cxnSp>
          <p:nvCxnSpPr>
            <p:cNvPr id="345" name="Straight Arrow Connector 344">
              <a:extLst>
                <a:ext uri="{FF2B5EF4-FFF2-40B4-BE49-F238E27FC236}">
                  <a16:creationId xmlns:a16="http://schemas.microsoft.com/office/drawing/2014/main" id="{FB9782CC-E37D-4A5A-8B86-FDCCC53B0AB0}"/>
                </a:ext>
              </a:extLst>
            </p:cNvPr>
            <p:cNvCxnSpPr>
              <a:cxnSpLocks/>
            </p:cNvCxnSpPr>
            <p:nvPr/>
          </p:nvCxnSpPr>
          <p:spPr>
            <a:xfrm>
              <a:off x="8702988" y="3031005"/>
              <a:ext cx="0" cy="20114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C551908E-E5AC-4DCD-93B6-81BA1867FE44}"/>
                </a:ext>
              </a:extLst>
            </p:cNvPr>
            <p:cNvCxnSpPr>
              <a:cxnSpLocks/>
              <a:stCxn id="319" idx="2"/>
            </p:cNvCxnSpPr>
            <p:nvPr/>
          </p:nvCxnSpPr>
          <p:spPr>
            <a:xfrm>
              <a:off x="8237834" y="3978310"/>
              <a:ext cx="0" cy="21986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5E7D8175-F997-4488-8A22-84992507809D}"/>
                </a:ext>
              </a:extLst>
            </p:cNvPr>
            <p:cNvCxnSpPr>
              <a:cxnSpLocks/>
            </p:cNvCxnSpPr>
            <p:nvPr/>
          </p:nvCxnSpPr>
          <p:spPr>
            <a:xfrm>
              <a:off x="9096927" y="3962921"/>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CAFDEFE9-0AC4-4CC1-9B96-BBF8C2BABFBE}"/>
                </a:ext>
              </a:extLst>
            </p:cNvPr>
            <p:cNvCxnSpPr>
              <a:cxnSpLocks/>
            </p:cNvCxnSpPr>
            <p:nvPr/>
          </p:nvCxnSpPr>
          <p:spPr>
            <a:xfrm>
              <a:off x="8845649" y="4855176"/>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3" name="TextBox 352">
              <a:extLst>
                <a:ext uri="{FF2B5EF4-FFF2-40B4-BE49-F238E27FC236}">
                  <a16:creationId xmlns:a16="http://schemas.microsoft.com/office/drawing/2014/main" id="{16907E65-C61A-4505-9385-88E26DD94E97}"/>
                </a:ext>
              </a:extLst>
            </p:cNvPr>
            <p:cNvSpPr txBox="1"/>
            <p:nvPr/>
          </p:nvSpPr>
          <p:spPr>
            <a:xfrm>
              <a:off x="8809939" y="5607676"/>
              <a:ext cx="679414"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APP Pod</a:t>
              </a:r>
            </a:p>
          </p:txBody>
        </p:sp>
        <p:sp>
          <p:nvSpPr>
            <p:cNvPr id="501" name="Rectangle 500">
              <a:extLst>
                <a:ext uri="{FF2B5EF4-FFF2-40B4-BE49-F238E27FC236}">
                  <a16:creationId xmlns:a16="http://schemas.microsoft.com/office/drawing/2014/main" id="{8AB419B3-EE5A-481E-99BE-58455706AD86}"/>
                </a:ext>
              </a:extLst>
            </p:cNvPr>
            <p:cNvSpPr/>
            <p:nvPr/>
          </p:nvSpPr>
          <p:spPr bwMode="auto">
            <a:xfrm>
              <a:off x="5934720" y="4135231"/>
              <a:ext cx="1362621" cy="108592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Redis-cache service</a:t>
              </a:r>
            </a:p>
            <a:p>
              <a:pPr defTabSz="932472" fontAlgn="base">
                <a:spcBef>
                  <a:spcPct val="0"/>
                </a:spcBef>
                <a:spcAft>
                  <a:spcPct val="0"/>
                </a:spcAft>
              </a:pPr>
              <a:r>
                <a:rPr lang="en-US" sz="1000">
                  <a:solidFill>
                    <a:schemeClr val="accent1"/>
                  </a:solidFill>
                  <a:cs typeface="Segoe UI" pitchFamily="34" charset="0"/>
                </a:rPr>
                <a:t>(1 pod instance)</a:t>
              </a:r>
            </a:p>
          </p:txBody>
        </p:sp>
        <p:sp>
          <p:nvSpPr>
            <p:cNvPr id="502" name="Rectangle 501">
              <a:extLst>
                <a:ext uri="{FF2B5EF4-FFF2-40B4-BE49-F238E27FC236}">
                  <a16:creationId xmlns:a16="http://schemas.microsoft.com/office/drawing/2014/main" id="{9BF22F65-5E3B-4A3D-8FF4-56053E50719E}"/>
                </a:ext>
              </a:extLst>
            </p:cNvPr>
            <p:cNvSpPr/>
            <p:nvPr/>
          </p:nvSpPr>
          <p:spPr bwMode="auto">
            <a:xfrm>
              <a:off x="5934720" y="5346525"/>
              <a:ext cx="1362621" cy="108592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Redis-session service</a:t>
              </a:r>
            </a:p>
            <a:p>
              <a:pPr defTabSz="932472" fontAlgn="base">
                <a:spcBef>
                  <a:spcPct val="0"/>
                </a:spcBef>
                <a:spcAft>
                  <a:spcPct val="0"/>
                </a:spcAft>
              </a:pPr>
              <a:r>
                <a:rPr lang="en-US" sz="1000">
                  <a:solidFill>
                    <a:schemeClr val="accent1"/>
                  </a:solidFill>
                  <a:cs typeface="Segoe UI" pitchFamily="34" charset="0"/>
                </a:rPr>
                <a:t>(1 pod instance)</a:t>
              </a:r>
            </a:p>
          </p:txBody>
        </p:sp>
        <p:sp>
          <p:nvSpPr>
            <p:cNvPr id="507" name="TextBox 506">
              <a:extLst>
                <a:ext uri="{FF2B5EF4-FFF2-40B4-BE49-F238E27FC236}">
                  <a16:creationId xmlns:a16="http://schemas.microsoft.com/office/drawing/2014/main" id="{C61D5079-182B-41C5-BE00-2E7C740BAA19}"/>
                </a:ext>
              </a:extLst>
            </p:cNvPr>
            <p:cNvSpPr txBox="1"/>
            <p:nvPr/>
          </p:nvSpPr>
          <p:spPr>
            <a:xfrm>
              <a:off x="6233877" y="6089112"/>
              <a:ext cx="780286" cy="307777"/>
            </a:xfrm>
            <a:prstGeom prst="rect">
              <a:avLst/>
            </a:prstGeom>
            <a:noFill/>
          </p:spPr>
          <p:txBody>
            <a:bodyPr wrap="square" lIns="0" tIns="0" rIns="0" bIns="0" rtlCol="0">
              <a:spAutoFit/>
            </a:bodyPr>
            <a:lstStyle/>
            <a:p>
              <a:pPr lvl="0" algn="ctr">
                <a:defRPr/>
              </a:pPr>
              <a:r>
                <a:rPr lang="en-US" sz="1000">
                  <a:solidFill>
                    <a:prstClr val="black"/>
                  </a:solidFill>
                  <a:cs typeface="Segoe UI" panose="020B0502040204020203" pitchFamily="34" charset="0"/>
                </a:rPr>
                <a:t>Redis Cache (1)</a:t>
              </a:r>
            </a:p>
          </p:txBody>
        </p:sp>
        <p:sp>
          <p:nvSpPr>
            <p:cNvPr id="512" name="TextBox 511">
              <a:extLst>
                <a:ext uri="{FF2B5EF4-FFF2-40B4-BE49-F238E27FC236}">
                  <a16:creationId xmlns:a16="http://schemas.microsoft.com/office/drawing/2014/main" id="{E62765D4-C9C6-4D6C-94E3-792CDEB9CA7A}"/>
                </a:ext>
              </a:extLst>
            </p:cNvPr>
            <p:cNvSpPr txBox="1"/>
            <p:nvPr/>
          </p:nvSpPr>
          <p:spPr>
            <a:xfrm>
              <a:off x="6233877" y="4878547"/>
              <a:ext cx="78028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Redis Cache (1)</a:t>
              </a:r>
            </a:p>
          </p:txBody>
        </p:sp>
        <p:cxnSp>
          <p:nvCxnSpPr>
            <p:cNvPr id="513" name="Connector: Elbow 512">
              <a:extLst>
                <a:ext uri="{FF2B5EF4-FFF2-40B4-BE49-F238E27FC236}">
                  <a16:creationId xmlns:a16="http://schemas.microsoft.com/office/drawing/2014/main" id="{1490B49E-EC81-4F35-BFD2-9F88F28B0FDE}"/>
                </a:ext>
              </a:extLst>
            </p:cNvPr>
            <p:cNvCxnSpPr>
              <a:cxnSpLocks/>
              <a:endCxn id="502" idx="3"/>
            </p:cNvCxnSpPr>
            <p:nvPr/>
          </p:nvCxnSpPr>
          <p:spPr>
            <a:xfrm rot="10800000" flipV="1">
              <a:off x="7297341" y="5697033"/>
              <a:ext cx="505178" cy="192453"/>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4" name="Connector: Elbow 513">
              <a:extLst>
                <a:ext uri="{FF2B5EF4-FFF2-40B4-BE49-F238E27FC236}">
                  <a16:creationId xmlns:a16="http://schemas.microsoft.com/office/drawing/2014/main" id="{7548855F-78A8-4EE1-8F0C-9406DD22E4C4}"/>
                </a:ext>
              </a:extLst>
            </p:cNvPr>
            <p:cNvCxnSpPr>
              <a:cxnSpLocks/>
            </p:cNvCxnSpPr>
            <p:nvPr/>
          </p:nvCxnSpPr>
          <p:spPr>
            <a:xfrm rot="10800000">
              <a:off x="7297341" y="4765970"/>
              <a:ext cx="505178" cy="667069"/>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A66C978F-3B29-4C93-BB17-928C5CF1C3E2}"/>
                </a:ext>
              </a:extLst>
            </p:cNvPr>
            <p:cNvCxnSpPr>
              <a:cxnSpLocks/>
            </p:cNvCxnSpPr>
            <p:nvPr/>
          </p:nvCxnSpPr>
          <p:spPr>
            <a:xfrm>
              <a:off x="9465521" y="5519593"/>
              <a:ext cx="129552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7" name="Connector: Elbow 516">
              <a:extLst>
                <a:ext uri="{FF2B5EF4-FFF2-40B4-BE49-F238E27FC236}">
                  <a16:creationId xmlns:a16="http://schemas.microsoft.com/office/drawing/2014/main" id="{34196258-F0AB-4B33-B3E5-75A87098C33D}"/>
                </a:ext>
              </a:extLst>
            </p:cNvPr>
            <p:cNvCxnSpPr>
              <a:cxnSpLocks/>
            </p:cNvCxnSpPr>
            <p:nvPr/>
          </p:nvCxnSpPr>
          <p:spPr>
            <a:xfrm rot="5400000">
              <a:off x="9449348" y="4506421"/>
              <a:ext cx="896718" cy="901331"/>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 name="Connector: Elbow 517">
              <a:extLst>
                <a:ext uri="{FF2B5EF4-FFF2-40B4-BE49-F238E27FC236}">
                  <a16:creationId xmlns:a16="http://schemas.microsoft.com/office/drawing/2014/main" id="{0395AC1A-F4E6-4697-979B-C6F014EBF1E8}"/>
                </a:ext>
              </a:extLst>
            </p:cNvPr>
            <p:cNvCxnSpPr>
              <a:stCxn id="330" idx="3"/>
            </p:cNvCxnSpPr>
            <p:nvPr/>
          </p:nvCxnSpPr>
          <p:spPr>
            <a:xfrm flipV="1">
              <a:off x="9149393" y="4347192"/>
              <a:ext cx="939221" cy="446429"/>
            </a:xfrm>
            <a:prstGeom prst="bentConnector3">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9" name="TextBox 528">
              <a:extLst>
                <a:ext uri="{FF2B5EF4-FFF2-40B4-BE49-F238E27FC236}">
                  <a16:creationId xmlns:a16="http://schemas.microsoft.com/office/drawing/2014/main" id="{F0E7E722-77AC-4D71-AD62-42CCB0F25183}"/>
                </a:ext>
              </a:extLst>
            </p:cNvPr>
            <p:cNvSpPr txBox="1"/>
            <p:nvPr/>
          </p:nvSpPr>
          <p:spPr>
            <a:xfrm>
              <a:off x="10372108" y="5854024"/>
              <a:ext cx="1366288" cy="307777"/>
            </a:xfrm>
            <a:prstGeom prst="rect">
              <a:avLst/>
            </a:prstGeom>
            <a:noFill/>
          </p:spPr>
          <p:txBody>
            <a:bodyPr wrap="square" lIns="0" tIns="0" rIns="0" bIns="0" rtlCol="0">
              <a:spAutoFit/>
            </a:bodyPr>
            <a:lstStyle/>
            <a:p>
              <a:pPr lvl="0" algn="ctr">
                <a:defRPr/>
              </a:pPr>
              <a:r>
                <a:rPr lang="en-US" sz="1000">
                  <a:solidFill>
                    <a:prstClr val="black"/>
                  </a:solidFill>
                  <a:cs typeface="Segoe UI" panose="020B0502040204020203" pitchFamily="34" charset="0"/>
                </a:rPr>
                <a:t>Azure Database </a:t>
              </a:r>
              <a:br>
                <a:rPr lang="en-US" sz="1000">
                  <a:solidFill>
                    <a:prstClr val="black"/>
                  </a:solidFill>
                  <a:cs typeface="Segoe UI" panose="020B0502040204020203" pitchFamily="34" charset="0"/>
                </a:rPr>
              </a:br>
              <a:r>
                <a:rPr lang="en-US" sz="1000">
                  <a:solidFill>
                    <a:prstClr val="black"/>
                  </a:solidFill>
                  <a:cs typeface="Segoe UI" panose="020B0502040204020203" pitchFamily="34" charset="0"/>
                </a:rPr>
                <a:t>for MySQL</a:t>
              </a:r>
            </a:p>
          </p:txBody>
        </p:sp>
        <p:sp>
          <p:nvSpPr>
            <p:cNvPr id="530" name="Text Placeholder 32">
              <a:extLst>
                <a:ext uri="{FF2B5EF4-FFF2-40B4-BE49-F238E27FC236}">
                  <a16:creationId xmlns:a16="http://schemas.microsoft.com/office/drawing/2014/main" id="{A550FAD1-D01A-4B56-94E9-6D330E1B740F}"/>
                </a:ext>
              </a:extLst>
            </p:cNvPr>
            <p:cNvSpPr txBox="1">
              <a:spLocks/>
            </p:cNvSpPr>
            <p:nvPr/>
          </p:nvSpPr>
          <p:spPr>
            <a:xfrm>
              <a:off x="5000170" y="1434316"/>
              <a:ext cx="5943401" cy="553998"/>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a:solidFill>
                    <a:schemeClr val="accent1"/>
                  </a:solidFill>
                  <a:latin typeface="+mj-lt"/>
                </a:rPr>
                <a:t>Scalable Open-Source Architecture Using </a:t>
              </a:r>
              <a:br>
                <a:rPr lang="en-US" sz="1600">
                  <a:solidFill>
                    <a:schemeClr val="accent1"/>
                  </a:solidFill>
                  <a:latin typeface="+mj-lt"/>
                </a:rPr>
              </a:br>
              <a:r>
                <a:rPr lang="en-US" sz="1600">
                  <a:solidFill>
                    <a:schemeClr val="accent1"/>
                  </a:solidFill>
                  <a:latin typeface="+mj-lt"/>
                </a:rPr>
                <a:t>Azure App Service Environment</a:t>
              </a:r>
            </a:p>
          </p:txBody>
        </p:sp>
        <p:pic>
          <p:nvPicPr>
            <p:cNvPr id="531" name="Graphic 530">
              <a:extLst>
                <a:ext uri="{FF2B5EF4-FFF2-40B4-BE49-F238E27FC236}">
                  <a16:creationId xmlns:a16="http://schemas.microsoft.com/office/drawing/2014/main" id="{CCAF1CAD-528A-4A1D-A1C4-DD32A19633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91035" y="5257876"/>
              <a:ext cx="528434" cy="528434"/>
            </a:xfrm>
            <a:prstGeom prst="rect">
              <a:avLst/>
            </a:prstGeom>
          </p:spPr>
        </p:pic>
        <p:pic>
          <p:nvPicPr>
            <p:cNvPr id="532" name="Graphic 531">
              <a:extLst>
                <a:ext uri="{FF2B5EF4-FFF2-40B4-BE49-F238E27FC236}">
                  <a16:creationId xmlns:a16="http://schemas.microsoft.com/office/drawing/2014/main" id="{6D465A2D-2429-4C4D-85BF-87994AE021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99761" y="2005171"/>
              <a:ext cx="431942" cy="431942"/>
            </a:xfrm>
            <a:prstGeom prst="rect">
              <a:avLst/>
            </a:prstGeom>
          </p:spPr>
        </p:pic>
        <p:pic>
          <p:nvPicPr>
            <p:cNvPr id="533" name="Graphic 532">
              <a:extLst>
                <a:ext uri="{FF2B5EF4-FFF2-40B4-BE49-F238E27FC236}">
                  <a16:creationId xmlns:a16="http://schemas.microsoft.com/office/drawing/2014/main" id="{3E2F6AEC-684C-473C-8D6A-C1D280827D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5554" y="2057725"/>
              <a:ext cx="346402" cy="346402"/>
            </a:xfrm>
            <a:prstGeom prst="rect">
              <a:avLst/>
            </a:prstGeom>
          </p:spPr>
        </p:pic>
        <p:pic>
          <p:nvPicPr>
            <p:cNvPr id="534" name="Graphic 533">
              <a:extLst>
                <a:ext uri="{FF2B5EF4-FFF2-40B4-BE49-F238E27FC236}">
                  <a16:creationId xmlns:a16="http://schemas.microsoft.com/office/drawing/2014/main" id="{50B9BD09-0BAD-4A52-BE2A-599765B5E0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9488" y="3824561"/>
              <a:ext cx="585216" cy="585216"/>
            </a:xfrm>
            <a:prstGeom prst="rect">
              <a:avLst/>
            </a:prstGeom>
          </p:spPr>
        </p:pic>
        <p:pic>
          <p:nvPicPr>
            <p:cNvPr id="535" name="Graphic 534">
              <a:extLst>
                <a:ext uri="{FF2B5EF4-FFF2-40B4-BE49-F238E27FC236}">
                  <a16:creationId xmlns:a16="http://schemas.microsoft.com/office/drawing/2014/main" id="{EF3E1165-7320-4979-8E36-B69EF87CCB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8425" y="3459584"/>
              <a:ext cx="358818" cy="358818"/>
            </a:xfrm>
            <a:prstGeom prst="rect">
              <a:avLst/>
            </a:prstGeom>
          </p:spPr>
        </p:pic>
        <p:pic>
          <p:nvPicPr>
            <p:cNvPr id="536" name="Graphic 535">
              <a:extLst>
                <a:ext uri="{FF2B5EF4-FFF2-40B4-BE49-F238E27FC236}">
                  <a16:creationId xmlns:a16="http://schemas.microsoft.com/office/drawing/2014/main" id="{48C86753-1C04-4E3D-805B-EF5F74AE7B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65461" y="3459584"/>
              <a:ext cx="358818" cy="358818"/>
            </a:xfrm>
            <a:prstGeom prst="rect">
              <a:avLst/>
            </a:prstGeom>
          </p:spPr>
        </p:pic>
        <p:pic>
          <p:nvPicPr>
            <p:cNvPr id="537" name="Graphic 536">
              <a:extLst>
                <a:ext uri="{FF2B5EF4-FFF2-40B4-BE49-F238E27FC236}">
                  <a16:creationId xmlns:a16="http://schemas.microsoft.com/office/drawing/2014/main" id="{E1541EFD-E53A-4CF7-AC62-3AB212607EE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641751" y="4329794"/>
              <a:ext cx="358818" cy="358818"/>
            </a:xfrm>
            <a:prstGeom prst="rect">
              <a:avLst/>
            </a:prstGeom>
          </p:spPr>
        </p:pic>
        <p:pic>
          <p:nvPicPr>
            <p:cNvPr id="538" name="Graphic 537">
              <a:extLst>
                <a:ext uri="{FF2B5EF4-FFF2-40B4-BE49-F238E27FC236}">
                  <a16:creationId xmlns:a16="http://schemas.microsoft.com/office/drawing/2014/main" id="{62BF6F97-9716-4A82-A922-18B2030E8FB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73334" y="5250916"/>
              <a:ext cx="358818" cy="358818"/>
            </a:xfrm>
            <a:prstGeom prst="rect">
              <a:avLst/>
            </a:prstGeom>
          </p:spPr>
        </p:pic>
        <p:grpSp>
          <p:nvGrpSpPr>
            <p:cNvPr id="6" name="Group 5">
              <a:extLst>
                <a:ext uri="{FF2B5EF4-FFF2-40B4-BE49-F238E27FC236}">
                  <a16:creationId xmlns:a16="http://schemas.microsoft.com/office/drawing/2014/main" id="{CEFFBE2D-3A89-467A-BAA0-ECE7ED846144}"/>
                </a:ext>
              </a:extLst>
            </p:cNvPr>
            <p:cNvGrpSpPr/>
            <p:nvPr/>
          </p:nvGrpSpPr>
          <p:grpSpPr>
            <a:xfrm>
              <a:off x="7983291" y="4397291"/>
              <a:ext cx="179409" cy="450903"/>
              <a:chOff x="10477273" y="2535336"/>
              <a:chExt cx="358818" cy="901806"/>
            </a:xfrm>
          </p:grpSpPr>
          <p:pic>
            <p:nvPicPr>
              <p:cNvPr id="539" name="Graphic 538">
                <a:extLst>
                  <a:ext uri="{FF2B5EF4-FFF2-40B4-BE49-F238E27FC236}">
                    <a16:creationId xmlns:a16="http://schemas.microsoft.com/office/drawing/2014/main" id="{EE670EDE-9779-46B5-9803-13477DA355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3078324"/>
                <a:ext cx="358818" cy="358818"/>
              </a:xfrm>
              <a:prstGeom prst="rect">
                <a:avLst/>
              </a:prstGeom>
            </p:spPr>
          </p:pic>
          <p:pic>
            <p:nvPicPr>
              <p:cNvPr id="540" name="Graphic 539">
                <a:extLst>
                  <a:ext uri="{FF2B5EF4-FFF2-40B4-BE49-F238E27FC236}">
                    <a16:creationId xmlns:a16="http://schemas.microsoft.com/office/drawing/2014/main" id="{1C2FC02E-B92D-4968-B4AD-CDDE635EAE8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806830"/>
                <a:ext cx="358818" cy="358818"/>
              </a:xfrm>
              <a:prstGeom prst="rect">
                <a:avLst/>
              </a:prstGeom>
            </p:spPr>
          </p:pic>
          <p:pic>
            <p:nvPicPr>
              <p:cNvPr id="541" name="Graphic 540">
                <a:extLst>
                  <a:ext uri="{FF2B5EF4-FFF2-40B4-BE49-F238E27FC236}">
                    <a16:creationId xmlns:a16="http://schemas.microsoft.com/office/drawing/2014/main" id="{C20393F3-3A50-4F6E-B1DC-6358E3E25E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535336"/>
                <a:ext cx="358818" cy="358818"/>
              </a:xfrm>
              <a:prstGeom prst="rect">
                <a:avLst/>
              </a:prstGeom>
            </p:spPr>
          </p:pic>
        </p:grpSp>
        <p:pic>
          <p:nvPicPr>
            <p:cNvPr id="542" name="Graphic 541">
              <a:extLst>
                <a:ext uri="{FF2B5EF4-FFF2-40B4-BE49-F238E27FC236}">
                  <a16:creationId xmlns:a16="http://schemas.microsoft.com/office/drawing/2014/main" id="{FAC79525-B34C-4252-89BF-60316CB501D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44611" y="4511807"/>
              <a:ext cx="358818" cy="358818"/>
            </a:xfrm>
            <a:prstGeom prst="rect">
              <a:avLst/>
            </a:prstGeom>
          </p:spPr>
        </p:pic>
        <p:pic>
          <p:nvPicPr>
            <p:cNvPr id="544" name="Graphic 543">
              <a:extLst>
                <a:ext uri="{FF2B5EF4-FFF2-40B4-BE49-F238E27FC236}">
                  <a16:creationId xmlns:a16="http://schemas.microsoft.com/office/drawing/2014/main" id="{E10B20EA-91FD-4091-8421-E7ED780D95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44611" y="5705963"/>
              <a:ext cx="358818" cy="358818"/>
            </a:xfrm>
            <a:prstGeom prst="rect">
              <a:avLst/>
            </a:prstGeom>
          </p:spPr>
        </p:pic>
        <p:grpSp>
          <p:nvGrpSpPr>
            <p:cNvPr id="7" name="Group 6">
              <a:extLst>
                <a:ext uri="{FF2B5EF4-FFF2-40B4-BE49-F238E27FC236}">
                  <a16:creationId xmlns:a16="http://schemas.microsoft.com/office/drawing/2014/main" id="{BEAB4E3B-692D-4DCC-98D6-AE1E35EF2D08}"/>
                </a:ext>
              </a:extLst>
            </p:cNvPr>
            <p:cNvGrpSpPr/>
            <p:nvPr/>
          </p:nvGrpSpPr>
          <p:grpSpPr>
            <a:xfrm>
              <a:off x="7924959" y="5311840"/>
              <a:ext cx="538456" cy="450903"/>
              <a:chOff x="8090603" y="5928338"/>
              <a:chExt cx="538456" cy="450903"/>
            </a:xfrm>
          </p:grpSpPr>
          <p:grpSp>
            <p:nvGrpSpPr>
              <p:cNvPr id="545" name="Group 544">
                <a:extLst>
                  <a:ext uri="{FF2B5EF4-FFF2-40B4-BE49-F238E27FC236}">
                    <a16:creationId xmlns:a16="http://schemas.microsoft.com/office/drawing/2014/main" id="{20EF7CE7-7755-49E8-BA93-79C872ABE18A}"/>
                  </a:ext>
                </a:extLst>
              </p:cNvPr>
              <p:cNvGrpSpPr/>
              <p:nvPr/>
            </p:nvGrpSpPr>
            <p:grpSpPr>
              <a:xfrm>
                <a:off x="8090603" y="5928338"/>
                <a:ext cx="179409" cy="450903"/>
                <a:chOff x="10477273" y="2535336"/>
                <a:chExt cx="358818" cy="901806"/>
              </a:xfrm>
            </p:grpSpPr>
            <p:pic>
              <p:nvPicPr>
                <p:cNvPr id="546" name="Graphic 545">
                  <a:extLst>
                    <a:ext uri="{FF2B5EF4-FFF2-40B4-BE49-F238E27FC236}">
                      <a16:creationId xmlns:a16="http://schemas.microsoft.com/office/drawing/2014/main" id="{C1710915-7D76-4D96-93A0-F25D61663E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3078324"/>
                  <a:ext cx="358818" cy="358818"/>
                </a:xfrm>
                <a:prstGeom prst="rect">
                  <a:avLst/>
                </a:prstGeom>
              </p:spPr>
            </p:pic>
            <p:pic>
              <p:nvPicPr>
                <p:cNvPr id="547" name="Graphic 546">
                  <a:extLst>
                    <a:ext uri="{FF2B5EF4-FFF2-40B4-BE49-F238E27FC236}">
                      <a16:creationId xmlns:a16="http://schemas.microsoft.com/office/drawing/2014/main" id="{32177C6F-608E-4DC4-B6F3-5CD188AA2A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806830"/>
                  <a:ext cx="358818" cy="358818"/>
                </a:xfrm>
                <a:prstGeom prst="rect">
                  <a:avLst/>
                </a:prstGeom>
              </p:spPr>
            </p:pic>
            <p:pic>
              <p:nvPicPr>
                <p:cNvPr id="548" name="Graphic 547">
                  <a:extLst>
                    <a:ext uri="{FF2B5EF4-FFF2-40B4-BE49-F238E27FC236}">
                      <a16:creationId xmlns:a16="http://schemas.microsoft.com/office/drawing/2014/main" id="{81EA92E2-0F98-4E61-B61E-CB5C408F167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535336"/>
                  <a:ext cx="358818" cy="358818"/>
                </a:xfrm>
                <a:prstGeom prst="rect">
                  <a:avLst/>
                </a:prstGeom>
              </p:spPr>
            </p:pic>
          </p:grpSp>
          <p:grpSp>
            <p:nvGrpSpPr>
              <p:cNvPr id="549" name="Group 548">
                <a:extLst>
                  <a:ext uri="{FF2B5EF4-FFF2-40B4-BE49-F238E27FC236}">
                    <a16:creationId xmlns:a16="http://schemas.microsoft.com/office/drawing/2014/main" id="{737FD3A4-C499-4BE1-A282-A28859F065D3}"/>
                  </a:ext>
                </a:extLst>
              </p:cNvPr>
              <p:cNvGrpSpPr/>
              <p:nvPr/>
            </p:nvGrpSpPr>
            <p:grpSpPr>
              <a:xfrm>
                <a:off x="8270127" y="5928338"/>
                <a:ext cx="179409" cy="450903"/>
                <a:chOff x="10477273" y="2535336"/>
                <a:chExt cx="358818" cy="901806"/>
              </a:xfrm>
            </p:grpSpPr>
            <p:pic>
              <p:nvPicPr>
                <p:cNvPr id="550" name="Graphic 549">
                  <a:extLst>
                    <a:ext uri="{FF2B5EF4-FFF2-40B4-BE49-F238E27FC236}">
                      <a16:creationId xmlns:a16="http://schemas.microsoft.com/office/drawing/2014/main" id="{0EEFBBFA-460E-413F-8414-21AB3489EB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3078324"/>
                  <a:ext cx="358818" cy="358818"/>
                </a:xfrm>
                <a:prstGeom prst="rect">
                  <a:avLst/>
                </a:prstGeom>
              </p:spPr>
            </p:pic>
            <p:pic>
              <p:nvPicPr>
                <p:cNvPr id="551" name="Graphic 550">
                  <a:extLst>
                    <a:ext uri="{FF2B5EF4-FFF2-40B4-BE49-F238E27FC236}">
                      <a16:creationId xmlns:a16="http://schemas.microsoft.com/office/drawing/2014/main" id="{C6585E6E-4B70-45CF-887F-E57DCB5E69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806830"/>
                  <a:ext cx="358818" cy="358818"/>
                </a:xfrm>
                <a:prstGeom prst="rect">
                  <a:avLst/>
                </a:prstGeom>
              </p:spPr>
            </p:pic>
            <p:pic>
              <p:nvPicPr>
                <p:cNvPr id="552" name="Graphic 551">
                  <a:extLst>
                    <a:ext uri="{FF2B5EF4-FFF2-40B4-BE49-F238E27FC236}">
                      <a16:creationId xmlns:a16="http://schemas.microsoft.com/office/drawing/2014/main" id="{4E1FD33A-9FE4-4BA7-9355-003580C494E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535336"/>
                  <a:ext cx="358818" cy="358818"/>
                </a:xfrm>
                <a:prstGeom prst="rect">
                  <a:avLst/>
                </a:prstGeom>
              </p:spPr>
            </p:pic>
          </p:grpSp>
          <p:grpSp>
            <p:nvGrpSpPr>
              <p:cNvPr id="553" name="Group 552">
                <a:extLst>
                  <a:ext uri="{FF2B5EF4-FFF2-40B4-BE49-F238E27FC236}">
                    <a16:creationId xmlns:a16="http://schemas.microsoft.com/office/drawing/2014/main" id="{6218DCE0-E9F3-4EEC-9221-22056687736F}"/>
                  </a:ext>
                </a:extLst>
              </p:cNvPr>
              <p:cNvGrpSpPr/>
              <p:nvPr/>
            </p:nvGrpSpPr>
            <p:grpSpPr>
              <a:xfrm>
                <a:off x="8449650" y="5928338"/>
                <a:ext cx="179409" cy="450903"/>
                <a:chOff x="10477273" y="2535336"/>
                <a:chExt cx="358818" cy="901806"/>
              </a:xfrm>
            </p:grpSpPr>
            <p:pic>
              <p:nvPicPr>
                <p:cNvPr id="554" name="Graphic 553">
                  <a:extLst>
                    <a:ext uri="{FF2B5EF4-FFF2-40B4-BE49-F238E27FC236}">
                      <a16:creationId xmlns:a16="http://schemas.microsoft.com/office/drawing/2014/main" id="{D6E18CC5-0830-4E34-A296-18A55BF430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3078324"/>
                  <a:ext cx="358818" cy="358818"/>
                </a:xfrm>
                <a:prstGeom prst="rect">
                  <a:avLst/>
                </a:prstGeom>
              </p:spPr>
            </p:pic>
            <p:pic>
              <p:nvPicPr>
                <p:cNvPr id="555" name="Graphic 554">
                  <a:extLst>
                    <a:ext uri="{FF2B5EF4-FFF2-40B4-BE49-F238E27FC236}">
                      <a16:creationId xmlns:a16="http://schemas.microsoft.com/office/drawing/2014/main" id="{3EE9D093-5B89-48C5-ABAB-1A97DE72A7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806830"/>
                  <a:ext cx="358818" cy="358818"/>
                </a:xfrm>
                <a:prstGeom prst="rect">
                  <a:avLst/>
                </a:prstGeom>
              </p:spPr>
            </p:pic>
            <p:pic>
              <p:nvPicPr>
                <p:cNvPr id="556" name="Graphic 555">
                  <a:extLst>
                    <a:ext uri="{FF2B5EF4-FFF2-40B4-BE49-F238E27FC236}">
                      <a16:creationId xmlns:a16="http://schemas.microsoft.com/office/drawing/2014/main" id="{3731974D-6DD1-4136-8285-4F13BCFF10F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7273" y="2535336"/>
                  <a:ext cx="358818" cy="358818"/>
                </a:xfrm>
                <a:prstGeom prst="rect">
                  <a:avLst/>
                </a:prstGeom>
              </p:spPr>
            </p:pic>
          </p:grpSp>
        </p:grpSp>
      </p:grpSp>
    </p:spTree>
    <p:extLst>
      <p:ext uri="{BB962C8B-B14F-4D97-AF65-F5344CB8AC3E}">
        <p14:creationId xmlns:p14="http://schemas.microsoft.com/office/powerpoint/2010/main" val="26739713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121451-B20D-4FD8-BCC3-E13ED79C407D}"/>
              </a:ext>
            </a:extLst>
          </p:cNvPr>
          <p:cNvSpPr>
            <a:spLocks noGrp="1"/>
          </p:cNvSpPr>
          <p:nvPr>
            <p:ph type="title"/>
          </p:nvPr>
        </p:nvSpPr>
        <p:spPr>
          <a:xfrm>
            <a:off x="588263" y="591516"/>
            <a:ext cx="11018520" cy="1107996"/>
          </a:xfrm>
        </p:spPr>
        <p:txBody>
          <a:bodyPr/>
          <a:lstStyle/>
          <a:p>
            <a:r>
              <a:rPr lang="en-US"/>
              <a:t>Minecraft Realms migrates to Azure for </a:t>
            </a:r>
            <a:br>
              <a:rPr lang="en-US"/>
            </a:br>
            <a:r>
              <a:rPr lang="en-US"/>
              <a:t>performance improvements and cost savings</a:t>
            </a:r>
          </a:p>
        </p:txBody>
      </p:sp>
      <p:pic>
        <p:nvPicPr>
          <p:cNvPr id="32" name="Graphic 31">
            <a:extLst>
              <a:ext uri="{FF2B5EF4-FFF2-40B4-BE49-F238E27FC236}">
                <a16:creationId xmlns:a16="http://schemas.microsoft.com/office/drawing/2014/main" id="{590A6244-E623-46B6-AD6D-00FADD4C9FD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64" y="182880"/>
            <a:ext cx="355680" cy="355680"/>
          </a:xfrm>
          <a:prstGeom prst="rect">
            <a:avLst/>
          </a:prstGeom>
        </p:spPr>
      </p:pic>
      <p:sp>
        <p:nvSpPr>
          <p:cNvPr id="24" name="Text Placeholder 32">
            <a:extLst>
              <a:ext uri="{FF2B5EF4-FFF2-40B4-BE49-F238E27FC236}">
                <a16:creationId xmlns:a16="http://schemas.microsoft.com/office/drawing/2014/main" id="{4C4AEE5E-FEAF-4239-B0FF-21EC99866F5F}"/>
              </a:ext>
            </a:extLst>
          </p:cNvPr>
          <p:cNvSpPr txBox="1">
            <a:spLocks/>
          </p:cNvSpPr>
          <p:nvPr/>
        </p:nvSpPr>
        <p:spPr>
          <a:xfrm>
            <a:off x="1095429" y="270144"/>
            <a:ext cx="902183"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20" normalizeH="0" baseline="0" noProof="0">
                <a:ln>
                  <a:noFill/>
                </a:ln>
                <a:solidFill>
                  <a:srgbClr val="0078D4"/>
                </a:solidFill>
                <a:effectLst/>
                <a:uLnTx/>
                <a:uFillTx/>
                <a:latin typeface="Segoe UI Semibold"/>
                <a:ea typeface="+mn-ea"/>
                <a:cs typeface="Segoe UI Semilight" panose="020B0402040204020203" pitchFamily="34" charset="0"/>
              </a:rPr>
              <a:t>Gaming</a:t>
            </a:r>
          </a:p>
        </p:txBody>
      </p:sp>
      <p:sp>
        <p:nvSpPr>
          <p:cNvPr id="26" name="Content Placeholder 2">
            <a:extLst>
              <a:ext uri="{FF2B5EF4-FFF2-40B4-BE49-F238E27FC236}">
                <a16:creationId xmlns:a16="http://schemas.microsoft.com/office/drawing/2014/main" id="{E41D6A70-0E76-44CC-B35C-63CA4B51F1F2}"/>
              </a:ext>
            </a:extLst>
          </p:cNvPr>
          <p:cNvSpPr txBox="1">
            <a:spLocks/>
          </p:cNvSpPr>
          <p:nvPr/>
        </p:nvSpPr>
        <p:spPr>
          <a:xfrm>
            <a:off x="589377" y="2017176"/>
            <a:ext cx="4067895" cy="3293081"/>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Arial" panose="020B0604020202020204" pitchFamily="34" charset="0"/>
              <a:buNone/>
              <a:tabLst/>
              <a:defRPr sz="1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2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5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Using Azure Data Migration Service (DMS), moved 1TB of data in 13 different </a:t>
            </a:r>
            <a:r>
              <a:rPr lang="en-US" err="1">
                <a:solidFill>
                  <a:schemeClr val="tx1"/>
                </a:solidFill>
                <a:cs typeface="+mn-cs"/>
              </a:rPr>
              <a:t>dbs</a:t>
            </a:r>
            <a:r>
              <a:rPr lang="en-US">
                <a:solidFill>
                  <a:schemeClr val="tx1"/>
                </a:solidFill>
                <a:cs typeface="+mn-cs"/>
              </a:rPr>
              <a:t> while supporting 6k requests per second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provides cost efficiency, better interoperability with the Microsoft ecosystem and improved gameplay through lower latency experiences that leverage Azure Front Door and Azure's global footprint</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improves operational insights helping to focus updates that provide maximum benefit</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lead to significantly smaller code footprint, simpler deployments and a more flexible architecture – saving precious developer time</a:t>
            </a:r>
          </a:p>
        </p:txBody>
      </p:sp>
      <p:grpSp>
        <p:nvGrpSpPr>
          <p:cNvPr id="2" name="Group 1" descr="Diagram showing Minecraft clients connecting to Azure services">
            <a:extLst>
              <a:ext uri="{FF2B5EF4-FFF2-40B4-BE49-F238E27FC236}">
                <a16:creationId xmlns:a16="http://schemas.microsoft.com/office/drawing/2014/main" id="{C6CC6AC1-012A-B344-AB12-15458CF5BC92}"/>
              </a:ext>
            </a:extLst>
          </p:cNvPr>
          <p:cNvGrpSpPr/>
          <p:nvPr/>
        </p:nvGrpSpPr>
        <p:grpSpPr>
          <a:xfrm>
            <a:off x="5082954" y="1768563"/>
            <a:ext cx="6631244" cy="3824162"/>
            <a:chOff x="5082954" y="1768563"/>
            <a:chExt cx="6631244" cy="3824162"/>
          </a:xfrm>
        </p:grpSpPr>
        <p:sp>
          <p:nvSpPr>
            <p:cNvPr id="10" name="Rectangle 9">
              <a:extLst>
                <a:ext uri="{FF2B5EF4-FFF2-40B4-BE49-F238E27FC236}">
                  <a16:creationId xmlns:a16="http://schemas.microsoft.com/office/drawing/2014/main" id="{1E9FE0DA-52BD-4DB1-9754-AE17A1802E41}"/>
                </a:ext>
              </a:extLst>
            </p:cNvPr>
            <p:cNvSpPr/>
            <p:nvPr/>
          </p:nvSpPr>
          <p:spPr bwMode="auto">
            <a:xfrm>
              <a:off x="5082954" y="2319924"/>
              <a:ext cx="1392866" cy="32728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57FB0DE6-6ED1-42DC-AF38-181475839CDA}"/>
                </a:ext>
              </a:extLst>
            </p:cNvPr>
            <p:cNvSpPr/>
            <p:nvPr/>
          </p:nvSpPr>
          <p:spPr bwMode="auto">
            <a:xfrm>
              <a:off x="7052301" y="2319924"/>
              <a:ext cx="4557087" cy="32728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E5301C57-7C84-4884-AE10-56A8431B66DF}"/>
                </a:ext>
              </a:extLst>
            </p:cNvPr>
            <p:cNvSpPr/>
            <p:nvPr/>
          </p:nvSpPr>
          <p:spPr bwMode="auto">
            <a:xfrm>
              <a:off x="8470311" y="2523290"/>
              <a:ext cx="2967442" cy="201784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a:extLst>
                <a:ext uri="{FF2B5EF4-FFF2-40B4-BE49-F238E27FC236}">
                  <a16:creationId xmlns:a16="http://schemas.microsoft.com/office/drawing/2014/main" id="{CFB0CB8A-4783-45C5-BB75-B26DFAD64E78}"/>
                </a:ext>
              </a:extLst>
            </p:cNvPr>
            <p:cNvGrpSpPr/>
            <p:nvPr/>
          </p:nvGrpSpPr>
          <p:grpSpPr>
            <a:xfrm>
              <a:off x="8726451" y="2676342"/>
              <a:ext cx="1031358" cy="1733666"/>
              <a:chOff x="8229601" y="2676342"/>
              <a:chExt cx="1031358" cy="1356245"/>
            </a:xfrm>
          </p:grpSpPr>
          <p:sp>
            <p:nvSpPr>
              <p:cNvPr id="40" name="Rectangle 39">
                <a:extLst>
                  <a:ext uri="{FF2B5EF4-FFF2-40B4-BE49-F238E27FC236}">
                    <a16:creationId xmlns:a16="http://schemas.microsoft.com/office/drawing/2014/main" id="{4333CC85-DCDC-454B-A62B-3A635ED9361D}"/>
                  </a:ext>
                </a:extLst>
              </p:cNvPr>
              <p:cNvSpPr/>
              <p:nvPr/>
            </p:nvSpPr>
            <p:spPr bwMode="auto">
              <a:xfrm>
                <a:off x="8229601" y="2676342"/>
                <a:ext cx="1031358" cy="63080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E1ACCC65-4805-49EF-97BC-7C2129F198DC}"/>
                  </a:ext>
                </a:extLst>
              </p:cNvPr>
              <p:cNvSpPr/>
              <p:nvPr/>
            </p:nvSpPr>
            <p:spPr bwMode="auto">
              <a:xfrm>
                <a:off x="8229601" y="3401782"/>
                <a:ext cx="1031358" cy="63080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45" name="Rectangle 44">
              <a:extLst>
                <a:ext uri="{FF2B5EF4-FFF2-40B4-BE49-F238E27FC236}">
                  <a16:creationId xmlns:a16="http://schemas.microsoft.com/office/drawing/2014/main" id="{5708F609-573A-445F-82F6-475B3C36E900}"/>
                </a:ext>
              </a:extLst>
            </p:cNvPr>
            <p:cNvSpPr/>
            <p:nvPr/>
          </p:nvSpPr>
          <p:spPr bwMode="auto">
            <a:xfrm>
              <a:off x="8470311" y="4950050"/>
              <a:ext cx="2967441" cy="5326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6" name="Text Placeholder 32">
              <a:extLst>
                <a:ext uri="{FF2B5EF4-FFF2-40B4-BE49-F238E27FC236}">
                  <a16:creationId xmlns:a16="http://schemas.microsoft.com/office/drawing/2014/main" id="{A4A42608-F792-461F-95C8-54F85735934B}"/>
                </a:ext>
              </a:extLst>
            </p:cNvPr>
            <p:cNvSpPr txBox="1">
              <a:spLocks/>
            </p:cNvSpPr>
            <p:nvPr/>
          </p:nvSpPr>
          <p:spPr>
            <a:xfrm>
              <a:off x="7052301" y="1768563"/>
              <a:ext cx="4661897" cy="41705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20" normalizeH="0" baseline="0" noProof="0">
                  <a:ln>
                    <a:noFill/>
                  </a:ln>
                  <a:solidFill>
                    <a:srgbClr val="0078D4"/>
                  </a:solidFill>
                  <a:effectLst/>
                  <a:uLnTx/>
                  <a:uFillTx/>
                  <a:latin typeface="Segoe UI Semibold"/>
                  <a:ea typeface="+mn-ea"/>
                  <a:cs typeface="Segoe UI Semilight" panose="020B0402040204020203" pitchFamily="34" charset="0"/>
                </a:rPr>
                <a:t>Azure</a:t>
              </a:r>
            </a:p>
          </p:txBody>
        </p:sp>
        <p:sp>
          <p:nvSpPr>
            <p:cNvPr id="47" name="Text Placeholder 32">
              <a:extLst>
                <a:ext uri="{FF2B5EF4-FFF2-40B4-BE49-F238E27FC236}">
                  <a16:creationId xmlns:a16="http://schemas.microsoft.com/office/drawing/2014/main" id="{E417909B-444C-4BF1-8B30-FB0B71434A74}"/>
                </a:ext>
              </a:extLst>
            </p:cNvPr>
            <p:cNvSpPr txBox="1">
              <a:spLocks/>
            </p:cNvSpPr>
            <p:nvPr/>
          </p:nvSpPr>
          <p:spPr>
            <a:xfrm>
              <a:off x="5082955" y="1768563"/>
              <a:ext cx="1392866" cy="41705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20" normalizeH="0" baseline="0" noProof="0">
                  <a:ln>
                    <a:noFill/>
                  </a:ln>
                  <a:solidFill>
                    <a:srgbClr val="0078D4"/>
                  </a:solidFill>
                  <a:effectLst/>
                  <a:uLnTx/>
                  <a:uFillTx/>
                  <a:latin typeface="Segoe UI Semibold"/>
                  <a:ea typeface="+mn-ea"/>
                  <a:cs typeface="Segoe UI Semilight" panose="020B0402040204020203" pitchFamily="34" charset="0"/>
                </a:rPr>
                <a:t>Minecraft Clients</a:t>
              </a:r>
            </a:p>
          </p:txBody>
        </p:sp>
        <p:pic>
          <p:nvPicPr>
            <p:cNvPr id="48" name="Graphic 47">
              <a:extLst>
                <a:ext uri="{FF2B5EF4-FFF2-40B4-BE49-F238E27FC236}">
                  <a16:creationId xmlns:a16="http://schemas.microsoft.com/office/drawing/2014/main" id="{BBE2710B-2797-472D-983F-9DCF1D30B0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3577" y="2649140"/>
              <a:ext cx="528434" cy="528434"/>
            </a:xfrm>
            <a:prstGeom prst="rect">
              <a:avLst/>
            </a:prstGeom>
          </p:spPr>
        </p:pic>
        <p:pic>
          <p:nvPicPr>
            <p:cNvPr id="49" name="Graphic 48">
              <a:extLst>
                <a:ext uri="{FF2B5EF4-FFF2-40B4-BE49-F238E27FC236}">
                  <a16:creationId xmlns:a16="http://schemas.microsoft.com/office/drawing/2014/main" id="{FA2CE497-D654-477A-B92C-E07448EA94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3577" y="3265357"/>
              <a:ext cx="528434" cy="528434"/>
            </a:xfrm>
            <a:prstGeom prst="rect">
              <a:avLst/>
            </a:prstGeom>
          </p:spPr>
        </p:pic>
        <p:pic>
          <p:nvPicPr>
            <p:cNvPr id="50" name="Graphic 49">
              <a:extLst>
                <a:ext uri="{FF2B5EF4-FFF2-40B4-BE49-F238E27FC236}">
                  <a16:creationId xmlns:a16="http://schemas.microsoft.com/office/drawing/2014/main" id="{0B48A3FA-004C-4740-9729-EF03AEA19F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3577" y="3881574"/>
              <a:ext cx="528434" cy="528434"/>
            </a:xfrm>
            <a:prstGeom prst="rect">
              <a:avLst/>
            </a:prstGeom>
          </p:spPr>
        </p:pic>
        <p:sp>
          <p:nvSpPr>
            <p:cNvPr id="52" name="Text Placeholder 32">
              <a:extLst>
                <a:ext uri="{FF2B5EF4-FFF2-40B4-BE49-F238E27FC236}">
                  <a16:creationId xmlns:a16="http://schemas.microsoft.com/office/drawing/2014/main" id="{8D7DF934-9E80-4883-AECF-3D17DD16EEE6}"/>
                </a:ext>
              </a:extLst>
            </p:cNvPr>
            <p:cNvSpPr txBox="1">
              <a:spLocks/>
            </p:cNvSpPr>
            <p:nvPr/>
          </p:nvSpPr>
          <p:spPr>
            <a:xfrm>
              <a:off x="10442011" y="2676342"/>
              <a:ext cx="995741" cy="457471"/>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Payments</a:t>
              </a:r>
            </a:p>
          </p:txBody>
        </p:sp>
        <p:sp>
          <p:nvSpPr>
            <p:cNvPr id="53" name="Text Placeholder 32">
              <a:extLst>
                <a:ext uri="{FF2B5EF4-FFF2-40B4-BE49-F238E27FC236}">
                  <a16:creationId xmlns:a16="http://schemas.microsoft.com/office/drawing/2014/main" id="{AD57D9AA-9105-4256-8575-AAF48ACF085B}"/>
                </a:ext>
              </a:extLst>
            </p:cNvPr>
            <p:cNvSpPr txBox="1">
              <a:spLocks/>
            </p:cNvSpPr>
            <p:nvPr/>
          </p:nvSpPr>
          <p:spPr>
            <a:xfrm>
              <a:off x="10442011" y="3303424"/>
              <a:ext cx="995741" cy="457471"/>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Realm</a:t>
              </a:r>
            </a:p>
          </p:txBody>
        </p:sp>
        <p:sp>
          <p:nvSpPr>
            <p:cNvPr id="54" name="Text Placeholder 32">
              <a:extLst>
                <a:ext uri="{FF2B5EF4-FFF2-40B4-BE49-F238E27FC236}">
                  <a16:creationId xmlns:a16="http://schemas.microsoft.com/office/drawing/2014/main" id="{3F8DF662-76F3-4FC3-BE99-DDBCF4A13DE4}"/>
                </a:ext>
              </a:extLst>
            </p:cNvPr>
            <p:cNvSpPr txBox="1">
              <a:spLocks/>
            </p:cNvSpPr>
            <p:nvPr/>
          </p:nvSpPr>
          <p:spPr>
            <a:xfrm>
              <a:off x="10442011" y="3917206"/>
              <a:ext cx="995741" cy="457471"/>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Telemetry</a:t>
              </a:r>
            </a:p>
          </p:txBody>
        </p:sp>
        <p:sp>
          <p:nvSpPr>
            <p:cNvPr id="55" name="Text Placeholder 32">
              <a:extLst>
                <a:ext uri="{FF2B5EF4-FFF2-40B4-BE49-F238E27FC236}">
                  <a16:creationId xmlns:a16="http://schemas.microsoft.com/office/drawing/2014/main" id="{7A9BB37A-F751-4BF9-923C-D5644B00CA26}"/>
                </a:ext>
              </a:extLst>
            </p:cNvPr>
            <p:cNvSpPr txBox="1">
              <a:spLocks/>
            </p:cNvSpPr>
            <p:nvPr/>
          </p:nvSpPr>
          <p:spPr>
            <a:xfrm>
              <a:off x="8726451" y="2676343"/>
              <a:ext cx="1031358" cy="27811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Job Agents</a:t>
              </a:r>
            </a:p>
          </p:txBody>
        </p:sp>
        <p:sp>
          <p:nvSpPr>
            <p:cNvPr id="56" name="Text Placeholder 32">
              <a:extLst>
                <a:ext uri="{FF2B5EF4-FFF2-40B4-BE49-F238E27FC236}">
                  <a16:creationId xmlns:a16="http://schemas.microsoft.com/office/drawing/2014/main" id="{16D736DD-AD98-4EDD-B114-0A82DB69F320}"/>
                </a:ext>
              </a:extLst>
            </p:cNvPr>
            <p:cNvSpPr txBox="1">
              <a:spLocks/>
            </p:cNvSpPr>
            <p:nvPr/>
          </p:nvSpPr>
          <p:spPr>
            <a:xfrm>
              <a:off x="8726451" y="3603458"/>
              <a:ext cx="1031358" cy="27811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Frontends</a:t>
              </a:r>
            </a:p>
          </p:txBody>
        </p:sp>
        <p:sp>
          <p:nvSpPr>
            <p:cNvPr id="57" name="Text Placeholder 32">
              <a:extLst>
                <a:ext uri="{FF2B5EF4-FFF2-40B4-BE49-F238E27FC236}">
                  <a16:creationId xmlns:a16="http://schemas.microsoft.com/office/drawing/2014/main" id="{1B5A06FF-3716-4F61-9AFE-830E45A64952}"/>
                </a:ext>
              </a:extLst>
            </p:cNvPr>
            <p:cNvSpPr txBox="1">
              <a:spLocks/>
            </p:cNvSpPr>
            <p:nvPr/>
          </p:nvSpPr>
          <p:spPr>
            <a:xfrm>
              <a:off x="7293952" y="2676343"/>
              <a:ext cx="1031358" cy="27811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Get Metadata Connection info.</a:t>
              </a:r>
            </a:p>
          </p:txBody>
        </p:sp>
        <p:sp>
          <p:nvSpPr>
            <p:cNvPr id="58" name="Text Placeholder 32">
              <a:extLst>
                <a:ext uri="{FF2B5EF4-FFF2-40B4-BE49-F238E27FC236}">
                  <a16:creationId xmlns:a16="http://schemas.microsoft.com/office/drawing/2014/main" id="{C8CF0964-25B2-47D9-AE24-5F1B560E9B66}"/>
                </a:ext>
              </a:extLst>
            </p:cNvPr>
            <p:cNvSpPr txBox="1">
              <a:spLocks/>
            </p:cNvSpPr>
            <p:nvPr/>
          </p:nvSpPr>
          <p:spPr>
            <a:xfrm>
              <a:off x="7293952" y="4046579"/>
              <a:ext cx="1031358" cy="27811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Connect to Server</a:t>
              </a:r>
            </a:p>
          </p:txBody>
        </p:sp>
        <p:sp>
          <p:nvSpPr>
            <p:cNvPr id="59" name="Text Placeholder 32">
              <a:extLst>
                <a:ext uri="{FF2B5EF4-FFF2-40B4-BE49-F238E27FC236}">
                  <a16:creationId xmlns:a16="http://schemas.microsoft.com/office/drawing/2014/main" id="{611CD046-9401-44EA-8F33-F939EB23CD1F}"/>
                </a:ext>
              </a:extLst>
            </p:cNvPr>
            <p:cNvSpPr txBox="1">
              <a:spLocks/>
            </p:cNvSpPr>
            <p:nvPr/>
          </p:nvSpPr>
          <p:spPr>
            <a:xfrm>
              <a:off x="8470310" y="4552207"/>
              <a:ext cx="2967439" cy="39783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rPr>
                <a:t>Allocate/Reclaim VMs</a:t>
              </a:r>
            </a:p>
          </p:txBody>
        </p:sp>
        <p:pic>
          <p:nvPicPr>
            <p:cNvPr id="60" name="Picture 6" descr="after complete migration">
              <a:extLst>
                <a:ext uri="{FF2B5EF4-FFF2-40B4-BE49-F238E27FC236}">
                  <a16:creationId xmlns:a16="http://schemas.microsoft.com/office/drawing/2014/main" id="{A9900FB7-0929-4009-A094-CEB6AAD8A12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10360069" y="5000767"/>
              <a:ext cx="420794" cy="431222"/>
            </a:xfrm>
            <a:prstGeom prst="rect">
              <a:avLst/>
            </a:prstGeom>
            <a:noFill/>
            <a:extLst>
              <a:ext uri="{909E8E84-426E-40DD-AFC4-6F175D3DCCD1}">
                <a14:hiddenFill xmlns:a14="http://schemas.microsoft.com/office/drawing/2010/main">
                  <a:solidFill>
                    <a:srgbClr val="FFFFFF"/>
                  </a:solidFill>
                </a14:hiddenFill>
              </a:ext>
            </a:extLst>
          </p:spPr>
        </p:pic>
        <p:sp>
          <p:nvSpPr>
            <p:cNvPr id="61" name="Text Placeholder 32">
              <a:extLst>
                <a:ext uri="{FF2B5EF4-FFF2-40B4-BE49-F238E27FC236}">
                  <a16:creationId xmlns:a16="http://schemas.microsoft.com/office/drawing/2014/main" id="{4766A897-9257-4E00-A83A-7DD9FC0DD0E1}"/>
                </a:ext>
              </a:extLst>
            </p:cNvPr>
            <p:cNvSpPr txBox="1">
              <a:spLocks/>
            </p:cNvSpPr>
            <p:nvPr/>
          </p:nvSpPr>
          <p:spPr>
            <a:xfrm>
              <a:off x="9223850" y="4950049"/>
              <a:ext cx="1136220" cy="525392"/>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20" normalizeH="0" baseline="0" noProof="0" err="1">
                  <a:ln>
                    <a:noFill/>
                  </a:ln>
                  <a:solidFill>
                    <a:schemeClr val="tx1"/>
                  </a:solidFill>
                  <a:effectLst/>
                  <a:uLnTx/>
                  <a:uFillTx/>
                  <a:latin typeface="+mn-lt"/>
                  <a:ea typeface="+mn-ea"/>
                  <a:cs typeface="Segoe UI Semilight" panose="020B0402040204020203" pitchFamily="34" charset="0"/>
                </a:rPr>
                <a:t>PlayFab</a:t>
              </a:r>
              <a:endParaRPr kumimoji="0" lang="en-US" sz="1000" b="0" i="0" u="none" strike="noStrike" kern="1200" cap="none" spc="-20" normalizeH="0" baseline="0" noProof="0">
                <a:ln>
                  <a:noFill/>
                </a:ln>
                <a:solidFill>
                  <a:schemeClr val="tx1"/>
                </a:solidFill>
                <a:effectLst/>
                <a:uLnTx/>
                <a:uFillTx/>
                <a:latin typeface="+mn-lt"/>
                <a:ea typeface="+mn-ea"/>
                <a:cs typeface="Segoe UI Semilight" panose="020B0402040204020203" pitchFamily="34" charset="0"/>
              </a:endParaRPr>
            </a:p>
          </p:txBody>
        </p:sp>
        <p:pic>
          <p:nvPicPr>
            <p:cNvPr id="63" name="Graphic 62">
              <a:extLst>
                <a:ext uri="{FF2B5EF4-FFF2-40B4-BE49-F238E27FC236}">
                  <a16:creationId xmlns:a16="http://schemas.microsoft.com/office/drawing/2014/main" id="{5EDD5FF8-FCAC-4E94-9A68-86FA35700F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6779" y="2621344"/>
              <a:ext cx="585216" cy="585216"/>
            </a:xfrm>
            <a:prstGeom prst="rect">
              <a:avLst/>
            </a:prstGeom>
          </p:spPr>
        </p:pic>
        <p:pic>
          <p:nvPicPr>
            <p:cNvPr id="64" name="Graphic 63">
              <a:extLst>
                <a:ext uri="{FF2B5EF4-FFF2-40B4-BE49-F238E27FC236}">
                  <a16:creationId xmlns:a16="http://schemas.microsoft.com/office/drawing/2014/main" id="{3D5BDC77-6916-46A6-808E-CDFE2BD96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779" y="3663717"/>
              <a:ext cx="585216" cy="585216"/>
            </a:xfrm>
            <a:prstGeom prst="rect">
              <a:avLst/>
            </a:prstGeom>
          </p:spPr>
        </p:pic>
        <p:pic>
          <p:nvPicPr>
            <p:cNvPr id="65" name="Graphic 64">
              <a:extLst>
                <a:ext uri="{FF2B5EF4-FFF2-40B4-BE49-F238E27FC236}">
                  <a16:creationId xmlns:a16="http://schemas.microsoft.com/office/drawing/2014/main" id="{2BB51C2C-9726-45DF-95A7-93B251DBF1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86779" y="4706089"/>
              <a:ext cx="585216" cy="585216"/>
            </a:xfrm>
            <a:prstGeom prst="rect">
              <a:avLst/>
            </a:prstGeom>
          </p:spPr>
        </p:pic>
        <p:pic>
          <p:nvPicPr>
            <p:cNvPr id="67" name="Graphic 66">
              <a:extLst>
                <a:ext uri="{FF2B5EF4-FFF2-40B4-BE49-F238E27FC236}">
                  <a16:creationId xmlns:a16="http://schemas.microsoft.com/office/drawing/2014/main" id="{0E441F68-69FD-41F0-84F4-9D458F5576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49522" y="2887117"/>
              <a:ext cx="585216" cy="585216"/>
            </a:xfrm>
            <a:prstGeom prst="rect">
              <a:avLst/>
            </a:prstGeom>
          </p:spPr>
        </p:pic>
        <p:pic>
          <p:nvPicPr>
            <p:cNvPr id="69" name="Graphic 68">
              <a:extLst>
                <a:ext uri="{FF2B5EF4-FFF2-40B4-BE49-F238E27FC236}">
                  <a16:creationId xmlns:a16="http://schemas.microsoft.com/office/drawing/2014/main" id="{070270E4-D213-4EE2-BCA7-231927986BA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49522" y="3810681"/>
              <a:ext cx="585216" cy="585216"/>
            </a:xfrm>
            <a:prstGeom prst="rect">
              <a:avLst/>
            </a:prstGeom>
          </p:spPr>
        </p:pic>
        <p:cxnSp>
          <p:nvCxnSpPr>
            <p:cNvPr id="85" name="Straight Arrow Connector 84">
              <a:extLst>
                <a:ext uri="{FF2B5EF4-FFF2-40B4-BE49-F238E27FC236}">
                  <a16:creationId xmlns:a16="http://schemas.microsoft.com/office/drawing/2014/main" id="{BEBD8AEE-799D-4FCE-B3CB-D279FF24E6B5}"/>
                </a:ext>
              </a:extLst>
            </p:cNvPr>
            <p:cNvCxnSpPr>
              <a:cxnSpLocks/>
            </p:cNvCxnSpPr>
            <p:nvPr/>
          </p:nvCxnSpPr>
          <p:spPr>
            <a:xfrm>
              <a:off x="6708673" y="3967480"/>
              <a:ext cx="195213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C06725E-9A74-409C-BDBC-437875A8C082}"/>
                </a:ext>
              </a:extLst>
            </p:cNvPr>
            <p:cNvCxnSpPr>
              <a:cxnSpLocks/>
            </p:cNvCxnSpPr>
            <p:nvPr/>
          </p:nvCxnSpPr>
          <p:spPr>
            <a:xfrm>
              <a:off x="6708673" y="5202658"/>
              <a:ext cx="168543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2050C58-1C06-4914-A7A1-4E302235B0AC}"/>
                </a:ext>
              </a:extLst>
            </p:cNvPr>
            <p:cNvCxnSpPr>
              <a:cxnSpLocks/>
            </p:cNvCxnSpPr>
            <p:nvPr/>
          </p:nvCxnSpPr>
          <p:spPr>
            <a:xfrm>
              <a:off x="10653840" y="4541133"/>
              <a:ext cx="0" cy="358935"/>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28" name="Picture 8" descr="Minecraft Realms logo">
            <a:extLst>
              <a:ext uri="{FF2B5EF4-FFF2-40B4-BE49-F238E27FC236}">
                <a16:creationId xmlns:a16="http://schemas.microsoft.com/office/drawing/2014/main" id="{6308E94D-6D35-4540-A9EB-50B5E8E2EF6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a:stretch/>
        </p:blipFill>
        <p:spPr bwMode="auto">
          <a:xfrm>
            <a:off x="588263" y="5832499"/>
            <a:ext cx="1172193" cy="355432"/>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a:extLst>
              <a:ext uri="{FF2B5EF4-FFF2-40B4-BE49-F238E27FC236}">
                <a16:creationId xmlns:a16="http://schemas.microsoft.com/office/drawing/2014/main" id="{E424B148-2D56-4762-BB13-F489EE150F4A}"/>
              </a:ext>
              <a:ext uri="{C183D7F6-B498-43B3-948B-1728B52AA6E4}">
                <adec:decorative xmlns:adec="http://schemas.microsoft.com/office/drawing/2017/decorative" val="1"/>
              </a:ext>
            </a:extLst>
          </p:cNvPr>
          <p:cNvCxnSpPr/>
          <p:nvPr/>
        </p:nvCxnSpPr>
        <p:spPr>
          <a:xfrm>
            <a:off x="1949955" y="5718379"/>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55CDD96-F2F9-4B66-B3E2-7DFA4DA74FDE}"/>
              </a:ext>
            </a:extLst>
          </p:cNvPr>
          <p:cNvSpPr/>
          <p:nvPr/>
        </p:nvSpPr>
        <p:spPr>
          <a:xfrm>
            <a:off x="2146323" y="5748605"/>
            <a:ext cx="9222015"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mj-lt"/>
                <a:ea typeface="Segoe UI Semilight" charset="0"/>
                <a:cs typeface="Segoe UI Semilight" charset="0"/>
              </a:rPr>
              <a:t>“Now that the Realms migration is complete, our deployments on Azure are significantly simpler with more efficient resource utilization and more flexibility in our architecture.”</a:t>
            </a:r>
          </a:p>
        </p:txBody>
      </p:sp>
    </p:spTree>
    <p:extLst>
      <p:ext uri="{BB962C8B-B14F-4D97-AF65-F5344CB8AC3E}">
        <p14:creationId xmlns:p14="http://schemas.microsoft.com/office/powerpoint/2010/main" val="25007059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121451-B20D-4FD8-BCC3-E13ED79C407D}"/>
              </a:ext>
            </a:extLst>
          </p:cNvPr>
          <p:cNvSpPr>
            <a:spLocks noGrp="1"/>
          </p:cNvSpPr>
          <p:nvPr>
            <p:ph type="title"/>
          </p:nvPr>
        </p:nvSpPr>
        <p:spPr/>
        <p:txBody>
          <a:bodyPr/>
          <a:lstStyle/>
          <a:p>
            <a:r>
              <a:rPr lang="en-US"/>
              <a:t>Support gaming data transaction analytics</a:t>
            </a:r>
          </a:p>
        </p:txBody>
      </p:sp>
      <p:pic>
        <p:nvPicPr>
          <p:cNvPr id="57" name="Graphic 56">
            <a:extLst>
              <a:ext uri="{FF2B5EF4-FFF2-40B4-BE49-F238E27FC236}">
                <a16:creationId xmlns:a16="http://schemas.microsoft.com/office/drawing/2014/main" id="{48BAE3FD-B220-8A47-96F8-8F848BBF556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64" y="182880"/>
            <a:ext cx="355680" cy="355680"/>
          </a:xfrm>
          <a:prstGeom prst="rect">
            <a:avLst/>
          </a:prstGeom>
        </p:spPr>
      </p:pic>
      <p:sp>
        <p:nvSpPr>
          <p:cNvPr id="55" name="Text Placeholder 32">
            <a:extLst>
              <a:ext uri="{FF2B5EF4-FFF2-40B4-BE49-F238E27FC236}">
                <a16:creationId xmlns:a16="http://schemas.microsoft.com/office/drawing/2014/main" id="{D73AB8B3-F777-1840-ADFF-C0DFD30A5541}"/>
              </a:ext>
            </a:extLst>
          </p:cNvPr>
          <p:cNvSpPr txBox="1">
            <a:spLocks/>
          </p:cNvSpPr>
          <p:nvPr/>
        </p:nvSpPr>
        <p:spPr>
          <a:xfrm>
            <a:off x="1095429" y="270144"/>
            <a:ext cx="1478959"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20" normalizeH="0" baseline="0" noProof="0">
                <a:ln>
                  <a:noFill/>
                </a:ln>
                <a:solidFill>
                  <a:srgbClr val="0078D4"/>
                </a:solidFill>
                <a:effectLst/>
                <a:uLnTx/>
                <a:uFillTx/>
                <a:latin typeface="Segoe UI Semibold"/>
                <a:ea typeface="+mn-ea"/>
                <a:cs typeface="Segoe UI Semilight" panose="020B0402040204020203" pitchFamily="34" charset="0"/>
              </a:rPr>
              <a:t>Gaming apps</a:t>
            </a:r>
          </a:p>
        </p:txBody>
      </p:sp>
      <p:sp>
        <p:nvSpPr>
          <p:cNvPr id="2" name="Text Placeholder 1">
            <a:extLst>
              <a:ext uri="{FF2B5EF4-FFF2-40B4-BE49-F238E27FC236}">
                <a16:creationId xmlns:a16="http://schemas.microsoft.com/office/drawing/2014/main" id="{81D5024A-D728-4EF9-9B31-1D97C133CF5F}"/>
              </a:ext>
            </a:extLst>
          </p:cNvPr>
          <p:cNvSpPr>
            <a:spLocks noGrp="1"/>
          </p:cNvSpPr>
          <p:nvPr>
            <p:ph type="body" sz="quarter" idx="10"/>
          </p:nvPr>
        </p:nvSpPr>
        <p:spPr>
          <a:xfrm>
            <a:off x="586390" y="2031422"/>
            <a:ext cx="3732517" cy="3370025"/>
          </a:xfrm>
        </p:spPr>
        <p:txBody>
          <a:bodyPr vert="horz" wrap="square" lIns="0" tIns="0" rIns="0" bIns="0" rtlCol="0" anchor="t">
            <a:sp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Traffic Manager routes a user's game traffic to the apps hosted in Azure App Service, Functions or Containers and APIs published via Azure API Gateway.</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CDN serves static images and game content to the user that are stored in Azure Blob Storage.</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Database for MySQL stores user's game data in a transactional database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The data from Azure Database for MySQL are processed using Azure Synapse Analytics</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Use Power BI to create data dashboards and to analyze the data</a:t>
            </a:r>
          </a:p>
        </p:txBody>
      </p:sp>
      <p:grpSp>
        <p:nvGrpSpPr>
          <p:cNvPr id="4" name="Group 3" descr="Architecture diagram showing how gaming apps can utilize Azure for storage, compute and analytics">
            <a:extLst>
              <a:ext uri="{FF2B5EF4-FFF2-40B4-BE49-F238E27FC236}">
                <a16:creationId xmlns:a16="http://schemas.microsoft.com/office/drawing/2014/main" id="{771AA3DD-FB71-A542-B355-2B0C8707187B}"/>
              </a:ext>
            </a:extLst>
          </p:cNvPr>
          <p:cNvGrpSpPr/>
          <p:nvPr/>
        </p:nvGrpSpPr>
        <p:grpSpPr>
          <a:xfrm>
            <a:off x="5401197" y="1768563"/>
            <a:ext cx="6208192" cy="3824162"/>
            <a:chOff x="5401197" y="1768563"/>
            <a:chExt cx="6208192" cy="3824162"/>
          </a:xfrm>
        </p:grpSpPr>
        <p:sp>
          <p:nvSpPr>
            <p:cNvPr id="59" name="Rectangle 58">
              <a:extLst>
                <a:ext uri="{FF2B5EF4-FFF2-40B4-BE49-F238E27FC236}">
                  <a16:creationId xmlns:a16="http://schemas.microsoft.com/office/drawing/2014/main" id="{995F2960-1046-40B0-89B0-E5C55DC344AE}"/>
                </a:ext>
              </a:extLst>
            </p:cNvPr>
            <p:cNvSpPr/>
            <p:nvPr/>
          </p:nvSpPr>
          <p:spPr bwMode="auto">
            <a:xfrm>
              <a:off x="6554805" y="2319924"/>
              <a:ext cx="5054584" cy="32728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a:extLst>
                <a:ext uri="{FF2B5EF4-FFF2-40B4-BE49-F238E27FC236}">
                  <a16:creationId xmlns:a16="http://schemas.microsoft.com/office/drawing/2014/main" id="{99DB2805-E723-4330-B500-2292D69F41AB}"/>
                </a:ext>
              </a:extLst>
            </p:cNvPr>
            <p:cNvSpPr txBox="1"/>
            <p:nvPr/>
          </p:nvSpPr>
          <p:spPr>
            <a:xfrm>
              <a:off x="9503211" y="4016322"/>
              <a:ext cx="748603"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Log Analytics</a:t>
              </a:r>
            </a:p>
          </p:txBody>
        </p:sp>
        <p:pic>
          <p:nvPicPr>
            <p:cNvPr id="13" name="Graphic 12">
              <a:extLst>
                <a:ext uri="{FF2B5EF4-FFF2-40B4-BE49-F238E27FC236}">
                  <a16:creationId xmlns:a16="http://schemas.microsoft.com/office/drawing/2014/main" id="{24DCAFDA-6C74-4075-A674-CCC295A8F2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9479" y="3507432"/>
              <a:ext cx="476250" cy="476250"/>
            </a:xfrm>
            <a:prstGeom prst="rect">
              <a:avLst/>
            </a:prstGeom>
          </p:spPr>
        </p:pic>
        <p:sp>
          <p:nvSpPr>
            <p:cNvPr id="114" name="TextBox 113">
              <a:extLst>
                <a:ext uri="{FF2B5EF4-FFF2-40B4-BE49-F238E27FC236}">
                  <a16:creationId xmlns:a16="http://schemas.microsoft.com/office/drawing/2014/main" id="{82EF4D69-634B-4A0D-8FA7-016A11C3984A}"/>
                </a:ext>
              </a:extLst>
            </p:cNvPr>
            <p:cNvSpPr txBox="1"/>
            <p:nvPr/>
          </p:nvSpPr>
          <p:spPr>
            <a:xfrm>
              <a:off x="6884330" y="4016322"/>
              <a:ext cx="506549"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Traffic </a:t>
              </a:r>
              <a:br>
                <a:rPr lang="en-US" sz="1000">
                  <a:gradFill>
                    <a:gsLst>
                      <a:gs pos="2917">
                        <a:schemeClr val="tx1"/>
                      </a:gs>
                      <a:gs pos="30000">
                        <a:schemeClr val="tx1"/>
                      </a:gs>
                    </a:gsLst>
                    <a:lin ang="5400000" scaled="0"/>
                  </a:gradFill>
                </a:rPr>
              </a:br>
              <a:r>
                <a:rPr lang="en-US" sz="1000">
                  <a:gradFill>
                    <a:gsLst>
                      <a:gs pos="2917">
                        <a:schemeClr val="tx1"/>
                      </a:gs>
                      <a:gs pos="30000">
                        <a:schemeClr val="tx1"/>
                      </a:gs>
                    </a:gsLst>
                    <a:lin ang="5400000" scaled="0"/>
                  </a:gradFill>
                </a:rPr>
                <a:t>Manager</a:t>
              </a:r>
            </a:p>
          </p:txBody>
        </p:sp>
        <p:sp>
          <p:nvSpPr>
            <p:cNvPr id="225" name="TextBox 224">
              <a:extLst>
                <a:ext uri="{FF2B5EF4-FFF2-40B4-BE49-F238E27FC236}">
                  <a16:creationId xmlns:a16="http://schemas.microsoft.com/office/drawing/2014/main" id="{665CB05C-D4CA-48BC-AD0B-DFDC1C3B662C}"/>
                </a:ext>
              </a:extLst>
            </p:cNvPr>
            <p:cNvSpPr txBox="1"/>
            <p:nvPr/>
          </p:nvSpPr>
          <p:spPr>
            <a:xfrm>
              <a:off x="5479003" y="4016322"/>
              <a:ext cx="429605"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Mobile </a:t>
              </a:r>
              <a:br>
                <a:rPr lang="en-US" sz="1000">
                  <a:gradFill>
                    <a:gsLst>
                      <a:gs pos="2917">
                        <a:schemeClr val="tx1"/>
                      </a:gs>
                      <a:gs pos="30000">
                        <a:schemeClr val="tx1"/>
                      </a:gs>
                    </a:gsLst>
                    <a:lin ang="5400000" scaled="0"/>
                  </a:gradFill>
                </a:rPr>
              </a:br>
              <a:r>
                <a:rPr lang="en-US" sz="1000">
                  <a:gradFill>
                    <a:gsLst>
                      <a:gs pos="2917">
                        <a:schemeClr val="tx1"/>
                      </a:gs>
                      <a:gs pos="30000">
                        <a:schemeClr val="tx1"/>
                      </a:gs>
                    </a:gsLst>
                    <a:lin ang="5400000" scaled="0"/>
                  </a:gradFill>
                </a:rPr>
                <a:t>App</a:t>
              </a:r>
            </a:p>
          </p:txBody>
        </p:sp>
        <p:sp>
          <p:nvSpPr>
            <p:cNvPr id="233" name="TextBox 232">
              <a:extLst>
                <a:ext uri="{FF2B5EF4-FFF2-40B4-BE49-F238E27FC236}">
                  <a16:creationId xmlns:a16="http://schemas.microsoft.com/office/drawing/2014/main" id="{B6FC5802-7AA9-49F3-972B-1552DEE5683D}"/>
                </a:ext>
              </a:extLst>
            </p:cNvPr>
            <p:cNvSpPr txBox="1"/>
            <p:nvPr/>
          </p:nvSpPr>
          <p:spPr>
            <a:xfrm>
              <a:off x="8718925" y="5217592"/>
              <a:ext cx="923330"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Azure Database </a:t>
              </a:r>
              <a:br>
                <a:rPr lang="en-US" sz="1000">
                  <a:gradFill>
                    <a:gsLst>
                      <a:gs pos="2917">
                        <a:schemeClr val="tx1"/>
                      </a:gs>
                      <a:gs pos="30000">
                        <a:schemeClr val="tx1"/>
                      </a:gs>
                    </a:gsLst>
                    <a:lin ang="5400000" scaled="0"/>
                  </a:gradFill>
                </a:rPr>
              </a:br>
              <a:r>
                <a:rPr lang="en-US" sz="1000">
                  <a:gradFill>
                    <a:gsLst>
                      <a:gs pos="2917">
                        <a:schemeClr val="tx1"/>
                      </a:gs>
                      <a:gs pos="30000">
                        <a:schemeClr val="tx1"/>
                      </a:gs>
                    </a:gsLst>
                    <a:lin ang="5400000" scaled="0"/>
                  </a:gradFill>
                </a:rPr>
                <a:t>for MySQL</a:t>
              </a:r>
            </a:p>
          </p:txBody>
        </p:sp>
        <p:sp>
          <p:nvSpPr>
            <p:cNvPr id="234" name="TextBox 233">
              <a:extLst>
                <a:ext uri="{FF2B5EF4-FFF2-40B4-BE49-F238E27FC236}">
                  <a16:creationId xmlns:a16="http://schemas.microsoft.com/office/drawing/2014/main" id="{4F6F06BA-2FF2-4524-996D-2FE29E2FA584}"/>
                </a:ext>
              </a:extLst>
            </p:cNvPr>
            <p:cNvSpPr txBox="1"/>
            <p:nvPr/>
          </p:nvSpPr>
          <p:spPr>
            <a:xfrm>
              <a:off x="8557292" y="2878919"/>
              <a:ext cx="626775"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Azure CDN</a:t>
              </a:r>
            </a:p>
          </p:txBody>
        </p:sp>
        <p:sp>
          <p:nvSpPr>
            <p:cNvPr id="235" name="TextBox 234">
              <a:extLst>
                <a:ext uri="{FF2B5EF4-FFF2-40B4-BE49-F238E27FC236}">
                  <a16:creationId xmlns:a16="http://schemas.microsoft.com/office/drawing/2014/main" id="{AD3AAAE2-DC66-41E5-AE06-A2C9ECAD80C7}"/>
                </a:ext>
              </a:extLst>
            </p:cNvPr>
            <p:cNvSpPr txBox="1"/>
            <p:nvPr/>
          </p:nvSpPr>
          <p:spPr>
            <a:xfrm>
              <a:off x="10141999" y="2872952"/>
              <a:ext cx="801502"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Azure Storage</a:t>
              </a:r>
            </a:p>
            <a:p>
              <a:pPr algn="ctr"/>
              <a:r>
                <a:rPr lang="en-US" sz="1000">
                  <a:gradFill>
                    <a:gsLst>
                      <a:gs pos="2917">
                        <a:schemeClr val="tx1"/>
                      </a:gs>
                      <a:gs pos="30000">
                        <a:schemeClr val="tx1"/>
                      </a:gs>
                    </a:gsLst>
                    <a:lin ang="5400000" scaled="0"/>
                  </a:gradFill>
                </a:rPr>
                <a:t>(Game files)</a:t>
              </a:r>
            </a:p>
          </p:txBody>
        </p:sp>
        <p:sp>
          <p:nvSpPr>
            <p:cNvPr id="230" name="TextBox 229">
              <a:extLst>
                <a:ext uri="{FF2B5EF4-FFF2-40B4-BE49-F238E27FC236}">
                  <a16:creationId xmlns:a16="http://schemas.microsoft.com/office/drawing/2014/main" id="{5D3E75BA-A9D1-470A-8072-5B24EFD73635}"/>
                </a:ext>
              </a:extLst>
            </p:cNvPr>
            <p:cNvSpPr txBox="1"/>
            <p:nvPr/>
          </p:nvSpPr>
          <p:spPr>
            <a:xfrm>
              <a:off x="7727263" y="4016322"/>
              <a:ext cx="923330"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Azure API Apps</a:t>
              </a:r>
            </a:p>
            <a:p>
              <a:pPr algn="ctr"/>
              <a:r>
                <a:rPr lang="en-US" sz="1000">
                  <a:gradFill>
                    <a:gsLst>
                      <a:gs pos="2917">
                        <a:schemeClr val="tx1"/>
                      </a:gs>
                      <a:gs pos="30000">
                        <a:schemeClr val="tx1"/>
                      </a:gs>
                    </a:gsLst>
                    <a:lin ang="5400000" scaled="0"/>
                  </a:gradFill>
                </a:rPr>
                <a:t>(Game backend)</a:t>
              </a:r>
            </a:p>
          </p:txBody>
        </p:sp>
        <p:pic>
          <p:nvPicPr>
            <p:cNvPr id="251" name="Graphic 250">
              <a:extLst>
                <a:ext uri="{FF2B5EF4-FFF2-40B4-BE49-F238E27FC236}">
                  <a16:creationId xmlns:a16="http://schemas.microsoft.com/office/drawing/2014/main" id="{9C250366-C588-4026-BFB6-D4FD37FCBB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98291" y="3445242"/>
              <a:ext cx="581274" cy="581274"/>
            </a:xfrm>
            <a:prstGeom prst="rect">
              <a:avLst/>
            </a:prstGeom>
          </p:spPr>
        </p:pic>
        <p:cxnSp>
          <p:nvCxnSpPr>
            <p:cNvPr id="259" name="Straight Arrow Connector 258">
              <a:extLst>
                <a:ext uri="{FF2B5EF4-FFF2-40B4-BE49-F238E27FC236}">
                  <a16:creationId xmlns:a16="http://schemas.microsoft.com/office/drawing/2014/main" id="{FCAECB93-5F31-4155-AA39-9A591AA8543B}"/>
                </a:ext>
              </a:extLst>
            </p:cNvPr>
            <p:cNvCxnSpPr>
              <a:cxnSpLocks/>
            </p:cNvCxnSpPr>
            <p:nvPr/>
          </p:nvCxnSpPr>
          <p:spPr>
            <a:xfrm>
              <a:off x="8642350" y="3735879"/>
              <a:ext cx="76835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B452274-1699-4E33-9D10-44F5E8D1799F}"/>
                </a:ext>
              </a:extLst>
            </p:cNvPr>
            <p:cNvCxnSpPr>
              <a:cxnSpLocks/>
            </p:cNvCxnSpPr>
            <p:nvPr/>
          </p:nvCxnSpPr>
          <p:spPr>
            <a:xfrm flipH="1">
              <a:off x="9503211" y="4900387"/>
              <a:ext cx="72540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D7D27BC-AFDA-4DEF-B4EB-480D5AC19518}"/>
                </a:ext>
              </a:extLst>
            </p:cNvPr>
            <p:cNvCxnSpPr>
              <a:cxnSpLocks/>
            </p:cNvCxnSpPr>
            <p:nvPr/>
          </p:nvCxnSpPr>
          <p:spPr>
            <a:xfrm flipH="1">
              <a:off x="9340585" y="2616300"/>
              <a:ext cx="73855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A70B7E95-3602-4F40-9722-81E15E587FBF}"/>
                </a:ext>
              </a:extLst>
            </p:cNvPr>
            <p:cNvCxnSpPr>
              <a:cxnSpLocks/>
            </p:cNvCxnSpPr>
            <p:nvPr/>
          </p:nvCxnSpPr>
          <p:spPr>
            <a:xfrm rot="5400000" flipH="1" flipV="1">
              <a:off x="7889575" y="2915653"/>
              <a:ext cx="828942" cy="230236"/>
            </a:xfrm>
            <a:prstGeom prst="bentConnector2">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Connector: Elbow 280">
              <a:extLst>
                <a:ext uri="{FF2B5EF4-FFF2-40B4-BE49-F238E27FC236}">
                  <a16:creationId xmlns:a16="http://schemas.microsoft.com/office/drawing/2014/main" id="{89124D6D-B492-4701-B213-DE2BB31C8A2C}"/>
                </a:ext>
              </a:extLst>
            </p:cNvPr>
            <p:cNvCxnSpPr>
              <a:cxnSpLocks/>
            </p:cNvCxnSpPr>
            <p:nvPr/>
          </p:nvCxnSpPr>
          <p:spPr>
            <a:xfrm rot="16200000" flipH="1">
              <a:off x="8267277" y="4255944"/>
              <a:ext cx="566094" cy="722791"/>
            </a:xfrm>
            <a:prstGeom prst="bentConnector2">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EA57FDC1-01A2-432A-9EE7-2A51A405CFF2}"/>
                </a:ext>
              </a:extLst>
            </p:cNvPr>
            <p:cNvSpPr txBox="1"/>
            <p:nvPr/>
          </p:nvSpPr>
          <p:spPr>
            <a:xfrm>
              <a:off x="10777465" y="4016322"/>
              <a:ext cx="495328"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Power BI</a:t>
              </a:r>
            </a:p>
          </p:txBody>
        </p:sp>
        <p:pic>
          <p:nvPicPr>
            <p:cNvPr id="1026" name="Picture 2" descr="Image result for New Power BI Icon">
              <a:extLst>
                <a:ext uri="{FF2B5EF4-FFF2-40B4-BE49-F238E27FC236}">
                  <a16:creationId xmlns:a16="http://schemas.microsoft.com/office/drawing/2014/main" id="{9AEAD92C-9BCE-42E1-AED3-C37A0DD9A4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58001" y="3288983"/>
              <a:ext cx="734257" cy="666385"/>
            </a:xfrm>
            <a:prstGeom prst="rect">
              <a:avLst/>
            </a:prstGeom>
            <a:noFill/>
            <a:extLst>
              <a:ext uri="{909E8E84-426E-40DD-AFC4-6F175D3DCCD1}">
                <a14:hiddenFill xmlns:a14="http://schemas.microsoft.com/office/drawing/2010/main">
                  <a:solidFill>
                    <a:srgbClr val="FFFFFF"/>
                  </a:solidFill>
                </a14:hiddenFill>
              </a:ext>
            </a:extLst>
          </p:spPr>
        </p:pic>
        <p:cxnSp>
          <p:nvCxnSpPr>
            <p:cNvPr id="283" name="Connector: Elbow 282">
              <a:extLst>
                <a:ext uri="{FF2B5EF4-FFF2-40B4-BE49-F238E27FC236}">
                  <a16:creationId xmlns:a16="http://schemas.microsoft.com/office/drawing/2014/main" id="{DB419985-1806-4C35-A457-68A81A2A3BFA}"/>
                </a:ext>
              </a:extLst>
            </p:cNvPr>
            <p:cNvCxnSpPr>
              <a:cxnSpLocks/>
            </p:cNvCxnSpPr>
            <p:nvPr/>
          </p:nvCxnSpPr>
          <p:spPr>
            <a:xfrm flipV="1">
              <a:off x="10799061" y="4170815"/>
              <a:ext cx="226068" cy="728717"/>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ABD52995-2B33-4B7E-96E0-DA526C5109B4}"/>
                </a:ext>
              </a:extLst>
            </p:cNvPr>
            <p:cNvCxnSpPr>
              <a:cxnSpLocks/>
            </p:cNvCxnSpPr>
            <p:nvPr/>
          </p:nvCxnSpPr>
          <p:spPr>
            <a:xfrm>
              <a:off x="10182876" y="3726002"/>
              <a:ext cx="503385"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3251F5D6-6996-40E5-978B-1D7411849C51}"/>
                </a:ext>
              </a:extLst>
            </p:cNvPr>
            <p:cNvSpPr txBox="1"/>
            <p:nvPr/>
          </p:nvSpPr>
          <p:spPr>
            <a:xfrm>
              <a:off x="10309515" y="5217592"/>
              <a:ext cx="466474" cy="307777"/>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Azure </a:t>
              </a:r>
              <a:br>
                <a:rPr lang="en-US" sz="1000">
                  <a:gradFill>
                    <a:gsLst>
                      <a:gs pos="2917">
                        <a:schemeClr val="tx1"/>
                      </a:gs>
                      <a:gs pos="30000">
                        <a:schemeClr val="tx1"/>
                      </a:gs>
                    </a:gsLst>
                    <a:lin ang="5400000" scaled="0"/>
                  </a:gradFill>
                </a:rPr>
              </a:br>
              <a:r>
                <a:rPr lang="en-US" sz="1000">
                  <a:gradFill>
                    <a:gsLst>
                      <a:gs pos="2917">
                        <a:schemeClr val="tx1"/>
                      </a:gs>
                      <a:gs pos="30000">
                        <a:schemeClr val="tx1"/>
                      </a:gs>
                    </a:gsLst>
                    <a:lin ang="5400000" scaled="0"/>
                  </a:gradFill>
                </a:rPr>
                <a:t>Synapse</a:t>
              </a:r>
            </a:p>
          </p:txBody>
        </p:sp>
        <p:pic>
          <p:nvPicPr>
            <p:cNvPr id="7" name="Graphic 6">
              <a:extLst>
                <a:ext uri="{FF2B5EF4-FFF2-40B4-BE49-F238E27FC236}">
                  <a16:creationId xmlns:a16="http://schemas.microsoft.com/office/drawing/2014/main" id="{AECF01F0-E55B-4761-928D-34B50B1C95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5087" y="4629858"/>
              <a:ext cx="495328" cy="495328"/>
            </a:xfrm>
            <a:prstGeom prst="rect">
              <a:avLst/>
            </a:prstGeom>
          </p:spPr>
        </p:pic>
        <p:pic>
          <p:nvPicPr>
            <p:cNvPr id="56" name="Graphic 55">
              <a:extLst>
                <a:ext uri="{FF2B5EF4-FFF2-40B4-BE49-F238E27FC236}">
                  <a16:creationId xmlns:a16="http://schemas.microsoft.com/office/drawing/2014/main" id="{17B551E1-B4D4-49E2-A177-61685FFD3A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01197" y="3440331"/>
              <a:ext cx="585216" cy="585216"/>
            </a:xfrm>
            <a:prstGeom prst="rect">
              <a:avLst/>
            </a:prstGeom>
          </p:spPr>
        </p:pic>
        <p:pic>
          <p:nvPicPr>
            <p:cNvPr id="58" name="Graphic 57">
              <a:extLst>
                <a:ext uri="{FF2B5EF4-FFF2-40B4-BE49-F238E27FC236}">
                  <a16:creationId xmlns:a16="http://schemas.microsoft.com/office/drawing/2014/main" id="{A8BF51EB-322F-4FA0-9D27-4BBD3845F56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08895" y="4635315"/>
              <a:ext cx="528434" cy="528434"/>
            </a:xfrm>
            <a:prstGeom prst="rect">
              <a:avLst/>
            </a:prstGeom>
          </p:spPr>
        </p:pic>
        <p:sp>
          <p:nvSpPr>
            <p:cNvPr id="60" name="Text Placeholder 32">
              <a:extLst>
                <a:ext uri="{FF2B5EF4-FFF2-40B4-BE49-F238E27FC236}">
                  <a16:creationId xmlns:a16="http://schemas.microsoft.com/office/drawing/2014/main" id="{2D6C56A1-6274-4652-BB0A-8895561C010B}"/>
                </a:ext>
              </a:extLst>
            </p:cNvPr>
            <p:cNvSpPr txBox="1">
              <a:spLocks/>
            </p:cNvSpPr>
            <p:nvPr/>
          </p:nvSpPr>
          <p:spPr>
            <a:xfrm>
              <a:off x="6554805" y="1768563"/>
              <a:ext cx="5048931" cy="417056"/>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20" normalizeH="0" baseline="0" noProof="0">
                  <a:ln>
                    <a:noFill/>
                  </a:ln>
                  <a:solidFill>
                    <a:srgbClr val="0078D4"/>
                  </a:solidFill>
                  <a:effectLst/>
                  <a:uLnTx/>
                  <a:uFillTx/>
                  <a:latin typeface="Segoe UI Semibold"/>
                  <a:ea typeface="+mn-ea"/>
                  <a:cs typeface="Segoe UI Semilight" panose="020B0402040204020203" pitchFamily="34" charset="0"/>
                </a:rPr>
                <a:t>Azure</a:t>
              </a:r>
            </a:p>
          </p:txBody>
        </p:sp>
        <p:cxnSp>
          <p:nvCxnSpPr>
            <p:cNvPr id="62" name="Straight Arrow Connector 61">
              <a:extLst>
                <a:ext uri="{FF2B5EF4-FFF2-40B4-BE49-F238E27FC236}">
                  <a16:creationId xmlns:a16="http://schemas.microsoft.com/office/drawing/2014/main" id="{6573CF5E-9B26-4175-8D64-1D0939CF87F9}"/>
                </a:ext>
              </a:extLst>
            </p:cNvPr>
            <p:cNvCxnSpPr>
              <a:cxnSpLocks/>
            </p:cNvCxnSpPr>
            <p:nvPr/>
          </p:nvCxnSpPr>
          <p:spPr>
            <a:xfrm flipH="1">
              <a:off x="7470775" y="3744395"/>
              <a:ext cx="3556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 name="Graphic 63">
              <a:extLst>
                <a:ext uri="{FF2B5EF4-FFF2-40B4-BE49-F238E27FC236}">
                  <a16:creationId xmlns:a16="http://schemas.microsoft.com/office/drawing/2014/main" id="{D244FF55-5832-4233-A11A-C63DF5D612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78071" y="2282695"/>
              <a:ext cx="585216" cy="585216"/>
            </a:xfrm>
            <a:prstGeom prst="rect">
              <a:avLst/>
            </a:prstGeom>
          </p:spPr>
        </p:pic>
        <p:pic>
          <p:nvPicPr>
            <p:cNvPr id="65" name="Graphic 64">
              <a:extLst>
                <a:ext uri="{FF2B5EF4-FFF2-40B4-BE49-F238E27FC236}">
                  <a16:creationId xmlns:a16="http://schemas.microsoft.com/office/drawing/2014/main" id="{79DEE53D-38A2-45E6-9838-DD48BA6955F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85993" y="2365404"/>
              <a:ext cx="513515" cy="513515"/>
            </a:xfrm>
            <a:prstGeom prst="rect">
              <a:avLst/>
            </a:prstGeom>
          </p:spPr>
        </p:pic>
        <p:sp>
          <p:nvSpPr>
            <p:cNvPr id="21" name="Rectangle 20">
              <a:extLst>
                <a:ext uri="{FF2B5EF4-FFF2-40B4-BE49-F238E27FC236}">
                  <a16:creationId xmlns:a16="http://schemas.microsoft.com/office/drawing/2014/main" id="{76EBF486-32CA-49E6-8916-CB87F0AAE2B8}"/>
                </a:ext>
              </a:extLst>
            </p:cNvPr>
            <p:cNvSpPr/>
            <p:nvPr/>
          </p:nvSpPr>
          <p:spPr bwMode="auto">
            <a:xfrm>
              <a:off x="6481762" y="3700466"/>
              <a:ext cx="149225" cy="1000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Arrow Connector 62">
              <a:extLst>
                <a:ext uri="{FF2B5EF4-FFF2-40B4-BE49-F238E27FC236}">
                  <a16:creationId xmlns:a16="http://schemas.microsoft.com/office/drawing/2014/main" id="{ED0076D3-2087-4760-80B6-2E3A2312277C}"/>
                </a:ext>
              </a:extLst>
            </p:cNvPr>
            <p:cNvCxnSpPr>
              <a:cxnSpLocks/>
            </p:cNvCxnSpPr>
            <p:nvPr/>
          </p:nvCxnSpPr>
          <p:spPr>
            <a:xfrm flipH="1">
              <a:off x="6096000" y="3744395"/>
              <a:ext cx="69088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67BAB4B2-8FB5-423A-AE55-B0F932ADBD4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73307" y="3335899"/>
              <a:ext cx="585216" cy="585216"/>
            </a:xfrm>
            <a:prstGeom prst="rect">
              <a:avLst/>
            </a:prstGeom>
          </p:spPr>
        </p:pic>
      </p:grpSp>
    </p:spTree>
    <p:extLst>
      <p:ext uri="{BB962C8B-B14F-4D97-AF65-F5344CB8AC3E}">
        <p14:creationId xmlns:p14="http://schemas.microsoft.com/office/powerpoint/2010/main" val="4855080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p:txBody>
          <a:bodyPr/>
          <a:lstStyle/>
          <a:p>
            <a:r>
              <a:rPr lang="en-US"/>
              <a:t>Ensure streamlined and secure digital payments</a:t>
            </a:r>
          </a:p>
        </p:txBody>
      </p:sp>
      <p:pic>
        <p:nvPicPr>
          <p:cNvPr id="202" name="Graphic 201">
            <a:extLst>
              <a:ext uri="{FF2B5EF4-FFF2-40B4-BE49-F238E27FC236}">
                <a16:creationId xmlns:a16="http://schemas.microsoft.com/office/drawing/2014/main" id="{400B43EC-C8EA-094E-88DD-1B785112FED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200" y="219496"/>
            <a:ext cx="359437" cy="359437"/>
          </a:xfrm>
          <a:prstGeom prst="rect">
            <a:avLst/>
          </a:prstGeom>
        </p:spPr>
      </p:pic>
      <p:sp>
        <p:nvSpPr>
          <p:cNvPr id="200" name="Text Placeholder 32">
            <a:extLst>
              <a:ext uri="{FF2B5EF4-FFF2-40B4-BE49-F238E27FC236}">
                <a16:creationId xmlns:a16="http://schemas.microsoft.com/office/drawing/2014/main" id="{08A69A1C-5890-2845-80D7-B5FD19465328}"/>
              </a:ext>
            </a:extLst>
          </p:cNvPr>
          <p:cNvSpPr txBox="1">
            <a:spLocks/>
          </p:cNvSpPr>
          <p:nvPr/>
        </p:nvSpPr>
        <p:spPr>
          <a:xfrm>
            <a:off x="1095429" y="270144"/>
            <a:ext cx="2843525"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Payment and banking apps  </a:t>
            </a:r>
          </a:p>
        </p:txBody>
      </p:sp>
      <p:sp>
        <p:nvSpPr>
          <p:cNvPr id="6" name="Text Placeholder 5">
            <a:extLst>
              <a:ext uri="{FF2B5EF4-FFF2-40B4-BE49-F238E27FC236}">
                <a16:creationId xmlns:a16="http://schemas.microsoft.com/office/drawing/2014/main" id="{03AC31B8-47AC-4E47-9899-92E36D507ECE}"/>
              </a:ext>
            </a:extLst>
          </p:cNvPr>
          <p:cNvSpPr>
            <a:spLocks noGrp="1"/>
          </p:cNvSpPr>
          <p:nvPr>
            <p:ph type="body" sz="quarter" idx="10"/>
          </p:nvPr>
        </p:nvSpPr>
        <p:spPr>
          <a:xfrm>
            <a:off x="602700" y="2028587"/>
            <a:ext cx="3601587" cy="3767057"/>
          </a:xfrm>
        </p:spPr>
        <p:txBody>
          <a:bodyPr vert="horz" wrap="square" lIns="0" tIns="0" rIns="0" bIns="0" rtlCol="0" anchor="t">
            <a:sp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Use Azure Database for MySQL and a microservices architecture to process transactions and build a secure payment platform enabling high performance experiences for customers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Database for MySQL is the transactional data source for advanced analytics with Azure Synapse Analytics and reporting with Power BI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Provide customers with high availability and solutions that can process transactions 24 hours a day</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Scale the compute and database layers separately and based on service needs to manage costs</a:t>
            </a:r>
          </a:p>
        </p:txBody>
      </p:sp>
      <p:sp>
        <p:nvSpPr>
          <p:cNvPr id="21" name="Text Placeholder 20" descr="Digital payment platform architecture utilizing Azure services&#10;">
            <a:extLst>
              <a:ext uri="{FF2B5EF4-FFF2-40B4-BE49-F238E27FC236}">
                <a16:creationId xmlns:a16="http://schemas.microsoft.com/office/drawing/2014/main" id="{4D59BD0F-23DA-43B2-8D79-47EF67BFA3FF}"/>
              </a:ext>
            </a:extLst>
          </p:cNvPr>
          <p:cNvSpPr>
            <a:spLocks noGrp="1"/>
          </p:cNvSpPr>
          <p:nvPr>
            <p:ph type="body" sz="quarter" idx="12"/>
          </p:nvPr>
        </p:nvSpPr>
        <p:spPr>
          <a:xfrm>
            <a:off x="4825513" y="1805839"/>
            <a:ext cx="6800791" cy="246221"/>
          </a:xfrm>
        </p:spPr>
        <p:txBody>
          <a:bodyPr anchor="ctr"/>
          <a:lstStyle/>
          <a:p>
            <a:pPr algn="ctr"/>
            <a:r>
              <a:rPr lang="en-US" sz="1600"/>
              <a:t>Digital payment platform architecture</a:t>
            </a:r>
          </a:p>
        </p:txBody>
      </p:sp>
      <p:grpSp>
        <p:nvGrpSpPr>
          <p:cNvPr id="3" name="Group 2" descr="Digital payment platform architecture&#10;utilizing Azure services">
            <a:extLst>
              <a:ext uri="{FF2B5EF4-FFF2-40B4-BE49-F238E27FC236}">
                <a16:creationId xmlns:a16="http://schemas.microsoft.com/office/drawing/2014/main" id="{F4BC3FED-9AE4-D245-A1FC-75122CBD056B}"/>
              </a:ext>
            </a:extLst>
          </p:cNvPr>
          <p:cNvGrpSpPr/>
          <p:nvPr/>
        </p:nvGrpSpPr>
        <p:grpSpPr>
          <a:xfrm>
            <a:off x="4825513" y="2346355"/>
            <a:ext cx="7014029" cy="3080778"/>
            <a:chOff x="4825513" y="2346355"/>
            <a:chExt cx="7014029" cy="3080778"/>
          </a:xfrm>
        </p:grpSpPr>
        <p:sp>
          <p:nvSpPr>
            <p:cNvPr id="86" name="Rectangle 85">
              <a:extLst>
                <a:ext uri="{FF2B5EF4-FFF2-40B4-BE49-F238E27FC236}">
                  <a16:creationId xmlns:a16="http://schemas.microsoft.com/office/drawing/2014/main" id="{3EA48935-C6AA-4B11-9A04-DBDAD0327A72}"/>
                </a:ext>
              </a:extLst>
            </p:cNvPr>
            <p:cNvSpPr/>
            <p:nvPr/>
          </p:nvSpPr>
          <p:spPr bwMode="auto">
            <a:xfrm>
              <a:off x="4825513" y="2346355"/>
              <a:ext cx="3336932" cy="3080778"/>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Application platform</a:t>
              </a:r>
            </a:p>
          </p:txBody>
        </p:sp>
        <p:sp>
          <p:nvSpPr>
            <p:cNvPr id="87" name="Rectangle 86">
              <a:extLst>
                <a:ext uri="{FF2B5EF4-FFF2-40B4-BE49-F238E27FC236}">
                  <a16:creationId xmlns:a16="http://schemas.microsoft.com/office/drawing/2014/main" id="{FBF811CB-B02C-4A56-930F-12BFE1B3F945}"/>
                </a:ext>
              </a:extLst>
            </p:cNvPr>
            <p:cNvSpPr/>
            <p:nvPr/>
          </p:nvSpPr>
          <p:spPr bwMode="auto">
            <a:xfrm>
              <a:off x="8289372" y="2346355"/>
              <a:ext cx="3550170" cy="3080778"/>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Analytical platform</a:t>
              </a:r>
            </a:p>
          </p:txBody>
        </p:sp>
        <p:sp>
          <p:nvSpPr>
            <p:cNvPr id="89" name="TextBox 88">
              <a:extLst>
                <a:ext uri="{FF2B5EF4-FFF2-40B4-BE49-F238E27FC236}">
                  <a16:creationId xmlns:a16="http://schemas.microsoft.com/office/drawing/2014/main" id="{82C532A2-B34B-4279-BB6C-00DDF04DD6C5}"/>
                </a:ext>
              </a:extLst>
            </p:cNvPr>
            <p:cNvSpPr txBox="1"/>
            <p:nvPr/>
          </p:nvSpPr>
          <p:spPr>
            <a:xfrm>
              <a:off x="4994356" y="3573381"/>
              <a:ext cx="59170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Azure APM</a:t>
              </a:r>
            </a:p>
          </p:txBody>
        </p:sp>
        <p:sp>
          <p:nvSpPr>
            <p:cNvPr id="90" name="TextBox 89">
              <a:extLst>
                <a:ext uri="{FF2B5EF4-FFF2-40B4-BE49-F238E27FC236}">
                  <a16:creationId xmlns:a16="http://schemas.microsoft.com/office/drawing/2014/main" id="{CB47D71B-BE4D-4543-980A-6BAA9A1EF6FB}"/>
                </a:ext>
              </a:extLst>
            </p:cNvPr>
            <p:cNvSpPr txBox="1"/>
            <p:nvPr/>
          </p:nvSpPr>
          <p:spPr>
            <a:xfrm>
              <a:off x="5708230" y="3573381"/>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AKS</a:t>
              </a:r>
            </a:p>
          </p:txBody>
        </p:sp>
        <p:sp>
          <p:nvSpPr>
            <p:cNvPr id="91" name="TextBox 90">
              <a:extLst>
                <a:ext uri="{FF2B5EF4-FFF2-40B4-BE49-F238E27FC236}">
                  <a16:creationId xmlns:a16="http://schemas.microsoft.com/office/drawing/2014/main" id="{74E97C26-A321-494B-85D5-91C32DE66C73}"/>
                </a:ext>
              </a:extLst>
            </p:cNvPr>
            <p:cNvSpPr txBox="1"/>
            <p:nvPr/>
          </p:nvSpPr>
          <p:spPr>
            <a:xfrm>
              <a:off x="6597132" y="3478255"/>
              <a:ext cx="934458"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1000">
                  <a:solidFill>
                    <a:schemeClr val="tx1"/>
                  </a:solidFill>
                </a:rPr>
                <a:t>Social timeline</a:t>
              </a:r>
            </a:p>
          </p:txBody>
        </p:sp>
        <p:sp>
          <p:nvSpPr>
            <p:cNvPr id="93" name="TextBox 92">
              <a:extLst>
                <a:ext uri="{FF2B5EF4-FFF2-40B4-BE49-F238E27FC236}">
                  <a16:creationId xmlns:a16="http://schemas.microsoft.com/office/drawing/2014/main" id="{6F371249-D194-4E6A-8818-EA11B7DEF825}"/>
                </a:ext>
              </a:extLst>
            </p:cNvPr>
            <p:cNvSpPr txBox="1"/>
            <p:nvPr/>
          </p:nvSpPr>
          <p:spPr>
            <a:xfrm>
              <a:off x="6845786" y="4123745"/>
              <a:ext cx="723984"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Azure MySQL</a:t>
              </a:r>
            </a:p>
          </p:txBody>
        </p:sp>
        <p:sp>
          <p:nvSpPr>
            <p:cNvPr id="94" name="TextBox 93">
              <a:extLst>
                <a:ext uri="{FF2B5EF4-FFF2-40B4-BE49-F238E27FC236}">
                  <a16:creationId xmlns:a16="http://schemas.microsoft.com/office/drawing/2014/main" id="{DB174863-7B45-448D-9B1E-5C6313F8FA9F}"/>
                </a:ext>
              </a:extLst>
            </p:cNvPr>
            <p:cNvSpPr txBox="1"/>
            <p:nvPr/>
          </p:nvSpPr>
          <p:spPr>
            <a:xfrm>
              <a:off x="6568234" y="4798193"/>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EventHub</a:t>
              </a:r>
            </a:p>
          </p:txBody>
        </p:sp>
        <p:sp>
          <p:nvSpPr>
            <p:cNvPr id="95" name="TextBox 94">
              <a:extLst>
                <a:ext uri="{FF2B5EF4-FFF2-40B4-BE49-F238E27FC236}">
                  <a16:creationId xmlns:a16="http://schemas.microsoft.com/office/drawing/2014/main" id="{C908CE89-499D-47D2-9044-91B7E124DF5D}"/>
                </a:ext>
              </a:extLst>
            </p:cNvPr>
            <p:cNvSpPr txBox="1"/>
            <p:nvPr/>
          </p:nvSpPr>
          <p:spPr>
            <a:xfrm>
              <a:off x="7283546" y="4812951"/>
              <a:ext cx="59170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Azure Storage</a:t>
              </a:r>
            </a:p>
          </p:txBody>
        </p:sp>
        <p:sp>
          <p:nvSpPr>
            <p:cNvPr id="96" name="TextBox 95">
              <a:extLst>
                <a:ext uri="{FF2B5EF4-FFF2-40B4-BE49-F238E27FC236}">
                  <a16:creationId xmlns:a16="http://schemas.microsoft.com/office/drawing/2014/main" id="{046C9FE6-D190-4143-A05C-22B7F5CF83E0}"/>
                </a:ext>
              </a:extLst>
            </p:cNvPr>
            <p:cNvSpPr txBox="1"/>
            <p:nvPr/>
          </p:nvSpPr>
          <p:spPr>
            <a:xfrm>
              <a:off x="5992456" y="4671537"/>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Events</a:t>
              </a:r>
            </a:p>
          </p:txBody>
        </p:sp>
        <p:sp>
          <p:nvSpPr>
            <p:cNvPr id="98" name="TextBox 97">
              <a:extLst>
                <a:ext uri="{FF2B5EF4-FFF2-40B4-BE49-F238E27FC236}">
                  <a16:creationId xmlns:a16="http://schemas.microsoft.com/office/drawing/2014/main" id="{32690DA3-9D1F-4D0E-BADC-5744AB6DADB6}"/>
                </a:ext>
              </a:extLst>
            </p:cNvPr>
            <p:cNvSpPr txBox="1"/>
            <p:nvPr/>
          </p:nvSpPr>
          <p:spPr>
            <a:xfrm>
              <a:off x="6009597" y="4086627"/>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APP DBs</a:t>
              </a:r>
            </a:p>
          </p:txBody>
        </p:sp>
        <p:sp>
          <p:nvSpPr>
            <p:cNvPr id="99" name="TextBox 98">
              <a:extLst>
                <a:ext uri="{FF2B5EF4-FFF2-40B4-BE49-F238E27FC236}">
                  <a16:creationId xmlns:a16="http://schemas.microsoft.com/office/drawing/2014/main" id="{E5921239-1599-409E-86E2-892CB170035E}"/>
                </a:ext>
              </a:extLst>
            </p:cNvPr>
            <p:cNvSpPr txBox="1"/>
            <p:nvPr/>
          </p:nvSpPr>
          <p:spPr>
            <a:xfrm>
              <a:off x="5522351" y="2932806"/>
              <a:ext cx="876782"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1000">
                  <a:solidFill>
                    <a:schemeClr val="tx1"/>
                  </a:solidFill>
                </a:rPr>
                <a:t>Click stream</a:t>
              </a:r>
            </a:p>
          </p:txBody>
        </p:sp>
        <p:sp>
          <p:nvSpPr>
            <p:cNvPr id="103" name="TextBox 102">
              <a:extLst>
                <a:ext uri="{FF2B5EF4-FFF2-40B4-BE49-F238E27FC236}">
                  <a16:creationId xmlns:a16="http://schemas.microsoft.com/office/drawing/2014/main" id="{5E40CE8D-63F6-496A-98C1-CB9DCE7FB800}"/>
                </a:ext>
              </a:extLst>
            </p:cNvPr>
            <p:cNvSpPr txBox="1"/>
            <p:nvPr/>
          </p:nvSpPr>
          <p:spPr>
            <a:xfrm>
              <a:off x="11014425" y="3304588"/>
              <a:ext cx="305995" cy="307777"/>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1000">
                  <a:solidFill>
                    <a:schemeClr val="tx1"/>
                  </a:solidFill>
                </a:rPr>
                <a:t>To app</a:t>
              </a:r>
            </a:p>
          </p:txBody>
        </p:sp>
        <p:sp>
          <p:nvSpPr>
            <p:cNvPr id="104" name="TextBox 103">
              <a:extLst>
                <a:ext uri="{FF2B5EF4-FFF2-40B4-BE49-F238E27FC236}">
                  <a16:creationId xmlns:a16="http://schemas.microsoft.com/office/drawing/2014/main" id="{1A54E02E-9192-4126-A7A3-47A6CA1BE9E2}"/>
                </a:ext>
              </a:extLst>
            </p:cNvPr>
            <p:cNvSpPr txBox="1"/>
            <p:nvPr/>
          </p:nvSpPr>
          <p:spPr>
            <a:xfrm>
              <a:off x="6568234" y="2933342"/>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EventHub</a:t>
              </a:r>
            </a:p>
          </p:txBody>
        </p:sp>
        <p:cxnSp>
          <p:nvCxnSpPr>
            <p:cNvPr id="148" name="Straight Arrow Connector 147">
              <a:extLst>
                <a:ext uri="{FF2B5EF4-FFF2-40B4-BE49-F238E27FC236}">
                  <a16:creationId xmlns:a16="http://schemas.microsoft.com/office/drawing/2014/main" id="{4B0E37B0-EAF1-4844-AC5A-B9C6AA27903D}"/>
                </a:ext>
              </a:extLst>
            </p:cNvPr>
            <p:cNvCxnSpPr>
              <a:cxnSpLocks/>
            </p:cNvCxnSpPr>
            <p:nvPr/>
          </p:nvCxnSpPr>
          <p:spPr>
            <a:xfrm>
              <a:off x="5448442" y="2827417"/>
              <a:ext cx="1135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29888-BC22-4949-8BCD-D09719D3C817}"/>
                </a:ext>
              </a:extLst>
            </p:cNvPr>
            <p:cNvCxnSpPr>
              <a:cxnSpLocks/>
            </p:cNvCxnSpPr>
            <p:nvPr/>
          </p:nvCxnSpPr>
          <p:spPr>
            <a:xfrm>
              <a:off x="5279289" y="2978412"/>
              <a:ext cx="0" cy="20090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EA2711F6-60F8-4E81-9709-6A366B46A7C7}"/>
                </a:ext>
              </a:extLst>
            </p:cNvPr>
            <p:cNvCxnSpPr>
              <a:cxnSpLocks/>
            </p:cNvCxnSpPr>
            <p:nvPr/>
          </p:nvCxnSpPr>
          <p:spPr>
            <a:xfrm>
              <a:off x="5557494" y="3390679"/>
              <a:ext cx="20443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62AAA73-0850-4122-9D7F-DDD9489E585C}"/>
                </a:ext>
              </a:extLst>
            </p:cNvPr>
            <p:cNvCxnSpPr>
              <a:cxnSpLocks/>
            </p:cNvCxnSpPr>
            <p:nvPr/>
          </p:nvCxnSpPr>
          <p:spPr>
            <a:xfrm flipH="1">
              <a:off x="6228727" y="3387767"/>
              <a:ext cx="1671268" cy="233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4D891828-4373-4344-B4B7-3A07B1BCAB22}"/>
                </a:ext>
              </a:extLst>
            </p:cNvPr>
            <p:cNvCxnSpPr>
              <a:cxnSpLocks/>
              <a:stCxn id="90" idx="2"/>
            </p:cNvCxnSpPr>
            <p:nvPr/>
          </p:nvCxnSpPr>
          <p:spPr>
            <a:xfrm rot="16200000" flipH="1">
              <a:off x="6113190" y="3618162"/>
              <a:ext cx="535327" cy="753540"/>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2081AFD-1750-486C-A30E-31A1A0114D27}"/>
                </a:ext>
              </a:extLst>
            </p:cNvPr>
            <p:cNvCxnSpPr>
              <a:cxnSpLocks/>
              <a:endCxn id="94" idx="1"/>
            </p:cNvCxnSpPr>
            <p:nvPr/>
          </p:nvCxnSpPr>
          <p:spPr>
            <a:xfrm rot="16200000" flipH="1">
              <a:off x="5974332" y="4281235"/>
              <a:ext cx="623148" cy="564656"/>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71D5783-2911-4D03-A2F2-4A8D096A5C79}"/>
                </a:ext>
              </a:extLst>
            </p:cNvPr>
            <p:cNvCxnSpPr>
              <a:stCxn id="94" idx="3"/>
            </p:cNvCxnSpPr>
            <p:nvPr/>
          </p:nvCxnSpPr>
          <p:spPr>
            <a:xfrm flipV="1">
              <a:off x="7159940" y="4867442"/>
              <a:ext cx="202126" cy="7695"/>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C63586EA-A6B4-4223-B0E0-0884988C87FA}"/>
                </a:ext>
              </a:extLst>
            </p:cNvPr>
            <p:cNvCxnSpPr>
              <a:cxnSpLocks/>
            </p:cNvCxnSpPr>
            <p:nvPr/>
          </p:nvCxnSpPr>
          <p:spPr>
            <a:xfrm rot="5400000" flipH="1" flipV="1">
              <a:off x="7379041" y="4230595"/>
              <a:ext cx="1141527" cy="149104"/>
            </a:xfrm>
            <a:prstGeom prst="bentConnector3">
              <a:avLst>
                <a:gd name="adj1" fmla="val 94"/>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9E78EFD-55D1-446F-BB90-05B71FAA4AFC}"/>
                </a:ext>
              </a:extLst>
            </p:cNvPr>
            <p:cNvCxnSpPr>
              <a:cxnSpLocks/>
            </p:cNvCxnSpPr>
            <p:nvPr/>
          </p:nvCxnSpPr>
          <p:spPr>
            <a:xfrm>
              <a:off x="7622614" y="4262844"/>
              <a:ext cx="40174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4EEE21E9-A0A2-4B54-848F-A22CB01E1E74}"/>
                </a:ext>
              </a:extLst>
            </p:cNvPr>
            <p:cNvSpPr txBox="1"/>
            <p:nvPr/>
          </p:nvSpPr>
          <p:spPr>
            <a:xfrm>
              <a:off x="10469762" y="3828310"/>
              <a:ext cx="59170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AKS</a:t>
              </a:r>
            </a:p>
          </p:txBody>
        </p:sp>
        <p:sp>
          <p:nvSpPr>
            <p:cNvPr id="236" name="TextBox 235">
              <a:extLst>
                <a:ext uri="{FF2B5EF4-FFF2-40B4-BE49-F238E27FC236}">
                  <a16:creationId xmlns:a16="http://schemas.microsoft.com/office/drawing/2014/main" id="{CAA612F3-DA6D-4346-94ED-86B61EBEC6D5}"/>
                </a:ext>
              </a:extLst>
            </p:cNvPr>
            <p:cNvSpPr txBox="1"/>
            <p:nvPr/>
          </p:nvSpPr>
          <p:spPr>
            <a:xfrm>
              <a:off x="9725698" y="3828310"/>
              <a:ext cx="723984" cy="4616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Azure Database for MySQL</a:t>
              </a:r>
            </a:p>
          </p:txBody>
        </p:sp>
        <p:cxnSp>
          <p:nvCxnSpPr>
            <p:cNvPr id="238" name="Connector: Elbow 237">
              <a:extLst>
                <a:ext uri="{FF2B5EF4-FFF2-40B4-BE49-F238E27FC236}">
                  <a16:creationId xmlns:a16="http://schemas.microsoft.com/office/drawing/2014/main" id="{3A7F6335-6112-4FE6-95C1-4A4D47F4306D}"/>
                </a:ext>
              </a:extLst>
            </p:cNvPr>
            <p:cNvCxnSpPr>
              <a:cxnSpLocks/>
            </p:cNvCxnSpPr>
            <p:nvPr/>
          </p:nvCxnSpPr>
          <p:spPr>
            <a:xfrm>
              <a:off x="7059563" y="2812866"/>
              <a:ext cx="2032849" cy="629671"/>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943CCF8F-92AC-4AC6-A9E0-C6BC47E3E37F}"/>
                </a:ext>
              </a:extLst>
            </p:cNvPr>
            <p:cNvCxnSpPr>
              <a:cxnSpLocks/>
            </p:cNvCxnSpPr>
            <p:nvPr/>
          </p:nvCxnSpPr>
          <p:spPr>
            <a:xfrm>
              <a:off x="8602019" y="3662178"/>
              <a:ext cx="27573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304759-3598-4793-A1F4-96CB359720F3}"/>
                </a:ext>
              </a:extLst>
            </p:cNvPr>
            <p:cNvCxnSpPr>
              <a:cxnSpLocks/>
            </p:cNvCxnSpPr>
            <p:nvPr/>
          </p:nvCxnSpPr>
          <p:spPr>
            <a:xfrm>
              <a:off x="9315265" y="3640810"/>
              <a:ext cx="57138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A99DE02E-ACAF-4C62-99AD-13B68E53430E}"/>
                </a:ext>
              </a:extLst>
            </p:cNvPr>
            <p:cNvCxnSpPr>
              <a:cxnSpLocks/>
            </p:cNvCxnSpPr>
            <p:nvPr/>
          </p:nvCxnSpPr>
          <p:spPr>
            <a:xfrm>
              <a:off x="10303225" y="3640810"/>
              <a:ext cx="24019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59AEBA9A-A45D-4123-AD69-737D204A6937}"/>
                </a:ext>
              </a:extLst>
            </p:cNvPr>
            <p:cNvCxnSpPr>
              <a:cxnSpLocks/>
            </p:cNvCxnSpPr>
            <p:nvPr/>
          </p:nvCxnSpPr>
          <p:spPr>
            <a:xfrm>
              <a:off x="11014425" y="3640810"/>
              <a:ext cx="377442"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854324E3-5B47-4ACB-B75D-B816A4E0F3D3}"/>
                </a:ext>
              </a:extLst>
            </p:cNvPr>
            <p:cNvCxnSpPr>
              <a:cxnSpLocks/>
            </p:cNvCxnSpPr>
            <p:nvPr/>
          </p:nvCxnSpPr>
          <p:spPr>
            <a:xfrm>
              <a:off x="8471795" y="3315994"/>
              <a:ext cx="2313217" cy="110560"/>
            </a:xfrm>
            <a:prstGeom prst="bentConnector3">
              <a:avLst>
                <a:gd name="adj1" fmla="val 10000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E375115-9ED1-4848-9D90-6AEA85247947}"/>
                </a:ext>
              </a:extLst>
            </p:cNvPr>
            <p:cNvSpPr txBox="1"/>
            <p:nvPr/>
          </p:nvSpPr>
          <p:spPr>
            <a:xfrm>
              <a:off x="9653323" y="4973393"/>
              <a:ext cx="890966" cy="307777"/>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1000"/>
                <a:t>Insights generation</a:t>
              </a:r>
            </a:p>
          </p:txBody>
        </p:sp>
        <p:sp>
          <p:nvSpPr>
            <p:cNvPr id="205" name="TextBox 204">
              <a:extLst>
                <a:ext uri="{FF2B5EF4-FFF2-40B4-BE49-F238E27FC236}">
                  <a16:creationId xmlns:a16="http://schemas.microsoft.com/office/drawing/2014/main" id="{FC66D2DF-3218-438B-B03F-35FACAE8334B}"/>
                </a:ext>
              </a:extLst>
            </p:cNvPr>
            <p:cNvSpPr txBox="1"/>
            <p:nvPr/>
          </p:nvSpPr>
          <p:spPr>
            <a:xfrm>
              <a:off x="9668832" y="4836620"/>
              <a:ext cx="890967"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ea typeface="+mn-ea"/>
                  <a:cs typeface="Segoe UI" panose="020B0502040204020203" pitchFamily="34" charset="0"/>
                </a:rPr>
                <a:t>Power BI</a:t>
              </a:r>
            </a:p>
          </p:txBody>
        </p:sp>
        <p:pic>
          <p:nvPicPr>
            <p:cNvPr id="239" name="Picture 2" descr="Image result for New Power BI Icon">
              <a:extLst>
                <a:ext uri="{FF2B5EF4-FFF2-40B4-BE49-F238E27FC236}">
                  <a16:creationId xmlns:a16="http://schemas.microsoft.com/office/drawing/2014/main" id="{8CB98943-4E64-4452-A0DE-9F9729D6BD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11" y="4386179"/>
              <a:ext cx="490774" cy="445409"/>
            </a:xfrm>
            <a:prstGeom prst="rect">
              <a:avLst/>
            </a:prstGeom>
            <a:noFill/>
            <a:extLst>
              <a:ext uri="{909E8E84-426E-40DD-AFC4-6F175D3DCCD1}">
                <a14:hiddenFill xmlns:a14="http://schemas.microsoft.com/office/drawing/2010/main">
                  <a:solidFill>
                    <a:srgbClr val="FFFFFF"/>
                  </a:solidFill>
                </a14:hiddenFill>
              </a:ext>
            </a:extLst>
          </p:spPr>
        </p:pic>
        <p:cxnSp>
          <p:nvCxnSpPr>
            <p:cNvPr id="247" name="Connector: Elbow 246">
              <a:extLst>
                <a:ext uri="{FF2B5EF4-FFF2-40B4-BE49-F238E27FC236}">
                  <a16:creationId xmlns:a16="http://schemas.microsoft.com/office/drawing/2014/main" id="{8810A4EA-E65D-49D1-A37D-04E59B9B4929}"/>
                </a:ext>
              </a:extLst>
            </p:cNvPr>
            <p:cNvCxnSpPr>
              <a:cxnSpLocks/>
              <a:endCxn id="239" idx="1"/>
            </p:cNvCxnSpPr>
            <p:nvPr/>
          </p:nvCxnSpPr>
          <p:spPr>
            <a:xfrm rot="16200000" flipH="1">
              <a:off x="9214039" y="3980412"/>
              <a:ext cx="972618" cy="284326"/>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15509C1F-A4EE-4CDC-8811-EE691AE2E5B3}"/>
                </a:ext>
              </a:extLst>
            </p:cNvPr>
            <p:cNvSpPr txBox="1"/>
            <p:nvPr/>
          </p:nvSpPr>
          <p:spPr>
            <a:xfrm>
              <a:off x="8859168" y="3828310"/>
              <a:ext cx="466474" cy="307777"/>
            </a:xfrm>
            <a:prstGeom prst="rect">
              <a:avLst/>
            </a:prstGeom>
            <a:noFill/>
          </p:spPr>
          <p:txBody>
            <a:bodyPr wrap="none" lIns="0" tIns="0" rIns="0" bIns="0" rtlCol="0">
              <a:spAutoFit/>
            </a:bodyPr>
            <a:lstStyle/>
            <a:p>
              <a:pPr algn="ctr"/>
              <a:r>
                <a:rPr lang="en-US" sz="1000"/>
                <a:t>Azure</a:t>
              </a:r>
              <a:br>
                <a:rPr lang="en-US" sz="1000"/>
              </a:br>
              <a:r>
                <a:rPr lang="en-US" sz="1000"/>
                <a:t>Synapse</a:t>
              </a:r>
            </a:p>
          </p:txBody>
        </p:sp>
        <p:pic>
          <p:nvPicPr>
            <p:cNvPr id="242" name="Graphic 241">
              <a:extLst>
                <a:ext uri="{FF2B5EF4-FFF2-40B4-BE49-F238E27FC236}">
                  <a16:creationId xmlns:a16="http://schemas.microsoft.com/office/drawing/2014/main" id="{07BF0B15-8E17-4E09-9421-17A8F98DAA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2714" y="3511788"/>
              <a:ext cx="258044" cy="258044"/>
            </a:xfrm>
            <a:prstGeom prst="rect">
              <a:avLst/>
            </a:prstGeom>
          </p:spPr>
        </p:pic>
        <p:pic>
          <p:nvPicPr>
            <p:cNvPr id="199" name="Graphic 198">
              <a:extLst>
                <a:ext uri="{FF2B5EF4-FFF2-40B4-BE49-F238E27FC236}">
                  <a16:creationId xmlns:a16="http://schemas.microsoft.com/office/drawing/2014/main" id="{D4D0B363-B06A-464F-B261-6267ED5BC1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06119" y="3216686"/>
              <a:ext cx="350288" cy="350288"/>
            </a:xfrm>
            <a:prstGeom prst="rect">
              <a:avLst/>
            </a:prstGeom>
          </p:spPr>
        </p:pic>
        <p:pic>
          <p:nvPicPr>
            <p:cNvPr id="201" name="Graphic 200">
              <a:extLst>
                <a:ext uri="{FF2B5EF4-FFF2-40B4-BE49-F238E27FC236}">
                  <a16:creationId xmlns:a16="http://schemas.microsoft.com/office/drawing/2014/main" id="{482EC309-9805-4B18-84E6-52E1DCC1C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30209" y="3730247"/>
              <a:ext cx="355138" cy="355138"/>
            </a:xfrm>
            <a:prstGeom prst="rect">
              <a:avLst/>
            </a:prstGeom>
          </p:spPr>
        </p:pic>
        <p:pic>
          <p:nvPicPr>
            <p:cNvPr id="203" name="Graphic 202">
              <a:extLst>
                <a:ext uri="{FF2B5EF4-FFF2-40B4-BE49-F238E27FC236}">
                  <a16:creationId xmlns:a16="http://schemas.microsoft.com/office/drawing/2014/main" id="{25205254-0073-4936-933D-B6A8E9AD91F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42092" y="2633517"/>
              <a:ext cx="274393" cy="274393"/>
            </a:xfrm>
            <a:prstGeom prst="rect">
              <a:avLst/>
            </a:prstGeom>
          </p:spPr>
        </p:pic>
        <p:pic>
          <p:nvPicPr>
            <p:cNvPr id="204" name="Graphic 203">
              <a:extLst>
                <a:ext uri="{FF2B5EF4-FFF2-40B4-BE49-F238E27FC236}">
                  <a16:creationId xmlns:a16="http://schemas.microsoft.com/office/drawing/2014/main" id="{A2164984-C59E-4409-AF3D-7B8F329DBE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46443" y="3195423"/>
              <a:ext cx="326714" cy="326714"/>
            </a:xfrm>
            <a:prstGeom prst="rect">
              <a:avLst/>
            </a:prstGeom>
          </p:spPr>
        </p:pic>
        <p:pic>
          <p:nvPicPr>
            <p:cNvPr id="251" name="Graphic 250">
              <a:extLst>
                <a:ext uri="{FF2B5EF4-FFF2-40B4-BE49-F238E27FC236}">
                  <a16:creationId xmlns:a16="http://schemas.microsoft.com/office/drawing/2014/main" id="{CE3EB3A8-5E64-4828-9C8E-83A3A73413C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93878" y="4430624"/>
              <a:ext cx="367569" cy="367569"/>
            </a:xfrm>
            <a:prstGeom prst="rect">
              <a:avLst/>
            </a:prstGeom>
          </p:spPr>
        </p:pic>
        <p:pic>
          <p:nvPicPr>
            <p:cNvPr id="253" name="Graphic 252">
              <a:extLst>
                <a:ext uri="{FF2B5EF4-FFF2-40B4-BE49-F238E27FC236}">
                  <a16:creationId xmlns:a16="http://schemas.microsoft.com/office/drawing/2014/main" id="{A4EE32F1-5A88-4A5B-B419-EAE967AB659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22332" y="3465061"/>
              <a:ext cx="355138" cy="355138"/>
            </a:xfrm>
            <a:prstGeom prst="rect">
              <a:avLst/>
            </a:prstGeom>
          </p:spPr>
        </p:pic>
        <p:pic>
          <p:nvPicPr>
            <p:cNvPr id="254" name="Graphic 253">
              <a:extLst>
                <a:ext uri="{FF2B5EF4-FFF2-40B4-BE49-F238E27FC236}">
                  <a16:creationId xmlns:a16="http://schemas.microsoft.com/office/drawing/2014/main" id="{8A4CD5F3-9418-42ED-A75E-E514D5063F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02258" y="3461003"/>
              <a:ext cx="326714" cy="326714"/>
            </a:xfrm>
            <a:prstGeom prst="rect">
              <a:avLst/>
            </a:prstGeom>
          </p:spPr>
        </p:pic>
        <p:pic>
          <p:nvPicPr>
            <p:cNvPr id="255" name="Graphic 254">
              <a:extLst>
                <a:ext uri="{FF2B5EF4-FFF2-40B4-BE49-F238E27FC236}">
                  <a16:creationId xmlns:a16="http://schemas.microsoft.com/office/drawing/2014/main" id="{9DB274EF-51A1-48A3-AD1F-AE20BFB587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65001" y="3498551"/>
              <a:ext cx="274393" cy="274393"/>
            </a:xfrm>
            <a:prstGeom prst="rect">
              <a:avLst/>
            </a:prstGeom>
          </p:spPr>
        </p:pic>
        <p:pic>
          <p:nvPicPr>
            <p:cNvPr id="257" name="Graphic 256">
              <a:extLst>
                <a:ext uri="{FF2B5EF4-FFF2-40B4-BE49-F238E27FC236}">
                  <a16:creationId xmlns:a16="http://schemas.microsoft.com/office/drawing/2014/main" id="{7BDEB7AB-B926-4940-AAF8-0ECEEB5DA30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06011" y="4441692"/>
              <a:ext cx="316152" cy="316152"/>
            </a:xfrm>
            <a:prstGeom prst="rect">
              <a:avLst/>
            </a:prstGeom>
          </p:spPr>
        </p:pic>
        <p:pic>
          <p:nvPicPr>
            <p:cNvPr id="258" name="Graphic 257">
              <a:extLst>
                <a:ext uri="{FF2B5EF4-FFF2-40B4-BE49-F238E27FC236}">
                  <a16:creationId xmlns:a16="http://schemas.microsoft.com/office/drawing/2014/main" id="{EBE4BF58-77CA-40A4-BDB7-E43C300C79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87710" y="2594456"/>
              <a:ext cx="316152" cy="316152"/>
            </a:xfrm>
            <a:prstGeom prst="rect">
              <a:avLst/>
            </a:prstGeom>
          </p:spPr>
        </p:pic>
        <p:sp useBgFill="1">
          <p:nvSpPr>
            <p:cNvPr id="88" name="Rectangle 87">
              <a:extLst>
                <a:ext uri="{FF2B5EF4-FFF2-40B4-BE49-F238E27FC236}">
                  <a16:creationId xmlns:a16="http://schemas.microsoft.com/office/drawing/2014/main" id="{6DA4B3D5-16D0-4469-8628-E3E15C36A72C}"/>
                </a:ext>
              </a:extLst>
            </p:cNvPr>
            <p:cNvSpPr/>
            <p:nvPr/>
          </p:nvSpPr>
          <p:spPr bwMode="auto">
            <a:xfrm>
              <a:off x="7991013" y="3162496"/>
              <a:ext cx="452038" cy="80850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a:extLst>
                <a:ext uri="{FF2B5EF4-FFF2-40B4-BE49-F238E27FC236}">
                  <a16:creationId xmlns:a16="http://schemas.microsoft.com/office/drawing/2014/main" id="{40D6A8AD-F25E-4DA7-80BF-9DCAE5CF8285}"/>
                </a:ext>
              </a:extLst>
            </p:cNvPr>
            <p:cNvSpPr txBox="1"/>
            <p:nvPr/>
          </p:nvSpPr>
          <p:spPr>
            <a:xfrm>
              <a:off x="7937328" y="3573381"/>
              <a:ext cx="59170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mn-ea"/>
                  <a:cs typeface="Segoe UI" panose="020B0502040204020203" pitchFamily="34" charset="0"/>
                </a:rPr>
                <a:t>Cosmos DB</a:t>
              </a:r>
            </a:p>
          </p:txBody>
        </p:sp>
        <p:pic>
          <p:nvPicPr>
            <p:cNvPr id="252" name="Graphic 251">
              <a:extLst>
                <a:ext uri="{FF2B5EF4-FFF2-40B4-BE49-F238E27FC236}">
                  <a16:creationId xmlns:a16="http://schemas.microsoft.com/office/drawing/2014/main" id="{D19B1C2E-86D2-4ED5-B629-49F3E7A14C4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011800" y="3179320"/>
              <a:ext cx="413118" cy="413118"/>
            </a:xfrm>
            <a:prstGeom prst="rect">
              <a:avLst/>
            </a:prstGeom>
          </p:spPr>
        </p:pic>
      </p:grpSp>
    </p:spTree>
    <p:extLst>
      <p:ext uri="{BB962C8B-B14F-4D97-AF65-F5344CB8AC3E}">
        <p14:creationId xmlns:p14="http://schemas.microsoft.com/office/powerpoint/2010/main" val="16320709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C415C3-D2E0-4E9D-BD3F-04D4550D584E}"/>
              </a:ext>
            </a:extLst>
          </p:cNvPr>
          <p:cNvSpPr>
            <a:spLocks noGrp="1"/>
          </p:cNvSpPr>
          <p:nvPr>
            <p:ph type="title"/>
          </p:nvPr>
        </p:nvSpPr>
        <p:spPr/>
        <p:txBody>
          <a:bodyPr/>
          <a:lstStyle/>
          <a:p>
            <a:r>
              <a:rPr lang="en-US">
                <a:cs typeface="Segoe UI"/>
              </a:rPr>
              <a:t>Secure health access to health benefits</a:t>
            </a:r>
            <a:endParaRPr lang="en-US"/>
          </a:p>
        </p:txBody>
      </p:sp>
      <p:pic>
        <p:nvPicPr>
          <p:cNvPr id="101" name="Graphic 100">
            <a:extLst>
              <a:ext uri="{FF2B5EF4-FFF2-40B4-BE49-F238E27FC236}">
                <a16:creationId xmlns:a16="http://schemas.microsoft.com/office/drawing/2014/main" id="{8FD758F2-DAD4-7B45-B22E-326EAED905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608" y="238158"/>
            <a:ext cx="294619" cy="294619"/>
          </a:xfrm>
          <a:prstGeom prst="rect">
            <a:avLst/>
          </a:prstGeom>
        </p:spPr>
      </p:pic>
      <p:sp>
        <p:nvSpPr>
          <p:cNvPr id="102" name="Text Placeholder 32">
            <a:extLst>
              <a:ext uri="{FF2B5EF4-FFF2-40B4-BE49-F238E27FC236}">
                <a16:creationId xmlns:a16="http://schemas.microsoft.com/office/drawing/2014/main" id="{32F34322-69DE-A342-9492-96CC79FA292C}"/>
              </a:ext>
            </a:extLst>
          </p:cNvPr>
          <p:cNvSpPr txBox="1">
            <a:spLocks/>
          </p:cNvSpPr>
          <p:nvPr/>
        </p:nvSpPr>
        <p:spPr>
          <a:xfrm>
            <a:off x="1095429" y="270144"/>
            <a:ext cx="2843525"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Healthcare</a:t>
            </a:r>
          </a:p>
        </p:txBody>
      </p:sp>
      <p:sp>
        <p:nvSpPr>
          <p:cNvPr id="2" name="Text Placeholder 1">
            <a:extLst>
              <a:ext uri="{FF2B5EF4-FFF2-40B4-BE49-F238E27FC236}">
                <a16:creationId xmlns:a16="http://schemas.microsoft.com/office/drawing/2014/main" id="{2AB4AB7E-6AE8-4A55-AA2F-F52FADB63225}"/>
              </a:ext>
            </a:extLst>
          </p:cNvPr>
          <p:cNvSpPr>
            <a:spLocks noGrp="1"/>
          </p:cNvSpPr>
          <p:nvPr>
            <p:ph type="body" sz="quarter" idx="10"/>
          </p:nvPr>
        </p:nvSpPr>
        <p:spPr>
          <a:xfrm>
            <a:off x="591286" y="2019207"/>
            <a:ext cx="3601587" cy="3453125"/>
          </a:xfrm>
        </p:spPr>
        <p:txBody>
          <a:bodyPr vert="horz" wrap="square" lIns="0" tIns="0" rIns="0" bIns="0" rtlCol="0" anchor="t">
            <a:sp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Leading health benefit provider leverages Azure Database for MySQL and Azure services to provide secure access to health claims and benefits</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Critical components include private VNET integration, Azure AD identity, external and internal (private DNS), </a:t>
            </a:r>
            <a:r>
              <a:rPr lang="en-US" err="1">
                <a:solidFill>
                  <a:schemeClr val="tx1"/>
                </a:solidFill>
                <a:cs typeface="+mn-cs"/>
              </a:rPr>
              <a:t>Vnet</a:t>
            </a:r>
            <a:r>
              <a:rPr lang="en-US">
                <a:solidFill>
                  <a:schemeClr val="tx1"/>
                </a:solidFill>
                <a:cs typeface="+mn-cs"/>
              </a:rPr>
              <a:t> segmentation based on service</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Result is a highly secure, highly trusted and highly scalable solution supporting health compliance standards as defined by the HITRUST Common Security Framework (CSF) and includes support for HIPAA/HITECH Act</a:t>
            </a:r>
          </a:p>
        </p:txBody>
      </p:sp>
      <p:grpSp>
        <p:nvGrpSpPr>
          <p:cNvPr id="38" name="Group 37" descr="Architecture diagram showing how Azure services can secure private health data">
            <a:extLst>
              <a:ext uri="{FF2B5EF4-FFF2-40B4-BE49-F238E27FC236}">
                <a16:creationId xmlns:a16="http://schemas.microsoft.com/office/drawing/2014/main" id="{EA44E182-DBD9-7B45-A6B9-758C8736DD5E}"/>
              </a:ext>
            </a:extLst>
          </p:cNvPr>
          <p:cNvGrpSpPr/>
          <p:nvPr/>
        </p:nvGrpSpPr>
        <p:grpSpPr>
          <a:xfrm>
            <a:off x="4889421" y="1326090"/>
            <a:ext cx="7036761" cy="5198593"/>
            <a:chOff x="4889421" y="1326090"/>
            <a:chExt cx="7036761" cy="5198593"/>
          </a:xfrm>
        </p:grpSpPr>
        <p:grpSp>
          <p:nvGrpSpPr>
            <p:cNvPr id="28" name="Group 27">
              <a:extLst>
                <a:ext uri="{FF2B5EF4-FFF2-40B4-BE49-F238E27FC236}">
                  <a16:creationId xmlns:a16="http://schemas.microsoft.com/office/drawing/2014/main" id="{B2EA4272-A032-4276-B600-7D192A6925A9}"/>
                </a:ext>
              </a:extLst>
            </p:cNvPr>
            <p:cNvGrpSpPr/>
            <p:nvPr/>
          </p:nvGrpSpPr>
          <p:grpSpPr>
            <a:xfrm>
              <a:off x="8818399" y="3341826"/>
              <a:ext cx="1756800" cy="1555418"/>
              <a:chOff x="8568000" y="3553607"/>
              <a:chExt cx="1756800" cy="1555418"/>
            </a:xfrm>
          </p:grpSpPr>
          <p:sp>
            <p:nvSpPr>
              <p:cNvPr id="26" name="Rectangle 25">
                <a:extLst>
                  <a:ext uri="{FF2B5EF4-FFF2-40B4-BE49-F238E27FC236}">
                    <a16:creationId xmlns:a16="http://schemas.microsoft.com/office/drawing/2014/main" id="{5EF172C1-17B6-4C94-BD29-BB64B7191F73}"/>
                  </a:ext>
                </a:extLst>
              </p:cNvPr>
              <p:cNvSpPr/>
              <p:nvPr/>
            </p:nvSpPr>
            <p:spPr bwMode="auto">
              <a:xfrm>
                <a:off x="8568000" y="3741925"/>
                <a:ext cx="1756800" cy="1367100"/>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0606C426-41B3-41C0-BA92-F45B1D714831}"/>
                  </a:ext>
                </a:extLst>
              </p:cNvPr>
              <p:cNvSpPr/>
              <p:nvPr/>
            </p:nvSpPr>
            <p:spPr bwMode="auto">
              <a:xfrm>
                <a:off x="8645503" y="3553607"/>
                <a:ext cx="1621698" cy="37414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5EB58FE-CAE2-4DC4-B931-F2A982A996B5}"/>
                  </a:ext>
                </a:extLst>
              </p:cNvPr>
              <p:cNvGrpSpPr/>
              <p:nvPr/>
            </p:nvGrpSpPr>
            <p:grpSpPr>
              <a:xfrm>
                <a:off x="8645503" y="3562074"/>
                <a:ext cx="1604251" cy="353612"/>
                <a:chOff x="8604000" y="3385268"/>
                <a:chExt cx="1604251" cy="353612"/>
              </a:xfrm>
            </p:grpSpPr>
            <p:pic>
              <p:nvPicPr>
                <p:cNvPr id="10" name="Graphic 9">
                  <a:extLst>
                    <a:ext uri="{FF2B5EF4-FFF2-40B4-BE49-F238E27FC236}">
                      <a16:creationId xmlns:a16="http://schemas.microsoft.com/office/drawing/2014/main" id="{5333FEBA-2AB9-498C-AF15-F2C4AB4658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4639" y="3385268"/>
                  <a:ext cx="353612" cy="353612"/>
                </a:xfrm>
                <a:prstGeom prst="rect">
                  <a:avLst/>
                </a:prstGeom>
              </p:spPr>
            </p:pic>
            <p:sp>
              <p:nvSpPr>
                <p:cNvPr id="11" name="TextBox 10">
                  <a:extLst>
                    <a:ext uri="{FF2B5EF4-FFF2-40B4-BE49-F238E27FC236}">
                      <a16:creationId xmlns:a16="http://schemas.microsoft.com/office/drawing/2014/main" id="{0B78FCB0-9C89-4253-B6C7-11DF2FF86B76}"/>
                    </a:ext>
                  </a:extLst>
                </p:cNvPr>
                <p:cNvSpPr txBox="1"/>
                <p:nvPr/>
              </p:nvSpPr>
              <p:spPr>
                <a:xfrm>
                  <a:off x="8604000" y="3485130"/>
                  <a:ext cx="1189428"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Management Subnet</a:t>
                  </a:r>
                </a:p>
              </p:txBody>
            </p:sp>
          </p:grpSp>
        </p:grpSp>
        <p:sp>
          <p:nvSpPr>
            <p:cNvPr id="54" name="TextBox 53">
              <a:extLst>
                <a:ext uri="{FF2B5EF4-FFF2-40B4-BE49-F238E27FC236}">
                  <a16:creationId xmlns:a16="http://schemas.microsoft.com/office/drawing/2014/main" id="{4FE017AF-0471-47BA-A763-05EBA91185C1}"/>
                </a:ext>
              </a:extLst>
            </p:cNvPr>
            <p:cNvSpPr txBox="1"/>
            <p:nvPr/>
          </p:nvSpPr>
          <p:spPr>
            <a:xfrm>
              <a:off x="8925253" y="3787644"/>
              <a:ext cx="1090042"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MySQL Workbench</a:t>
              </a:r>
            </a:p>
          </p:txBody>
        </p:sp>
        <p:sp>
          <p:nvSpPr>
            <p:cNvPr id="55" name="TextBox 54">
              <a:extLst>
                <a:ext uri="{FF2B5EF4-FFF2-40B4-BE49-F238E27FC236}">
                  <a16:creationId xmlns:a16="http://schemas.microsoft.com/office/drawing/2014/main" id="{1F11BA85-FB7F-4BE7-B24C-A24FE8FE3716}"/>
                </a:ext>
              </a:extLst>
            </p:cNvPr>
            <p:cNvSpPr txBox="1"/>
            <p:nvPr/>
          </p:nvSpPr>
          <p:spPr>
            <a:xfrm>
              <a:off x="9120452" y="4180040"/>
              <a:ext cx="817531" cy="153888"/>
            </a:xfrm>
            <a:prstGeom prst="rect">
              <a:avLst/>
            </a:prstGeom>
            <a:noFill/>
          </p:spPr>
          <p:txBody>
            <a:bodyPr wrap="none" lIns="0" tIns="0" rIns="0" bIns="0" rtlCol="0">
              <a:spAutoFit/>
            </a:bodyPr>
            <a:lstStyle/>
            <a:p>
              <a:pPr algn="l"/>
              <a:r>
                <a:rPr lang="en-US" sz="1000" err="1">
                  <a:gradFill>
                    <a:gsLst>
                      <a:gs pos="2917">
                        <a:schemeClr val="tx1"/>
                      </a:gs>
                      <a:gs pos="30000">
                        <a:schemeClr val="tx1"/>
                      </a:gs>
                    </a:gsLst>
                    <a:lin ang="5400000" scaled="0"/>
                  </a:gradFill>
                </a:rPr>
                <a:t>Github</a:t>
              </a:r>
              <a:r>
                <a:rPr lang="en-US" sz="1000">
                  <a:gradFill>
                    <a:gsLst>
                      <a:gs pos="2917">
                        <a:schemeClr val="tx1"/>
                      </a:gs>
                      <a:gs pos="30000">
                        <a:schemeClr val="tx1"/>
                      </a:gs>
                    </a:gsLst>
                    <a:lin ang="5400000" scaled="0"/>
                  </a:gradFill>
                </a:rPr>
                <a:t> actions</a:t>
              </a:r>
            </a:p>
          </p:txBody>
        </p:sp>
        <p:sp>
          <p:nvSpPr>
            <p:cNvPr id="56" name="TextBox 55">
              <a:extLst>
                <a:ext uri="{FF2B5EF4-FFF2-40B4-BE49-F238E27FC236}">
                  <a16:creationId xmlns:a16="http://schemas.microsoft.com/office/drawing/2014/main" id="{DD490A27-C61B-440F-A0D4-CF4F2C4127A8}"/>
                </a:ext>
              </a:extLst>
            </p:cNvPr>
            <p:cNvSpPr txBox="1"/>
            <p:nvPr/>
          </p:nvSpPr>
          <p:spPr>
            <a:xfrm>
              <a:off x="9414971" y="4555937"/>
              <a:ext cx="444032"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DevOps</a:t>
              </a:r>
            </a:p>
          </p:txBody>
        </p:sp>
        <p:sp>
          <p:nvSpPr>
            <p:cNvPr id="65" name="Rectangle 64">
              <a:extLst>
                <a:ext uri="{FF2B5EF4-FFF2-40B4-BE49-F238E27FC236}">
                  <a16:creationId xmlns:a16="http://schemas.microsoft.com/office/drawing/2014/main" id="{1F62D65C-756D-49E7-A2AC-A1B45E54F129}"/>
                </a:ext>
              </a:extLst>
            </p:cNvPr>
            <p:cNvSpPr/>
            <p:nvPr/>
          </p:nvSpPr>
          <p:spPr bwMode="auto">
            <a:xfrm>
              <a:off x="7755663" y="5207732"/>
              <a:ext cx="1425681" cy="940275"/>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DE042B19-4251-4BB1-A483-31CC6932953D}"/>
                </a:ext>
              </a:extLst>
            </p:cNvPr>
            <p:cNvSpPr/>
            <p:nvPr/>
          </p:nvSpPr>
          <p:spPr bwMode="auto">
            <a:xfrm>
              <a:off x="8850738" y="5030927"/>
              <a:ext cx="306542" cy="2787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a:extLst>
                <a:ext uri="{FF2B5EF4-FFF2-40B4-BE49-F238E27FC236}">
                  <a16:creationId xmlns:a16="http://schemas.microsoft.com/office/drawing/2014/main" id="{CDA7B5C8-5D4F-4F19-908B-1B0E88BFE154}"/>
                </a:ext>
              </a:extLst>
            </p:cNvPr>
            <p:cNvSpPr txBox="1"/>
            <p:nvPr/>
          </p:nvSpPr>
          <p:spPr>
            <a:xfrm>
              <a:off x="7805563" y="5126081"/>
              <a:ext cx="1045175" cy="153888"/>
            </a:xfrm>
            <a:prstGeom prst="rect">
              <a:avLst/>
            </a:prstGeom>
            <a:solidFill>
              <a:schemeClr val="bg1"/>
            </a:solidFill>
          </p:spPr>
          <p:txBody>
            <a:bodyPr wrap="square" lIns="0" tIns="0" rIns="0" bIns="0" rtlCol="0">
              <a:spAutoFit/>
            </a:bodyPr>
            <a:lstStyle/>
            <a:p>
              <a:pPr algn="ctr"/>
              <a:r>
                <a:rPr lang="en-US" sz="1000">
                  <a:gradFill>
                    <a:gsLst>
                      <a:gs pos="2917">
                        <a:schemeClr val="tx1"/>
                      </a:gs>
                      <a:gs pos="30000">
                        <a:schemeClr val="tx1"/>
                      </a:gs>
                    </a:gsLst>
                    <a:lin ang="5400000" scaled="0"/>
                  </a:gradFill>
                </a:rPr>
                <a:t>Private Endpoint</a:t>
              </a:r>
            </a:p>
          </p:txBody>
        </p:sp>
        <p:sp>
          <p:nvSpPr>
            <p:cNvPr id="59" name="Rectangle 58">
              <a:extLst>
                <a:ext uri="{FF2B5EF4-FFF2-40B4-BE49-F238E27FC236}">
                  <a16:creationId xmlns:a16="http://schemas.microsoft.com/office/drawing/2014/main" id="{5BFEF8CC-7B72-4F0A-ADAD-CCED3D000031}"/>
                </a:ext>
              </a:extLst>
            </p:cNvPr>
            <p:cNvSpPr/>
            <p:nvPr/>
          </p:nvSpPr>
          <p:spPr bwMode="auto">
            <a:xfrm>
              <a:off x="6162985" y="5207732"/>
              <a:ext cx="1503336" cy="952230"/>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AF3566CC-063A-4553-853D-239C80A3DE7C}"/>
                </a:ext>
              </a:extLst>
            </p:cNvPr>
            <p:cNvSpPr/>
            <p:nvPr/>
          </p:nvSpPr>
          <p:spPr bwMode="auto">
            <a:xfrm>
              <a:off x="6270158" y="5030927"/>
              <a:ext cx="1370590" cy="33095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a:extLst>
                <a:ext uri="{FF2B5EF4-FFF2-40B4-BE49-F238E27FC236}">
                  <a16:creationId xmlns:a16="http://schemas.microsoft.com/office/drawing/2014/main" id="{B08788D5-8A87-4FB1-9BCD-68F10696B9C0}"/>
                </a:ext>
              </a:extLst>
            </p:cNvPr>
            <p:cNvSpPr txBox="1"/>
            <p:nvPr/>
          </p:nvSpPr>
          <p:spPr>
            <a:xfrm>
              <a:off x="6321759" y="5129106"/>
              <a:ext cx="942566"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Service Endpoint</a:t>
              </a:r>
            </a:p>
          </p:txBody>
        </p:sp>
        <p:sp>
          <p:nvSpPr>
            <p:cNvPr id="24" name="Rectangle 23">
              <a:extLst>
                <a:ext uri="{FF2B5EF4-FFF2-40B4-BE49-F238E27FC236}">
                  <a16:creationId xmlns:a16="http://schemas.microsoft.com/office/drawing/2014/main" id="{68F6096C-F541-48FB-92D1-5A1AE3A68505}"/>
                </a:ext>
              </a:extLst>
            </p:cNvPr>
            <p:cNvSpPr/>
            <p:nvPr/>
          </p:nvSpPr>
          <p:spPr bwMode="auto">
            <a:xfrm>
              <a:off x="9095711" y="2541575"/>
              <a:ext cx="1435648" cy="522778"/>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EC80DFF9-7E32-4AA7-97C4-3BDD0C745AE8}"/>
                </a:ext>
              </a:extLst>
            </p:cNvPr>
            <p:cNvSpPr/>
            <p:nvPr/>
          </p:nvSpPr>
          <p:spPr bwMode="auto">
            <a:xfrm>
              <a:off x="9150425" y="2400366"/>
              <a:ext cx="1323333" cy="23408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6B96CC77-E5E3-46F2-B885-A053AFB72722}"/>
                </a:ext>
              </a:extLst>
            </p:cNvPr>
            <p:cNvGrpSpPr/>
            <p:nvPr/>
          </p:nvGrpSpPr>
          <p:grpSpPr>
            <a:xfrm>
              <a:off x="9219215" y="2353430"/>
              <a:ext cx="1245331" cy="376295"/>
              <a:chOff x="9012656" y="2867113"/>
              <a:chExt cx="1245331" cy="353612"/>
            </a:xfrm>
          </p:grpSpPr>
          <p:pic>
            <p:nvPicPr>
              <p:cNvPr id="8" name="Graphic 7">
                <a:extLst>
                  <a:ext uri="{FF2B5EF4-FFF2-40B4-BE49-F238E27FC236}">
                    <a16:creationId xmlns:a16="http://schemas.microsoft.com/office/drawing/2014/main" id="{5C40D6EB-0E8E-4489-9ED0-219BEFCCE0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04375" y="2867113"/>
                <a:ext cx="353612" cy="353612"/>
              </a:xfrm>
              <a:prstGeom prst="rect">
                <a:avLst/>
              </a:prstGeom>
            </p:spPr>
          </p:pic>
          <p:sp>
            <p:nvSpPr>
              <p:cNvPr id="9" name="TextBox 8">
                <a:extLst>
                  <a:ext uri="{FF2B5EF4-FFF2-40B4-BE49-F238E27FC236}">
                    <a16:creationId xmlns:a16="http://schemas.microsoft.com/office/drawing/2014/main" id="{3058C9AE-2C35-46FB-B990-CB2285BE65DC}"/>
                  </a:ext>
                </a:extLst>
              </p:cNvPr>
              <p:cNvSpPr txBox="1"/>
              <p:nvPr/>
            </p:nvSpPr>
            <p:spPr>
              <a:xfrm>
                <a:off x="9012656" y="2966302"/>
                <a:ext cx="775853" cy="144612"/>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Azure Bastion</a:t>
                </a:r>
              </a:p>
            </p:txBody>
          </p:sp>
        </p:grpSp>
        <p:sp>
          <p:nvSpPr>
            <p:cNvPr id="85" name="TextBox 84">
              <a:extLst>
                <a:ext uri="{FF2B5EF4-FFF2-40B4-BE49-F238E27FC236}">
                  <a16:creationId xmlns:a16="http://schemas.microsoft.com/office/drawing/2014/main" id="{AB02A042-E2C4-4082-B04B-BA0AADADDBB9}"/>
                </a:ext>
              </a:extLst>
            </p:cNvPr>
            <p:cNvSpPr txBox="1"/>
            <p:nvPr/>
          </p:nvSpPr>
          <p:spPr>
            <a:xfrm>
              <a:off x="6409683" y="2917302"/>
              <a:ext cx="480901"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Public IP</a:t>
              </a:r>
            </a:p>
          </p:txBody>
        </p:sp>
        <p:sp>
          <p:nvSpPr>
            <p:cNvPr id="87" name="TextBox 86">
              <a:extLst>
                <a:ext uri="{FF2B5EF4-FFF2-40B4-BE49-F238E27FC236}">
                  <a16:creationId xmlns:a16="http://schemas.microsoft.com/office/drawing/2014/main" id="{9B122E03-9524-4E86-98C9-1140BD52D753}"/>
                </a:ext>
              </a:extLst>
            </p:cNvPr>
            <p:cNvSpPr txBox="1"/>
            <p:nvPr/>
          </p:nvSpPr>
          <p:spPr>
            <a:xfrm>
              <a:off x="7079992" y="2917302"/>
              <a:ext cx="755015"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App Gateway</a:t>
              </a:r>
            </a:p>
          </p:txBody>
        </p:sp>
        <p:sp>
          <p:nvSpPr>
            <p:cNvPr id="89" name="TextBox 88">
              <a:extLst>
                <a:ext uri="{FF2B5EF4-FFF2-40B4-BE49-F238E27FC236}">
                  <a16:creationId xmlns:a16="http://schemas.microsoft.com/office/drawing/2014/main" id="{35BD9BD0-5DB2-42C3-A706-BED81DE4B427}"/>
                </a:ext>
              </a:extLst>
            </p:cNvPr>
            <p:cNvSpPr txBox="1"/>
            <p:nvPr/>
          </p:nvSpPr>
          <p:spPr>
            <a:xfrm>
              <a:off x="8190117" y="2917302"/>
              <a:ext cx="424796"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Firewall</a:t>
              </a:r>
            </a:p>
          </p:txBody>
        </p:sp>
        <p:sp>
          <p:nvSpPr>
            <p:cNvPr id="92" name="Rectangle 91">
              <a:extLst>
                <a:ext uri="{FF2B5EF4-FFF2-40B4-BE49-F238E27FC236}">
                  <a16:creationId xmlns:a16="http://schemas.microsoft.com/office/drawing/2014/main" id="{991A109B-AD29-4AD4-9A69-03DB687F43CC}"/>
                </a:ext>
              </a:extLst>
            </p:cNvPr>
            <p:cNvSpPr/>
            <p:nvPr/>
          </p:nvSpPr>
          <p:spPr bwMode="auto">
            <a:xfrm>
              <a:off x="6132173" y="2259727"/>
              <a:ext cx="2793289" cy="1051168"/>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CC9DAD29-ADC3-4F57-930F-7B8318630CA3}"/>
                </a:ext>
              </a:extLst>
            </p:cNvPr>
            <p:cNvSpPr/>
            <p:nvPr/>
          </p:nvSpPr>
          <p:spPr bwMode="auto">
            <a:xfrm>
              <a:off x="7313754" y="2092523"/>
              <a:ext cx="1519766" cy="33095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a:extLst>
                <a:ext uri="{FF2B5EF4-FFF2-40B4-BE49-F238E27FC236}">
                  <a16:creationId xmlns:a16="http://schemas.microsoft.com/office/drawing/2014/main" id="{557A8566-A776-4567-AC7E-F7E164BB11F0}"/>
                </a:ext>
              </a:extLst>
            </p:cNvPr>
            <p:cNvSpPr txBox="1"/>
            <p:nvPr/>
          </p:nvSpPr>
          <p:spPr>
            <a:xfrm>
              <a:off x="7461588" y="2195341"/>
              <a:ext cx="920124"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Gateway Subnet</a:t>
              </a:r>
            </a:p>
          </p:txBody>
        </p:sp>
        <p:sp>
          <p:nvSpPr>
            <p:cNvPr id="154" name="Rectangle 153">
              <a:extLst>
                <a:ext uri="{FF2B5EF4-FFF2-40B4-BE49-F238E27FC236}">
                  <a16:creationId xmlns:a16="http://schemas.microsoft.com/office/drawing/2014/main" id="{8574B506-B9EE-4C50-A333-52B601FAD291}"/>
                </a:ext>
              </a:extLst>
            </p:cNvPr>
            <p:cNvSpPr/>
            <p:nvPr/>
          </p:nvSpPr>
          <p:spPr bwMode="auto">
            <a:xfrm>
              <a:off x="5867201" y="2048578"/>
              <a:ext cx="6058981" cy="4476105"/>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phic 12">
              <a:extLst>
                <a:ext uri="{FF2B5EF4-FFF2-40B4-BE49-F238E27FC236}">
                  <a16:creationId xmlns:a16="http://schemas.microsoft.com/office/drawing/2014/main" id="{FC9DCAF1-86AB-4B0C-90D3-E3E0E51A50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8565" y="1326090"/>
              <a:ext cx="376161" cy="376161"/>
            </a:xfrm>
            <a:prstGeom prst="rect">
              <a:avLst/>
            </a:prstGeom>
          </p:spPr>
        </p:pic>
        <p:sp>
          <p:nvSpPr>
            <p:cNvPr id="161" name="TextBox 160">
              <a:extLst>
                <a:ext uri="{FF2B5EF4-FFF2-40B4-BE49-F238E27FC236}">
                  <a16:creationId xmlns:a16="http://schemas.microsoft.com/office/drawing/2014/main" id="{2CF5F5D7-2F41-4D0B-96C5-5E4850262012}"/>
                </a:ext>
              </a:extLst>
            </p:cNvPr>
            <p:cNvSpPr txBox="1"/>
            <p:nvPr/>
          </p:nvSpPr>
          <p:spPr>
            <a:xfrm>
              <a:off x="8451858" y="1764102"/>
              <a:ext cx="889667"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Traffic Manager</a:t>
              </a:r>
            </a:p>
          </p:txBody>
        </p:sp>
        <p:sp>
          <p:nvSpPr>
            <p:cNvPr id="136" name="Rectangle 135">
              <a:extLst>
                <a:ext uri="{FF2B5EF4-FFF2-40B4-BE49-F238E27FC236}">
                  <a16:creationId xmlns:a16="http://schemas.microsoft.com/office/drawing/2014/main" id="{F1F9AB9E-FED1-42A8-89BB-A17253B77985}"/>
                </a:ext>
              </a:extLst>
            </p:cNvPr>
            <p:cNvSpPr/>
            <p:nvPr/>
          </p:nvSpPr>
          <p:spPr bwMode="auto">
            <a:xfrm>
              <a:off x="6161751" y="3628217"/>
              <a:ext cx="2351648" cy="1244887"/>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a:extLst>
                <a:ext uri="{FF2B5EF4-FFF2-40B4-BE49-F238E27FC236}">
                  <a16:creationId xmlns:a16="http://schemas.microsoft.com/office/drawing/2014/main" id="{E376B6C5-6AA4-4055-90A6-003D7C7E73BE}"/>
                </a:ext>
              </a:extLst>
            </p:cNvPr>
            <p:cNvSpPr/>
            <p:nvPr/>
          </p:nvSpPr>
          <p:spPr bwMode="auto">
            <a:xfrm>
              <a:off x="7031702" y="3448276"/>
              <a:ext cx="1453054" cy="33095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a:extLst>
                <a:ext uri="{FF2B5EF4-FFF2-40B4-BE49-F238E27FC236}">
                  <a16:creationId xmlns:a16="http://schemas.microsoft.com/office/drawing/2014/main" id="{944634A3-CD79-4949-82C9-CD2465D129AB}"/>
                </a:ext>
              </a:extLst>
            </p:cNvPr>
            <p:cNvSpPr txBox="1"/>
            <p:nvPr/>
          </p:nvSpPr>
          <p:spPr>
            <a:xfrm>
              <a:off x="7081492" y="3556225"/>
              <a:ext cx="1072409"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Kubernetes Service</a:t>
              </a:r>
            </a:p>
          </p:txBody>
        </p:sp>
        <p:sp>
          <p:nvSpPr>
            <p:cNvPr id="147" name="Rectangle 146">
              <a:extLst>
                <a:ext uri="{FF2B5EF4-FFF2-40B4-BE49-F238E27FC236}">
                  <a16:creationId xmlns:a16="http://schemas.microsoft.com/office/drawing/2014/main" id="{D88532EF-E45C-4450-ABF9-DB69412A0A95}"/>
                </a:ext>
              </a:extLst>
            </p:cNvPr>
            <p:cNvSpPr/>
            <p:nvPr/>
          </p:nvSpPr>
          <p:spPr bwMode="auto">
            <a:xfrm>
              <a:off x="10771088" y="2259726"/>
              <a:ext cx="1075174" cy="4095623"/>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3" name="TextBox 162">
              <a:extLst>
                <a:ext uri="{FF2B5EF4-FFF2-40B4-BE49-F238E27FC236}">
                  <a16:creationId xmlns:a16="http://schemas.microsoft.com/office/drawing/2014/main" id="{A22E7EAA-519B-4C93-AC76-0A3DCDD995B3}"/>
                </a:ext>
              </a:extLst>
            </p:cNvPr>
            <p:cNvSpPr txBox="1"/>
            <p:nvPr/>
          </p:nvSpPr>
          <p:spPr>
            <a:xfrm>
              <a:off x="10802126" y="2331051"/>
              <a:ext cx="1013099"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Common Services</a:t>
              </a:r>
            </a:p>
          </p:txBody>
        </p:sp>
        <p:pic>
          <p:nvPicPr>
            <p:cNvPr id="103" name="Graphic 102">
              <a:extLst>
                <a:ext uri="{FF2B5EF4-FFF2-40B4-BE49-F238E27FC236}">
                  <a16:creationId xmlns:a16="http://schemas.microsoft.com/office/drawing/2014/main" id="{5B3CB4B6-5247-4FF7-80E8-A2C3746952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2720" y="5416258"/>
              <a:ext cx="543862" cy="543862"/>
            </a:xfrm>
            <a:prstGeom prst="rect">
              <a:avLst/>
            </a:prstGeom>
          </p:spPr>
        </p:pic>
        <p:pic>
          <p:nvPicPr>
            <p:cNvPr id="100" name="Picture 99" descr="A green and white sign&#10;&#10;Description automatically generated with low confidence">
              <a:extLst>
                <a:ext uri="{FF2B5EF4-FFF2-40B4-BE49-F238E27FC236}">
                  <a16:creationId xmlns:a16="http://schemas.microsoft.com/office/drawing/2014/main" id="{E4181F25-CFC5-4E66-9D55-D4E98EA552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31493" y="4036932"/>
              <a:ext cx="324344" cy="391825"/>
            </a:xfrm>
            <a:prstGeom prst="rect">
              <a:avLst/>
            </a:prstGeom>
          </p:spPr>
        </p:pic>
        <p:pic>
          <p:nvPicPr>
            <p:cNvPr id="104" name="Graphic 103">
              <a:extLst>
                <a:ext uri="{FF2B5EF4-FFF2-40B4-BE49-F238E27FC236}">
                  <a16:creationId xmlns:a16="http://schemas.microsoft.com/office/drawing/2014/main" id="{33B9608B-6D49-4123-AC7F-6C7883FDBE2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4693" y="3928362"/>
              <a:ext cx="608965" cy="608965"/>
            </a:xfrm>
            <a:prstGeom prst="rect">
              <a:avLst/>
            </a:prstGeom>
          </p:spPr>
        </p:pic>
        <p:grpSp>
          <p:nvGrpSpPr>
            <p:cNvPr id="99" name="Group 98">
              <a:extLst>
                <a:ext uri="{FF2B5EF4-FFF2-40B4-BE49-F238E27FC236}">
                  <a16:creationId xmlns:a16="http://schemas.microsoft.com/office/drawing/2014/main" id="{76AD6850-B964-4DA3-B6D3-F4B64363CDC1}"/>
                </a:ext>
              </a:extLst>
            </p:cNvPr>
            <p:cNvGrpSpPr/>
            <p:nvPr/>
          </p:nvGrpSpPr>
          <p:grpSpPr>
            <a:xfrm>
              <a:off x="9635720" y="4994541"/>
              <a:ext cx="726161" cy="1161161"/>
              <a:chOff x="9408681" y="5081125"/>
              <a:chExt cx="726161" cy="1161161"/>
            </a:xfrm>
          </p:grpSpPr>
          <p:sp>
            <p:nvSpPr>
              <p:cNvPr id="159" name="TextBox 158">
                <a:extLst>
                  <a:ext uri="{FF2B5EF4-FFF2-40B4-BE49-F238E27FC236}">
                    <a16:creationId xmlns:a16="http://schemas.microsoft.com/office/drawing/2014/main" id="{BEFDFF06-3870-4066-A064-C12A4CD92005}"/>
                  </a:ext>
                </a:extLst>
              </p:cNvPr>
              <p:cNvSpPr txBox="1"/>
              <p:nvPr/>
            </p:nvSpPr>
            <p:spPr>
              <a:xfrm>
                <a:off x="9408681" y="5494218"/>
                <a:ext cx="726161" cy="153888"/>
              </a:xfrm>
              <a:prstGeom prst="rect">
                <a:avLst/>
              </a:prstGeom>
              <a:noFill/>
            </p:spPr>
            <p:txBody>
              <a:bodyPr wrap="none" lIns="0" tIns="0" rIns="0" bIns="0" rtlCol="0" anchor="ctr">
                <a:spAutoFit/>
              </a:bodyPr>
              <a:lstStyle/>
              <a:p>
                <a:pPr algn="ctr"/>
                <a:r>
                  <a:rPr lang="en-US" sz="1000">
                    <a:gradFill>
                      <a:gsLst>
                        <a:gs pos="2917">
                          <a:schemeClr val="tx1"/>
                        </a:gs>
                        <a:gs pos="30000">
                          <a:schemeClr val="tx1"/>
                        </a:gs>
                      </a:gsLst>
                      <a:lin ang="5400000" scaled="0"/>
                    </a:gradFill>
                  </a:rPr>
                  <a:t>Read Replica</a:t>
                </a:r>
              </a:p>
            </p:txBody>
          </p:sp>
          <p:pic>
            <p:nvPicPr>
              <p:cNvPr id="105" name="Graphic 104">
                <a:extLst>
                  <a:ext uri="{FF2B5EF4-FFF2-40B4-BE49-F238E27FC236}">
                    <a16:creationId xmlns:a16="http://schemas.microsoft.com/office/drawing/2014/main" id="{A80E01D3-265D-40E7-9022-FE16374166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72802" y="5081125"/>
                <a:ext cx="397919" cy="397919"/>
              </a:xfrm>
              <a:prstGeom prst="rect">
                <a:avLst/>
              </a:prstGeom>
            </p:spPr>
          </p:pic>
          <p:sp>
            <p:nvSpPr>
              <p:cNvPr id="160" name="TextBox 159">
                <a:extLst>
                  <a:ext uri="{FF2B5EF4-FFF2-40B4-BE49-F238E27FC236}">
                    <a16:creationId xmlns:a16="http://schemas.microsoft.com/office/drawing/2014/main" id="{7A795276-BCCF-4394-ACF1-2A8352BC9D51}"/>
                  </a:ext>
                </a:extLst>
              </p:cNvPr>
              <p:cNvSpPr txBox="1"/>
              <p:nvPr/>
            </p:nvSpPr>
            <p:spPr>
              <a:xfrm>
                <a:off x="9408681" y="6088398"/>
                <a:ext cx="726161" cy="153888"/>
              </a:xfrm>
              <a:prstGeom prst="rect">
                <a:avLst/>
              </a:prstGeom>
              <a:noFill/>
            </p:spPr>
            <p:txBody>
              <a:bodyPr wrap="none" lIns="0" tIns="0" rIns="0" bIns="0" rtlCol="0" anchor="ctr">
                <a:spAutoFit/>
              </a:bodyPr>
              <a:lstStyle/>
              <a:p>
                <a:pPr algn="ctr"/>
                <a:r>
                  <a:rPr lang="en-US" sz="1000">
                    <a:gradFill>
                      <a:gsLst>
                        <a:gs pos="2917">
                          <a:schemeClr val="tx1"/>
                        </a:gs>
                        <a:gs pos="30000">
                          <a:schemeClr val="tx1"/>
                        </a:gs>
                      </a:gsLst>
                      <a:lin ang="5400000" scaled="0"/>
                    </a:gradFill>
                  </a:rPr>
                  <a:t>Read Replica</a:t>
                </a:r>
              </a:p>
            </p:txBody>
          </p:sp>
          <p:pic>
            <p:nvPicPr>
              <p:cNvPr id="107" name="Graphic 106">
                <a:extLst>
                  <a:ext uri="{FF2B5EF4-FFF2-40B4-BE49-F238E27FC236}">
                    <a16:creationId xmlns:a16="http://schemas.microsoft.com/office/drawing/2014/main" id="{84A05ED5-9A9B-4C8F-B92E-177DE21AF3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72802" y="5673582"/>
                <a:ext cx="397919" cy="397919"/>
              </a:xfrm>
              <a:prstGeom prst="rect">
                <a:avLst/>
              </a:prstGeom>
            </p:spPr>
          </p:pic>
        </p:grpSp>
        <p:pic>
          <p:nvPicPr>
            <p:cNvPr id="110" name="Graphic 109">
              <a:extLst>
                <a:ext uri="{FF2B5EF4-FFF2-40B4-BE49-F238E27FC236}">
                  <a16:creationId xmlns:a16="http://schemas.microsoft.com/office/drawing/2014/main" id="{502F85C1-6BD5-4A4E-809C-381A80AD00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29563" y="3727889"/>
              <a:ext cx="302768" cy="302768"/>
            </a:xfrm>
            <a:prstGeom prst="rect">
              <a:avLst/>
            </a:prstGeom>
          </p:spPr>
        </p:pic>
        <p:pic>
          <p:nvPicPr>
            <p:cNvPr id="111" name="Graphic 110">
              <a:extLst>
                <a:ext uri="{FF2B5EF4-FFF2-40B4-BE49-F238E27FC236}">
                  <a16:creationId xmlns:a16="http://schemas.microsoft.com/office/drawing/2014/main" id="{D99DE119-8ED8-4863-AB63-F008AAE2411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29563" y="4110646"/>
              <a:ext cx="302768" cy="302768"/>
            </a:xfrm>
            <a:prstGeom prst="rect">
              <a:avLst/>
            </a:prstGeom>
          </p:spPr>
        </p:pic>
        <p:pic>
          <p:nvPicPr>
            <p:cNvPr id="113" name="Graphic 112">
              <a:extLst>
                <a:ext uri="{FF2B5EF4-FFF2-40B4-BE49-F238E27FC236}">
                  <a16:creationId xmlns:a16="http://schemas.microsoft.com/office/drawing/2014/main" id="{63D86D08-982C-496A-8A75-E33BA6805E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29563" y="4493403"/>
              <a:ext cx="302768" cy="302768"/>
            </a:xfrm>
            <a:prstGeom prst="rect">
              <a:avLst/>
            </a:prstGeom>
          </p:spPr>
        </p:pic>
        <p:pic>
          <p:nvPicPr>
            <p:cNvPr id="114" name="Graphic 113">
              <a:extLst>
                <a:ext uri="{FF2B5EF4-FFF2-40B4-BE49-F238E27FC236}">
                  <a16:creationId xmlns:a16="http://schemas.microsoft.com/office/drawing/2014/main" id="{41E33CF8-7C4B-4A84-BAB3-242F0B0FAE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255244" y="2438572"/>
              <a:ext cx="426540" cy="426540"/>
            </a:xfrm>
            <a:prstGeom prst="rect">
              <a:avLst/>
            </a:prstGeom>
          </p:spPr>
        </p:pic>
        <p:pic>
          <p:nvPicPr>
            <p:cNvPr id="115" name="Graphic 114">
              <a:extLst>
                <a:ext uri="{FF2B5EF4-FFF2-40B4-BE49-F238E27FC236}">
                  <a16:creationId xmlns:a16="http://schemas.microsoft.com/office/drawing/2014/main" id="{CD792C53-0AC5-4174-AD71-9F49701BB6B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442164" y="2467368"/>
              <a:ext cx="368949" cy="368949"/>
            </a:xfrm>
            <a:prstGeom prst="rect">
              <a:avLst/>
            </a:prstGeom>
          </p:spPr>
        </p:pic>
        <p:pic>
          <p:nvPicPr>
            <p:cNvPr id="116" name="Graphic 115">
              <a:extLst>
                <a:ext uri="{FF2B5EF4-FFF2-40B4-BE49-F238E27FC236}">
                  <a16:creationId xmlns:a16="http://schemas.microsoft.com/office/drawing/2014/main" id="{5F49D784-C46B-46B4-B0F3-6D15ABE060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83218" y="2454186"/>
              <a:ext cx="395312" cy="395312"/>
            </a:xfrm>
            <a:prstGeom prst="rect">
              <a:avLst/>
            </a:prstGeom>
          </p:spPr>
        </p:pic>
        <p:pic>
          <p:nvPicPr>
            <p:cNvPr id="117" name="Graphic 116">
              <a:extLst>
                <a:ext uri="{FF2B5EF4-FFF2-40B4-BE49-F238E27FC236}">
                  <a16:creationId xmlns:a16="http://schemas.microsoft.com/office/drawing/2014/main" id="{4D2D24B1-94C2-46C0-A5F6-BBD4FDF45B2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29061" y="2618490"/>
              <a:ext cx="368949" cy="368949"/>
            </a:xfrm>
            <a:prstGeom prst="rect">
              <a:avLst/>
            </a:prstGeom>
          </p:spPr>
        </p:pic>
        <p:pic>
          <p:nvPicPr>
            <p:cNvPr id="118" name="Graphic 117">
              <a:extLst>
                <a:ext uri="{FF2B5EF4-FFF2-40B4-BE49-F238E27FC236}">
                  <a16:creationId xmlns:a16="http://schemas.microsoft.com/office/drawing/2014/main" id="{D9FD888B-87FA-4BCF-A4AD-CD7E742E4DF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655420" y="5424614"/>
              <a:ext cx="518467" cy="518467"/>
            </a:xfrm>
            <a:prstGeom prst="rect">
              <a:avLst/>
            </a:prstGeom>
          </p:spPr>
        </p:pic>
        <p:sp>
          <p:nvSpPr>
            <p:cNvPr id="20" name="TextBox 19">
              <a:extLst>
                <a:ext uri="{FF2B5EF4-FFF2-40B4-BE49-F238E27FC236}">
                  <a16:creationId xmlns:a16="http://schemas.microsoft.com/office/drawing/2014/main" id="{914B9236-5793-450E-A8A1-B9BAECBDCCAB}"/>
                </a:ext>
              </a:extLst>
            </p:cNvPr>
            <p:cNvSpPr txBox="1"/>
            <p:nvPr/>
          </p:nvSpPr>
          <p:spPr>
            <a:xfrm>
              <a:off x="4949221" y="3960957"/>
              <a:ext cx="533800"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Azure AD</a:t>
              </a:r>
            </a:p>
          </p:txBody>
        </p:sp>
        <p:sp>
          <p:nvSpPr>
            <p:cNvPr id="144" name="TextBox 143">
              <a:extLst>
                <a:ext uri="{FF2B5EF4-FFF2-40B4-BE49-F238E27FC236}">
                  <a16:creationId xmlns:a16="http://schemas.microsoft.com/office/drawing/2014/main" id="{BAAA5E22-CC9E-463F-A219-D9577A7B49C9}"/>
                </a:ext>
              </a:extLst>
            </p:cNvPr>
            <p:cNvSpPr txBox="1"/>
            <p:nvPr/>
          </p:nvSpPr>
          <p:spPr>
            <a:xfrm>
              <a:off x="4889421" y="4955767"/>
              <a:ext cx="629981"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Public DNS</a:t>
              </a:r>
            </a:p>
          </p:txBody>
        </p:sp>
        <p:pic>
          <p:nvPicPr>
            <p:cNvPr id="119" name="Graphic 118">
              <a:extLst>
                <a:ext uri="{FF2B5EF4-FFF2-40B4-BE49-F238E27FC236}">
                  <a16:creationId xmlns:a16="http://schemas.microsoft.com/office/drawing/2014/main" id="{5C19034F-896D-4AF6-AFF4-B0134B9FAEB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911803" y="4302895"/>
              <a:ext cx="585216" cy="585216"/>
            </a:xfrm>
            <a:prstGeom prst="rect">
              <a:avLst/>
            </a:prstGeom>
          </p:spPr>
        </p:pic>
        <p:pic>
          <p:nvPicPr>
            <p:cNvPr id="120" name="Graphic 119">
              <a:extLst>
                <a:ext uri="{FF2B5EF4-FFF2-40B4-BE49-F238E27FC236}">
                  <a16:creationId xmlns:a16="http://schemas.microsoft.com/office/drawing/2014/main" id="{99A12CFC-59FA-44F2-A2A9-5AA4D0E79D4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923513" y="3296634"/>
              <a:ext cx="585216" cy="585216"/>
            </a:xfrm>
            <a:prstGeom prst="rect">
              <a:avLst/>
            </a:prstGeom>
          </p:spPr>
        </p:pic>
        <p:pic>
          <p:nvPicPr>
            <p:cNvPr id="123" name="Graphic 122">
              <a:extLst>
                <a:ext uri="{FF2B5EF4-FFF2-40B4-BE49-F238E27FC236}">
                  <a16:creationId xmlns:a16="http://schemas.microsoft.com/office/drawing/2014/main" id="{EB8C1C9F-6C5A-48DC-86F6-6C8522244C0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487554" y="2141511"/>
              <a:ext cx="269342" cy="269342"/>
            </a:xfrm>
            <a:prstGeom prst="rect">
              <a:avLst/>
            </a:prstGeom>
          </p:spPr>
        </p:pic>
        <p:pic>
          <p:nvPicPr>
            <p:cNvPr id="124" name="Graphic 123">
              <a:extLst>
                <a:ext uri="{FF2B5EF4-FFF2-40B4-BE49-F238E27FC236}">
                  <a16:creationId xmlns:a16="http://schemas.microsoft.com/office/drawing/2014/main" id="{E5438FFA-2E80-4C48-A4B2-A8354C38A55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189559" y="3494953"/>
              <a:ext cx="269342" cy="269342"/>
            </a:xfrm>
            <a:prstGeom prst="rect">
              <a:avLst/>
            </a:prstGeom>
          </p:spPr>
        </p:pic>
        <p:pic>
          <p:nvPicPr>
            <p:cNvPr id="125" name="Graphic 124">
              <a:extLst>
                <a:ext uri="{FF2B5EF4-FFF2-40B4-BE49-F238E27FC236}">
                  <a16:creationId xmlns:a16="http://schemas.microsoft.com/office/drawing/2014/main" id="{0E630157-C5E2-4F0A-8C77-CE2AC4380B73}"/>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33050" y="5071379"/>
              <a:ext cx="269342" cy="269342"/>
            </a:xfrm>
            <a:prstGeom prst="rect">
              <a:avLst/>
            </a:prstGeom>
          </p:spPr>
        </p:pic>
        <p:pic>
          <p:nvPicPr>
            <p:cNvPr id="126" name="Graphic 125">
              <a:extLst>
                <a:ext uri="{FF2B5EF4-FFF2-40B4-BE49-F238E27FC236}">
                  <a16:creationId xmlns:a16="http://schemas.microsoft.com/office/drawing/2014/main" id="{555B7E34-3B7C-41EB-A590-A90DBD0422A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847941" y="5068354"/>
              <a:ext cx="269342" cy="269342"/>
            </a:xfrm>
            <a:prstGeom prst="rect">
              <a:avLst/>
            </a:prstGeom>
          </p:spPr>
        </p:pic>
        <p:grpSp>
          <p:nvGrpSpPr>
            <p:cNvPr id="4" name="Group 3">
              <a:extLst>
                <a:ext uri="{FF2B5EF4-FFF2-40B4-BE49-F238E27FC236}">
                  <a16:creationId xmlns:a16="http://schemas.microsoft.com/office/drawing/2014/main" id="{FFCA78DC-4F5C-4D5A-94C7-C8ECC3B4BA53}"/>
                </a:ext>
              </a:extLst>
            </p:cNvPr>
            <p:cNvGrpSpPr/>
            <p:nvPr/>
          </p:nvGrpSpPr>
          <p:grpSpPr>
            <a:xfrm>
              <a:off x="10908336" y="2910537"/>
              <a:ext cx="812723" cy="3404196"/>
              <a:chOff x="10966086" y="2910537"/>
              <a:chExt cx="812723" cy="3404196"/>
            </a:xfrm>
          </p:grpSpPr>
          <p:sp>
            <p:nvSpPr>
              <p:cNvPr id="112" name="TextBox 111">
                <a:extLst>
                  <a:ext uri="{FF2B5EF4-FFF2-40B4-BE49-F238E27FC236}">
                    <a16:creationId xmlns:a16="http://schemas.microsoft.com/office/drawing/2014/main" id="{F2D8685E-7490-4263-AEC1-F80A218181B2}"/>
                  </a:ext>
                </a:extLst>
              </p:cNvPr>
              <p:cNvSpPr txBox="1"/>
              <p:nvPr/>
            </p:nvSpPr>
            <p:spPr>
              <a:xfrm>
                <a:off x="11035015" y="2910537"/>
                <a:ext cx="674865"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Private DNS</a:t>
                </a:r>
              </a:p>
            </p:txBody>
          </p:sp>
          <p:sp>
            <p:nvSpPr>
              <p:cNvPr id="148" name="TextBox 147">
                <a:extLst>
                  <a:ext uri="{FF2B5EF4-FFF2-40B4-BE49-F238E27FC236}">
                    <a16:creationId xmlns:a16="http://schemas.microsoft.com/office/drawing/2014/main" id="{6DC4CC58-ADFF-48B1-951B-45478EC2D60C}"/>
                  </a:ext>
                </a:extLst>
              </p:cNvPr>
              <p:cNvSpPr txBox="1"/>
              <p:nvPr/>
            </p:nvSpPr>
            <p:spPr>
              <a:xfrm>
                <a:off x="11134401" y="3423307"/>
                <a:ext cx="476092" cy="307777"/>
              </a:xfrm>
              <a:prstGeom prst="rect">
                <a:avLst/>
              </a:prstGeom>
              <a:noFill/>
            </p:spPr>
            <p:txBody>
              <a:bodyPr wrap="none" lIns="0" tIns="0" rIns="0" bIns="0" rtlCol="0" anchor="ctr">
                <a:spAutoFit/>
              </a:bodyPr>
              <a:lstStyle/>
              <a:p>
                <a:pPr algn="ctr"/>
                <a:r>
                  <a:rPr lang="en-US" sz="1000">
                    <a:gradFill>
                      <a:gsLst>
                        <a:gs pos="2917">
                          <a:schemeClr val="tx1"/>
                        </a:gs>
                        <a:gs pos="30000">
                          <a:schemeClr val="tx1"/>
                        </a:gs>
                      </a:gsLst>
                      <a:lin ang="5400000" scaled="0"/>
                    </a:gradFill>
                  </a:rPr>
                  <a:t>Storage </a:t>
                </a:r>
              </a:p>
              <a:p>
                <a:pPr algn="ctr"/>
                <a:r>
                  <a:rPr lang="en-US" sz="1000">
                    <a:gradFill>
                      <a:gsLst>
                        <a:gs pos="2917">
                          <a:schemeClr val="tx1"/>
                        </a:gs>
                        <a:gs pos="30000">
                          <a:schemeClr val="tx1"/>
                        </a:gs>
                      </a:gsLst>
                      <a:lin ang="5400000" scaled="0"/>
                    </a:gradFill>
                  </a:rPr>
                  <a:t>Account</a:t>
                </a:r>
              </a:p>
            </p:txBody>
          </p:sp>
          <p:sp>
            <p:nvSpPr>
              <p:cNvPr id="149" name="TextBox 148">
                <a:extLst>
                  <a:ext uri="{FF2B5EF4-FFF2-40B4-BE49-F238E27FC236}">
                    <a16:creationId xmlns:a16="http://schemas.microsoft.com/office/drawing/2014/main" id="{E3C2CDA4-9036-4EC8-9883-82F6FF980166}"/>
                  </a:ext>
                </a:extLst>
              </p:cNvPr>
              <p:cNvSpPr txBox="1"/>
              <p:nvPr/>
            </p:nvSpPr>
            <p:spPr>
              <a:xfrm>
                <a:off x="11096730" y="4091688"/>
                <a:ext cx="551434" cy="307777"/>
              </a:xfrm>
              <a:prstGeom prst="rect">
                <a:avLst/>
              </a:prstGeom>
              <a:noFill/>
            </p:spPr>
            <p:txBody>
              <a:bodyPr wrap="none" lIns="0" tIns="0" rIns="0" bIns="0" rtlCol="0" anchor="ctr">
                <a:spAutoFit/>
              </a:bodyPr>
              <a:lstStyle/>
              <a:p>
                <a:pPr algn="ctr"/>
                <a:r>
                  <a:rPr lang="en-US" sz="1000">
                    <a:gradFill>
                      <a:gsLst>
                        <a:gs pos="2917">
                          <a:schemeClr val="tx1"/>
                        </a:gs>
                        <a:gs pos="30000">
                          <a:schemeClr val="tx1"/>
                        </a:gs>
                      </a:gsLst>
                      <a:lin ang="5400000" scaled="0"/>
                    </a:gradFill>
                  </a:rPr>
                  <a:t>Container</a:t>
                </a:r>
                <a:br>
                  <a:rPr lang="en-US" sz="1000">
                    <a:gradFill>
                      <a:gsLst>
                        <a:gs pos="2917">
                          <a:schemeClr val="tx1"/>
                        </a:gs>
                        <a:gs pos="30000">
                          <a:schemeClr val="tx1"/>
                        </a:gs>
                      </a:gsLst>
                      <a:lin ang="5400000" scaled="0"/>
                    </a:gradFill>
                  </a:rPr>
                </a:br>
                <a:r>
                  <a:rPr lang="en-US" sz="1000">
                    <a:gradFill>
                      <a:gsLst>
                        <a:gs pos="2917">
                          <a:schemeClr val="tx1"/>
                        </a:gs>
                        <a:gs pos="30000">
                          <a:schemeClr val="tx1"/>
                        </a:gs>
                      </a:gsLst>
                      <a:lin ang="5400000" scaled="0"/>
                    </a:gradFill>
                  </a:rPr>
                  <a:t> Registry</a:t>
                </a:r>
              </a:p>
            </p:txBody>
          </p:sp>
          <p:sp>
            <p:nvSpPr>
              <p:cNvPr id="140" name="TextBox 139">
                <a:extLst>
                  <a:ext uri="{FF2B5EF4-FFF2-40B4-BE49-F238E27FC236}">
                    <a16:creationId xmlns:a16="http://schemas.microsoft.com/office/drawing/2014/main" id="{3A7E6237-8107-4D2B-9CB9-0FC0AE0A5E64}"/>
                  </a:ext>
                </a:extLst>
              </p:cNvPr>
              <p:cNvSpPr txBox="1"/>
              <p:nvPr/>
            </p:nvSpPr>
            <p:spPr>
              <a:xfrm>
                <a:off x="11011877" y="5391191"/>
                <a:ext cx="721140" cy="307777"/>
              </a:xfrm>
              <a:prstGeom prst="rect">
                <a:avLst/>
              </a:prstGeom>
              <a:noFill/>
            </p:spPr>
            <p:txBody>
              <a:bodyPr wrap="square" lIns="0" tIns="0" rIns="0" bIns="0" rtlCol="0">
                <a:spAutoFit/>
              </a:bodyPr>
              <a:lstStyle/>
              <a:p>
                <a:pPr algn="ctr"/>
                <a:r>
                  <a:rPr lang="en-US" sz="1000">
                    <a:gradFill>
                      <a:gsLst>
                        <a:gs pos="2917">
                          <a:schemeClr val="tx1"/>
                        </a:gs>
                        <a:gs pos="30000">
                          <a:schemeClr val="tx1"/>
                        </a:gs>
                      </a:gsLst>
                      <a:lin ang="5400000" scaled="0"/>
                    </a:gradFill>
                  </a:rPr>
                  <a:t>Log Analytics</a:t>
                </a:r>
              </a:p>
            </p:txBody>
          </p:sp>
          <p:sp>
            <p:nvSpPr>
              <p:cNvPr id="150" name="TextBox 149">
                <a:extLst>
                  <a:ext uri="{FF2B5EF4-FFF2-40B4-BE49-F238E27FC236}">
                    <a16:creationId xmlns:a16="http://schemas.microsoft.com/office/drawing/2014/main" id="{5C128EA4-4ECF-4DD4-82A8-2F5625B76650}"/>
                  </a:ext>
                </a:extLst>
              </p:cNvPr>
              <p:cNvSpPr txBox="1"/>
              <p:nvPr/>
            </p:nvSpPr>
            <p:spPr>
              <a:xfrm>
                <a:off x="11107150" y="4760276"/>
                <a:ext cx="530594" cy="153888"/>
              </a:xfrm>
              <a:prstGeom prst="rect">
                <a:avLst/>
              </a:prstGeom>
              <a:noFill/>
            </p:spPr>
            <p:txBody>
              <a:bodyPr wrap="none" lIns="0" tIns="0" rIns="0" bIns="0" rtlCol="0" anchor="ctr">
                <a:spAutoFit/>
              </a:bodyPr>
              <a:lstStyle/>
              <a:p>
                <a:pPr algn="ctr"/>
                <a:r>
                  <a:rPr lang="en-US" sz="1000">
                    <a:gradFill>
                      <a:gsLst>
                        <a:gs pos="2917">
                          <a:schemeClr val="tx1"/>
                        </a:gs>
                        <a:gs pos="30000">
                          <a:schemeClr val="tx1"/>
                        </a:gs>
                      </a:gsLst>
                      <a:lin ang="5400000" scaled="0"/>
                    </a:gradFill>
                  </a:rPr>
                  <a:t>Key Vault</a:t>
                </a:r>
              </a:p>
            </p:txBody>
          </p:sp>
          <p:sp>
            <p:nvSpPr>
              <p:cNvPr id="138" name="TextBox 137">
                <a:extLst>
                  <a:ext uri="{FF2B5EF4-FFF2-40B4-BE49-F238E27FC236}">
                    <a16:creationId xmlns:a16="http://schemas.microsoft.com/office/drawing/2014/main" id="{DC19ABDD-1519-41E7-9577-A1981FBBEBED}"/>
                  </a:ext>
                </a:extLst>
              </p:cNvPr>
              <p:cNvSpPr txBox="1"/>
              <p:nvPr/>
            </p:nvSpPr>
            <p:spPr>
              <a:xfrm>
                <a:off x="10966086" y="6160845"/>
                <a:ext cx="812723"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Azure Sentinel</a:t>
                </a:r>
              </a:p>
            </p:txBody>
          </p:sp>
        </p:grpSp>
        <p:grpSp>
          <p:nvGrpSpPr>
            <p:cNvPr id="5" name="Group 4">
              <a:extLst>
                <a:ext uri="{FF2B5EF4-FFF2-40B4-BE49-F238E27FC236}">
                  <a16:creationId xmlns:a16="http://schemas.microsoft.com/office/drawing/2014/main" id="{2A6BB946-A123-4491-AECD-095EA068229E}"/>
                </a:ext>
              </a:extLst>
            </p:cNvPr>
            <p:cNvGrpSpPr/>
            <p:nvPr/>
          </p:nvGrpSpPr>
          <p:grpSpPr>
            <a:xfrm>
              <a:off x="11137803" y="2538844"/>
              <a:ext cx="370008" cy="3585029"/>
              <a:chOff x="11144753" y="2538844"/>
              <a:chExt cx="370008" cy="3585029"/>
            </a:xfrm>
          </p:grpSpPr>
          <p:grpSp>
            <p:nvGrpSpPr>
              <p:cNvPr id="74" name="Group 73">
                <a:extLst>
                  <a:ext uri="{FF2B5EF4-FFF2-40B4-BE49-F238E27FC236}">
                    <a16:creationId xmlns:a16="http://schemas.microsoft.com/office/drawing/2014/main" id="{053A1F93-FE00-4A05-8A8B-42457E57135C}"/>
                  </a:ext>
                </a:extLst>
              </p:cNvPr>
              <p:cNvGrpSpPr/>
              <p:nvPr/>
            </p:nvGrpSpPr>
            <p:grpSpPr>
              <a:xfrm>
                <a:off x="11156750" y="2538844"/>
                <a:ext cx="346014" cy="369975"/>
                <a:chOff x="11107727" y="2808339"/>
                <a:chExt cx="346014" cy="369975"/>
              </a:xfrm>
            </p:grpSpPr>
            <p:pic>
              <p:nvPicPr>
                <p:cNvPr id="127" name="Graphic 126">
                  <a:extLst>
                    <a:ext uri="{FF2B5EF4-FFF2-40B4-BE49-F238E27FC236}">
                      <a16:creationId xmlns:a16="http://schemas.microsoft.com/office/drawing/2014/main" id="{312D9B9B-9862-434B-AF75-29DE6FFC361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107727" y="2808339"/>
                  <a:ext cx="306046" cy="306046"/>
                </a:xfrm>
                <a:prstGeom prst="rect">
                  <a:avLst/>
                </a:prstGeom>
              </p:spPr>
            </p:pic>
            <p:grpSp>
              <p:nvGrpSpPr>
                <p:cNvPr id="68" name="Group 67">
                  <a:extLst>
                    <a:ext uri="{FF2B5EF4-FFF2-40B4-BE49-F238E27FC236}">
                      <a16:creationId xmlns:a16="http://schemas.microsoft.com/office/drawing/2014/main" id="{625F27FC-F850-48B7-8B3A-C04730FA47C4}"/>
                    </a:ext>
                  </a:extLst>
                </p:cNvPr>
                <p:cNvGrpSpPr/>
                <p:nvPr/>
              </p:nvGrpSpPr>
              <p:grpSpPr>
                <a:xfrm>
                  <a:off x="11279826" y="3004399"/>
                  <a:ext cx="173915" cy="173915"/>
                  <a:chOff x="11279826" y="3004399"/>
                  <a:chExt cx="173915" cy="173915"/>
                </a:xfrm>
              </p:grpSpPr>
              <p:grpSp>
                <p:nvGrpSpPr>
                  <p:cNvPr id="52" name="Graphic 74">
                    <a:extLst>
                      <a:ext uri="{FF2B5EF4-FFF2-40B4-BE49-F238E27FC236}">
                        <a16:creationId xmlns:a16="http://schemas.microsoft.com/office/drawing/2014/main" id="{CE3E1C1F-8617-4F05-8F8B-7C150ECD445E}"/>
                      </a:ext>
                    </a:extLst>
                  </p:cNvPr>
                  <p:cNvGrpSpPr/>
                  <p:nvPr/>
                </p:nvGrpSpPr>
                <p:grpSpPr>
                  <a:xfrm>
                    <a:off x="11279826" y="3004399"/>
                    <a:ext cx="173915" cy="173915"/>
                    <a:chOff x="11279826" y="3004399"/>
                    <a:chExt cx="173915" cy="173915"/>
                  </a:xfrm>
                </p:grpSpPr>
                <p:sp>
                  <p:nvSpPr>
                    <p:cNvPr id="57" name="Freeform: Shape 56">
                      <a:extLst>
                        <a:ext uri="{FF2B5EF4-FFF2-40B4-BE49-F238E27FC236}">
                          <a16:creationId xmlns:a16="http://schemas.microsoft.com/office/drawing/2014/main" id="{B8D71DAD-D536-47FF-954F-31024A70F72F}"/>
                        </a:ext>
                      </a:extLst>
                    </p:cNvPr>
                    <p:cNvSpPr/>
                    <p:nvPr/>
                  </p:nvSpPr>
                  <p:spPr>
                    <a:xfrm>
                      <a:off x="11286515" y="3011088"/>
                      <a:ext cx="160537" cy="160537"/>
                    </a:xfrm>
                    <a:custGeom>
                      <a:avLst/>
                      <a:gdLst>
                        <a:gd name="connsiteX0" fmla="*/ 160537 w 160537"/>
                        <a:gd name="connsiteY0" fmla="*/ 80269 h 160537"/>
                        <a:gd name="connsiteX1" fmla="*/ 80269 w 160537"/>
                        <a:gd name="connsiteY1" fmla="*/ 160537 h 160537"/>
                        <a:gd name="connsiteX2" fmla="*/ 0 w 160537"/>
                        <a:gd name="connsiteY2" fmla="*/ 80269 h 160537"/>
                        <a:gd name="connsiteX3" fmla="*/ 80269 w 160537"/>
                        <a:gd name="connsiteY3" fmla="*/ 0 h 160537"/>
                        <a:gd name="connsiteX4" fmla="*/ 160537 w 160537"/>
                        <a:gd name="connsiteY4" fmla="*/ 80269 h 1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37" h="160537">
                          <a:moveTo>
                            <a:pt x="160537" y="80269"/>
                          </a:moveTo>
                          <a:cubicBezTo>
                            <a:pt x="160537" y="124600"/>
                            <a:pt x="124600" y="160537"/>
                            <a:pt x="80269" y="160537"/>
                          </a:cubicBezTo>
                          <a:cubicBezTo>
                            <a:pt x="35938" y="160537"/>
                            <a:pt x="0" y="124600"/>
                            <a:pt x="0" y="80269"/>
                          </a:cubicBezTo>
                          <a:cubicBezTo>
                            <a:pt x="0" y="35938"/>
                            <a:pt x="35938" y="0"/>
                            <a:pt x="80269" y="0"/>
                          </a:cubicBezTo>
                          <a:cubicBezTo>
                            <a:pt x="124600" y="0"/>
                            <a:pt x="160537" y="35938"/>
                            <a:pt x="160537" y="80269"/>
                          </a:cubicBezTo>
                          <a:close/>
                        </a:path>
                      </a:pathLst>
                    </a:custGeom>
                    <a:solidFill>
                      <a:srgbClr val="1E1E1E"/>
                    </a:solidFill>
                    <a:ln w="6667" cap="flat">
                      <a:noFill/>
                      <a:prstDash val="solid"/>
                      <a:miter/>
                    </a:ln>
                  </p:spPr>
                  <p:txBody>
                    <a:bodyPr rtlCol="0" anchor="ctr"/>
                    <a:lstStyle/>
                    <a:p>
                      <a:endParaRPr lang="en-US" sz="1000"/>
                    </a:p>
                  </p:txBody>
                </p:sp>
                <p:sp>
                  <p:nvSpPr>
                    <p:cNvPr id="61" name="Freeform: Shape 60">
                      <a:extLst>
                        <a:ext uri="{FF2B5EF4-FFF2-40B4-BE49-F238E27FC236}">
                          <a16:creationId xmlns:a16="http://schemas.microsoft.com/office/drawing/2014/main" id="{B75C81DD-EE2F-448B-98CB-4759FDD0B552}"/>
                        </a:ext>
                      </a:extLst>
                    </p:cNvPr>
                    <p:cNvSpPr/>
                    <p:nvPr/>
                  </p:nvSpPr>
                  <p:spPr>
                    <a:xfrm>
                      <a:off x="11279826" y="3004399"/>
                      <a:ext cx="173915" cy="173915"/>
                    </a:xfrm>
                    <a:custGeom>
                      <a:avLst/>
                      <a:gdLst>
                        <a:gd name="connsiteX0" fmla="*/ 86958 w 173915"/>
                        <a:gd name="connsiteY0" fmla="*/ 13378 h 173915"/>
                        <a:gd name="connsiteX1" fmla="*/ 160537 w 173915"/>
                        <a:gd name="connsiteY1" fmla="*/ 86958 h 173915"/>
                        <a:gd name="connsiteX2" fmla="*/ 86958 w 173915"/>
                        <a:gd name="connsiteY2" fmla="*/ 160537 h 173915"/>
                        <a:gd name="connsiteX3" fmla="*/ 13378 w 173915"/>
                        <a:gd name="connsiteY3" fmla="*/ 86958 h 173915"/>
                        <a:gd name="connsiteX4" fmla="*/ 86958 w 173915"/>
                        <a:gd name="connsiteY4" fmla="*/ 13378 h 173915"/>
                        <a:gd name="connsiteX5" fmla="*/ 86958 w 173915"/>
                        <a:gd name="connsiteY5" fmla="*/ 0 h 173915"/>
                        <a:gd name="connsiteX6" fmla="*/ 0 w 173915"/>
                        <a:gd name="connsiteY6" fmla="*/ 86958 h 173915"/>
                        <a:gd name="connsiteX7" fmla="*/ 86958 w 173915"/>
                        <a:gd name="connsiteY7" fmla="*/ 173916 h 173915"/>
                        <a:gd name="connsiteX8" fmla="*/ 173916 w 173915"/>
                        <a:gd name="connsiteY8" fmla="*/ 86958 h 173915"/>
                        <a:gd name="connsiteX9" fmla="*/ 86958 w 173915"/>
                        <a:gd name="connsiteY9" fmla="*/ 0 h 173915"/>
                        <a:gd name="connsiteX10" fmla="*/ 86958 w 173915"/>
                        <a:gd name="connsiteY10" fmla="*/ 0 h 1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15" h="173915">
                          <a:moveTo>
                            <a:pt x="86958" y="13378"/>
                          </a:moveTo>
                          <a:cubicBezTo>
                            <a:pt x="127527" y="13378"/>
                            <a:pt x="160537" y="46389"/>
                            <a:pt x="160537" y="86958"/>
                          </a:cubicBezTo>
                          <a:cubicBezTo>
                            <a:pt x="160537" y="127527"/>
                            <a:pt x="127527" y="160537"/>
                            <a:pt x="86958" y="160537"/>
                          </a:cubicBezTo>
                          <a:cubicBezTo>
                            <a:pt x="46389" y="160537"/>
                            <a:pt x="13378" y="127527"/>
                            <a:pt x="13378" y="86958"/>
                          </a:cubicBezTo>
                          <a:cubicBezTo>
                            <a:pt x="13378" y="46389"/>
                            <a:pt x="46389" y="13378"/>
                            <a:pt x="86958" y="13378"/>
                          </a:cubicBezTo>
                          <a:moveTo>
                            <a:pt x="86958" y="0"/>
                          </a:moveTo>
                          <a:cubicBezTo>
                            <a:pt x="38930" y="0"/>
                            <a:pt x="0" y="38930"/>
                            <a:pt x="0" y="86958"/>
                          </a:cubicBezTo>
                          <a:cubicBezTo>
                            <a:pt x="0" y="134985"/>
                            <a:pt x="38930" y="173916"/>
                            <a:pt x="86958" y="173916"/>
                          </a:cubicBezTo>
                          <a:cubicBezTo>
                            <a:pt x="134985" y="173916"/>
                            <a:pt x="173916" y="134985"/>
                            <a:pt x="173916" y="86958"/>
                          </a:cubicBezTo>
                          <a:cubicBezTo>
                            <a:pt x="173916" y="38930"/>
                            <a:pt x="134985" y="0"/>
                            <a:pt x="86958" y="0"/>
                          </a:cubicBezTo>
                          <a:lnTo>
                            <a:pt x="86958" y="0"/>
                          </a:lnTo>
                          <a:close/>
                        </a:path>
                      </a:pathLst>
                    </a:custGeom>
                    <a:solidFill>
                      <a:srgbClr val="E5E5E5"/>
                    </a:solidFill>
                    <a:ln w="6667" cap="flat">
                      <a:noFill/>
                      <a:prstDash val="solid"/>
                      <a:miter/>
                    </a:ln>
                  </p:spPr>
                  <p:txBody>
                    <a:bodyPr rtlCol="0" anchor="ctr"/>
                    <a:lstStyle/>
                    <a:p>
                      <a:endParaRPr lang="en-US" sz="1000"/>
                    </a:p>
                  </p:txBody>
                </p:sp>
              </p:grpSp>
              <p:sp>
                <p:nvSpPr>
                  <p:cNvPr id="62" name="Freeform: Shape 61">
                    <a:extLst>
                      <a:ext uri="{FF2B5EF4-FFF2-40B4-BE49-F238E27FC236}">
                        <a16:creationId xmlns:a16="http://schemas.microsoft.com/office/drawing/2014/main" id="{36FDE01C-95B8-4F23-8FA4-347CC57CF66D}"/>
                      </a:ext>
                    </a:extLst>
                  </p:cNvPr>
                  <p:cNvSpPr/>
                  <p:nvPr/>
                </p:nvSpPr>
                <p:spPr>
                  <a:xfrm>
                    <a:off x="11326859" y="3047423"/>
                    <a:ext cx="79866" cy="80134"/>
                  </a:xfrm>
                  <a:custGeom>
                    <a:avLst/>
                    <a:gdLst>
                      <a:gd name="connsiteX0" fmla="*/ 61283 w 79866"/>
                      <a:gd name="connsiteY0" fmla="*/ 80135 h 80134"/>
                      <a:gd name="connsiteX1" fmla="*/ 55838 w 79866"/>
                      <a:gd name="connsiteY1" fmla="*/ 77366 h 80134"/>
                      <a:gd name="connsiteX2" fmla="*/ 39925 w 79866"/>
                      <a:gd name="connsiteY2" fmla="*/ 55599 h 80134"/>
                      <a:gd name="connsiteX3" fmla="*/ 24011 w 79866"/>
                      <a:gd name="connsiteY3" fmla="*/ 77366 h 80134"/>
                      <a:gd name="connsiteX4" fmla="*/ 18566 w 79866"/>
                      <a:gd name="connsiteY4" fmla="*/ 80135 h 80134"/>
                      <a:gd name="connsiteX5" fmla="*/ 14586 w 79866"/>
                      <a:gd name="connsiteY5" fmla="*/ 78831 h 80134"/>
                      <a:gd name="connsiteX6" fmla="*/ 11904 w 79866"/>
                      <a:gd name="connsiteY6" fmla="*/ 74422 h 80134"/>
                      <a:gd name="connsiteX7" fmla="*/ 13128 w 79866"/>
                      <a:gd name="connsiteY7" fmla="*/ 69412 h 80134"/>
                      <a:gd name="connsiteX8" fmla="*/ 29523 w 79866"/>
                      <a:gd name="connsiteY8" fmla="*/ 46977 h 80134"/>
                      <a:gd name="connsiteX9" fmla="*/ 4854 w 79866"/>
                      <a:gd name="connsiteY9" fmla="*/ 39780 h 80134"/>
                      <a:gd name="connsiteX10" fmla="*/ 272 w 79866"/>
                      <a:gd name="connsiteY10" fmla="*/ 31412 h 80134"/>
                      <a:gd name="connsiteX11" fmla="*/ 6740 w 79866"/>
                      <a:gd name="connsiteY11" fmla="*/ 26549 h 80134"/>
                      <a:gd name="connsiteX12" fmla="*/ 8633 w 79866"/>
                      <a:gd name="connsiteY12" fmla="*/ 26823 h 80134"/>
                      <a:gd name="connsiteX13" fmla="*/ 33182 w 79866"/>
                      <a:gd name="connsiteY13" fmla="*/ 33980 h 80134"/>
                      <a:gd name="connsiteX14" fmla="*/ 33182 w 79866"/>
                      <a:gd name="connsiteY14" fmla="*/ 6743 h 80134"/>
                      <a:gd name="connsiteX15" fmla="*/ 39931 w 79866"/>
                      <a:gd name="connsiteY15" fmla="*/ 0 h 80134"/>
                      <a:gd name="connsiteX16" fmla="*/ 46680 w 79866"/>
                      <a:gd name="connsiteY16" fmla="*/ 6743 h 80134"/>
                      <a:gd name="connsiteX17" fmla="*/ 46680 w 79866"/>
                      <a:gd name="connsiteY17" fmla="*/ 33974 h 80134"/>
                      <a:gd name="connsiteX18" fmla="*/ 71229 w 79866"/>
                      <a:gd name="connsiteY18" fmla="*/ 26816 h 80134"/>
                      <a:gd name="connsiteX19" fmla="*/ 73122 w 79866"/>
                      <a:gd name="connsiteY19" fmla="*/ 26542 h 80134"/>
                      <a:gd name="connsiteX20" fmla="*/ 79597 w 79866"/>
                      <a:gd name="connsiteY20" fmla="*/ 31405 h 80134"/>
                      <a:gd name="connsiteX21" fmla="*/ 75009 w 79866"/>
                      <a:gd name="connsiteY21" fmla="*/ 39773 h 80134"/>
                      <a:gd name="connsiteX22" fmla="*/ 50339 w 79866"/>
                      <a:gd name="connsiteY22" fmla="*/ 46971 h 80134"/>
                      <a:gd name="connsiteX23" fmla="*/ 66734 w 79866"/>
                      <a:gd name="connsiteY23" fmla="*/ 69406 h 80134"/>
                      <a:gd name="connsiteX24" fmla="*/ 67958 w 79866"/>
                      <a:gd name="connsiteY24" fmla="*/ 74416 h 80134"/>
                      <a:gd name="connsiteX25" fmla="*/ 65276 w 79866"/>
                      <a:gd name="connsiteY25" fmla="*/ 78824 h 80134"/>
                      <a:gd name="connsiteX26" fmla="*/ 61283 w 79866"/>
                      <a:gd name="connsiteY26" fmla="*/ 80135 h 80134"/>
                      <a:gd name="connsiteX27" fmla="*/ 61283 w 79866"/>
                      <a:gd name="connsiteY27" fmla="*/ 80135 h 8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66" h="80134">
                        <a:moveTo>
                          <a:pt x="61283" y="80135"/>
                        </a:moveTo>
                        <a:cubicBezTo>
                          <a:pt x="59136" y="80135"/>
                          <a:pt x="57095" y="79105"/>
                          <a:pt x="55838" y="77366"/>
                        </a:cubicBezTo>
                        <a:lnTo>
                          <a:pt x="39925" y="55599"/>
                        </a:lnTo>
                        <a:lnTo>
                          <a:pt x="24011" y="77366"/>
                        </a:lnTo>
                        <a:cubicBezTo>
                          <a:pt x="22754" y="79105"/>
                          <a:pt x="20714" y="80135"/>
                          <a:pt x="18566" y="80135"/>
                        </a:cubicBezTo>
                        <a:cubicBezTo>
                          <a:pt x="17128" y="80135"/>
                          <a:pt x="15750" y="79687"/>
                          <a:pt x="14586" y="78831"/>
                        </a:cubicBezTo>
                        <a:cubicBezTo>
                          <a:pt x="13128" y="77774"/>
                          <a:pt x="12178" y="76202"/>
                          <a:pt x="11904" y="74422"/>
                        </a:cubicBezTo>
                        <a:cubicBezTo>
                          <a:pt x="11623" y="72637"/>
                          <a:pt x="12058" y="70864"/>
                          <a:pt x="13128" y="69412"/>
                        </a:cubicBezTo>
                        <a:lnTo>
                          <a:pt x="29523" y="46977"/>
                        </a:lnTo>
                        <a:lnTo>
                          <a:pt x="4854" y="39780"/>
                        </a:lnTo>
                        <a:cubicBezTo>
                          <a:pt x="1282" y="38736"/>
                          <a:pt x="-772" y="34977"/>
                          <a:pt x="272" y="31412"/>
                        </a:cubicBezTo>
                        <a:cubicBezTo>
                          <a:pt x="1101" y="28549"/>
                          <a:pt x="3757" y="26549"/>
                          <a:pt x="6740" y="26549"/>
                        </a:cubicBezTo>
                        <a:cubicBezTo>
                          <a:pt x="7382" y="26549"/>
                          <a:pt x="8011" y="26643"/>
                          <a:pt x="8633" y="26823"/>
                        </a:cubicBezTo>
                        <a:lnTo>
                          <a:pt x="33182" y="33980"/>
                        </a:lnTo>
                        <a:lnTo>
                          <a:pt x="33182" y="6743"/>
                        </a:lnTo>
                        <a:cubicBezTo>
                          <a:pt x="33182" y="3023"/>
                          <a:pt x="36205" y="0"/>
                          <a:pt x="39931" y="0"/>
                        </a:cubicBezTo>
                        <a:cubicBezTo>
                          <a:pt x="43657" y="0"/>
                          <a:pt x="46680" y="3023"/>
                          <a:pt x="46680" y="6743"/>
                        </a:cubicBezTo>
                        <a:lnTo>
                          <a:pt x="46680" y="33974"/>
                        </a:lnTo>
                        <a:lnTo>
                          <a:pt x="71229" y="26816"/>
                        </a:lnTo>
                        <a:cubicBezTo>
                          <a:pt x="71851" y="26636"/>
                          <a:pt x="72487" y="26542"/>
                          <a:pt x="73122" y="26542"/>
                        </a:cubicBezTo>
                        <a:cubicBezTo>
                          <a:pt x="76099" y="26542"/>
                          <a:pt x="78761" y="28542"/>
                          <a:pt x="79597" y="31405"/>
                        </a:cubicBezTo>
                        <a:cubicBezTo>
                          <a:pt x="80634" y="34970"/>
                          <a:pt x="78587" y="38730"/>
                          <a:pt x="75009" y="39773"/>
                        </a:cubicBezTo>
                        <a:lnTo>
                          <a:pt x="50339" y="46971"/>
                        </a:lnTo>
                        <a:lnTo>
                          <a:pt x="66734" y="69406"/>
                        </a:lnTo>
                        <a:cubicBezTo>
                          <a:pt x="67798" y="70857"/>
                          <a:pt x="68239" y="72630"/>
                          <a:pt x="67958" y="74416"/>
                        </a:cubicBezTo>
                        <a:cubicBezTo>
                          <a:pt x="67684" y="76202"/>
                          <a:pt x="66728" y="77767"/>
                          <a:pt x="65276" y="78824"/>
                        </a:cubicBezTo>
                        <a:cubicBezTo>
                          <a:pt x="64099" y="79687"/>
                          <a:pt x="62721" y="80135"/>
                          <a:pt x="61283" y="80135"/>
                        </a:cubicBezTo>
                        <a:lnTo>
                          <a:pt x="61283" y="80135"/>
                        </a:lnTo>
                        <a:close/>
                      </a:path>
                    </a:pathLst>
                  </a:custGeom>
                  <a:solidFill>
                    <a:srgbClr val="E5E5E5"/>
                  </a:solidFill>
                  <a:ln w="6667" cap="flat">
                    <a:noFill/>
                    <a:prstDash val="solid"/>
                    <a:miter/>
                  </a:ln>
                </p:spPr>
                <p:txBody>
                  <a:bodyPr rtlCol="0" anchor="ctr"/>
                  <a:lstStyle/>
                  <a:p>
                    <a:endParaRPr lang="en-US" sz="1000"/>
                  </a:p>
                </p:txBody>
              </p:sp>
              <p:sp>
                <p:nvSpPr>
                  <p:cNvPr id="67" name="Freeform: Shape 66">
                    <a:extLst>
                      <a:ext uri="{FF2B5EF4-FFF2-40B4-BE49-F238E27FC236}">
                        <a16:creationId xmlns:a16="http://schemas.microsoft.com/office/drawing/2014/main" id="{C609885F-3164-4A2A-B1E4-50BABA0BE7F9}"/>
                      </a:ext>
                    </a:extLst>
                  </p:cNvPr>
                  <p:cNvSpPr/>
                  <p:nvPr/>
                </p:nvSpPr>
                <p:spPr>
                  <a:xfrm>
                    <a:off x="11326859" y="3047423"/>
                    <a:ext cx="39931" cy="78830"/>
                  </a:xfrm>
                  <a:custGeom>
                    <a:avLst/>
                    <a:gdLst>
                      <a:gd name="connsiteX0" fmla="*/ 39925 w 39931"/>
                      <a:gd name="connsiteY0" fmla="*/ 43934 h 78830"/>
                      <a:gd name="connsiteX1" fmla="*/ 14586 w 39931"/>
                      <a:gd name="connsiteY1" fmla="*/ 78831 h 78830"/>
                      <a:gd name="connsiteX2" fmla="*/ 11904 w 39931"/>
                      <a:gd name="connsiteY2" fmla="*/ 74422 h 78830"/>
                      <a:gd name="connsiteX3" fmla="*/ 13128 w 39931"/>
                      <a:gd name="connsiteY3" fmla="*/ 69412 h 78830"/>
                      <a:gd name="connsiteX4" fmla="*/ 29523 w 39931"/>
                      <a:gd name="connsiteY4" fmla="*/ 46977 h 78830"/>
                      <a:gd name="connsiteX5" fmla="*/ 4854 w 39931"/>
                      <a:gd name="connsiteY5" fmla="*/ 39780 h 78830"/>
                      <a:gd name="connsiteX6" fmla="*/ 272 w 39931"/>
                      <a:gd name="connsiteY6" fmla="*/ 31412 h 78830"/>
                      <a:gd name="connsiteX7" fmla="*/ 6740 w 39931"/>
                      <a:gd name="connsiteY7" fmla="*/ 26549 h 78830"/>
                      <a:gd name="connsiteX8" fmla="*/ 8633 w 39931"/>
                      <a:gd name="connsiteY8" fmla="*/ 26823 h 78830"/>
                      <a:gd name="connsiteX9" fmla="*/ 33182 w 39931"/>
                      <a:gd name="connsiteY9" fmla="*/ 33980 h 78830"/>
                      <a:gd name="connsiteX10" fmla="*/ 33182 w 39931"/>
                      <a:gd name="connsiteY10" fmla="*/ 6743 h 78830"/>
                      <a:gd name="connsiteX11" fmla="*/ 39931 w 39931"/>
                      <a:gd name="connsiteY11" fmla="*/ 0 h 78830"/>
                      <a:gd name="connsiteX12" fmla="*/ 39925 w 39931"/>
                      <a:gd name="connsiteY12" fmla="*/ 43934 h 7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31" h="78830">
                        <a:moveTo>
                          <a:pt x="39925" y="43934"/>
                        </a:moveTo>
                        <a:lnTo>
                          <a:pt x="14586" y="78831"/>
                        </a:lnTo>
                        <a:cubicBezTo>
                          <a:pt x="13128" y="77774"/>
                          <a:pt x="12178" y="76202"/>
                          <a:pt x="11904" y="74422"/>
                        </a:cubicBezTo>
                        <a:cubicBezTo>
                          <a:pt x="11623" y="72637"/>
                          <a:pt x="12058" y="70864"/>
                          <a:pt x="13128" y="69412"/>
                        </a:cubicBezTo>
                        <a:lnTo>
                          <a:pt x="29523" y="46977"/>
                        </a:lnTo>
                        <a:lnTo>
                          <a:pt x="4854" y="39780"/>
                        </a:lnTo>
                        <a:cubicBezTo>
                          <a:pt x="1282" y="38736"/>
                          <a:pt x="-772" y="34977"/>
                          <a:pt x="272" y="31412"/>
                        </a:cubicBezTo>
                        <a:cubicBezTo>
                          <a:pt x="1101" y="28549"/>
                          <a:pt x="3757" y="26549"/>
                          <a:pt x="6740" y="26549"/>
                        </a:cubicBezTo>
                        <a:cubicBezTo>
                          <a:pt x="7382" y="26549"/>
                          <a:pt x="8011" y="26643"/>
                          <a:pt x="8633" y="26823"/>
                        </a:cubicBezTo>
                        <a:lnTo>
                          <a:pt x="33182" y="33980"/>
                        </a:lnTo>
                        <a:lnTo>
                          <a:pt x="33182" y="6743"/>
                        </a:lnTo>
                        <a:cubicBezTo>
                          <a:pt x="33182" y="3023"/>
                          <a:pt x="36205" y="0"/>
                          <a:pt x="39931" y="0"/>
                        </a:cubicBezTo>
                        <a:lnTo>
                          <a:pt x="39925" y="43934"/>
                        </a:lnTo>
                        <a:close/>
                      </a:path>
                    </a:pathLst>
                  </a:custGeom>
                  <a:solidFill>
                    <a:srgbClr val="FFFFFF"/>
                  </a:solidFill>
                  <a:ln w="6667" cap="flat">
                    <a:noFill/>
                    <a:prstDash val="solid"/>
                    <a:miter/>
                  </a:ln>
                </p:spPr>
                <p:txBody>
                  <a:bodyPr rtlCol="0" anchor="ctr"/>
                  <a:lstStyle/>
                  <a:p>
                    <a:endParaRPr lang="en-US" sz="1000"/>
                  </a:p>
                </p:txBody>
              </p:sp>
            </p:grpSp>
          </p:grpSp>
          <p:pic>
            <p:nvPicPr>
              <p:cNvPr id="156" name="Graphic 155">
                <a:extLst>
                  <a:ext uri="{FF2B5EF4-FFF2-40B4-BE49-F238E27FC236}">
                    <a16:creationId xmlns:a16="http://schemas.microsoft.com/office/drawing/2014/main" id="{08339134-6CA8-456A-87B0-AB348B9E391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177902" y="3130316"/>
                <a:ext cx="303710" cy="303710"/>
              </a:xfrm>
              <a:prstGeom prst="rect">
                <a:avLst/>
              </a:prstGeom>
            </p:spPr>
          </p:pic>
          <p:pic>
            <p:nvPicPr>
              <p:cNvPr id="164" name="Graphic 163">
                <a:extLst>
                  <a:ext uri="{FF2B5EF4-FFF2-40B4-BE49-F238E27FC236}">
                    <a16:creationId xmlns:a16="http://schemas.microsoft.com/office/drawing/2014/main" id="{9A3AADFB-E616-4BA7-B250-855CF46EFF0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1160208" y="3796974"/>
                <a:ext cx="339098" cy="339098"/>
              </a:xfrm>
              <a:prstGeom prst="rect">
                <a:avLst/>
              </a:prstGeom>
            </p:spPr>
          </p:pic>
          <p:pic>
            <p:nvPicPr>
              <p:cNvPr id="165" name="Graphic 164">
                <a:extLst>
                  <a:ext uri="{FF2B5EF4-FFF2-40B4-BE49-F238E27FC236}">
                    <a16:creationId xmlns:a16="http://schemas.microsoft.com/office/drawing/2014/main" id="{D620FF41-DDB0-406C-878C-C55BE15597A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1144753" y="4995443"/>
                <a:ext cx="370008" cy="370008"/>
              </a:xfrm>
              <a:prstGeom prst="rect">
                <a:avLst/>
              </a:prstGeom>
            </p:spPr>
          </p:pic>
          <p:pic>
            <p:nvPicPr>
              <p:cNvPr id="166" name="Graphic 165">
                <a:extLst>
                  <a:ext uri="{FF2B5EF4-FFF2-40B4-BE49-F238E27FC236}">
                    <a16:creationId xmlns:a16="http://schemas.microsoft.com/office/drawing/2014/main" id="{2E31DF87-D8A7-4831-BBF1-09AA1A7FDD0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1189005" y="4465355"/>
                <a:ext cx="281504" cy="281504"/>
              </a:xfrm>
              <a:prstGeom prst="rect">
                <a:avLst/>
              </a:prstGeom>
            </p:spPr>
          </p:pic>
          <p:pic>
            <p:nvPicPr>
              <p:cNvPr id="167" name="Graphic 166">
                <a:extLst>
                  <a:ext uri="{FF2B5EF4-FFF2-40B4-BE49-F238E27FC236}">
                    <a16:creationId xmlns:a16="http://schemas.microsoft.com/office/drawing/2014/main" id="{0E36157F-E978-4A6B-BF98-448B3F2BCBD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171127" y="5806612"/>
                <a:ext cx="317261" cy="317261"/>
              </a:xfrm>
              <a:prstGeom prst="rect">
                <a:avLst/>
              </a:prstGeom>
            </p:spPr>
          </p:pic>
        </p:grpSp>
      </p:grpSp>
    </p:spTree>
    <p:extLst>
      <p:ext uri="{BB962C8B-B14F-4D97-AF65-F5344CB8AC3E}">
        <p14:creationId xmlns:p14="http://schemas.microsoft.com/office/powerpoint/2010/main" val="13442035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32932-EC66-4DE9-9AEB-4B3F21D1E7EB}"/>
              </a:ext>
            </a:extLst>
          </p:cNvPr>
          <p:cNvSpPr>
            <a:spLocks noGrp="1"/>
          </p:cNvSpPr>
          <p:nvPr>
            <p:ph type="title"/>
          </p:nvPr>
        </p:nvSpPr>
        <p:spPr>
          <a:xfrm>
            <a:off x="585216" y="661651"/>
            <a:ext cx="11018520" cy="492443"/>
          </a:xfrm>
        </p:spPr>
        <p:txBody>
          <a:bodyPr/>
          <a:lstStyle/>
          <a:p>
            <a:r>
              <a:rPr lang="en-US"/>
              <a:t>Use MySQL Data-in replication with cloud-based delivery</a:t>
            </a:r>
          </a:p>
        </p:txBody>
      </p:sp>
      <p:pic>
        <p:nvPicPr>
          <p:cNvPr id="64" name="Graphic 63">
            <a:extLst>
              <a:ext uri="{FF2B5EF4-FFF2-40B4-BE49-F238E27FC236}">
                <a16:creationId xmlns:a16="http://schemas.microsoft.com/office/drawing/2014/main" id="{577CFA2B-5F7A-D74F-9143-6F5015A2682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963" y="144841"/>
            <a:ext cx="440947" cy="440947"/>
          </a:xfrm>
          <a:prstGeom prst="rect">
            <a:avLst/>
          </a:prstGeom>
        </p:spPr>
      </p:pic>
      <p:sp>
        <p:nvSpPr>
          <p:cNvPr id="61" name="Text Placeholder 32">
            <a:extLst>
              <a:ext uri="{FF2B5EF4-FFF2-40B4-BE49-F238E27FC236}">
                <a16:creationId xmlns:a16="http://schemas.microsoft.com/office/drawing/2014/main" id="{5495D18C-BC73-9241-AA6E-5BBCC31CA38E}"/>
              </a:ext>
            </a:extLst>
          </p:cNvPr>
          <p:cNvSpPr txBox="1">
            <a:spLocks/>
          </p:cNvSpPr>
          <p:nvPr/>
        </p:nvSpPr>
        <p:spPr>
          <a:xfrm>
            <a:off x="1095429" y="270144"/>
            <a:ext cx="3904742"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High performance solutions for telecom</a:t>
            </a:r>
          </a:p>
          <a:p>
            <a:pPr marL="0" lvl="0" indent="0">
              <a:buNone/>
            </a:pPr>
            <a:endParaRPr lang="en-US" sz="1600" spc="-20">
              <a:solidFill>
                <a:srgbClr val="0078D4"/>
              </a:solidFill>
              <a:latin typeface="Segoe UI Semibold"/>
            </a:endParaRPr>
          </a:p>
        </p:txBody>
      </p:sp>
      <p:sp>
        <p:nvSpPr>
          <p:cNvPr id="6" name="Text Placeholder 5">
            <a:extLst>
              <a:ext uri="{FF2B5EF4-FFF2-40B4-BE49-F238E27FC236}">
                <a16:creationId xmlns:a16="http://schemas.microsoft.com/office/drawing/2014/main" id="{3871F2CD-B3DA-47A2-8EDF-5E843063AD39}"/>
              </a:ext>
            </a:extLst>
          </p:cNvPr>
          <p:cNvSpPr>
            <a:spLocks noGrp="1"/>
          </p:cNvSpPr>
          <p:nvPr>
            <p:ph type="body" sz="quarter" idx="10"/>
          </p:nvPr>
        </p:nvSpPr>
        <p:spPr>
          <a:xfrm>
            <a:off x="586390" y="2019300"/>
            <a:ext cx="3601587" cy="3004967"/>
          </a:xfrm>
        </p:spPr>
        <p:txBody>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Leading telecom/mobile service provider in the U.S. delivers high performance data services using Azure Database for MySQL replicated in real-time from on-premise MySQL database</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Replication between on-premise primary instance and Azure via Express Route private connection​</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Azure Kubernetes securely serves data via microservices and a private network​</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Cloud native Azure Database for MySQL maximizes performance and minimizes latency​</a:t>
            </a:r>
          </a:p>
        </p:txBody>
      </p:sp>
      <p:sp>
        <p:nvSpPr>
          <p:cNvPr id="33" name="Text Placeholder 32">
            <a:extLst>
              <a:ext uri="{FF2B5EF4-FFF2-40B4-BE49-F238E27FC236}">
                <a16:creationId xmlns:a16="http://schemas.microsoft.com/office/drawing/2014/main" id="{2B56EA4B-CEA8-480A-BEF3-AC5FD6D35B09}"/>
              </a:ext>
            </a:extLst>
          </p:cNvPr>
          <p:cNvSpPr>
            <a:spLocks noGrp="1"/>
          </p:cNvSpPr>
          <p:nvPr>
            <p:ph type="body" sz="quarter" idx="12"/>
          </p:nvPr>
        </p:nvSpPr>
        <p:spPr>
          <a:xfrm>
            <a:off x="5088530" y="1481941"/>
            <a:ext cx="6836332" cy="492443"/>
          </a:xfrm>
        </p:spPr>
        <p:txBody>
          <a:bodyPr/>
          <a:lstStyle/>
          <a:p>
            <a:pPr algn="ctr"/>
            <a:r>
              <a:rPr lang="en-US" sz="1600"/>
              <a:t>Microservice architecture with Azure Database </a:t>
            </a:r>
            <a:br>
              <a:rPr lang="en-US" sz="1600"/>
            </a:br>
            <a:r>
              <a:rPr lang="en-US" sz="1600"/>
              <a:t>for MySQL and Azure Kubernetes Service</a:t>
            </a:r>
          </a:p>
        </p:txBody>
      </p:sp>
      <p:grpSp>
        <p:nvGrpSpPr>
          <p:cNvPr id="4" name="Group 3" descr="Microservice architecture with Azure Database for MySQL and Azure Kubernetes Service showing how services were set up for a leading telecom provider.&#10;">
            <a:extLst>
              <a:ext uri="{FF2B5EF4-FFF2-40B4-BE49-F238E27FC236}">
                <a16:creationId xmlns:a16="http://schemas.microsoft.com/office/drawing/2014/main" id="{E79FDC8B-6451-6A43-8391-5ECD322EE684}"/>
              </a:ext>
            </a:extLst>
          </p:cNvPr>
          <p:cNvGrpSpPr/>
          <p:nvPr/>
        </p:nvGrpSpPr>
        <p:grpSpPr>
          <a:xfrm>
            <a:off x="4858012" y="2226273"/>
            <a:ext cx="7066850" cy="4020459"/>
            <a:chOff x="4858012" y="2226273"/>
            <a:chExt cx="7066850" cy="4020459"/>
          </a:xfrm>
        </p:grpSpPr>
        <p:sp>
          <p:nvSpPr>
            <p:cNvPr id="122" name="Rectangle 121">
              <a:extLst>
                <a:ext uri="{FF2B5EF4-FFF2-40B4-BE49-F238E27FC236}">
                  <a16:creationId xmlns:a16="http://schemas.microsoft.com/office/drawing/2014/main" id="{8DCD2A1A-CCE7-44A1-9A4C-16D8BE27DFCD}"/>
                </a:ext>
              </a:extLst>
            </p:cNvPr>
            <p:cNvSpPr/>
            <p:nvPr/>
          </p:nvSpPr>
          <p:spPr bwMode="auto">
            <a:xfrm>
              <a:off x="7448399" y="2226273"/>
              <a:ext cx="4476463" cy="402045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50298E41-3367-477C-8D08-523BC040C709}"/>
                </a:ext>
              </a:extLst>
            </p:cNvPr>
            <p:cNvSpPr/>
            <p:nvPr/>
          </p:nvSpPr>
          <p:spPr bwMode="auto">
            <a:xfrm>
              <a:off x="4858012" y="3710918"/>
              <a:ext cx="1295412" cy="1051168"/>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u="sng" err="1">
                <a:gradFill>
                  <a:gsLst>
                    <a:gs pos="0">
                      <a:srgbClr val="FFFFFF"/>
                    </a:gs>
                    <a:gs pos="100000">
                      <a:srgbClr val="FFFFFF"/>
                    </a:gs>
                  </a:gsLst>
                  <a:lin ang="5400000" scaled="0"/>
                </a:gradFill>
                <a:ea typeface="Segoe UI" pitchFamily="34" charset="0"/>
                <a:cs typeface="Segoe UI" pitchFamily="34" charset="0"/>
              </a:endParaRPr>
            </a:p>
          </p:txBody>
        </p:sp>
        <p:sp>
          <p:nvSpPr>
            <p:cNvPr id="130" name="TextBox 129">
              <a:extLst>
                <a:ext uri="{FF2B5EF4-FFF2-40B4-BE49-F238E27FC236}">
                  <a16:creationId xmlns:a16="http://schemas.microsoft.com/office/drawing/2014/main" id="{FA35CDEB-B16B-480B-9DB8-94EBB3B67ED1}"/>
                </a:ext>
              </a:extLst>
            </p:cNvPr>
            <p:cNvSpPr txBox="1"/>
            <p:nvPr/>
          </p:nvSpPr>
          <p:spPr>
            <a:xfrm>
              <a:off x="4948324" y="4486360"/>
              <a:ext cx="953787"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On-Prem MySQL</a:t>
              </a:r>
            </a:p>
          </p:txBody>
        </p:sp>
        <p:pic>
          <p:nvPicPr>
            <p:cNvPr id="65" name="Graphic 64">
              <a:extLst>
                <a:ext uri="{FF2B5EF4-FFF2-40B4-BE49-F238E27FC236}">
                  <a16:creationId xmlns:a16="http://schemas.microsoft.com/office/drawing/2014/main" id="{278D6FB2-07E3-4435-B611-EDA0B30142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9427" y="3832756"/>
              <a:ext cx="615400" cy="615400"/>
            </a:xfrm>
            <a:prstGeom prst="rect">
              <a:avLst/>
            </a:prstGeom>
          </p:spPr>
        </p:pic>
        <p:grpSp>
          <p:nvGrpSpPr>
            <p:cNvPr id="10" name="Group 9">
              <a:extLst>
                <a:ext uri="{FF2B5EF4-FFF2-40B4-BE49-F238E27FC236}">
                  <a16:creationId xmlns:a16="http://schemas.microsoft.com/office/drawing/2014/main" id="{216647DF-9EB4-4E1F-9B75-1CCDB93962A0}"/>
                </a:ext>
              </a:extLst>
            </p:cNvPr>
            <p:cNvGrpSpPr/>
            <p:nvPr/>
          </p:nvGrpSpPr>
          <p:grpSpPr>
            <a:xfrm>
              <a:off x="5930985" y="4004665"/>
              <a:ext cx="446085" cy="463674"/>
              <a:chOff x="5930985" y="4129074"/>
              <a:chExt cx="446085" cy="463674"/>
            </a:xfrm>
          </p:grpSpPr>
          <p:sp>
            <p:nvSpPr>
              <p:cNvPr id="96" name="Rectangle 95">
                <a:extLst>
                  <a:ext uri="{FF2B5EF4-FFF2-40B4-BE49-F238E27FC236}">
                    <a16:creationId xmlns:a16="http://schemas.microsoft.com/office/drawing/2014/main" id="{6EEB08C0-6670-4480-A60A-3E34BFE6EB82}"/>
                  </a:ext>
                </a:extLst>
              </p:cNvPr>
              <p:cNvSpPr/>
              <p:nvPr/>
            </p:nvSpPr>
            <p:spPr bwMode="auto">
              <a:xfrm>
                <a:off x="5930985" y="4129074"/>
                <a:ext cx="446085" cy="4636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33E14FDC-3A85-4B56-B1A5-1A1D4AE27D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9707" y="4147131"/>
                <a:ext cx="395312" cy="395312"/>
              </a:xfrm>
              <a:prstGeom prst="rect">
                <a:avLst/>
              </a:prstGeom>
            </p:spPr>
          </p:pic>
        </p:grpSp>
        <p:grpSp>
          <p:nvGrpSpPr>
            <p:cNvPr id="12" name="Group 11">
              <a:extLst>
                <a:ext uri="{FF2B5EF4-FFF2-40B4-BE49-F238E27FC236}">
                  <a16:creationId xmlns:a16="http://schemas.microsoft.com/office/drawing/2014/main" id="{9D096B93-24BD-4CD0-A814-2A0A71265125}"/>
                </a:ext>
              </a:extLst>
            </p:cNvPr>
            <p:cNvGrpSpPr/>
            <p:nvPr/>
          </p:nvGrpSpPr>
          <p:grpSpPr>
            <a:xfrm>
              <a:off x="6556868" y="4041344"/>
              <a:ext cx="790281" cy="598904"/>
              <a:chOff x="6521081" y="4165753"/>
              <a:chExt cx="790281" cy="598904"/>
            </a:xfrm>
          </p:grpSpPr>
          <p:sp>
            <p:nvSpPr>
              <p:cNvPr id="131" name="TextBox 130">
                <a:extLst>
                  <a:ext uri="{FF2B5EF4-FFF2-40B4-BE49-F238E27FC236}">
                    <a16:creationId xmlns:a16="http://schemas.microsoft.com/office/drawing/2014/main" id="{9FFF1D1C-B5E5-40D5-86F4-0B590AFBDDEA}"/>
                  </a:ext>
                </a:extLst>
              </p:cNvPr>
              <p:cNvSpPr txBox="1"/>
              <p:nvPr/>
            </p:nvSpPr>
            <p:spPr>
              <a:xfrm>
                <a:off x="6521081" y="4610769"/>
                <a:ext cx="790281"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Express Route</a:t>
                </a:r>
              </a:p>
            </p:txBody>
          </p:sp>
          <p:pic>
            <p:nvPicPr>
              <p:cNvPr id="98" name="Graphic 97">
                <a:extLst>
                  <a:ext uri="{FF2B5EF4-FFF2-40B4-BE49-F238E27FC236}">
                    <a16:creationId xmlns:a16="http://schemas.microsoft.com/office/drawing/2014/main" id="{1AA0E110-FB60-4FFE-A747-57EE9A5B04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97913" y="4165753"/>
                <a:ext cx="358069" cy="358069"/>
              </a:xfrm>
              <a:prstGeom prst="rect">
                <a:avLst/>
              </a:prstGeom>
            </p:spPr>
          </p:pic>
        </p:grpSp>
        <p:sp>
          <p:nvSpPr>
            <p:cNvPr id="47" name="Rectangle 46">
              <a:extLst>
                <a:ext uri="{FF2B5EF4-FFF2-40B4-BE49-F238E27FC236}">
                  <a16:creationId xmlns:a16="http://schemas.microsoft.com/office/drawing/2014/main" id="{FD25A9B1-52EE-4F92-99AE-ACC4B34B49E0}"/>
                </a:ext>
              </a:extLst>
            </p:cNvPr>
            <p:cNvSpPr/>
            <p:nvPr/>
          </p:nvSpPr>
          <p:spPr bwMode="auto">
            <a:xfrm>
              <a:off x="7820824" y="3575214"/>
              <a:ext cx="1278412" cy="1510353"/>
            </a:xfrm>
            <a:prstGeom prst="rect">
              <a:avLst/>
            </a:prstGeom>
            <a:noFill/>
            <a:ln>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9" name="TextBox 58">
              <a:extLst>
                <a:ext uri="{FF2B5EF4-FFF2-40B4-BE49-F238E27FC236}">
                  <a16:creationId xmlns:a16="http://schemas.microsoft.com/office/drawing/2014/main" id="{68C01AF0-59A3-406D-902E-617EAA1263F9}"/>
                </a:ext>
              </a:extLst>
            </p:cNvPr>
            <p:cNvSpPr txBox="1"/>
            <p:nvPr/>
          </p:nvSpPr>
          <p:spPr>
            <a:xfrm>
              <a:off x="7816056" y="4781897"/>
              <a:ext cx="1287948" cy="153888"/>
            </a:xfrm>
            <a:prstGeom prst="rect">
              <a:avLst/>
            </a:prstGeom>
            <a:noFill/>
          </p:spPr>
          <p:txBody>
            <a:bodyPr wrap="square" lIns="0" tIns="0" rIns="0" bIns="0" rtlCol="0">
              <a:spAutoFit/>
            </a:bodyPr>
            <a:lstStyle/>
            <a:p>
              <a:pPr algn="ctr"/>
              <a:r>
                <a:rPr lang="en-US" sz="1000">
                  <a:gradFill>
                    <a:gsLst>
                      <a:gs pos="2917">
                        <a:schemeClr val="tx1"/>
                      </a:gs>
                      <a:gs pos="30000">
                        <a:schemeClr val="tx1"/>
                      </a:gs>
                    </a:gsLst>
                    <a:lin ang="5400000" scaled="0"/>
                  </a:gradFill>
                </a:rPr>
                <a:t>Bastion VNET</a:t>
              </a:r>
            </a:p>
          </p:txBody>
        </p:sp>
        <p:pic>
          <p:nvPicPr>
            <p:cNvPr id="66" name="Graphic 65">
              <a:extLst>
                <a:ext uri="{FF2B5EF4-FFF2-40B4-BE49-F238E27FC236}">
                  <a16:creationId xmlns:a16="http://schemas.microsoft.com/office/drawing/2014/main" id="{BFFB4BB3-F023-4CA9-8058-B8BCCF6F8F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40090" y="4285391"/>
              <a:ext cx="446084" cy="446084"/>
            </a:xfrm>
            <a:prstGeom prst="rect">
              <a:avLst/>
            </a:prstGeom>
          </p:spPr>
        </p:pic>
        <p:pic>
          <p:nvPicPr>
            <p:cNvPr id="68" name="Graphic 67">
              <a:extLst>
                <a:ext uri="{FF2B5EF4-FFF2-40B4-BE49-F238E27FC236}">
                  <a16:creationId xmlns:a16="http://schemas.microsoft.com/office/drawing/2014/main" id="{0A0C8F66-7A3A-4C88-9B02-6C999B1F773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50910" y="3740384"/>
              <a:ext cx="348237" cy="348237"/>
            </a:xfrm>
            <a:prstGeom prst="rect">
              <a:avLst/>
            </a:prstGeom>
          </p:spPr>
        </p:pic>
        <p:pic>
          <p:nvPicPr>
            <p:cNvPr id="79" name="Graphic 78">
              <a:extLst>
                <a:ext uri="{FF2B5EF4-FFF2-40B4-BE49-F238E27FC236}">
                  <a16:creationId xmlns:a16="http://schemas.microsoft.com/office/drawing/2014/main" id="{9454F50B-DACD-47D8-B234-DB16DEF1F29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23170" y="3773750"/>
              <a:ext cx="281504" cy="281504"/>
            </a:xfrm>
            <a:prstGeom prst="rect">
              <a:avLst/>
            </a:prstGeom>
          </p:spPr>
        </p:pic>
        <p:grpSp>
          <p:nvGrpSpPr>
            <p:cNvPr id="32" name="Group 31">
              <a:extLst>
                <a:ext uri="{FF2B5EF4-FFF2-40B4-BE49-F238E27FC236}">
                  <a16:creationId xmlns:a16="http://schemas.microsoft.com/office/drawing/2014/main" id="{39AD773E-0176-4321-AC81-1830E47A3353}"/>
                </a:ext>
              </a:extLst>
            </p:cNvPr>
            <p:cNvGrpSpPr/>
            <p:nvPr/>
          </p:nvGrpSpPr>
          <p:grpSpPr>
            <a:xfrm>
              <a:off x="8616869" y="3387438"/>
              <a:ext cx="446085" cy="376295"/>
              <a:chOff x="8616869" y="3387438"/>
              <a:chExt cx="446085" cy="376295"/>
            </a:xfrm>
          </p:grpSpPr>
          <p:sp>
            <p:nvSpPr>
              <p:cNvPr id="84" name="Rectangle 83">
                <a:extLst>
                  <a:ext uri="{FF2B5EF4-FFF2-40B4-BE49-F238E27FC236}">
                    <a16:creationId xmlns:a16="http://schemas.microsoft.com/office/drawing/2014/main" id="{1A0C11A1-7FD4-4A42-9C07-F78CD3C2A42C}"/>
                  </a:ext>
                </a:extLst>
              </p:cNvPr>
              <p:cNvSpPr/>
              <p:nvPr/>
            </p:nvSpPr>
            <p:spPr bwMode="auto">
              <a:xfrm>
                <a:off x="8616869" y="3445408"/>
                <a:ext cx="446085" cy="2603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5" name="Graphic 84">
                <a:extLst>
                  <a:ext uri="{FF2B5EF4-FFF2-40B4-BE49-F238E27FC236}">
                    <a16:creationId xmlns:a16="http://schemas.microsoft.com/office/drawing/2014/main" id="{201874D2-2895-43FE-B748-7EE02EF68A8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63105" y="3387438"/>
                <a:ext cx="353612" cy="376295"/>
              </a:xfrm>
              <a:prstGeom prst="rect">
                <a:avLst/>
              </a:prstGeom>
            </p:spPr>
          </p:pic>
        </p:grpSp>
        <p:grpSp>
          <p:nvGrpSpPr>
            <p:cNvPr id="100" name="Group 99">
              <a:extLst>
                <a:ext uri="{FF2B5EF4-FFF2-40B4-BE49-F238E27FC236}">
                  <a16:creationId xmlns:a16="http://schemas.microsoft.com/office/drawing/2014/main" id="{5E4538CD-B291-4D2A-A227-331DD6CB1691}"/>
                </a:ext>
              </a:extLst>
            </p:cNvPr>
            <p:cNvGrpSpPr/>
            <p:nvPr/>
          </p:nvGrpSpPr>
          <p:grpSpPr>
            <a:xfrm>
              <a:off x="7590879" y="4320352"/>
              <a:ext cx="446085" cy="463674"/>
              <a:chOff x="5930985" y="4129074"/>
              <a:chExt cx="446085" cy="463674"/>
            </a:xfrm>
          </p:grpSpPr>
          <p:sp>
            <p:nvSpPr>
              <p:cNvPr id="102" name="Rectangle 101">
                <a:extLst>
                  <a:ext uri="{FF2B5EF4-FFF2-40B4-BE49-F238E27FC236}">
                    <a16:creationId xmlns:a16="http://schemas.microsoft.com/office/drawing/2014/main" id="{6F911F2D-F595-4F6C-86AF-6AD272DDDD07}"/>
                  </a:ext>
                </a:extLst>
              </p:cNvPr>
              <p:cNvSpPr/>
              <p:nvPr/>
            </p:nvSpPr>
            <p:spPr bwMode="auto">
              <a:xfrm>
                <a:off x="5930985" y="4129074"/>
                <a:ext cx="446085" cy="4636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03" name="Graphic 102">
                <a:extLst>
                  <a:ext uri="{FF2B5EF4-FFF2-40B4-BE49-F238E27FC236}">
                    <a16:creationId xmlns:a16="http://schemas.microsoft.com/office/drawing/2014/main" id="{48BA7563-320A-4365-A095-768E1456D0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9707" y="4147131"/>
                <a:ext cx="395312" cy="395312"/>
              </a:xfrm>
              <a:prstGeom prst="rect">
                <a:avLst/>
              </a:prstGeom>
            </p:spPr>
          </p:pic>
        </p:grpSp>
        <p:grpSp>
          <p:nvGrpSpPr>
            <p:cNvPr id="21" name="Group 20">
              <a:extLst>
                <a:ext uri="{FF2B5EF4-FFF2-40B4-BE49-F238E27FC236}">
                  <a16:creationId xmlns:a16="http://schemas.microsoft.com/office/drawing/2014/main" id="{81C0E83E-CF3A-437B-80BF-FD57D08D5629}"/>
                </a:ext>
              </a:extLst>
            </p:cNvPr>
            <p:cNvGrpSpPr/>
            <p:nvPr/>
          </p:nvGrpSpPr>
          <p:grpSpPr>
            <a:xfrm>
              <a:off x="7590879" y="3710006"/>
              <a:ext cx="446085" cy="463674"/>
              <a:chOff x="7590879" y="3518728"/>
              <a:chExt cx="446085" cy="463674"/>
            </a:xfrm>
          </p:grpSpPr>
          <p:sp>
            <p:nvSpPr>
              <p:cNvPr id="108" name="Rectangle 107">
                <a:extLst>
                  <a:ext uri="{FF2B5EF4-FFF2-40B4-BE49-F238E27FC236}">
                    <a16:creationId xmlns:a16="http://schemas.microsoft.com/office/drawing/2014/main" id="{B62B9BB7-34F4-4F64-A4B1-B6B39DC02320}"/>
                  </a:ext>
                </a:extLst>
              </p:cNvPr>
              <p:cNvSpPr/>
              <p:nvPr/>
            </p:nvSpPr>
            <p:spPr bwMode="auto">
              <a:xfrm>
                <a:off x="7590879" y="3518728"/>
                <a:ext cx="446085" cy="4636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2" name="Graphic 71">
                <a:extLst>
                  <a:ext uri="{FF2B5EF4-FFF2-40B4-BE49-F238E27FC236}">
                    <a16:creationId xmlns:a16="http://schemas.microsoft.com/office/drawing/2014/main" id="{D5438D2D-6974-4138-9DDC-17EB2AABFC7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78325" y="3608703"/>
                <a:ext cx="269342" cy="269342"/>
              </a:xfrm>
              <a:prstGeom prst="rect">
                <a:avLst/>
              </a:prstGeom>
            </p:spPr>
          </p:pic>
        </p:grpSp>
        <p:sp>
          <p:nvSpPr>
            <p:cNvPr id="30" name="Rectangle 29">
              <a:extLst>
                <a:ext uri="{FF2B5EF4-FFF2-40B4-BE49-F238E27FC236}">
                  <a16:creationId xmlns:a16="http://schemas.microsoft.com/office/drawing/2014/main" id="{ED31A8B8-1F6C-41E9-8C11-461CD31CCD68}"/>
                </a:ext>
              </a:extLst>
            </p:cNvPr>
            <p:cNvSpPr/>
            <p:nvPr/>
          </p:nvSpPr>
          <p:spPr bwMode="auto">
            <a:xfrm>
              <a:off x="9474908" y="4684960"/>
              <a:ext cx="1108812" cy="120389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161113A1-790E-420E-8A9E-70050ED4F351}"/>
                </a:ext>
              </a:extLst>
            </p:cNvPr>
            <p:cNvSpPr/>
            <p:nvPr/>
          </p:nvSpPr>
          <p:spPr bwMode="auto">
            <a:xfrm>
              <a:off x="10834167" y="4684961"/>
              <a:ext cx="822843" cy="120389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a:extLst>
                <a:ext uri="{FF2B5EF4-FFF2-40B4-BE49-F238E27FC236}">
                  <a16:creationId xmlns:a16="http://schemas.microsoft.com/office/drawing/2014/main" id="{1974B91E-B3D5-40F7-A213-E29EFAC5F3CC}"/>
                </a:ext>
              </a:extLst>
            </p:cNvPr>
            <p:cNvSpPr/>
            <p:nvPr/>
          </p:nvSpPr>
          <p:spPr bwMode="auto">
            <a:xfrm>
              <a:off x="9354451" y="4508851"/>
              <a:ext cx="2402058" cy="1639386"/>
            </a:xfrm>
            <a:prstGeom prst="rect">
              <a:avLst/>
            </a:prstGeom>
            <a:no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7" name="TextBox 136">
              <a:extLst>
                <a:ext uri="{FF2B5EF4-FFF2-40B4-BE49-F238E27FC236}">
                  <a16:creationId xmlns:a16="http://schemas.microsoft.com/office/drawing/2014/main" id="{53E4017C-CA5A-459D-BFD6-460C00B875DD}"/>
                </a:ext>
              </a:extLst>
            </p:cNvPr>
            <p:cNvSpPr txBox="1"/>
            <p:nvPr/>
          </p:nvSpPr>
          <p:spPr>
            <a:xfrm>
              <a:off x="9354451" y="5954577"/>
              <a:ext cx="2402058" cy="153888"/>
            </a:xfrm>
            <a:prstGeom prst="rect">
              <a:avLst/>
            </a:prstGeom>
            <a:noFill/>
          </p:spPr>
          <p:txBody>
            <a:bodyPr wrap="square" lIns="0" tIns="0" rIns="0" bIns="0" rtlCol="0">
              <a:spAutoFit/>
            </a:bodyPr>
            <a:lstStyle/>
            <a:p>
              <a:pPr algn="ctr"/>
              <a:r>
                <a:rPr lang="en-US" sz="1000">
                  <a:gradFill>
                    <a:gsLst>
                      <a:gs pos="2917">
                        <a:schemeClr val="tx1"/>
                      </a:gs>
                      <a:gs pos="30000">
                        <a:schemeClr val="tx1"/>
                      </a:gs>
                    </a:gsLst>
                    <a:lin ang="5400000" scaled="0"/>
                  </a:gradFill>
                </a:rPr>
                <a:t>MySQL Replication VNET</a:t>
              </a:r>
            </a:p>
          </p:txBody>
        </p:sp>
        <p:sp>
          <p:nvSpPr>
            <p:cNvPr id="13" name="Rectangle 12">
              <a:extLst>
                <a:ext uri="{FF2B5EF4-FFF2-40B4-BE49-F238E27FC236}">
                  <a16:creationId xmlns:a16="http://schemas.microsoft.com/office/drawing/2014/main" id="{AB1992E7-7E21-42B2-BEDF-B14B366C2727}"/>
                </a:ext>
              </a:extLst>
            </p:cNvPr>
            <p:cNvSpPr/>
            <p:nvPr/>
          </p:nvSpPr>
          <p:spPr bwMode="auto">
            <a:xfrm>
              <a:off x="9354451" y="2511397"/>
              <a:ext cx="2402058" cy="1639385"/>
            </a:xfrm>
            <a:prstGeom prst="rect">
              <a:avLst/>
            </a:prstGeom>
            <a:no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2AA561D-FB26-416A-9036-0808632DEC82}"/>
                </a:ext>
              </a:extLst>
            </p:cNvPr>
            <p:cNvSpPr txBox="1"/>
            <p:nvPr/>
          </p:nvSpPr>
          <p:spPr>
            <a:xfrm>
              <a:off x="9354451" y="3867549"/>
              <a:ext cx="2402058" cy="153888"/>
            </a:xfrm>
            <a:prstGeom prst="rect">
              <a:avLst/>
            </a:prstGeom>
            <a:noFill/>
          </p:spPr>
          <p:txBody>
            <a:bodyPr wrap="square" lIns="0" tIns="0" rIns="0" bIns="0" rtlCol="0">
              <a:spAutoFit/>
            </a:bodyPr>
            <a:lstStyle/>
            <a:p>
              <a:pPr algn="ctr"/>
              <a:r>
                <a:rPr lang="en-US" sz="1000">
                  <a:gradFill>
                    <a:gsLst>
                      <a:gs pos="2917">
                        <a:schemeClr val="tx1"/>
                      </a:gs>
                      <a:gs pos="30000">
                        <a:schemeClr val="tx1"/>
                      </a:gs>
                    </a:gsLst>
                    <a:lin ang="5400000" scaled="0"/>
                  </a:gradFill>
                </a:rPr>
                <a:t>Azure Kubernetes VNET</a:t>
              </a:r>
            </a:p>
          </p:txBody>
        </p:sp>
        <p:sp>
          <p:nvSpPr>
            <p:cNvPr id="138" name="Rectangle 137">
              <a:extLst>
                <a:ext uri="{FF2B5EF4-FFF2-40B4-BE49-F238E27FC236}">
                  <a16:creationId xmlns:a16="http://schemas.microsoft.com/office/drawing/2014/main" id="{5C215B48-4987-48FF-B48D-A2E8D6664A70}"/>
                </a:ext>
              </a:extLst>
            </p:cNvPr>
            <p:cNvSpPr/>
            <p:nvPr/>
          </p:nvSpPr>
          <p:spPr bwMode="auto">
            <a:xfrm>
              <a:off x="10674683" y="2741975"/>
              <a:ext cx="946598" cy="915068"/>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4" name="TextBox 143">
              <a:extLst>
                <a:ext uri="{FF2B5EF4-FFF2-40B4-BE49-F238E27FC236}">
                  <a16:creationId xmlns:a16="http://schemas.microsoft.com/office/drawing/2014/main" id="{7749B5D3-168A-4F63-8307-6A20BF61D10D}"/>
                </a:ext>
              </a:extLst>
            </p:cNvPr>
            <p:cNvSpPr txBox="1"/>
            <p:nvPr/>
          </p:nvSpPr>
          <p:spPr>
            <a:xfrm>
              <a:off x="9900991" y="4258979"/>
              <a:ext cx="882595" cy="153888"/>
            </a:xfrm>
            <a:prstGeom prst="rect">
              <a:avLst/>
            </a:prstGeom>
            <a:noFill/>
          </p:spPr>
          <p:txBody>
            <a:bodyPr wrap="square" lIns="0" tIns="0" rIns="0" bIns="0" rtlCol="0">
              <a:spAutoFit/>
            </a:bodyPr>
            <a:lstStyle/>
            <a:p>
              <a:r>
                <a:rPr lang="en-US" sz="1000">
                  <a:gradFill>
                    <a:gsLst>
                      <a:gs pos="2917">
                        <a:schemeClr val="tx1"/>
                      </a:gs>
                      <a:gs pos="30000">
                        <a:schemeClr val="tx1"/>
                      </a:gs>
                    </a:gsLst>
                    <a:lin ang="5400000" scaled="0"/>
                  </a:gradFill>
                </a:rPr>
                <a:t>VNET Peering</a:t>
              </a:r>
            </a:p>
          </p:txBody>
        </p:sp>
        <p:pic>
          <p:nvPicPr>
            <p:cNvPr id="141" name="Graphic 140">
              <a:extLst>
                <a:ext uri="{FF2B5EF4-FFF2-40B4-BE49-F238E27FC236}">
                  <a16:creationId xmlns:a16="http://schemas.microsoft.com/office/drawing/2014/main" id="{10C73483-6AA4-47DB-9120-D9AEAFFEE9A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812848" y="3143906"/>
              <a:ext cx="352032" cy="352032"/>
            </a:xfrm>
            <a:prstGeom prst="rect">
              <a:avLst/>
            </a:prstGeom>
          </p:spPr>
        </p:pic>
        <p:sp>
          <p:nvSpPr>
            <p:cNvPr id="142" name="TextBox 141">
              <a:extLst>
                <a:ext uri="{FF2B5EF4-FFF2-40B4-BE49-F238E27FC236}">
                  <a16:creationId xmlns:a16="http://schemas.microsoft.com/office/drawing/2014/main" id="{889E40D7-7BD0-4476-A530-FEE730AADD13}"/>
                </a:ext>
              </a:extLst>
            </p:cNvPr>
            <p:cNvSpPr txBox="1"/>
            <p:nvPr/>
          </p:nvSpPr>
          <p:spPr>
            <a:xfrm>
              <a:off x="9592923" y="3507752"/>
              <a:ext cx="791884"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Load Balancer</a:t>
              </a:r>
            </a:p>
          </p:txBody>
        </p:sp>
        <p:grpSp>
          <p:nvGrpSpPr>
            <p:cNvPr id="19" name="Group 18">
              <a:extLst>
                <a:ext uri="{FF2B5EF4-FFF2-40B4-BE49-F238E27FC236}">
                  <a16:creationId xmlns:a16="http://schemas.microsoft.com/office/drawing/2014/main" id="{D1446B91-F76C-4CC5-BC9D-89146726F212}"/>
                </a:ext>
              </a:extLst>
            </p:cNvPr>
            <p:cNvGrpSpPr/>
            <p:nvPr/>
          </p:nvGrpSpPr>
          <p:grpSpPr>
            <a:xfrm>
              <a:off x="9407680" y="2581150"/>
              <a:ext cx="1162178" cy="523182"/>
              <a:chOff x="9371405" y="2482655"/>
              <a:chExt cx="1162178" cy="523182"/>
            </a:xfrm>
          </p:grpSpPr>
          <p:sp>
            <p:nvSpPr>
              <p:cNvPr id="63" name="TextBox 62">
                <a:extLst>
                  <a:ext uri="{FF2B5EF4-FFF2-40B4-BE49-F238E27FC236}">
                    <a16:creationId xmlns:a16="http://schemas.microsoft.com/office/drawing/2014/main" id="{5197D4CE-0327-4772-A31C-6F18792615E7}"/>
                  </a:ext>
                </a:extLst>
              </p:cNvPr>
              <p:cNvSpPr txBox="1"/>
              <p:nvPr/>
            </p:nvSpPr>
            <p:spPr>
              <a:xfrm>
                <a:off x="9371405" y="2851949"/>
                <a:ext cx="1162178" cy="153888"/>
              </a:xfrm>
              <a:prstGeom prst="rect">
                <a:avLst/>
              </a:prstGeom>
              <a:noFill/>
            </p:spPr>
            <p:txBody>
              <a:bodyPr wrap="none" lIns="0" tIns="0" rIns="0" bIns="0" rtlCol="0">
                <a:spAutoFit/>
              </a:bodyPr>
              <a:lstStyle/>
              <a:p>
                <a:pPr algn="ctr"/>
                <a:r>
                  <a:rPr lang="en-US" sz="1000">
                    <a:gradFill>
                      <a:gsLst>
                        <a:gs pos="2917">
                          <a:schemeClr val="tx1"/>
                        </a:gs>
                        <a:gs pos="30000">
                          <a:schemeClr val="tx1"/>
                        </a:gs>
                      </a:gsLst>
                      <a:lin ang="5400000" scaled="0"/>
                    </a:gradFill>
                  </a:rPr>
                  <a:t>Application Gateway</a:t>
                </a:r>
              </a:p>
            </p:txBody>
          </p:sp>
          <p:pic>
            <p:nvPicPr>
              <p:cNvPr id="67" name="Graphic 66">
                <a:extLst>
                  <a:ext uri="{FF2B5EF4-FFF2-40B4-BE49-F238E27FC236}">
                    <a16:creationId xmlns:a16="http://schemas.microsoft.com/office/drawing/2014/main" id="{51D86A59-BCBC-4B3D-840C-CFB5E26A41A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774397" y="2482655"/>
                <a:ext cx="356192" cy="356192"/>
              </a:xfrm>
              <a:prstGeom prst="rect">
                <a:avLst/>
              </a:prstGeom>
            </p:spPr>
          </p:pic>
        </p:grpSp>
        <p:grpSp>
          <p:nvGrpSpPr>
            <p:cNvPr id="2" name="Group 1">
              <a:extLst>
                <a:ext uri="{FF2B5EF4-FFF2-40B4-BE49-F238E27FC236}">
                  <a16:creationId xmlns:a16="http://schemas.microsoft.com/office/drawing/2014/main" id="{06FE4A37-8502-4913-AD70-7D9C0E39D8D8}"/>
                </a:ext>
              </a:extLst>
            </p:cNvPr>
            <p:cNvGrpSpPr/>
            <p:nvPr/>
          </p:nvGrpSpPr>
          <p:grpSpPr>
            <a:xfrm>
              <a:off x="11245588" y="2324768"/>
              <a:ext cx="446085" cy="376295"/>
              <a:chOff x="11210925" y="2226273"/>
              <a:chExt cx="446085" cy="376295"/>
            </a:xfrm>
          </p:grpSpPr>
          <p:sp>
            <p:nvSpPr>
              <p:cNvPr id="81" name="Rectangle 80">
                <a:extLst>
                  <a:ext uri="{FF2B5EF4-FFF2-40B4-BE49-F238E27FC236}">
                    <a16:creationId xmlns:a16="http://schemas.microsoft.com/office/drawing/2014/main" id="{FFE72BB8-8292-4A1F-870E-4237B4D2076D}"/>
                  </a:ext>
                </a:extLst>
              </p:cNvPr>
              <p:cNvSpPr/>
              <p:nvPr/>
            </p:nvSpPr>
            <p:spPr bwMode="auto">
              <a:xfrm>
                <a:off x="11210925" y="2284243"/>
                <a:ext cx="446085" cy="2603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0472625-9419-41A9-AA7D-5EE048FD4AC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57161" y="2226273"/>
                <a:ext cx="353612" cy="376295"/>
              </a:xfrm>
              <a:prstGeom prst="rect">
                <a:avLst/>
              </a:prstGeom>
            </p:spPr>
          </p:pic>
        </p:grpSp>
        <p:grpSp>
          <p:nvGrpSpPr>
            <p:cNvPr id="92" name="Group 91">
              <a:extLst>
                <a:ext uri="{FF2B5EF4-FFF2-40B4-BE49-F238E27FC236}">
                  <a16:creationId xmlns:a16="http://schemas.microsoft.com/office/drawing/2014/main" id="{3B69E372-0339-4ED5-B6FB-A930D66FF137}"/>
                </a:ext>
              </a:extLst>
            </p:cNvPr>
            <p:cNvGrpSpPr/>
            <p:nvPr/>
          </p:nvGrpSpPr>
          <p:grpSpPr>
            <a:xfrm>
              <a:off x="11245588" y="4321236"/>
              <a:ext cx="446085" cy="376295"/>
              <a:chOff x="11210925" y="2226273"/>
              <a:chExt cx="446085" cy="376295"/>
            </a:xfrm>
          </p:grpSpPr>
          <p:sp>
            <p:nvSpPr>
              <p:cNvPr id="93" name="Rectangle 92">
                <a:extLst>
                  <a:ext uri="{FF2B5EF4-FFF2-40B4-BE49-F238E27FC236}">
                    <a16:creationId xmlns:a16="http://schemas.microsoft.com/office/drawing/2014/main" id="{2A24FEDF-8D23-4E58-BF4E-37CAA9EADF27}"/>
                  </a:ext>
                </a:extLst>
              </p:cNvPr>
              <p:cNvSpPr/>
              <p:nvPr/>
            </p:nvSpPr>
            <p:spPr bwMode="auto">
              <a:xfrm>
                <a:off x="11210925" y="2284243"/>
                <a:ext cx="446085" cy="2603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94" name="Graphic 93">
                <a:extLst>
                  <a:ext uri="{FF2B5EF4-FFF2-40B4-BE49-F238E27FC236}">
                    <a16:creationId xmlns:a16="http://schemas.microsoft.com/office/drawing/2014/main" id="{EB370BBD-52E2-4E6C-BB1B-B64B5EE867A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57161" y="2226273"/>
                <a:ext cx="353612" cy="376295"/>
              </a:xfrm>
              <a:prstGeom prst="rect">
                <a:avLst/>
              </a:prstGeom>
            </p:spPr>
          </p:pic>
        </p:grpSp>
        <p:cxnSp>
          <p:nvCxnSpPr>
            <p:cNvPr id="95" name="Straight Arrow Connector 94">
              <a:extLst>
                <a:ext uri="{FF2B5EF4-FFF2-40B4-BE49-F238E27FC236}">
                  <a16:creationId xmlns:a16="http://schemas.microsoft.com/office/drawing/2014/main" id="{819A22F8-5883-4A3A-BB30-D50D0CF4C8DB}"/>
                </a:ext>
              </a:extLst>
            </p:cNvPr>
            <p:cNvCxnSpPr>
              <a:cxnSpLocks/>
            </p:cNvCxnSpPr>
            <p:nvPr/>
          </p:nvCxnSpPr>
          <p:spPr>
            <a:xfrm flipV="1">
              <a:off x="10853165" y="4205772"/>
              <a:ext cx="0" cy="260302"/>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3" name="Graphic 112">
              <a:extLst>
                <a:ext uri="{FF2B5EF4-FFF2-40B4-BE49-F238E27FC236}">
                  <a16:creationId xmlns:a16="http://schemas.microsoft.com/office/drawing/2014/main" id="{20B478B2-B40E-4031-9B0C-50488DF937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5472" y="3790985"/>
              <a:ext cx="281504" cy="281504"/>
            </a:xfrm>
            <a:prstGeom prst="rect">
              <a:avLst/>
            </a:prstGeom>
          </p:spPr>
        </p:pic>
        <p:grpSp>
          <p:nvGrpSpPr>
            <p:cNvPr id="22" name="Group 21">
              <a:extLst>
                <a:ext uri="{FF2B5EF4-FFF2-40B4-BE49-F238E27FC236}">
                  <a16:creationId xmlns:a16="http://schemas.microsoft.com/office/drawing/2014/main" id="{6253A83D-3631-443E-BADA-1D92BF7534F0}"/>
                </a:ext>
              </a:extLst>
            </p:cNvPr>
            <p:cNvGrpSpPr/>
            <p:nvPr/>
          </p:nvGrpSpPr>
          <p:grpSpPr>
            <a:xfrm>
              <a:off x="10522429" y="2558590"/>
              <a:ext cx="279732" cy="366769"/>
              <a:chOff x="10522429" y="2667798"/>
              <a:chExt cx="279732" cy="366769"/>
            </a:xfrm>
          </p:grpSpPr>
          <p:sp>
            <p:nvSpPr>
              <p:cNvPr id="116" name="Rectangle 115">
                <a:extLst>
                  <a:ext uri="{FF2B5EF4-FFF2-40B4-BE49-F238E27FC236}">
                    <a16:creationId xmlns:a16="http://schemas.microsoft.com/office/drawing/2014/main" id="{9A38B94D-7273-4182-A6ED-191ECB8A2615}"/>
                  </a:ext>
                </a:extLst>
              </p:cNvPr>
              <p:cNvSpPr/>
              <p:nvPr/>
            </p:nvSpPr>
            <p:spPr bwMode="auto">
              <a:xfrm>
                <a:off x="10522429" y="2667798"/>
                <a:ext cx="279732" cy="36676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17" name="Graphic 116">
                <a:extLst>
                  <a:ext uri="{FF2B5EF4-FFF2-40B4-BE49-F238E27FC236}">
                    <a16:creationId xmlns:a16="http://schemas.microsoft.com/office/drawing/2014/main" id="{5D95D613-9509-4842-88BA-B1D08A866A8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527624" y="2716511"/>
                <a:ext cx="269342" cy="269342"/>
              </a:xfrm>
              <a:prstGeom prst="rect">
                <a:avLst/>
              </a:prstGeom>
            </p:spPr>
          </p:pic>
        </p:grpSp>
        <p:pic>
          <p:nvPicPr>
            <p:cNvPr id="118" name="Graphic 117">
              <a:extLst>
                <a:ext uri="{FF2B5EF4-FFF2-40B4-BE49-F238E27FC236}">
                  <a16:creationId xmlns:a16="http://schemas.microsoft.com/office/drawing/2014/main" id="{2EC29D8B-B10C-423F-B0B3-B162D5EC527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16896" y="2884448"/>
              <a:ext cx="462172" cy="462172"/>
            </a:xfrm>
            <a:prstGeom prst="rect">
              <a:avLst/>
            </a:prstGeom>
          </p:spPr>
        </p:pic>
        <p:pic>
          <p:nvPicPr>
            <p:cNvPr id="119" name="Graphic 118">
              <a:extLst>
                <a:ext uri="{FF2B5EF4-FFF2-40B4-BE49-F238E27FC236}">
                  <a16:creationId xmlns:a16="http://schemas.microsoft.com/office/drawing/2014/main" id="{6113C41B-0C5B-454E-8567-D891479997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06272" y="5063864"/>
              <a:ext cx="446084" cy="446084"/>
            </a:xfrm>
            <a:prstGeom prst="rect">
              <a:avLst/>
            </a:prstGeom>
          </p:spPr>
        </p:pic>
        <p:sp>
          <p:nvSpPr>
            <p:cNvPr id="121" name="Rectangle 120">
              <a:extLst>
                <a:ext uri="{FF2B5EF4-FFF2-40B4-BE49-F238E27FC236}">
                  <a16:creationId xmlns:a16="http://schemas.microsoft.com/office/drawing/2014/main" id="{4782A48E-0C92-422C-AA8D-C3F0DC0EB2FA}"/>
                </a:ext>
              </a:extLst>
            </p:cNvPr>
            <p:cNvSpPr/>
            <p:nvPr/>
          </p:nvSpPr>
          <p:spPr bwMode="auto">
            <a:xfrm>
              <a:off x="10443362" y="4527123"/>
              <a:ext cx="279732" cy="3412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23" name="Graphic 122">
              <a:extLst>
                <a:ext uri="{FF2B5EF4-FFF2-40B4-BE49-F238E27FC236}">
                  <a16:creationId xmlns:a16="http://schemas.microsoft.com/office/drawing/2014/main" id="{DA34BD21-BBE0-4887-8AEA-90D8BC97AE6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448557" y="4550288"/>
              <a:ext cx="269342" cy="269342"/>
            </a:xfrm>
            <a:prstGeom prst="rect">
              <a:avLst/>
            </a:prstGeom>
          </p:spPr>
        </p:pic>
        <p:sp>
          <p:nvSpPr>
            <p:cNvPr id="110" name="TextBox 109">
              <a:extLst>
                <a:ext uri="{FF2B5EF4-FFF2-40B4-BE49-F238E27FC236}">
                  <a16:creationId xmlns:a16="http://schemas.microsoft.com/office/drawing/2014/main" id="{FA7B1EBB-EFE7-4A62-B4A7-784EAAFE2BC7}"/>
                </a:ext>
              </a:extLst>
            </p:cNvPr>
            <p:cNvSpPr txBox="1"/>
            <p:nvPr/>
          </p:nvSpPr>
          <p:spPr>
            <a:xfrm>
              <a:off x="10869994" y="5566068"/>
              <a:ext cx="764633" cy="153888"/>
            </a:xfrm>
            <a:prstGeom prst="rect">
              <a:avLst/>
            </a:prstGeom>
            <a:noFill/>
          </p:spPr>
          <p:txBody>
            <a:bodyPr wrap="none" lIns="0" tIns="0" rIns="0" bIns="0" rtlCol="0">
              <a:spAutoFit/>
            </a:bodyPr>
            <a:lstStyle/>
            <a:p>
              <a:pPr algn="l"/>
              <a:r>
                <a:rPr lang="en-US" sz="1000">
                  <a:gradFill>
                    <a:gsLst>
                      <a:gs pos="2917">
                        <a:schemeClr val="tx1"/>
                      </a:gs>
                      <a:gs pos="30000">
                        <a:schemeClr val="tx1"/>
                      </a:gs>
                    </a:gsLst>
                    <a:lin ang="5400000" scaled="0"/>
                  </a:gradFill>
                </a:rPr>
                <a:t>Azure MySQL</a:t>
              </a:r>
            </a:p>
          </p:txBody>
        </p:sp>
        <p:pic>
          <p:nvPicPr>
            <p:cNvPr id="127" name="Graphic 126">
              <a:extLst>
                <a:ext uri="{FF2B5EF4-FFF2-40B4-BE49-F238E27FC236}">
                  <a16:creationId xmlns:a16="http://schemas.microsoft.com/office/drawing/2014/main" id="{024D5154-9D06-41F9-90C1-D25C16AFEE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7204" y="4972059"/>
              <a:ext cx="530212" cy="530212"/>
            </a:xfrm>
            <a:prstGeom prst="rect">
              <a:avLst/>
            </a:prstGeom>
          </p:spPr>
        </p:pic>
        <p:grpSp>
          <p:nvGrpSpPr>
            <p:cNvPr id="27" name="Group 26">
              <a:extLst>
                <a:ext uri="{FF2B5EF4-FFF2-40B4-BE49-F238E27FC236}">
                  <a16:creationId xmlns:a16="http://schemas.microsoft.com/office/drawing/2014/main" id="{4298BBB7-5EEB-4FD4-B7EE-36AB6D4B40DC}"/>
                </a:ext>
              </a:extLst>
            </p:cNvPr>
            <p:cNvGrpSpPr/>
            <p:nvPr/>
          </p:nvGrpSpPr>
          <p:grpSpPr>
            <a:xfrm>
              <a:off x="10949370" y="3460596"/>
              <a:ext cx="392723" cy="304768"/>
              <a:chOff x="10901745" y="3330344"/>
              <a:chExt cx="530372" cy="411589"/>
            </a:xfrm>
          </p:grpSpPr>
          <p:sp>
            <p:nvSpPr>
              <p:cNvPr id="146" name="Rectangle 145">
                <a:extLst>
                  <a:ext uri="{FF2B5EF4-FFF2-40B4-BE49-F238E27FC236}">
                    <a16:creationId xmlns:a16="http://schemas.microsoft.com/office/drawing/2014/main" id="{DF6355EA-002D-4300-B395-7715886BD0A9}"/>
                  </a:ext>
                </a:extLst>
              </p:cNvPr>
              <p:cNvSpPr/>
              <p:nvPr/>
            </p:nvSpPr>
            <p:spPr bwMode="auto">
              <a:xfrm>
                <a:off x="10901745" y="3337462"/>
                <a:ext cx="530372" cy="4044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32" name="Graphic 131">
                <a:extLst>
                  <a:ext uri="{FF2B5EF4-FFF2-40B4-BE49-F238E27FC236}">
                    <a16:creationId xmlns:a16="http://schemas.microsoft.com/office/drawing/2014/main" id="{B8B1C6B7-286F-4773-9029-349B626FFA9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969006" y="3330344"/>
                <a:ext cx="399452" cy="399452"/>
              </a:xfrm>
              <a:prstGeom prst="rect">
                <a:avLst/>
              </a:prstGeom>
            </p:spPr>
          </p:pic>
        </p:grpSp>
      </p:grpSp>
    </p:spTree>
    <p:extLst>
      <p:ext uri="{BB962C8B-B14F-4D97-AF65-F5344CB8AC3E}">
        <p14:creationId xmlns:p14="http://schemas.microsoft.com/office/powerpoint/2010/main" val="1052609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346F-397C-48F2-B3A3-32AA618AF54E}"/>
              </a:ext>
            </a:extLst>
          </p:cNvPr>
          <p:cNvSpPr>
            <a:spLocks noGrp="1"/>
          </p:cNvSpPr>
          <p:nvPr>
            <p:ph type="title"/>
          </p:nvPr>
        </p:nvSpPr>
        <p:spPr/>
        <p:txBody>
          <a:bodyPr/>
          <a:lstStyle/>
          <a:p>
            <a:r>
              <a:rPr lang="en-US"/>
              <a:t>Deliver online educational programs with Moodle </a:t>
            </a:r>
          </a:p>
        </p:txBody>
      </p:sp>
      <p:pic>
        <p:nvPicPr>
          <p:cNvPr id="136" name="Graphic 135">
            <a:extLst>
              <a:ext uri="{FF2B5EF4-FFF2-40B4-BE49-F238E27FC236}">
                <a16:creationId xmlns:a16="http://schemas.microsoft.com/office/drawing/2014/main" id="{E58D9D31-6FFD-1445-858A-AEAEC0208B8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216" y="221181"/>
            <a:ext cx="322150" cy="322150"/>
          </a:xfrm>
          <a:prstGeom prst="rect">
            <a:avLst/>
          </a:prstGeom>
        </p:spPr>
      </p:pic>
      <p:sp>
        <p:nvSpPr>
          <p:cNvPr id="134" name="Text Placeholder 32">
            <a:extLst>
              <a:ext uri="{FF2B5EF4-FFF2-40B4-BE49-F238E27FC236}">
                <a16:creationId xmlns:a16="http://schemas.microsoft.com/office/drawing/2014/main" id="{5F25490E-47B8-D54E-AC3B-F95DE6F43551}"/>
              </a:ext>
            </a:extLst>
          </p:cNvPr>
          <p:cNvSpPr txBox="1">
            <a:spLocks/>
          </p:cNvSpPr>
          <p:nvPr/>
        </p:nvSpPr>
        <p:spPr>
          <a:xfrm>
            <a:off x="1095429" y="270144"/>
            <a:ext cx="3904742"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Learning management platforms</a:t>
            </a:r>
          </a:p>
        </p:txBody>
      </p:sp>
      <p:sp>
        <p:nvSpPr>
          <p:cNvPr id="9" name="Text Placeholder 8">
            <a:extLst>
              <a:ext uri="{FF2B5EF4-FFF2-40B4-BE49-F238E27FC236}">
                <a16:creationId xmlns:a16="http://schemas.microsoft.com/office/drawing/2014/main" id="{2DB8FDC4-FB4F-4747-B85F-3F7203662919}"/>
              </a:ext>
            </a:extLst>
          </p:cNvPr>
          <p:cNvSpPr>
            <a:spLocks noGrp="1"/>
          </p:cNvSpPr>
          <p:nvPr>
            <p:ph type="body" sz="quarter" idx="10"/>
          </p:nvPr>
        </p:nvSpPr>
        <p:spPr>
          <a:xfrm>
            <a:off x="586390" y="2019300"/>
            <a:ext cx="3601587" cy="3363870"/>
          </a:xfrm>
        </p:spPr>
        <p:txBody>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Empower educators to disseminate work efficiently by deployed Moodle on Azure with Azure Database for MySQL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Employ native MySQL tools with Azure Database for MySQL as it is based on community versions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Use MySQL to store student scores, grades, and other student information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Save administrators time and resources with automated patching and backups </a:t>
            </a:r>
          </a:p>
          <a:p>
            <a:pPr marL="174625" indent="-174625" defTabSz="932472" fontAlgn="base">
              <a:spcBef>
                <a:spcPct val="0"/>
              </a:spcBef>
              <a:spcAft>
                <a:spcPts val="600"/>
              </a:spcAft>
              <a:buClr>
                <a:schemeClr val="accent1"/>
              </a:buClr>
              <a:buFont typeface="Arial" panose="020B0604020202020204" pitchFamily="34" charset="0"/>
              <a:buChar char="•"/>
            </a:pPr>
            <a:endParaRPr lang="en-US">
              <a:solidFill>
                <a:schemeClr val="tx1"/>
              </a:solidFill>
              <a:cs typeface="+mn-cs"/>
            </a:endParaRPr>
          </a:p>
          <a:p>
            <a:endParaRPr lang="en-US"/>
          </a:p>
        </p:txBody>
      </p:sp>
      <p:sp>
        <p:nvSpPr>
          <p:cNvPr id="12" name="Text Placeholder 11">
            <a:extLst>
              <a:ext uri="{FF2B5EF4-FFF2-40B4-BE49-F238E27FC236}">
                <a16:creationId xmlns:a16="http://schemas.microsoft.com/office/drawing/2014/main" id="{34945532-B457-4250-9237-56D5E11243A2}"/>
              </a:ext>
            </a:extLst>
          </p:cNvPr>
          <p:cNvSpPr>
            <a:spLocks noGrp="1"/>
          </p:cNvSpPr>
          <p:nvPr>
            <p:ph type="body" sz="quarter" idx="12"/>
          </p:nvPr>
        </p:nvSpPr>
        <p:spPr>
          <a:xfrm>
            <a:off x="5986283" y="1657600"/>
            <a:ext cx="4353875" cy="246221"/>
          </a:xfrm>
        </p:spPr>
        <p:txBody>
          <a:bodyPr anchor="ctr"/>
          <a:lstStyle/>
          <a:p>
            <a:pPr algn="ctr"/>
            <a:r>
              <a:rPr lang="en-US" sz="1600"/>
              <a:t>Moodle deployment architecture on Azure</a:t>
            </a:r>
          </a:p>
        </p:txBody>
      </p:sp>
      <p:grpSp>
        <p:nvGrpSpPr>
          <p:cNvPr id="2" name="Group 1" descr="Moodle deployment architecture  for online educational programs on Azure&#10;">
            <a:extLst>
              <a:ext uri="{FF2B5EF4-FFF2-40B4-BE49-F238E27FC236}">
                <a16:creationId xmlns:a16="http://schemas.microsoft.com/office/drawing/2014/main" id="{AD3AB7E8-3C85-C340-8114-165D34C2E055}"/>
              </a:ext>
            </a:extLst>
          </p:cNvPr>
          <p:cNvGrpSpPr/>
          <p:nvPr/>
        </p:nvGrpSpPr>
        <p:grpSpPr>
          <a:xfrm>
            <a:off x="5000171" y="2151153"/>
            <a:ext cx="6473140" cy="2790996"/>
            <a:chOff x="5000171" y="2151153"/>
            <a:chExt cx="6473140" cy="2790996"/>
          </a:xfrm>
        </p:grpSpPr>
        <p:grpSp>
          <p:nvGrpSpPr>
            <p:cNvPr id="29" name="Group 28">
              <a:extLst>
                <a:ext uri="{FF2B5EF4-FFF2-40B4-BE49-F238E27FC236}">
                  <a16:creationId xmlns:a16="http://schemas.microsoft.com/office/drawing/2014/main" id="{DC32E465-E21E-47C9-A390-D7BE30FFE1F5}"/>
                </a:ext>
              </a:extLst>
            </p:cNvPr>
            <p:cNvGrpSpPr/>
            <p:nvPr/>
          </p:nvGrpSpPr>
          <p:grpSpPr>
            <a:xfrm>
              <a:off x="8300146" y="2592995"/>
              <a:ext cx="369979" cy="494418"/>
              <a:chOff x="8300146" y="2592995"/>
              <a:chExt cx="369979" cy="494418"/>
            </a:xfrm>
          </p:grpSpPr>
          <p:pic>
            <p:nvPicPr>
              <p:cNvPr id="68" name="Picture 2" descr="Image result for php icon">
                <a:extLst>
                  <a:ext uri="{FF2B5EF4-FFF2-40B4-BE49-F238E27FC236}">
                    <a16:creationId xmlns:a16="http://schemas.microsoft.com/office/drawing/2014/main" id="{DEE552B0-0817-4EC9-96D7-D6739BA93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0146" y="2592995"/>
                <a:ext cx="369979" cy="1849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Image result for moodle' icon">
                <a:extLst>
                  <a:ext uri="{FF2B5EF4-FFF2-40B4-BE49-F238E27FC236}">
                    <a16:creationId xmlns:a16="http://schemas.microsoft.com/office/drawing/2014/main" id="{D24B707C-8D3C-4D6E-9F6D-39BAED7FFD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9470" y="2756080"/>
                <a:ext cx="331333" cy="331333"/>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Rectangle 70">
              <a:extLst>
                <a:ext uri="{FF2B5EF4-FFF2-40B4-BE49-F238E27FC236}">
                  <a16:creationId xmlns:a16="http://schemas.microsoft.com/office/drawing/2014/main" id="{4B5C1442-F289-4375-8D85-55A038B4D0ED}"/>
                </a:ext>
              </a:extLst>
            </p:cNvPr>
            <p:cNvSpPr/>
            <p:nvPr/>
          </p:nvSpPr>
          <p:spPr bwMode="auto">
            <a:xfrm>
              <a:off x="5986283" y="2151153"/>
              <a:ext cx="4353875" cy="279099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Azure</a:t>
              </a:r>
            </a:p>
          </p:txBody>
        </p:sp>
        <p:sp>
          <p:nvSpPr>
            <p:cNvPr id="87" name="TextBox 86">
              <a:extLst>
                <a:ext uri="{FF2B5EF4-FFF2-40B4-BE49-F238E27FC236}">
                  <a16:creationId xmlns:a16="http://schemas.microsoft.com/office/drawing/2014/main" id="{16820289-9942-4D5B-9259-B92AA9D6AF2D}"/>
                </a:ext>
              </a:extLst>
            </p:cNvPr>
            <p:cNvSpPr txBox="1"/>
            <p:nvPr/>
          </p:nvSpPr>
          <p:spPr>
            <a:xfrm>
              <a:off x="6209467" y="3141940"/>
              <a:ext cx="211491"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IP</a:t>
              </a:r>
            </a:p>
          </p:txBody>
        </p:sp>
        <p:sp>
          <p:nvSpPr>
            <p:cNvPr id="93" name="TextBox 92">
              <a:extLst>
                <a:ext uri="{FF2B5EF4-FFF2-40B4-BE49-F238E27FC236}">
                  <a16:creationId xmlns:a16="http://schemas.microsoft.com/office/drawing/2014/main" id="{3A06C4C8-D789-411A-A72B-466BAB626BDB}"/>
                </a:ext>
              </a:extLst>
            </p:cNvPr>
            <p:cNvSpPr txBox="1"/>
            <p:nvPr/>
          </p:nvSpPr>
          <p:spPr>
            <a:xfrm>
              <a:off x="6732153" y="3141940"/>
              <a:ext cx="42073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LB</a:t>
              </a:r>
            </a:p>
          </p:txBody>
        </p:sp>
        <p:sp>
          <p:nvSpPr>
            <p:cNvPr id="95" name="TextBox 94">
              <a:extLst>
                <a:ext uri="{FF2B5EF4-FFF2-40B4-BE49-F238E27FC236}">
                  <a16:creationId xmlns:a16="http://schemas.microsoft.com/office/drawing/2014/main" id="{EB63E70D-BF19-4FD5-BFF7-F71EB06D0F55}"/>
                </a:ext>
              </a:extLst>
            </p:cNvPr>
            <p:cNvSpPr txBox="1"/>
            <p:nvPr/>
          </p:nvSpPr>
          <p:spPr>
            <a:xfrm>
              <a:off x="7732999" y="3141940"/>
              <a:ext cx="995186" cy="4616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Autoscaling VMSS web frontend</a:t>
              </a:r>
            </a:p>
          </p:txBody>
        </p:sp>
        <p:sp>
          <p:nvSpPr>
            <p:cNvPr id="96" name="Rectangle 95">
              <a:extLst>
                <a:ext uri="{FF2B5EF4-FFF2-40B4-BE49-F238E27FC236}">
                  <a16:creationId xmlns:a16="http://schemas.microsoft.com/office/drawing/2014/main" id="{FCA3AF2E-237E-40BD-911A-7E453D1C0B67}"/>
                </a:ext>
              </a:extLst>
            </p:cNvPr>
            <p:cNvSpPr/>
            <p:nvPr/>
          </p:nvSpPr>
          <p:spPr bwMode="auto">
            <a:xfrm>
              <a:off x="7330354" y="2313544"/>
              <a:ext cx="2813861" cy="2447254"/>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      </a:t>
              </a:r>
              <a:r>
                <a:rPr lang="en-US" sz="1000" err="1">
                  <a:solidFill>
                    <a:schemeClr val="accent1"/>
                  </a:solidFill>
                  <a:latin typeface="+mj-lt"/>
                  <a:ea typeface="Segoe UI" pitchFamily="34" charset="0"/>
                  <a:cs typeface="Segoe UI" pitchFamily="34" charset="0"/>
                </a:rPr>
                <a:t>VNet</a:t>
              </a:r>
              <a:endParaRPr lang="en-US" sz="1000">
                <a:solidFill>
                  <a:schemeClr val="accent1"/>
                </a:solidFill>
                <a:latin typeface="+mj-lt"/>
                <a:ea typeface="Segoe UI" pitchFamily="34" charset="0"/>
                <a:cs typeface="Segoe UI" pitchFamily="34" charset="0"/>
              </a:endParaRPr>
            </a:p>
          </p:txBody>
        </p:sp>
        <p:sp>
          <p:nvSpPr>
            <p:cNvPr id="103" name="TextBox 102">
              <a:extLst>
                <a:ext uri="{FF2B5EF4-FFF2-40B4-BE49-F238E27FC236}">
                  <a16:creationId xmlns:a16="http://schemas.microsoft.com/office/drawing/2014/main" id="{54169524-CA55-4A5F-9FCC-280EDC17D4C9}"/>
                </a:ext>
              </a:extLst>
            </p:cNvPr>
            <p:cNvSpPr txBox="1"/>
            <p:nvPr/>
          </p:nvSpPr>
          <p:spPr>
            <a:xfrm>
              <a:off x="8964432" y="3152796"/>
              <a:ext cx="995186"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gradFill>
                    <a:gsLst>
                      <a:gs pos="2917">
                        <a:prstClr val="black"/>
                      </a:gs>
                      <a:gs pos="30000">
                        <a:prstClr val="black"/>
                      </a:gs>
                    </a:gsLst>
                    <a:lin ang="5400000" scaled="0"/>
                  </a:gradFill>
                  <a:effectLst/>
                  <a:uLnTx/>
                  <a:uFillTx/>
                  <a:ea typeface="+mn-ea"/>
                  <a:cs typeface="+mn-cs"/>
                </a:rPr>
                <a:t>Gluster</a:t>
              </a: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 FS</a:t>
              </a:r>
            </a:p>
          </p:txBody>
        </p:sp>
        <p:sp>
          <p:nvSpPr>
            <p:cNvPr id="104" name="TextBox 103">
              <a:extLst>
                <a:ext uri="{FF2B5EF4-FFF2-40B4-BE49-F238E27FC236}">
                  <a16:creationId xmlns:a16="http://schemas.microsoft.com/office/drawing/2014/main" id="{5732A5FC-93D2-4D41-BF5E-EB5DFEB42127}"/>
                </a:ext>
              </a:extLst>
            </p:cNvPr>
            <p:cNvSpPr txBox="1"/>
            <p:nvPr/>
          </p:nvSpPr>
          <p:spPr>
            <a:xfrm>
              <a:off x="7732999" y="4335059"/>
              <a:ext cx="99518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Controller VM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gradFill>
                    <a:gsLst>
                      <a:gs pos="2917">
                        <a:prstClr val="black"/>
                      </a:gs>
                      <a:gs pos="30000">
                        <a:prstClr val="black"/>
                      </a:gs>
                    </a:gsLst>
                    <a:lin ang="5400000" scaled="0"/>
                  </a:gradFill>
                </a:rPr>
                <a:t>(w/ opt. NFS vol.)</a:t>
              </a:r>
              <a:endPar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105" name="TextBox 104">
              <a:extLst>
                <a:ext uri="{FF2B5EF4-FFF2-40B4-BE49-F238E27FC236}">
                  <a16:creationId xmlns:a16="http://schemas.microsoft.com/office/drawing/2014/main" id="{91401758-6F50-4DEE-96C6-69A159625125}"/>
                </a:ext>
              </a:extLst>
            </p:cNvPr>
            <p:cNvSpPr txBox="1"/>
            <p:nvPr/>
          </p:nvSpPr>
          <p:spPr>
            <a:xfrm>
              <a:off x="9021506" y="4335059"/>
              <a:ext cx="765909"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Elastic VMS</a:t>
              </a:r>
            </a:p>
          </p:txBody>
        </p:sp>
        <p:cxnSp>
          <p:nvCxnSpPr>
            <p:cNvPr id="109" name="Straight Arrow Connector 108">
              <a:extLst>
                <a:ext uri="{FF2B5EF4-FFF2-40B4-BE49-F238E27FC236}">
                  <a16:creationId xmlns:a16="http://schemas.microsoft.com/office/drawing/2014/main" id="{16160064-2AB9-4685-9C74-FF9559C7829D}"/>
                </a:ext>
              </a:extLst>
            </p:cNvPr>
            <p:cNvCxnSpPr>
              <a:cxnSpLocks/>
            </p:cNvCxnSpPr>
            <p:nvPr/>
          </p:nvCxnSpPr>
          <p:spPr>
            <a:xfrm>
              <a:off x="6460782" y="2906507"/>
              <a:ext cx="16086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6" name="Picture 10" descr="Image result for glusterfs logo">
              <a:extLst>
                <a:ext uri="{FF2B5EF4-FFF2-40B4-BE49-F238E27FC236}">
                  <a16:creationId xmlns:a16="http://schemas.microsoft.com/office/drawing/2014/main" id="{BE7475C8-C96D-4352-9017-C65D047F2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8634" y="2778918"/>
              <a:ext cx="315437" cy="315437"/>
            </a:xfrm>
            <a:prstGeom prst="rect">
              <a:avLst/>
            </a:prstGeom>
            <a:noFill/>
            <a:extLst>
              <a:ext uri="{909E8E84-426E-40DD-AFC4-6F175D3DCCD1}">
                <a14:hiddenFill xmlns:a14="http://schemas.microsoft.com/office/drawing/2010/main">
                  <a:solidFill>
                    <a:srgbClr val="FFFFFF"/>
                  </a:solidFill>
                </a14:hiddenFill>
              </a:ext>
            </a:extLst>
          </p:spPr>
        </p:pic>
        <p:sp>
          <p:nvSpPr>
            <p:cNvPr id="128" name="Rectangle 127">
              <a:extLst>
                <a:ext uri="{FF2B5EF4-FFF2-40B4-BE49-F238E27FC236}">
                  <a16:creationId xmlns:a16="http://schemas.microsoft.com/office/drawing/2014/main" id="{DB9CA0DC-1983-4FE6-AEB7-9DDA0252D130}"/>
                </a:ext>
              </a:extLst>
            </p:cNvPr>
            <p:cNvSpPr/>
            <p:nvPr/>
          </p:nvSpPr>
          <p:spPr bwMode="auto">
            <a:xfrm>
              <a:off x="9021507" y="3725684"/>
              <a:ext cx="765909" cy="526619"/>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US" sz="1000" err="1">
                <a:solidFill>
                  <a:schemeClr val="accent1"/>
                </a:solidFill>
                <a:latin typeface="+mj-lt"/>
                <a:cs typeface="Segoe UI" pitchFamily="34" charset="0"/>
              </a:endParaRPr>
            </a:p>
          </p:txBody>
        </p:sp>
        <p:sp>
          <p:nvSpPr>
            <p:cNvPr id="133" name="TextBox 132">
              <a:extLst>
                <a:ext uri="{FF2B5EF4-FFF2-40B4-BE49-F238E27FC236}">
                  <a16:creationId xmlns:a16="http://schemas.microsoft.com/office/drawing/2014/main" id="{C3EA88B2-02C5-4EF7-A65D-EE42BC9D76E8}"/>
                </a:ext>
              </a:extLst>
            </p:cNvPr>
            <p:cNvSpPr txBox="1"/>
            <p:nvPr/>
          </p:nvSpPr>
          <p:spPr>
            <a:xfrm>
              <a:off x="10663603" y="3152796"/>
              <a:ext cx="809708" cy="4616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Azure Database for MySQL</a:t>
              </a:r>
            </a:p>
          </p:txBody>
        </p:sp>
        <p:pic>
          <p:nvPicPr>
            <p:cNvPr id="137" name="Graphic 136">
              <a:extLst>
                <a:ext uri="{FF2B5EF4-FFF2-40B4-BE49-F238E27FC236}">
                  <a16:creationId xmlns:a16="http://schemas.microsoft.com/office/drawing/2014/main" id="{E20D288C-53B1-4FE9-A376-61CC0D72BA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14122" y="2489811"/>
              <a:ext cx="615400" cy="615400"/>
            </a:xfrm>
            <a:prstGeom prst="rect">
              <a:avLst/>
            </a:prstGeom>
          </p:spPr>
        </p:pic>
        <p:pic>
          <p:nvPicPr>
            <p:cNvPr id="138" name="Graphic 137">
              <a:extLst>
                <a:ext uri="{FF2B5EF4-FFF2-40B4-BE49-F238E27FC236}">
                  <a16:creationId xmlns:a16="http://schemas.microsoft.com/office/drawing/2014/main" id="{6C5196BB-BAA0-4BE6-92BD-214DA3DAB8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55854" y="2705091"/>
              <a:ext cx="352032" cy="352032"/>
            </a:xfrm>
            <a:prstGeom prst="rect">
              <a:avLst/>
            </a:prstGeom>
          </p:spPr>
        </p:pic>
        <p:grpSp>
          <p:nvGrpSpPr>
            <p:cNvPr id="4" name="Group 3">
              <a:extLst>
                <a:ext uri="{FF2B5EF4-FFF2-40B4-BE49-F238E27FC236}">
                  <a16:creationId xmlns:a16="http://schemas.microsoft.com/office/drawing/2014/main" id="{7679F579-4506-4E31-9418-C5D398B78D5E}"/>
                </a:ext>
              </a:extLst>
            </p:cNvPr>
            <p:cNvGrpSpPr/>
            <p:nvPr/>
          </p:nvGrpSpPr>
          <p:grpSpPr>
            <a:xfrm>
              <a:off x="9186419" y="3774655"/>
              <a:ext cx="436085" cy="428677"/>
              <a:chOff x="8298641" y="5042078"/>
              <a:chExt cx="665791" cy="654480"/>
            </a:xfrm>
          </p:grpSpPr>
          <p:pic>
            <p:nvPicPr>
              <p:cNvPr id="141" name="Graphic 140">
                <a:extLst>
                  <a:ext uri="{FF2B5EF4-FFF2-40B4-BE49-F238E27FC236}">
                    <a16:creationId xmlns:a16="http://schemas.microsoft.com/office/drawing/2014/main" id="{1B2F9502-9326-4731-A2D9-2C98512E3A4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641" y="5042078"/>
                <a:ext cx="585216" cy="585216"/>
              </a:xfrm>
              <a:prstGeom prst="rect">
                <a:avLst/>
              </a:prstGeom>
            </p:spPr>
          </p:pic>
          <p:pic>
            <p:nvPicPr>
              <p:cNvPr id="139" name="Graphic 138">
                <a:extLst>
                  <a:ext uri="{FF2B5EF4-FFF2-40B4-BE49-F238E27FC236}">
                    <a16:creationId xmlns:a16="http://schemas.microsoft.com/office/drawing/2014/main" id="{49FA9C9D-C87B-4B6A-A76E-16B5063C4CC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79216" y="5111342"/>
                <a:ext cx="585216" cy="585216"/>
              </a:xfrm>
              <a:prstGeom prst="rect">
                <a:avLst/>
              </a:prstGeom>
            </p:spPr>
          </p:pic>
        </p:grpSp>
        <p:sp>
          <p:nvSpPr>
            <p:cNvPr id="20" name="Freeform: Shape 19">
              <a:extLst>
                <a:ext uri="{FF2B5EF4-FFF2-40B4-BE49-F238E27FC236}">
                  <a16:creationId xmlns:a16="http://schemas.microsoft.com/office/drawing/2014/main" id="{99B077CB-4C3C-4221-ABBD-3DF3E609A7A5}"/>
                </a:ext>
              </a:extLst>
            </p:cNvPr>
            <p:cNvSpPr/>
            <p:nvPr/>
          </p:nvSpPr>
          <p:spPr>
            <a:xfrm>
              <a:off x="6209468" y="2677437"/>
              <a:ext cx="211491" cy="358741"/>
            </a:xfrm>
            <a:custGeom>
              <a:avLst/>
              <a:gdLst>
                <a:gd name="connsiteX0" fmla="*/ 105775 w 211491"/>
                <a:gd name="connsiteY0" fmla="*/ 0 h 358741"/>
                <a:gd name="connsiteX1" fmla="*/ 46 w 211491"/>
                <a:gd name="connsiteY1" fmla="*/ 112010 h 358741"/>
                <a:gd name="connsiteX2" fmla="*/ 111 w 211491"/>
                <a:gd name="connsiteY2" fmla="*/ 113792 h 358741"/>
                <a:gd name="connsiteX3" fmla="*/ 91795 w 211491"/>
                <a:gd name="connsiteY3" fmla="*/ 349504 h 358741"/>
                <a:gd name="connsiteX4" fmla="*/ 111335 w 211491"/>
                <a:gd name="connsiteY4" fmla="*/ 357599 h 358741"/>
                <a:gd name="connsiteX5" fmla="*/ 119430 w 211491"/>
                <a:gd name="connsiteY5" fmla="*/ 349504 h 358741"/>
                <a:gd name="connsiteX6" fmla="*/ 211439 w 211491"/>
                <a:gd name="connsiteY6" fmla="*/ 113792 h 358741"/>
                <a:gd name="connsiteX7" fmla="*/ 105775 w 211491"/>
                <a:gd name="connsiteY7" fmla="*/ 0 h 358741"/>
                <a:gd name="connsiteX8" fmla="*/ 105775 w 211491"/>
                <a:gd name="connsiteY8" fmla="*/ 154107 h 358741"/>
                <a:gd name="connsiteX9" fmla="*/ 58311 w 211491"/>
                <a:gd name="connsiteY9" fmla="*/ 107290 h 358741"/>
                <a:gd name="connsiteX10" fmla="*/ 105128 w 211491"/>
                <a:gd name="connsiteY10" fmla="*/ 59824 h 358741"/>
                <a:gd name="connsiteX11" fmla="*/ 152593 w 211491"/>
                <a:gd name="connsiteY11" fmla="*/ 106642 h 358741"/>
                <a:gd name="connsiteX12" fmla="*/ 152593 w 211491"/>
                <a:gd name="connsiteY12" fmla="*/ 107290 h 358741"/>
                <a:gd name="connsiteX13" fmla="*/ 105775 w 211491"/>
                <a:gd name="connsiteY13" fmla="*/ 154107 h 35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1491" h="358741">
                  <a:moveTo>
                    <a:pt x="105775" y="0"/>
                  </a:moveTo>
                  <a:cubicBezTo>
                    <a:pt x="45648" y="1734"/>
                    <a:pt x="-1690" y="51883"/>
                    <a:pt x="46" y="112010"/>
                  </a:cubicBezTo>
                  <a:cubicBezTo>
                    <a:pt x="63" y="112604"/>
                    <a:pt x="85" y="113198"/>
                    <a:pt x="111" y="113792"/>
                  </a:cubicBezTo>
                  <a:cubicBezTo>
                    <a:pt x="111" y="163535"/>
                    <a:pt x="63185" y="279928"/>
                    <a:pt x="91795" y="349504"/>
                  </a:cubicBezTo>
                  <a:cubicBezTo>
                    <a:pt x="94955" y="357135"/>
                    <a:pt x="103704" y="360760"/>
                    <a:pt x="111335" y="357599"/>
                  </a:cubicBezTo>
                  <a:cubicBezTo>
                    <a:pt x="114999" y="356081"/>
                    <a:pt x="117912" y="353168"/>
                    <a:pt x="119430" y="349504"/>
                  </a:cubicBezTo>
                  <a:cubicBezTo>
                    <a:pt x="148366" y="279278"/>
                    <a:pt x="211439" y="161910"/>
                    <a:pt x="211439" y="113792"/>
                  </a:cubicBezTo>
                  <a:cubicBezTo>
                    <a:pt x="213276" y="53343"/>
                    <a:pt x="166196" y="2640"/>
                    <a:pt x="105775" y="0"/>
                  </a:cubicBezTo>
                  <a:close/>
                  <a:moveTo>
                    <a:pt x="105775" y="154107"/>
                  </a:moveTo>
                  <a:cubicBezTo>
                    <a:pt x="79740" y="154286"/>
                    <a:pt x="58490" y="133325"/>
                    <a:pt x="58311" y="107290"/>
                  </a:cubicBezTo>
                  <a:cubicBezTo>
                    <a:pt x="58132" y="81254"/>
                    <a:pt x="79093" y="60003"/>
                    <a:pt x="105128" y="59824"/>
                  </a:cubicBezTo>
                  <a:cubicBezTo>
                    <a:pt x="131164" y="59645"/>
                    <a:pt x="152414" y="80606"/>
                    <a:pt x="152593" y="106642"/>
                  </a:cubicBezTo>
                  <a:cubicBezTo>
                    <a:pt x="152593" y="106858"/>
                    <a:pt x="152593" y="107074"/>
                    <a:pt x="152593" y="107290"/>
                  </a:cubicBezTo>
                  <a:cubicBezTo>
                    <a:pt x="152593" y="133146"/>
                    <a:pt x="131632" y="154107"/>
                    <a:pt x="105775" y="154107"/>
                  </a:cubicBezTo>
                  <a:close/>
                </a:path>
              </a:pathLst>
            </a:custGeom>
            <a:solidFill>
              <a:srgbClr val="B77AF4"/>
            </a:solidFill>
            <a:ln w="32279" cap="flat">
              <a:noFill/>
              <a:prstDash val="solid"/>
              <a:miter/>
            </a:ln>
          </p:spPr>
          <p:txBody>
            <a:bodyPr rtlCol="0" anchor="ctr"/>
            <a:lstStyle/>
            <a:p>
              <a:endParaRPr lang="en-US"/>
            </a:p>
          </p:txBody>
        </p:sp>
        <p:sp>
          <p:nvSpPr>
            <p:cNvPr id="86" name="TextBox 85">
              <a:extLst>
                <a:ext uri="{FF2B5EF4-FFF2-40B4-BE49-F238E27FC236}">
                  <a16:creationId xmlns:a16="http://schemas.microsoft.com/office/drawing/2014/main" id="{802347BF-0FCD-4A46-8E83-78DB37D54D9D}"/>
                </a:ext>
              </a:extLst>
            </p:cNvPr>
            <p:cNvSpPr txBox="1"/>
            <p:nvPr/>
          </p:nvSpPr>
          <p:spPr>
            <a:xfrm>
              <a:off x="5000171" y="4335059"/>
              <a:ext cx="709204"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Admin (SSH)</a:t>
              </a:r>
            </a:p>
          </p:txBody>
        </p:sp>
        <p:pic>
          <p:nvPicPr>
            <p:cNvPr id="145" name="Graphic 144">
              <a:extLst>
                <a:ext uri="{FF2B5EF4-FFF2-40B4-BE49-F238E27FC236}">
                  <a16:creationId xmlns:a16="http://schemas.microsoft.com/office/drawing/2014/main" id="{BDDEED73-9E39-4DFE-9AFC-5637B15F0CA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32434" y="3807625"/>
              <a:ext cx="444678" cy="444678"/>
            </a:xfrm>
            <a:prstGeom prst="rect">
              <a:avLst/>
            </a:prstGeom>
          </p:spPr>
        </p:pic>
        <p:sp>
          <p:nvSpPr>
            <p:cNvPr id="85" name="TextBox 84">
              <a:extLst>
                <a:ext uri="{FF2B5EF4-FFF2-40B4-BE49-F238E27FC236}">
                  <a16:creationId xmlns:a16="http://schemas.microsoft.com/office/drawing/2014/main" id="{6869E077-8460-499E-9A49-DFD693CABB9C}"/>
                </a:ext>
              </a:extLst>
            </p:cNvPr>
            <p:cNvSpPr txBox="1"/>
            <p:nvPr/>
          </p:nvSpPr>
          <p:spPr>
            <a:xfrm>
              <a:off x="5144407" y="3141940"/>
              <a:ext cx="42073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User</a:t>
              </a:r>
            </a:p>
          </p:txBody>
        </p:sp>
        <p:sp>
          <p:nvSpPr>
            <p:cNvPr id="148" name="Rectangle 147">
              <a:extLst>
                <a:ext uri="{FF2B5EF4-FFF2-40B4-BE49-F238E27FC236}">
                  <a16:creationId xmlns:a16="http://schemas.microsoft.com/office/drawing/2014/main" id="{1DFC0583-5CE3-4DA8-B0EB-E55C23AFC21C}"/>
                </a:ext>
              </a:extLst>
            </p:cNvPr>
            <p:cNvSpPr/>
            <p:nvPr/>
          </p:nvSpPr>
          <p:spPr bwMode="auto">
            <a:xfrm>
              <a:off x="5926037" y="2821054"/>
              <a:ext cx="112719" cy="17090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a:extLst>
                <a:ext uri="{FF2B5EF4-FFF2-40B4-BE49-F238E27FC236}">
                  <a16:creationId xmlns:a16="http://schemas.microsoft.com/office/drawing/2014/main" id="{DB268FB5-2D94-4AF0-861D-6FE826244DAE}"/>
                </a:ext>
              </a:extLst>
            </p:cNvPr>
            <p:cNvSpPr/>
            <p:nvPr/>
          </p:nvSpPr>
          <p:spPr bwMode="auto">
            <a:xfrm>
              <a:off x="5926037" y="4030145"/>
              <a:ext cx="112719" cy="17090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Arrow Connector 105">
              <a:extLst>
                <a:ext uri="{FF2B5EF4-FFF2-40B4-BE49-F238E27FC236}">
                  <a16:creationId xmlns:a16="http://schemas.microsoft.com/office/drawing/2014/main" id="{2502EB6F-6BD6-4A6B-A951-55D563B9A881}"/>
                </a:ext>
              </a:extLst>
            </p:cNvPr>
            <p:cNvCxnSpPr>
              <a:cxnSpLocks/>
            </p:cNvCxnSpPr>
            <p:nvPr/>
          </p:nvCxnSpPr>
          <p:spPr>
            <a:xfrm>
              <a:off x="5731933" y="2906507"/>
              <a:ext cx="414625"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38336CB-E36C-4259-BF00-8AE7132A1399}"/>
                </a:ext>
              </a:extLst>
            </p:cNvPr>
            <p:cNvCxnSpPr>
              <a:cxnSpLocks/>
            </p:cNvCxnSpPr>
            <p:nvPr/>
          </p:nvCxnSpPr>
          <p:spPr>
            <a:xfrm flipV="1">
              <a:off x="5662838" y="4115598"/>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1EBFBED3-8965-4F2E-B177-03F8C7F60585}"/>
                </a:ext>
              </a:extLst>
            </p:cNvPr>
            <p:cNvSpPr/>
            <p:nvPr/>
          </p:nvSpPr>
          <p:spPr bwMode="auto">
            <a:xfrm>
              <a:off x="7276954" y="2821054"/>
              <a:ext cx="112719" cy="17090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a:extLst>
                <a:ext uri="{FF2B5EF4-FFF2-40B4-BE49-F238E27FC236}">
                  <a16:creationId xmlns:a16="http://schemas.microsoft.com/office/drawing/2014/main" id="{F5B24B6E-372B-4BE8-BF88-BD891C6C2976}"/>
                </a:ext>
              </a:extLst>
            </p:cNvPr>
            <p:cNvSpPr/>
            <p:nvPr/>
          </p:nvSpPr>
          <p:spPr bwMode="auto">
            <a:xfrm>
              <a:off x="7276954" y="4029964"/>
              <a:ext cx="112719" cy="17090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10" name="Straight Arrow Connector 109">
              <a:extLst>
                <a:ext uri="{FF2B5EF4-FFF2-40B4-BE49-F238E27FC236}">
                  <a16:creationId xmlns:a16="http://schemas.microsoft.com/office/drawing/2014/main" id="{39D374EF-37C5-43BA-BB05-EB2B3C1C1182}"/>
                </a:ext>
              </a:extLst>
            </p:cNvPr>
            <p:cNvCxnSpPr>
              <a:cxnSpLocks/>
            </p:cNvCxnSpPr>
            <p:nvPr/>
          </p:nvCxnSpPr>
          <p:spPr>
            <a:xfrm>
              <a:off x="6505575" y="4115598"/>
              <a:ext cx="1139825"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45026DF-859C-44DB-B9FA-C70A0178C282}"/>
                </a:ext>
              </a:extLst>
            </p:cNvPr>
            <p:cNvCxnSpPr>
              <a:cxnSpLocks/>
            </p:cNvCxnSpPr>
            <p:nvPr/>
          </p:nvCxnSpPr>
          <p:spPr>
            <a:xfrm>
              <a:off x="7169493" y="2906507"/>
              <a:ext cx="438482"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2" name="Freeform: Shape 151">
              <a:extLst>
                <a:ext uri="{FF2B5EF4-FFF2-40B4-BE49-F238E27FC236}">
                  <a16:creationId xmlns:a16="http://schemas.microsoft.com/office/drawing/2014/main" id="{F96566B7-C11B-4C81-9F20-687E1C10C8C9}"/>
                </a:ext>
              </a:extLst>
            </p:cNvPr>
            <p:cNvSpPr/>
            <p:nvPr/>
          </p:nvSpPr>
          <p:spPr>
            <a:xfrm>
              <a:off x="6209468" y="3842129"/>
              <a:ext cx="211491" cy="358741"/>
            </a:xfrm>
            <a:custGeom>
              <a:avLst/>
              <a:gdLst>
                <a:gd name="connsiteX0" fmla="*/ 105775 w 211491"/>
                <a:gd name="connsiteY0" fmla="*/ 0 h 358741"/>
                <a:gd name="connsiteX1" fmla="*/ 46 w 211491"/>
                <a:gd name="connsiteY1" fmla="*/ 112010 h 358741"/>
                <a:gd name="connsiteX2" fmla="*/ 111 w 211491"/>
                <a:gd name="connsiteY2" fmla="*/ 113792 h 358741"/>
                <a:gd name="connsiteX3" fmla="*/ 91795 w 211491"/>
                <a:gd name="connsiteY3" fmla="*/ 349504 h 358741"/>
                <a:gd name="connsiteX4" fmla="*/ 111335 w 211491"/>
                <a:gd name="connsiteY4" fmla="*/ 357599 h 358741"/>
                <a:gd name="connsiteX5" fmla="*/ 119430 w 211491"/>
                <a:gd name="connsiteY5" fmla="*/ 349504 h 358741"/>
                <a:gd name="connsiteX6" fmla="*/ 211439 w 211491"/>
                <a:gd name="connsiteY6" fmla="*/ 113792 h 358741"/>
                <a:gd name="connsiteX7" fmla="*/ 105775 w 211491"/>
                <a:gd name="connsiteY7" fmla="*/ 0 h 358741"/>
                <a:gd name="connsiteX8" fmla="*/ 105775 w 211491"/>
                <a:gd name="connsiteY8" fmla="*/ 154107 h 358741"/>
                <a:gd name="connsiteX9" fmla="*/ 58311 w 211491"/>
                <a:gd name="connsiteY9" fmla="*/ 107290 h 358741"/>
                <a:gd name="connsiteX10" fmla="*/ 105128 w 211491"/>
                <a:gd name="connsiteY10" fmla="*/ 59824 h 358741"/>
                <a:gd name="connsiteX11" fmla="*/ 152593 w 211491"/>
                <a:gd name="connsiteY11" fmla="*/ 106642 h 358741"/>
                <a:gd name="connsiteX12" fmla="*/ 152593 w 211491"/>
                <a:gd name="connsiteY12" fmla="*/ 107290 h 358741"/>
                <a:gd name="connsiteX13" fmla="*/ 105775 w 211491"/>
                <a:gd name="connsiteY13" fmla="*/ 154107 h 35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1491" h="358741">
                  <a:moveTo>
                    <a:pt x="105775" y="0"/>
                  </a:moveTo>
                  <a:cubicBezTo>
                    <a:pt x="45648" y="1734"/>
                    <a:pt x="-1690" y="51883"/>
                    <a:pt x="46" y="112010"/>
                  </a:cubicBezTo>
                  <a:cubicBezTo>
                    <a:pt x="63" y="112604"/>
                    <a:pt x="85" y="113198"/>
                    <a:pt x="111" y="113792"/>
                  </a:cubicBezTo>
                  <a:cubicBezTo>
                    <a:pt x="111" y="163535"/>
                    <a:pt x="63185" y="279928"/>
                    <a:pt x="91795" y="349504"/>
                  </a:cubicBezTo>
                  <a:cubicBezTo>
                    <a:pt x="94955" y="357135"/>
                    <a:pt x="103704" y="360760"/>
                    <a:pt x="111335" y="357599"/>
                  </a:cubicBezTo>
                  <a:cubicBezTo>
                    <a:pt x="114999" y="356081"/>
                    <a:pt x="117912" y="353168"/>
                    <a:pt x="119430" y="349504"/>
                  </a:cubicBezTo>
                  <a:cubicBezTo>
                    <a:pt x="148366" y="279278"/>
                    <a:pt x="211439" y="161910"/>
                    <a:pt x="211439" y="113792"/>
                  </a:cubicBezTo>
                  <a:cubicBezTo>
                    <a:pt x="213276" y="53343"/>
                    <a:pt x="166196" y="2640"/>
                    <a:pt x="105775" y="0"/>
                  </a:cubicBezTo>
                  <a:close/>
                  <a:moveTo>
                    <a:pt x="105775" y="154107"/>
                  </a:moveTo>
                  <a:cubicBezTo>
                    <a:pt x="79740" y="154286"/>
                    <a:pt x="58490" y="133325"/>
                    <a:pt x="58311" y="107290"/>
                  </a:cubicBezTo>
                  <a:cubicBezTo>
                    <a:pt x="58132" y="81254"/>
                    <a:pt x="79093" y="60003"/>
                    <a:pt x="105128" y="59824"/>
                  </a:cubicBezTo>
                  <a:cubicBezTo>
                    <a:pt x="131164" y="59645"/>
                    <a:pt x="152414" y="80606"/>
                    <a:pt x="152593" y="106642"/>
                  </a:cubicBezTo>
                  <a:cubicBezTo>
                    <a:pt x="152593" y="106858"/>
                    <a:pt x="152593" y="107074"/>
                    <a:pt x="152593" y="107290"/>
                  </a:cubicBezTo>
                  <a:cubicBezTo>
                    <a:pt x="152593" y="133146"/>
                    <a:pt x="131632" y="154107"/>
                    <a:pt x="105775" y="154107"/>
                  </a:cubicBezTo>
                  <a:close/>
                </a:path>
              </a:pathLst>
            </a:custGeom>
            <a:solidFill>
              <a:srgbClr val="B77AF4"/>
            </a:solidFill>
            <a:ln w="32279" cap="flat">
              <a:noFill/>
              <a:prstDash val="solid"/>
              <a:miter/>
            </a:ln>
          </p:spPr>
          <p:txBody>
            <a:bodyPr rtlCol="0" anchor="ctr"/>
            <a:lstStyle/>
            <a:p>
              <a:endParaRPr lang="en-US"/>
            </a:p>
          </p:txBody>
        </p:sp>
        <p:sp>
          <p:nvSpPr>
            <p:cNvPr id="153" name="TextBox 152">
              <a:extLst>
                <a:ext uri="{FF2B5EF4-FFF2-40B4-BE49-F238E27FC236}">
                  <a16:creationId xmlns:a16="http://schemas.microsoft.com/office/drawing/2014/main" id="{1F8E730E-1520-4BB7-A1A0-0F2A5BA0E2AD}"/>
                </a:ext>
              </a:extLst>
            </p:cNvPr>
            <p:cNvSpPr txBox="1"/>
            <p:nvPr/>
          </p:nvSpPr>
          <p:spPr>
            <a:xfrm>
              <a:off x="6209467" y="4335059"/>
              <a:ext cx="211491"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IP</a:t>
              </a:r>
            </a:p>
          </p:txBody>
        </p:sp>
        <p:pic>
          <p:nvPicPr>
            <p:cNvPr id="154" name="Graphic 153">
              <a:extLst>
                <a:ext uri="{FF2B5EF4-FFF2-40B4-BE49-F238E27FC236}">
                  <a16:creationId xmlns:a16="http://schemas.microsoft.com/office/drawing/2014/main" id="{9FDC946E-828A-4E55-97E8-0E7758386A0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62296" y="3787514"/>
              <a:ext cx="467970" cy="467970"/>
            </a:xfrm>
            <a:prstGeom prst="rect">
              <a:avLst/>
            </a:prstGeom>
          </p:spPr>
        </p:pic>
        <p:grpSp>
          <p:nvGrpSpPr>
            <p:cNvPr id="23" name="Group 22">
              <a:extLst>
                <a:ext uri="{FF2B5EF4-FFF2-40B4-BE49-F238E27FC236}">
                  <a16:creationId xmlns:a16="http://schemas.microsoft.com/office/drawing/2014/main" id="{C413C188-87D5-44E9-9865-DD25F7BB5DC1}"/>
                </a:ext>
              </a:extLst>
            </p:cNvPr>
            <p:cNvGrpSpPr/>
            <p:nvPr/>
          </p:nvGrpSpPr>
          <p:grpSpPr>
            <a:xfrm>
              <a:off x="8374907" y="3770658"/>
              <a:ext cx="223982" cy="501682"/>
              <a:chOff x="5982396" y="5234553"/>
              <a:chExt cx="303937" cy="680770"/>
            </a:xfrm>
          </p:grpSpPr>
          <p:pic>
            <p:nvPicPr>
              <p:cNvPr id="155" name="Picture 154">
                <a:extLst>
                  <a:ext uri="{FF2B5EF4-FFF2-40B4-BE49-F238E27FC236}">
                    <a16:creationId xmlns:a16="http://schemas.microsoft.com/office/drawing/2014/main" id="{8980B7F0-2568-470F-8D4A-37A592FAC862}"/>
                  </a:ext>
                </a:extLst>
              </p:cNvPr>
              <p:cNvPicPr>
                <a:picLocks noChangeAspect="1"/>
              </p:cNvPicPr>
              <p:nvPr/>
            </p:nvPicPr>
            <p:blipFill rotWithShape="1">
              <a:blip r:embed="rId16"/>
              <a:srcRect l="45553" t="40088"/>
              <a:stretch/>
            </p:blipFill>
            <p:spPr>
              <a:xfrm>
                <a:off x="5982396" y="5234553"/>
                <a:ext cx="303937" cy="334447"/>
              </a:xfrm>
              <a:prstGeom prst="rect">
                <a:avLst/>
              </a:prstGeom>
            </p:spPr>
          </p:pic>
          <p:pic>
            <p:nvPicPr>
              <p:cNvPr id="157" name="Picture 156">
                <a:extLst>
                  <a:ext uri="{FF2B5EF4-FFF2-40B4-BE49-F238E27FC236}">
                    <a16:creationId xmlns:a16="http://schemas.microsoft.com/office/drawing/2014/main" id="{315EA3AC-196A-4A58-82B3-C3E821CFF2D6}"/>
                  </a:ext>
                </a:extLst>
              </p:cNvPr>
              <p:cNvPicPr>
                <a:picLocks noChangeAspect="1"/>
              </p:cNvPicPr>
              <p:nvPr/>
            </p:nvPicPr>
            <p:blipFill rotWithShape="1">
              <a:blip r:embed="rId16"/>
              <a:srcRect l="45553" t="40088"/>
              <a:stretch/>
            </p:blipFill>
            <p:spPr>
              <a:xfrm>
                <a:off x="5982396" y="5580876"/>
                <a:ext cx="303937" cy="334447"/>
              </a:xfrm>
              <a:prstGeom prst="rect">
                <a:avLst/>
              </a:prstGeom>
            </p:spPr>
          </p:pic>
        </p:grpSp>
        <p:sp>
          <p:nvSpPr>
            <p:cNvPr id="163" name="Rectangle 162">
              <a:extLst>
                <a:ext uri="{FF2B5EF4-FFF2-40B4-BE49-F238E27FC236}">
                  <a16:creationId xmlns:a16="http://schemas.microsoft.com/office/drawing/2014/main" id="{5FD5C862-ACB1-40C2-8C0A-A1F3AEFF26A4}"/>
                </a:ext>
              </a:extLst>
            </p:cNvPr>
            <p:cNvSpPr/>
            <p:nvPr/>
          </p:nvSpPr>
          <p:spPr bwMode="auto">
            <a:xfrm>
              <a:off x="9021507" y="2571340"/>
              <a:ext cx="765909" cy="526619"/>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US" sz="1000" err="1">
                <a:solidFill>
                  <a:schemeClr val="accent1"/>
                </a:solidFill>
                <a:latin typeface="+mj-lt"/>
                <a:cs typeface="Segoe UI" pitchFamily="34" charset="0"/>
              </a:endParaRPr>
            </a:p>
          </p:txBody>
        </p:sp>
        <p:grpSp>
          <p:nvGrpSpPr>
            <p:cNvPr id="164" name="Group 163">
              <a:extLst>
                <a:ext uri="{FF2B5EF4-FFF2-40B4-BE49-F238E27FC236}">
                  <a16:creationId xmlns:a16="http://schemas.microsoft.com/office/drawing/2014/main" id="{AB811100-802A-4B79-A73E-03DDC09A789B}"/>
                </a:ext>
              </a:extLst>
            </p:cNvPr>
            <p:cNvGrpSpPr/>
            <p:nvPr/>
          </p:nvGrpSpPr>
          <p:grpSpPr>
            <a:xfrm>
              <a:off x="9067835" y="2620311"/>
              <a:ext cx="436085" cy="428677"/>
              <a:chOff x="8298641" y="5042078"/>
              <a:chExt cx="665791" cy="654480"/>
            </a:xfrm>
          </p:grpSpPr>
          <p:pic>
            <p:nvPicPr>
              <p:cNvPr id="165" name="Graphic 164">
                <a:extLst>
                  <a:ext uri="{FF2B5EF4-FFF2-40B4-BE49-F238E27FC236}">
                    <a16:creationId xmlns:a16="http://schemas.microsoft.com/office/drawing/2014/main" id="{A5500592-C8F6-40E2-B166-483FABC2EC6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641" y="5042078"/>
                <a:ext cx="585216" cy="585216"/>
              </a:xfrm>
              <a:prstGeom prst="rect">
                <a:avLst/>
              </a:prstGeom>
            </p:spPr>
          </p:pic>
          <p:pic>
            <p:nvPicPr>
              <p:cNvPr id="166" name="Graphic 165">
                <a:extLst>
                  <a:ext uri="{FF2B5EF4-FFF2-40B4-BE49-F238E27FC236}">
                    <a16:creationId xmlns:a16="http://schemas.microsoft.com/office/drawing/2014/main" id="{0BF0FBFD-11E0-4FC0-B4EF-6C6FD7FDFA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79216" y="5111342"/>
                <a:ext cx="585216" cy="585216"/>
              </a:xfrm>
              <a:prstGeom prst="rect">
                <a:avLst/>
              </a:prstGeom>
            </p:spPr>
          </p:pic>
        </p:grpSp>
        <p:grpSp>
          <p:nvGrpSpPr>
            <p:cNvPr id="167" name="Group 166">
              <a:extLst>
                <a:ext uri="{FF2B5EF4-FFF2-40B4-BE49-F238E27FC236}">
                  <a16:creationId xmlns:a16="http://schemas.microsoft.com/office/drawing/2014/main" id="{638FC47D-32E7-4BF3-83C5-B2BAB1924C14}"/>
                </a:ext>
              </a:extLst>
            </p:cNvPr>
            <p:cNvGrpSpPr/>
            <p:nvPr/>
          </p:nvGrpSpPr>
          <p:grpSpPr>
            <a:xfrm>
              <a:off x="9846636" y="2583808"/>
              <a:ext cx="223982" cy="501682"/>
              <a:chOff x="5982396" y="5234553"/>
              <a:chExt cx="303937" cy="680770"/>
            </a:xfrm>
          </p:grpSpPr>
          <p:pic>
            <p:nvPicPr>
              <p:cNvPr id="168" name="Picture 167">
                <a:extLst>
                  <a:ext uri="{FF2B5EF4-FFF2-40B4-BE49-F238E27FC236}">
                    <a16:creationId xmlns:a16="http://schemas.microsoft.com/office/drawing/2014/main" id="{4A73EBD9-92DB-435A-ACBA-D887E49589A9}"/>
                  </a:ext>
                </a:extLst>
              </p:cNvPr>
              <p:cNvPicPr>
                <a:picLocks noChangeAspect="1"/>
              </p:cNvPicPr>
              <p:nvPr/>
            </p:nvPicPr>
            <p:blipFill rotWithShape="1">
              <a:blip r:embed="rId16"/>
              <a:srcRect l="45553" t="40088"/>
              <a:stretch/>
            </p:blipFill>
            <p:spPr>
              <a:xfrm>
                <a:off x="5982396" y="5234553"/>
                <a:ext cx="303937" cy="334447"/>
              </a:xfrm>
              <a:prstGeom prst="rect">
                <a:avLst/>
              </a:prstGeom>
            </p:spPr>
          </p:pic>
          <p:pic>
            <p:nvPicPr>
              <p:cNvPr id="169" name="Picture 168">
                <a:extLst>
                  <a:ext uri="{FF2B5EF4-FFF2-40B4-BE49-F238E27FC236}">
                    <a16:creationId xmlns:a16="http://schemas.microsoft.com/office/drawing/2014/main" id="{96154ABE-C71C-4350-B74E-AEB045815ED2}"/>
                  </a:ext>
                </a:extLst>
              </p:cNvPr>
              <p:cNvPicPr>
                <a:picLocks noChangeAspect="1"/>
              </p:cNvPicPr>
              <p:nvPr/>
            </p:nvPicPr>
            <p:blipFill rotWithShape="1">
              <a:blip r:embed="rId16"/>
              <a:srcRect l="45553" t="40088"/>
              <a:stretch/>
            </p:blipFill>
            <p:spPr>
              <a:xfrm>
                <a:off x="5982396" y="5580876"/>
                <a:ext cx="303937" cy="334447"/>
              </a:xfrm>
              <a:prstGeom prst="rect">
                <a:avLst/>
              </a:prstGeom>
            </p:spPr>
          </p:pic>
        </p:grpSp>
        <p:grpSp>
          <p:nvGrpSpPr>
            <p:cNvPr id="170" name="Group 169">
              <a:extLst>
                <a:ext uri="{FF2B5EF4-FFF2-40B4-BE49-F238E27FC236}">
                  <a16:creationId xmlns:a16="http://schemas.microsoft.com/office/drawing/2014/main" id="{4FA9361C-CD60-4BAC-8718-2081814689F3}"/>
                </a:ext>
              </a:extLst>
            </p:cNvPr>
            <p:cNvGrpSpPr/>
            <p:nvPr/>
          </p:nvGrpSpPr>
          <p:grpSpPr>
            <a:xfrm>
              <a:off x="7799103" y="2620311"/>
              <a:ext cx="436085" cy="428677"/>
              <a:chOff x="8298641" y="5042078"/>
              <a:chExt cx="665791" cy="654480"/>
            </a:xfrm>
          </p:grpSpPr>
          <p:pic>
            <p:nvPicPr>
              <p:cNvPr id="171" name="Graphic 170">
                <a:extLst>
                  <a:ext uri="{FF2B5EF4-FFF2-40B4-BE49-F238E27FC236}">
                    <a16:creationId xmlns:a16="http://schemas.microsoft.com/office/drawing/2014/main" id="{0A1700D5-9948-44A2-9B4E-3345880B9C9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641" y="5042078"/>
                <a:ext cx="585216" cy="585216"/>
              </a:xfrm>
              <a:prstGeom prst="rect">
                <a:avLst/>
              </a:prstGeom>
            </p:spPr>
          </p:pic>
          <p:pic>
            <p:nvPicPr>
              <p:cNvPr id="172" name="Graphic 171">
                <a:extLst>
                  <a:ext uri="{FF2B5EF4-FFF2-40B4-BE49-F238E27FC236}">
                    <a16:creationId xmlns:a16="http://schemas.microsoft.com/office/drawing/2014/main" id="{5703BA26-4010-4867-B592-7A96522F8AB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79216" y="5111342"/>
                <a:ext cx="585216" cy="585216"/>
              </a:xfrm>
              <a:prstGeom prst="rect">
                <a:avLst/>
              </a:prstGeom>
            </p:spPr>
          </p:pic>
        </p:grpSp>
        <p:sp>
          <p:nvSpPr>
            <p:cNvPr id="173" name="Rectangle 172">
              <a:extLst>
                <a:ext uri="{FF2B5EF4-FFF2-40B4-BE49-F238E27FC236}">
                  <a16:creationId xmlns:a16="http://schemas.microsoft.com/office/drawing/2014/main" id="{AC04DCCA-4900-45CD-882A-CA40BE232965}"/>
                </a:ext>
              </a:extLst>
            </p:cNvPr>
            <p:cNvSpPr/>
            <p:nvPr/>
          </p:nvSpPr>
          <p:spPr bwMode="auto">
            <a:xfrm>
              <a:off x="10116982" y="2787970"/>
              <a:ext cx="281333" cy="17090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a:extLst>
                <a:ext uri="{FF2B5EF4-FFF2-40B4-BE49-F238E27FC236}">
                  <a16:creationId xmlns:a16="http://schemas.microsoft.com/office/drawing/2014/main" id="{1141C690-85DD-47AE-BA0E-8784B69A3AF3}"/>
                </a:ext>
              </a:extLst>
            </p:cNvPr>
            <p:cNvCxnSpPr>
              <a:cxnSpLocks/>
            </p:cNvCxnSpPr>
            <p:nvPr/>
          </p:nvCxnSpPr>
          <p:spPr>
            <a:xfrm flipV="1">
              <a:off x="10144215" y="2881107"/>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74" name="Group 173">
              <a:extLst>
                <a:ext uri="{FF2B5EF4-FFF2-40B4-BE49-F238E27FC236}">
                  <a16:creationId xmlns:a16="http://schemas.microsoft.com/office/drawing/2014/main" id="{901D5538-3576-4A57-97EE-0C6CD86FD9FA}"/>
                </a:ext>
              </a:extLst>
            </p:cNvPr>
            <p:cNvGrpSpPr/>
            <p:nvPr/>
          </p:nvGrpSpPr>
          <p:grpSpPr>
            <a:xfrm>
              <a:off x="7152885" y="2172104"/>
              <a:ext cx="335343" cy="282879"/>
              <a:chOff x="8616869" y="3387438"/>
              <a:chExt cx="446085" cy="376295"/>
            </a:xfrm>
          </p:grpSpPr>
          <p:sp>
            <p:nvSpPr>
              <p:cNvPr id="175" name="Rectangle 174">
                <a:extLst>
                  <a:ext uri="{FF2B5EF4-FFF2-40B4-BE49-F238E27FC236}">
                    <a16:creationId xmlns:a16="http://schemas.microsoft.com/office/drawing/2014/main" id="{D19EF2D7-DB58-4F14-8E7C-933802B31DF5}"/>
                  </a:ext>
                </a:extLst>
              </p:cNvPr>
              <p:cNvSpPr/>
              <p:nvPr/>
            </p:nvSpPr>
            <p:spPr bwMode="auto">
              <a:xfrm>
                <a:off x="8616869" y="3445408"/>
                <a:ext cx="446085" cy="2603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76" name="Graphic 175">
                <a:extLst>
                  <a:ext uri="{FF2B5EF4-FFF2-40B4-BE49-F238E27FC236}">
                    <a16:creationId xmlns:a16="http://schemas.microsoft.com/office/drawing/2014/main" id="{9A359AA8-F0D9-4F3B-8B18-6777E070F4D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63105" y="3387438"/>
                <a:ext cx="353612" cy="376295"/>
              </a:xfrm>
              <a:prstGeom prst="rect">
                <a:avLst/>
              </a:prstGeom>
            </p:spPr>
          </p:pic>
        </p:grpSp>
        <p:pic>
          <p:nvPicPr>
            <p:cNvPr id="177" name="Graphic 176">
              <a:extLst>
                <a:ext uri="{FF2B5EF4-FFF2-40B4-BE49-F238E27FC236}">
                  <a16:creationId xmlns:a16="http://schemas.microsoft.com/office/drawing/2014/main" id="{DAB9D47A-EACB-4F29-B9FF-23A90D51972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148270" y="2700936"/>
              <a:ext cx="424525" cy="424525"/>
            </a:xfrm>
            <a:prstGeom prst="rect">
              <a:avLst/>
            </a:prstGeom>
          </p:spPr>
        </p:pic>
      </p:grpSp>
    </p:spTree>
    <p:extLst>
      <p:ext uri="{BB962C8B-B14F-4D97-AF65-F5344CB8AC3E}">
        <p14:creationId xmlns:p14="http://schemas.microsoft.com/office/powerpoint/2010/main" val="5831636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DCAEF-2300-4A6A-AB7C-9B38E64E134B}"/>
              </a:ext>
            </a:extLst>
          </p:cNvPr>
          <p:cNvSpPr>
            <a:spLocks noGrp="1"/>
          </p:cNvSpPr>
          <p:nvPr>
            <p:ph type="title"/>
          </p:nvPr>
        </p:nvSpPr>
        <p:spPr>
          <a:xfrm>
            <a:off x="588263" y="457200"/>
            <a:ext cx="11018520" cy="1107996"/>
          </a:xfrm>
        </p:spPr>
        <p:txBody>
          <a:bodyPr/>
          <a:lstStyle/>
          <a:p>
            <a:r>
              <a:rPr lang="en-US"/>
              <a:t>Improve performance and reduce cost while benefitting from open source running in the cloud </a:t>
            </a:r>
          </a:p>
        </p:txBody>
      </p:sp>
      <p:grpSp>
        <p:nvGrpSpPr>
          <p:cNvPr id="5" name="Group 4" descr="Icon showing 54%">
            <a:extLst>
              <a:ext uri="{FF2B5EF4-FFF2-40B4-BE49-F238E27FC236}">
                <a16:creationId xmlns:a16="http://schemas.microsoft.com/office/drawing/2014/main" id="{F9F3BD2C-9B69-CF48-B8F6-F69653E3ADEA}"/>
              </a:ext>
              <a:ext uri="{C183D7F6-B498-43B3-948B-1728B52AA6E4}">
                <adec:decorative xmlns:adec="http://schemas.microsoft.com/office/drawing/2017/decorative" val="0"/>
              </a:ext>
            </a:extLst>
          </p:cNvPr>
          <p:cNvGrpSpPr/>
          <p:nvPr/>
        </p:nvGrpSpPr>
        <p:grpSpPr>
          <a:xfrm>
            <a:off x="952118" y="2205999"/>
            <a:ext cx="662339" cy="662339"/>
            <a:chOff x="952118" y="2205999"/>
            <a:chExt cx="662339" cy="662339"/>
          </a:xfrm>
        </p:grpSpPr>
        <p:pic>
          <p:nvPicPr>
            <p:cNvPr id="70" name="Graphic 69">
              <a:extLst>
                <a:ext uri="{FF2B5EF4-FFF2-40B4-BE49-F238E27FC236}">
                  <a16:creationId xmlns:a16="http://schemas.microsoft.com/office/drawing/2014/main" id="{E389BC91-AC31-497A-B2C2-A1C98E02A4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00000">
              <a:off x="952118" y="2205999"/>
              <a:ext cx="662339" cy="662339"/>
            </a:xfrm>
            <a:prstGeom prst="rect">
              <a:avLst/>
            </a:prstGeom>
          </p:spPr>
        </p:pic>
        <p:grpSp>
          <p:nvGrpSpPr>
            <p:cNvPr id="3" name="Group 2">
              <a:extLst>
                <a:ext uri="{FF2B5EF4-FFF2-40B4-BE49-F238E27FC236}">
                  <a16:creationId xmlns:a16="http://schemas.microsoft.com/office/drawing/2014/main" id="{DE8723D4-0E5E-744B-87F5-F6ED7DF4B107}"/>
                </a:ext>
              </a:extLst>
            </p:cNvPr>
            <p:cNvGrpSpPr/>
            <p:nvPr/>
          </p:nvGrpSpPr>
          <p:grpSpPr>
            <a:xfrm>
              <a:off x="1013708" y="2353537"/>
              <a:ext cx="370435" cy="361979"/>
              <a:chOff x="1013708" y="2353537"/>
              <a:chExt cx="370435" cy="361979"/>
            </a:xfrm>
          </p:grpSpPr>
          <p:sp>
            <p:nvSpPr>
              <p:cNvPr id="31" name="Rectangle 30">
                <a:extLst>
                  <a:ext uri="{FF2B5EF4-FFF2-40B4-BE49-F238E27FC236}">
                    <a16:creationId xmlns:a16="http://schemas.microsoft.com/office/drawing/2014/main" id="{94084F3F-B55B-4F9C-A00B-96CB0DD714AF}"/>
                  </a:ext>
                </a:extLst>
              </p:cNvPr>
              <p:cNvSpPr/>
              <p:nvPr/>
            </p:nvSpPr>
            <p:spPr bwMode="auto">
              <a:xfrm>
                <a:off x="1013708" y="2353537"/>
                <a:ext cx="351542" cy="361979"/>
              </a:xfrm>
              <a:prstGeom prst="rect">
                <a:avLst/>
              </a:prstGeom>
              <a:solidFill>
                <a:schemeClr val="bg1">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C5D468A0-2622-41FD-9616-0EEA93F72FEF}"/>
                  </a:ext>
                </a:extLst>
              </p:cNvPr>
              <p:cNvSpPr/>
              <p:nvPr/>
            </p:nvSpPr>
            <p:spPr bwMode="auto">
              <a:xfrm>
                <a:off x="1013709" y="2353537"/>
                <a:ext cx="370434" cy="361978"/>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effectLst/>
                    <a:uLnTx/>
                    <a:uFillTx/>
                    <a:latin typeface="Segoe UI Semibold" panose="020B0702040204020203" pitchFamily="34" charset="0"/>
                    <a:ea typeface="Segoe UI" pitchFamily="34" charset="0"/>
                    <a:cs typeface="Segoe UI Semibold" panose="020B0702040204020203" pitchFamily="34" charset="0"/>
                  </a:rPr>
                  <a:t>54%</a:t>
                </a:r>
                <a:endParaRPr kumimoji="0" lang="en-IN" sz="1050" b="0" i="0" u="none" strike="noStrike" kern="0" cap="none" spc="0" normalizeH="0" baseline="0" noProof="0">
                  <a:ln>
                    <a:noFill/>
                  </a:ln>
                  <a:effectLst/>
                  <a:uLnTx/>
                  <a:uFillTx/>
                  <a:latin typeface="Segoe UI Semibold" panose="020B0702040204020203" pitchFamily="34" charset="0"/>
                  <a:ea typeface="Segoe UI" pitchFamily="34" charset="0"/>
                  <a:cs typeface="Segoe UI Semibold" panose="020B0702040204020203" pitchFamily="34" charset="0"/>
                </a:endParaRPr>
              </a:p>
            </p:txBody>
          </p:sp>
        </p:grpSp>
      </p:grpSp>
      <p:sp>
        <p:nvSpPr>
          <p:cNvPr id="45" name="Rectangle 44">
            <a:extLst>
              <a:ext uri="{FF2B5EF4-FFF2-40B4-BE49-F238E27FC236}">
                <a16:creationId xmlns:a16="http://schemas.microsoft.com/office/drawing/2014/main" id="{90BE3402-56A8-4AA1-93A2-4170C9CB0408}"/>
              </a:ext>
            </a:extLst>
          </p:cNvPr>
          <p:cNvSpPr/>
          <p:nvPr/>
        </p:nvSpPr>
        <p:spPr bwMode="auto">
          <a:xfrm>
            <a:off x="2072679" y="1896382"/>
            <a:ext cx="3567039" cy="1281573"/>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2700" marR="0" lvl="0" indent="0" defTabSz="914400" eaLnBrk="1" fontAlgn="base" latinLnBrk="0" hangingPunct="1">
              <a:lnSpc>
                <a:spcPct val="90000"/>
              </a:lnSpc>
              <a:spcBef>
                <a:spcPts val="565"/>
              </a:spcBef>
              <a:spcAft>
                <a:spcPct val="0"/>
              </a:spcAft>
              <a:buClrTx/>
              <a:buSzTx/>
              <a:buFontTx/>
              <a:buNone/>
              <a:tabLst/>
              <a:defRPr/>
            </a:pPr>
            <a:r>
              <a:rPr kumimoji="0" lang="en-US" sz="1600" b="0" i="0" u="none" strike="noStrike" kern="0" cap="none" spc="-5" normalizeH="0" baseline="0" noProof="0">
                <a:ln>
                  <a:noFill/>
                </a:ln>
                <a:solidFill>
                  <a:prstClr val="black"/>
                </a:solidFill>
                <a:effectLst/>
                <a:uLnTx/>
                <a:uFillTx/>
                <a:latin typeface="Segoe UI"/>
                <a:ea typeface="+mn-ea"/>
                <a:cs typeface="Segoe UI Semibold"/>
              </a:rPr>
              <a:t>Save up to 54% versus on premises </a:t>
            </a:r>
            <a:br>
              <a:rPr kumimoji="0" lang="en-US" sz="1600" b="0" i="0" u="none" strike="noStrike" kern="0" cap="none" spc="-5" normalizeH="0" baseline="0" noProof="0">
                <a:ln>
                  <a:noFill/>
                </a:ln>
                <a:solidFill>
                  <a:prstClr val="black"/>
                </a:solidFill>
                <a:effectLst/>
                <a:uLnTx/>
                <a:uFillTx/>
                <a:latin typeface="Segoe UI"/>
                <a:ea typeface="+mn-ea"/>
                <a:cs typeface="Segoe UI Semibold"/>
              </a:rPr>
            </a:br>
            <a:r>
              <a:rPr kumimoji="0" lang="en-US" sz="1600" b="0" i="0" u="none" strike="noStrike" kern="0" cap="none" spc="-5" normalizeH="0" baseline="0" noProof="0">
                <a:ln>
                  <a:noFill/>
                </a:ln>
                <a:solidFill>
                  <a:prstClr val="black"/>
                </a:solidFill>
                <a:effectLst/>
                <a:uLnTx/>
                <a:uFillTx/>
                <a:latin typeface="Segoe UI"/>
                <a:ea typeface="+mn-ea"/>
                <a:cs typeface="Segoe UI Semibold"/>
              </a:rPr>
              <a:t>and 30% compared to AWS¹</a:t>
            </a:r>
            <a:endParaRPr kumimoji="0" lang="en-US" sz="1600" b="0" i="0" u="none" strike="noStrike" kern="0" cap="none" spc="-5" normalizeH="0" baseline="30000" noProof="0">
              <a:ln>
                <a:noFill/>
              </a:ln>
              <a:solidFill>
                <a:prstClr val="black"/>
              </a:solidFill>
              <a:effectLst/>
              <a:uLnTx/>
              <a:uFillTx/>
              <a:latin typeface="Segoe UI"/>
              <a:ea typeface="+mn-ea"/>
              <a:cs typeface="Segoe UI Semibold"/>
            </a:endParaRPr>
          </a:p>
        </p:txBody>
      </p:sp>
      <p:grpSp>
        <p:nvGrpSpPr>
          <p:cNvPr id="2" name="Group 1" descr="Icon showing 48%">
            <a:extLst>
              <a:ext uri="{FF2B5EF4-FFF2-40B4-BE49-F238E27FC236}">
                <a16:creationId xmlns:a16="http://schemas.microsoft.com/office/drawing/2014/main" id="{92D5399B-9A2D-A346-854F-2F028DAC6A4B}"/>
              </a:ext>
              <a:ext uri="{C183D7F6-B498-43B3-948B-1728B52AA6E4}">
                <adec:decorative xmlns:adec="http://schemas.microsoft.com/office/drawing/2017/decorative" val="0"/>
              </a:ext>
            </a:extLst>
          </p:cNvPr>
          <p:cNvGrpSpPr/>
          <p:nvPr/>
        </p:nvGrpSpPr>
        <p:grpSpPr>
          <a:xfrm>
            <a:off x="966233" y="3396591"/>
            <a:ext cx="696749" cy="682266"/>
            <a:chOff x="966233" y="3396591"/>
            <a:chExt cx="696749" cy="682266"/>
          </a:xfrm>
        </p:grpSpPr>
        <p:pic>
          <p:nvPicPr>
            <p:cNvPr id="71" name="Graphic 70">
              <a:extLst>
                <a:ext uri="{FF2B5EF4-FFF2-40B4-BE49-F238E27FC236}">
                  <a16:creationId xmlns:a16="http://schemas.microsoft.com/office/drawing/2014/main" id="{F6FC4185-66EC-42D3-A664-15FAE17C6E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0716" y="3396591"/>
              <a:ext cx="682266" cy="682266"/>
            </a:xfrm>
            <a:prstGeom prst="rect">
              <a:avLst/>
            </a:prstGeom>
          </p:spPr>
        </p:pic>
        <p:sp>
          <p:nvSpPr>
            <p:cNvPr id="91" name="Oval 90">
              <a:extLst>
                <a:ext uri="{FF2B5EF4-FFF2-40B4-BE49-F238E27FC236}">
                  <a16:creationId xmlns:a16="http://schemas.microsoft.com/office/drawing/2014/main" id="{CEFB276E-0C7B-4CCF-A805-471ED2C89135}"/>
                </a:ext>
              </a:extLst>
            </p:cNvPr>
            <p:cNvSpPr/>
            <p:nvPr/>
          </p:nvSpPr>
          <p:spPr bwMode="auto">
            <a:xfrm>
              <a:off x="972496" y="3536076"/>
              <a:ext cx="370434" cy="370434"/>
            </a:xfrm>
            <a:prstGeom prst="ellipse">
              <a:avLst/>
            </a:prstGeom>
            <a:solidFill>
              <a:schemeClr val="bg1">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9CDF671B-01A7-4C45-83E7-900C11D287ED}"/>
                </a:ext>
              </a:extLst>
            </p:cNvPr>
            <p:cNvSpPr/>
            <p:nvPr/>
          </p:nvSpPr>
          <p:spPr bwMode="auto">
            <a:xfrm>
              <a:off x="966233" y="3482155"/>
              <a:ext cx="370434" cy="361978"/>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1100" kern="0">
                  <a:latin typeface="Segoe UI Semibold" panose="020B0702040204020203" pitchFamily="34" charset="0"/>
                  <a:ea typeface="Segoe UI" pitchFamily="34" charset="0"/>
                  <a:cs typeface="Segoe UI Semibold" panose="020B0702040204020203" pitchFamily="34" charset="0"/>
                </a:rPr>
                <a:t>48</a:t>
              </a:r>
              <a:r>
                <a:rPr kumimoji="0" lang="en-US" sz="1100" b="0" i="0" u="none" strike="noStrike" kern="0" cap="none" spc="0" normalizeH="0" baseline="0" noProof="0">
                  <a:ln>
                    <a:noFill/>
                  </a:ln>
                  <a:effectLst/>
                  <a:uLnTx/>
                  <a:uFillTx/>
                  <a:latin typeface="Segoe UI Semibold" panose="020B0702040204020203" pitchFamily="34" charset="0"/>
                  <a:ea typeface="Segoe UI" pitchFamily="34" charset="0"/>
                  <a:cs typeface="Segoe UI Semibold" panose="020B0702040204020203" pitchFamily="34" charset="0"/>
                </a:rPr>
                <a:t>%</a:t>
              </a:r>
              <a:endParaRPr kumimoji="0" lang="en-IN" sz="1050" b="0" i="0" u="none" strike="noStrike" kern="0" cap="none" spc="0" normalizeH="0" baseline="0" noProof="0">
                <a:ln>
                  <a:noFill/>
                </a:ln>
                <a:effectLst/>
                <a:uLnTx/>
                <a:uFillTx/>
                <a:latin typeface="Segoe UI Semibold" panose="020B0702040204020203" pitchFamily="34" charset="0"/>
                <a:ea typeface="Segoe UI" pitchFamily="34" charset="0"/>
                <a:cs typeface="Segoe UI Semibold" panose="020B0702040204020203" pitchFamily="34" charset="0"/>
              </a:endParaRPr>
            </a:p>
          </p:txBody>
        </p:sp>
      </p:grpSp>
      <p:sp>
        <p:nvSpPr>
          <p:cNvPr id="46" name="Rectangle 45">
            <a:extLst>
              <a:ext uri="{FF2B5EF4-FFF2-40B4-BE49-F238E27FC236}">
                <a16:creationId xmlns:a16="http://schemas.microsoft.com/office/drawing/2014/main" id="{73B5F643-1C80-4D75-A569-DBE87F3C547C}"/>
              </a:ext>
            </a:extLst>
          </p:cNvPr>
          <p:cNvSpPr/>
          <p:nvPr/>
        </p:nvSpPr>
        <p:spPr bwMode="auto">
          <a:xfrm>
            <a:off x="2086978" y="3096938"/>
            <a:ext cx="3567039" cy="1281573"/>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2700" marR="0" lvl="0" indent="0" defTabSz="914400" eaLnBrk="1" fontAlgn="base" latinLnBrk="0" hangingPunct="1">
              <a:lnSpc>
                <a:spcPct val="90000"/>
              </a:lnSpc>
              <a:spcBef>
                <a:spcPts val="565"/>
              </a:spcBef>
              <a:spcAft>
                <a:spcPct val="0"/>
              </a:spcAft>
              <a:buClrTx/>
              <a:buSzTx/>
              <a:buFontTx/>
              <a:buNone/>
              <a:tabLst/>
              <a:defRPr/>
            </a:pPr>
            <a:r>
              <a:rPr kumimoji="0" lang="en-US" sz="1600" b="0" i="0" u="none" strike="noStrike" kern="0" cap="none" spc="-5" normalizeH="0" baseline="0" noProof="0">
                <a:ln>
                  <a:noFill/>
                </a:ln>
                <a:solidFill>
                  <a:prstClr val="black"/>
                </a:solidFill>
                <a:effectLst/>
                <a:uLnTx/>
                <a:uFillTx/>
                <a:latin typeface="Segoe UI"/>
                <a:ea typeface="+mn-ea"/>
                <a:cs typeface="Segoe UI Semibold"/>
              </a:rPr>
              <a:t>Lower total cost of ownership compared to on-premises deployments</a:t>
            </a:r>
            <a:r>
              <a:rPr kumimoji="0" lang="en-US" sz="1600" b="0" i="0" u="none" strike="noStrike" kern="0" cap="none" spc="-5" normalizeH="0" baseline="30000" noProof="0">
                <a:ln>
                  <a:noFill/>
                </a:ln>
                <a:solidFill>
                  <a:prstClr val="black"/>
                </a:solidFill>
                <a:effectLst/>
                <a:uLnTx/>
                <a:uFillTx/>
                <a:latin typeface="Segoe UI"/>
                <a:ea typeface="+mn-ea"/>
                <a:cs typeface="Segoe UI Semibold"/>
              </a:rPr>
              <a:t>2</a:t>
            </a:r>
          </a:p>
        </p:txBody>
      </p:sp>
      <p:grpSp>
        <p:nvGrpSpPr>
          <p:cNvPr id="6" name="Group 5" descr="Icon showing 93%">
            <a:extLst>
              <a:ext uri="{FF2B5EF4-FFF2-40B4-BE49-F238E27FC236}">
                <a16:creationId xmlns:a16="http://schemas.microsoft.com/office/drawing/2014/main" id="{EE9C3DF9-7790-3541-BBAE-8D5FA94D9326}"/>
              </a:ext>
              <a:ext uri="{C183D7F6-B498-43B3-948B-1728B52AA6E4}">
                <adec:decorative xmlns:adec="http://schemas.microsoft.com/office/drawing/2017/decorative" val="0"/>
              </a:ext>
            </a:extLst>
          </p:cNvPr>
          <p:cNvGrpSpPr/>
          <p:nvPr/>
        </p:nvGrpSpPr>
        <p:grpSpPr>
          <a:xfrm>
            <a:off x="988375" y="4499243"/>
            <a:ext cx="700538" cy="751806"/>
            <a:chOff x="988375" y="4499243"/>
            <a:chExt cx="700538" cy="751806"/>
          </a:xfrm>
        </p:grpSpPr>
        <p:sp>
          <p:nvSpPr>
            <p:cNvPr id="69" name="Rectangle 68">
              <a:extLst>
                <a:ext uri="{FF2B5EF4-FFF2-40B4-BE49-F238E27FC236}">
                  <a16:creationId xmlns:a16="http://schemas.microsoft.com/office/drawing/2014/main" id="{48E970EE-07B8-4E56-A679-052728D156BA}"/>
                </a:ext>
              </a:extLst>
            </p:cNvPr>
            <p:cNvSpPr/>
            <p:nvPr/>
          </p:nvSpPr>
          <p:spPr bwMode="auto">
            <a:xfrm>
              <a:off x="1102953" y="4499243"/>
              <a:ext cx="295704" cy="246222"/>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Segoe UI Semibold"/>
                  <a:ea typeface="+mn-ea"/>
                  <a:cs typeface="Segoe UI" pitchFamily="34" charset="0"/>
                </a:rPr>
                <a:t>93%</a:t>
              </a:r>
            </a:p>
          </p:txBody>
        </p:sp>
        <p:grpSp>
          <p:nvGrpSpPr>
            <p:cNvPr id="79" name="Group 78">
              <a:extLst>
                <a:ext uri="{FF2B5EF4-FFF2-40B4-BE49-F238E27FC236}">
                  <a16:creationId xmlns:a16="http://schemas.microsoft.com/office/drawing/2014/main" id="{0A73544C-67C5-4ED1-817E-54B1688C71EC}"/>
                </a:ext>
              </a:extLst>
            </p:cNvPr>
            <p:cNvGrpSpPr/>
            <p:nvPr/>
          </p:nvGrpSpPr>
          <p:grpSpPr>
            <a:xfrm>
              <a:off x="988375" y="4625508"/>
              <a:ext cx="700538" cy="625541"/>
              <a:chOff x="1035203" y="4625508"/>
              <a:chExt cx="700538" cy="625541"/>
            </a:xfrm>
          </p:grpSpPr>
          <p:sp>
            <p:nvSpPr>
              <p:cNvPr id="34" name="Freeform: Shape 33">
                <a:extLst>
                  <a:ext uri="{FF2B5EF4-FFF2-40B4-BE49-F238E27FC236}">
                    <a16:creationId xmlns:a16="http://schemas.microsoft.com/office/drawing/2014/main" id="{5D80E691-73CB-43E3-951E-B9FAE2292936}"/>
                  </a:ext>
                </a:extLst>
              </p:cNvPr>
              <p:cNvSpPr/>
              <p:nvPr/>
            </p:nvSpPr>
            <p:spPr>
              <a:xfrm>
                <a:off x="1070528" y="4666720"/>
                <a:ext cx="503744" cy="340736"/>
              </a:xfrm>
              <a:custGeom>
                <a:avLst/>
                <a:gdLst>
                  <a:gd name="connsiteX0" fmla="*/ 462165 w 503744"/>
                  <a:gd name="connsiteY0" fmla="*/ 0 h 340736"/>
                  <a:gd name="connsiteX1" fmla="*/ 315346 w 503744"/>
                  <a:gd name="connsiteY1" fmla="*/ 261256 h 340736"/>
                  <a:gd name="connsiteX2" fmla="*/ 160065 w 503744"/>
                  <a:gd name="connsiteY2" fmla="*/ 103030 h 340736"/>
                  <a:gd name="connsiteX3" fmla="*/ 0 w 503744"/>
                  <a:gd name="connsiteY3" fmla="*/ 310563 h 340736"/>
                  <a:gd name="connsiteX4" fmla="*/ 37532 w 503744"/>
                  <a:gd name="connsiteY4" fmla="*/ 340000 h 340736"/>
                  <a:gd name="connsiteX5" fmla="*/ 164481 w 503744"/>
                  <a:gd name="connsiteY5" fmla="*/ 176256 h 340736"/>
                  <a:gd name="connsiteX6" fmla="*/ 325650 w 503744"/>
                  <a:gd name="connsiteY6" fmla="*/ 340736 h 340736"/>
                  <a:gd name="connsiteX7" fmla="*/ 503745 w 503744"/>
                  <a:gd name="connsiteY7" fmla="*/ 23918 h 340736"/>
                  <a:gd name="connsiteX8" fmla="*/ 462165 w 503744"/>
                  <a:gd name="connsiteY8" fmla="*/ 0 h 34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744" h="340736">
                    <a:moveTo>
                      <a:pt x="462165" y="0"/>
                    </a:moveTo>
                    <a:lnTo>
                      <a:pt x="315346" y="261256"/>
                    </a:lnTo>
                    <a:lnTo>
                      <a:pt x="160065" y="103030"/>
                    </a:lnTo>
                    <a:lnTo>
                      <a:pt x="0" y="310563"/>
                    </a:lnTo>
                    <a:lnTo>
                      <a:pt x="37532" y="340000"/>
                    </a:lnTo>
                    <a:lnTo>
                      <a:pt x="164481" y="176256"/>
                    </a:lnTo>
                    <a:lnTo>
                      <a:pt x="325650" y="340736"/>
                    </a:lnTo>
                    <a:lnTo>
                      <a:pt x="503745" y="23918"/>
                    </a:lnTo>
                    <a:lnTo>
                      <a:pt x="462165" y="0"/>
                    </a:lnTo>
                    <a:close/>
                  </a:path>
                </a:pathLst>
              </a:custGeom>
              <a:solidFill>
                <a:srgbClr val="B796F9"/>
              </a:solidFill>
              <a:ln w="3651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FA01804-1CF2-4E42-9209-C7B231297CA5}"/>
                  </a:ext>
                </a:extLst>
              </p:cNvPr>
              <p:cNvSpPr/>
              <p:nvPr/>
            </p:nvSpPr>
            <p:spPr>
              <a:xfrm>
                <a:off x="1172087" y="4745465"/>
                <a:ext cx="120692" cy="121428"/>
              </a:xfrm>
              <a:custGeom>
                <a:avLst/>
                <a:gdLst>
                  <a:gd name="connsiteX0" fmla="*/ 120693 w 120692"/>
                  <a:gd name="connsiteY0" fmla="*/ 60714 h 121428"/>
                  <a:gd name="connsiteX1" fmla="*/ 60346 w 120692"/>
                  <a:gd name="connsiteY1" fmla="*/ 121429 h 121428"/>
                  <a:gd name="connsiteX2" fmla="*/ 0 w 120692"/>
                  <a:gd name="connsiteY2" fmla="*/ 60714 h 121428"/>
                  <a:gd name="connsiteX3" fmla="*/ 60346 w 120692"/>
                  <a:gd name="connsiteY3" fmla="*/ 0 h 121428"/>
                  <a:gd name="connsiteX4" fmla="*/ 120693 w 120692"/>
                  <a:gd name="connsiteY4" fmla="*/ 60714 h 12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92" h="121428">
                    <a:moveTo>
                      <a:pt x="120693" y="60714"/>
                    </a:moveTo>
                    <a:cubicBezTo>
                      <a:pt x="120693" y="94246"/>
                      <a:pt x="93675" y="121429"/>
                      <a:pt x="60346" y="121429"/>
                    </a:cubicBezTo>
                    <a:cubicBezTo>
                      <a:pt x="27018" y="121429"/>
                      <a:pt x="0" y="94246"/>
                      <a:pt x="0" y="60714"/>
                    </a:cubicBezTo>
                    <a:cubicBezTo>
                      <a:pt x="0" y="27183"/>
                      <a:pt x="27018" y="0"/>
                      <a:pt x="60346" y="0"/>
                    </a:cubicBezTo>
                    <a:cubicBezTo>
                      <a:pt x="93675" y="0"/>
                      <a:pt x="120693" y="27183"/>
                      <a:pt x="120693" y="60714"/>
                    </a:cubicBezTo>
                    <a:close/>
                  </a:path>
                </a:pathLst>
              </a:custGeom>
              <a:solidFill>
                <a:srgbClr val="773ADC"/>
              </a:solidFill>
              <a:ln w="3651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91E3872-6A52-4418-84EC-7F3ED7D1661B}"/>
                  </a:ext>
                </a:extLst>
              </p:cNvPr>
              <p:cNvSpPr/>
              <p:nvPr/>
            </p:nvSpPr>
            <p:spPr>
              <a:xfrm>
                <a:off x="1335831" y="4895962"/>
                <a:ext cx="120692" cy="121428"/>
              </a:xfrm>
              <a:custGeom>
                <a:avLst/>
                <a:gdLst>
                  <a:gd name="connsiteX0" fmla="*/ 120693 w 120692"/>
                  <a:gd name="connsiteY0" fmla="*/ 60714 h 121428"/>
                  <a:gd name="connsiteX1" fmla="*/ 60346 w 120692"/>
                  <a:gd name="connsiteY1" fmla="*/ 121429 h 121428"/>
                  <a:gd name="connsiteX2" fmla="*/ 0 w 120692"/>
                  <a:gd name="connsiteY2" fmla="*/ 60714 h 121428"/>
                  <a:gd name="connsiteX3" fmla="*/ 60346 w 120692"/>
                  <a:gd name="connsiteY3" fmla="*/ 0 h 121428"/>
                  <a:gd name="connsiteX4" fmla="*/ 120693 w 120692"/>
                  <a:gd name="connsiteY4" fmla="*/ 60714 h 12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92" h="121428">
                    <a:moveTo>
                      <a:pt x="120693" y="60714"/>
                    </a:moveTo>
                    <a:cubicBezTo>
                      <a:pt x="120693" y="94246"/>
                      <a:pt x="93675" y="121429"/>
                      <a:pt x="60346" y="121429"/>
                    </a:cubicBezTo>
                    <a:cubicBezTo>
                      <a:pt x="27018" y="121429"/>
                      <a:pt x="0" y="94246"/>
                      <a:pt x="0" y="60714"/>
                    </a:cubicBezTo>
                    <a:cubicBezTo>
                      <a:pt x="0" y="27183"/>
                      <a:pt x="27018" y="0"/>
                      <a:pt x="60346" y="0"/>
                    </a:cubicBezTo>
                    <a:cubicBezTo>
                      <a:pt x="93675" y="0"/>
                      <a:pt x="120693" y="27183"/>
                      <a:pt x="120693" y="60714"/>
                    </a:cubicBezTo>
                    <a:close/>
                  </a:path>
                </a:pathLst>
              </a:custGeom>
              <a:solidFill>
                <a:srgbClr val="773ADC"/>
              </a:solidFill>
              <a:ln w="3651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D70A1A3-D0F7-46CD-9AC7-EC79E85C07AD}"/>
                  </a:ext>
                </a:extLst>
              </p:cNvPr>
              <p:cNvSpPr/>
              <p:nvPr/>
            </p:nvSpPr>
            <p:spPr>
              <a:xfrm>
                <a:off x="1487801" y="4625508"/>
                <a:ext cx="120692" cy="121428"/>
              </a:xfrm>
              <a:custGeom>
                <a:avLst/>
                <a:gdLst>
                  <a:gd name="connsiteX0" fmla="*/ 120693 w 120692"/>
                  <a:gd name="connsiteY0" fmla="*/ 60714 h 121428"/>
                  <a:gd name="connsiteX1" fmla="*/ 60346 w 120692"/>
                  <a:gd name="connsiteY1" fmla="*/ 121429 h 121428"/>
                  <a:gd name="connsiteX2" fmla="*/ 0 w 120692"/>
                  <a:gd name="connsiteY2" fmla="*/ 60714 h 121428"/>
                  <a:gd name="connsiteX3" fmla="*/ 60346 w 120692"/>
                  <a:gd name="connsiteY3" fmla="*/ 0 h 121428"/>
                  <a:gd name="connsiteX4" fmla="*/ 120693 w 120692"/>
                  <a:gd name="connsiteY4" fmla="*/ 60714 h 12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92" h="121428">
                    <a:moveTo>
                      <a:pt x="120693" y="60714"/>
                    </a:moveTo>
                    <a:cubicBezTo>
                      <a:pt x="120693" y="94246"/>
                      <a:pt x="93675" y="121429"/>
                      <a:pt x="60346" y="121429"/>
                    </a:cubicBezTo>
                    <a:cubicBezTo>
                      <a:pt x="27018" y="121429"/>
                      <a:pt x="0" y="94246"/>
                      <a:pt x="0" y="60714"/>
                    </a:cubicBezTo>
                    <a:cubicBezTo>
                      <a:pt x="0" y="27183"/>
                      <a:pt x="27018" y="0"/>
                      <a:pt x="60346" y="0"/>
                    </a:cubicBezTo>
                    <a:cubicBezTo>
                      <a:pt x="93675" y="0"/>
                      <a:pt x="120693" y="27183"/>
                      <a:pt x="120693" y="60714"/>
                    </a:cubicBezTo>
                    <a:close/>
                  </a:path>
                </a:pathLst>
              </a:custGeom>
              <a:solidFill>
                <a:srgbClr val="773ADC"/>
              </a:solidFill>
              <a:ln w="3651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1B59BAA-BA4F-4AEF-A8D6-6162B75F20E0}"/>
                  </a:ext>
                </a:extLst>
              </p:cNvPr>
              <p:cNvSpPr/>
              <p:nvPr/>
            </p:nvSpPr>
            <p:spPr>
              <a:xfrm>
                <a:off x="1035203" y="4922456"/>
                <a:ext cx="120692" cy="121428"/>
              </a:xfrm>
              <a:custGeom>
                <a:avLst/>
                <a:gdLst>
                  <a:gd name="connsiteX0" fmla="*/ 120693 w 120692"/>
                  <a:gd name="connsiteY0" fmla="*/ 60714 h 121428"/>
                  <a:gd name="connsiteX1" fmla="*/ 60346 w 120692"/>
                  <a:gd name="connsiteY1" fmla="*/ 121429 h 121428"/>
                  <a:gd name="connsiteX2" fmla="*/ 0 w 120692"/>
                  <a:gd name="connsiteY2" fmla="*/ 60714 h 121428"/>
                  <a:gd name="connsiteX3" fmla="*/ 60346 w 120692"/>
                  <a:gd name="connsiteY3" fmla="*/ 0 h 121428"/>
                  <a:gd name="connsiteX4" fmla="*/ 120693 w 120692"/>
                  <a:gd name="connsiteY4" fmla="*/ 60714 h 12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92" h="121428">
                    <a:moveTo>
                      <a:pt x="120693" y="60714"/>
                    </a:moveTo>
                    <a:cubicBezTo>
                      <a:pt x="120693" y="94246"/>
                      <a:pt x="93675" y="121429"/>
                      <a:pt x="60346" y="121429"/>
                    </a:cubicBezTo>
                    <a:cubicBezTo>
                      <a:pt x="27018" y="121429"/>
                      <a:pt x="0" y="94246"/>
                      <a:pt x="0" y="60714"/>
                    </a:cubicBezTo>
                    <a:cubicBezTo>
                      <a:pt x="0" y="27183"/>
                      <a:pt x="27018" y="0"/>
                      <a:pt x="60346" y="0"/>
                    </a:cubicBezTo>
                    <a:cubicBezTo>
                      <a:pt x="93675" y="0"/>
                      <a:pt x="120693" y="27183"/>
                      <a:pt x="120693" y="60714"/>
                    </a:cubicBezTo>
                    <a:close/>
                  </a:path>
                </a:pathLst>
              </a:custGeom>
              <a:solidFill>
                <a:srgbClr val="773ADC"/>
              </a:solidFill>
              <a:ln w="3651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507F94A-2C79-4F1C-8ECD-3A2E1BBD6578}"/>
                  </a:ext>
                </a:extLst>
              </p:cNvPr>
              <p:cNvSpPr/>
              <p:nvPr/>
            </p:nvSpPr>
            <p:spPr>
              <a:xfrm>
                <a:off x="1199316" y="4972131"/>
                <a:ext cx="94935" cy="278917"/>
              </a:xfrm>
              <a:custGeom>
                <a:avLst/>
                <a:gdLst>
                  <a:gd name="connsiteX0" fmla="*/ 84632 w 94935"/>
                  <a:gd name="connsiteY0" fmla="*/ 0 h 278917"/>
                  <a:gd name="connsiteX1" fmla="*/ 94935 w 94935"/>
                  <a:gd name="connsiteY1" fmla="*/ 0 h 278917"/>
                  <a:gd name="connsiteX2" fmla="*/ 94935 w 94935"/>
                  <a:gd name="connsiteY2" fmla="*/ 278918 h 278917"/>
                  <a:gd name="connsiteX3" fmla="*/ 84632 w 94935"/>
                  <a:gd name="connsiteY3" fmla="*/ 278918 h 278917"/>
                  <a:gd name="connsiteX4" fmla="*/ 10303 w 94935"/>
                  <a:gd name="connsiteY4" fmla="*/ 278918 h 278917"/>
                  <a:gd name="connsiteX5" fmla="*/ 0 w 94935"/>
                  <a:gd name="connsiteY5" fmla="*/ 278918 h 278917"/>
                  <a:gd name="connsiteX6" fmla="*/ 0 w 94935"/>
                  <a:gd name="connsiteY6" fmla="*/ 0 h 278917"/>
                  <a:gd name="connsiteX7" fmla="*/ 10303 w 94935"/>
                  <a:gd name="connsiteY7" fmla="*/ 0 h 27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278917">
                    <a:moveTo>
                      <a:pt x="84632" y="0"/>
                    </a:moveTo>
                    <a:cubicBezTo>
                      <a:pt x="90322" y="0"/>
                      <a:pt x="94935" y="0"/>
                      <a:pt x="94935" y="0"/>
                    </a:cubicBezTo>
                    <a:lnTo>
                      <a:pt x="94935" y="278918"/>
                    </a:lnTo>
                    <a:cubicBezTo>
                      <a:pt x="94935" y="278918"/>
                      <a:pt x="90322" y="278918"/>
                      <a:pt x="84632" y="278918"/>
                    </a:cubicBezTo>
                    <a:lnTo>
                      <a:pt x="10303" y="278918"/>
                    </a:lnTo>
                    <a:cubicBezTo>
                      <a:pt x="4613" y="278918"/>
                      <a:pt x="0" y="278918"/>
                      <a:pt x="0" y="278918"/>
                    </a:cubicBezTo>
                    <a:lnTo>
                      <a:pt x="0" y="0"/>
                    </a:lnTo>
                    <a:cubicBezTo>
                      <a:pt x="0" y="0"/>
                      <a:pt x="4613" y="0"/>
                      <a:pt x="10303" y="0"/>
                    </a:cubicBezTo>
                    <a:close/>
                  </a:path>
                </a:pathLst>
              </a:custGeom>
              <a:solidFill>
                <a:schemeClr val="accent1"/>
              </a:solidFill>
              <a:ln w="3651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AD31015-A250-4405-BC47-1BDC362B0513}"/>
                  </a:ext>
                </a:extLst>
              </p:cNvPr>
              <p:cNvSpPr/>
              <p:nvPr/>
            </p:nvSpPr>
            <p:spPr>
              <a:xfrm>
                <a:off x="1350550" y="5068538"/>
                <a:ext cx="94935" cy="182510"/>
              </a:xfrm>
              <a:custGeom>
                <a:avLst/>
                <a:gdLst>
                  <a:gd name="connsiteX0" fmla="*/ 84632 w 94935"/>
                  <a:gd name="connsiteY0" fmla="*/ 0 h 182510"/>
                  <a:gd name="connsiteX1" fmla="*/ 94935 w 94935"/>
                  <a:gd name="connsiteY1" fmla="*/ 0 h 182510"/>
                  <a:gd name="connsiteX2" fmla="*/ 94935 w 94935"/>
                  <a:gd name="connsiteY2" fmla="*/ 182511 h 182510"/>
                  <a:gd name="connsiteX3" fmla="*/ 84632 w 94935"/>
                  <a:gd name="connsiteY3" fmla="*/ 182511 h 182510"/>
                  <a:gd name="connsiteX4" fmla="*/ 10303 w 94935"/>
                  <a:gd name="connsiteY4" fmla="*/ 182511 h 182510"/>
                  <a:gd name="connsiteX5" fmla="*/ 0 w 94935"/>
                  <a:gd name="connsiteY5" fmla="*/ 182511 h 182510"/>
                  <a:gd name="connsiteX6" fmla="*/ 0 w 94935"/>
                  <a:gd name="connsiteY6" fmla="*/ 0 h 182510"/>
                  <a:gd name="connsiteX7" fmla="*/ 10303 w 94935"/>
                  <a:gd name="connsiteY7" fmla="*/ 0 h 18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182510">
                    <a:moveTo>
                      <a:pt x="84632" y="0"/>
                    </a:moveTo>
                    <a:cubicBezTo>
                      <a:pt x="90322" y="0"/>
                      <a:pt x="94935" y="0"/>
                      <a:pt x="94935" y="0"/>
                    </a:cubicBezTo>
                    <a:lnTo>
                      <a:pt x="94935" y="182511"/>
                    </a:lnTo>
                    <a:cubicBezTo>
                      <a:pt x="94935" y="182511"/>
                      <a:pt x="90322" y="182511"/>
                      <a:pt x="84632" y="182511"/>
                    </a:cubicBezTo>
                    <a:lnTo>
                      <a:pt x="10303" y="182511"/>
                    </a:lnTo>
                    <a:cubicBezTo>
                      <a:pt x="4613" y="182511"/>
                      <a:pt x="0" y="182511"/>
                      <a:pt x="0" y="182511"/>
                    </a:cubicBezTo>
                    <a:lnTo>
                      <a:pt x="0" y="0"/>
                    </a:lnTo>
                    <a:cubicBezTo>
                      <a:pt x="0" y="0"/>
                      <a:pt x="4613" y="0"/>
                      <a:pt x="10303" y="0"/>
                    </a:cubicBezTo>
                    <a:close/>
                  </a:path>
                </a:pathLst>
              </a:custGeom>
              <a:solidFill>
                <a:schemeClr val="accent1"/>
              </a:solidFill>
              <a:ln w="3651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828091B-ABD1-4D98-92B3-5EB5A3E08C9E}"/>
                  </a:ext>
                </a:extLst>
              </p:cNvPr>
              <p:cNvSpPr/>
              <p:nvPr/>
            </p:nvSpPr>
            <p:spPr>
              <a:xfrm>
                <a:off x="1501784" y="4878668"/>
                <a:ext cx="94935" cy="372381"/>
              </a:xfrm>
              <a:custGeom>
                <a:avLst/>
                <a:gdLst>
                  <a:gd name="connsiteX0" fmla="*/ 84632 w 94935"/>
                  <a:gd name="connsiteY0" fmla="*/ 0 h 372381"/>
                  <a:gd name="connsiteX1" fmla="*/ 94935 w 94935"/>
                  <a:gd name="connsiteY1" fmla="*/ 0 h 372381"/>
                  <a:gd name="connsiteX2" fmla="*/ 94935 w 94935"/>
                  <a:gd name="connsiteY2" fmla="*/ 372381 h 372381"/>
                  <a:gd name="connsiteX3" fmla="*/ 84632 w 94935"/>
                  <a:gd name="connsiteY3" fmla="*/ 372381 h 372381"/>
                  <a:gd name="connsiteX4" fmla="*/ 10303 w 94935"/>
                  <a:gd name="connsiteY4" fmla="*/ 372381 h 372381"/>
                  <a:gd name="connsiteX5" fmla="*/ 0 w 94935"/>
                  <a:gd name="connsiteY5" fmla="*/ 372381 h 372381"/>
                  <a:gd name="connsiteX6" fmla="*/ 0 w 94935"/>
                  <a:gd name="connsiteY6" fmla="*/ 0 h 372381"/>
                  <a:gd name="connsiteX7" fmla="*/ 10303 w 94935"/>
                  <a:gd name="connsiteY7" fmla="*/ 0 h 37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372381">
                    <a:moveTo>
                      <a:pt x="84632" y="0"/>
                    </a:moveTo>
                    <a:cubicBezTo>
                      <a:pt x="90322" y="0"/>
                      <a:pt x="94935" y="0"/>
                      <a:pt x="94935" y="0"/>
                    </a:cubicBezTo>
                    <a:lnTo>
                      <a:pt x="94935" y="372381"/>
                    </a:lnTo>
                    <a:cubicBezTo>
                      <a:pt x="94935" y="372381"/>
                      <a:pt x="90322" y="372381"/>
                      <a:pt x="84632" y="372381"/>
                    </a:cubicBezTo>
                    <a:lnTo>
                      <a:pt x="10303" y="372381"/>
                    </a:lnTo>
                    <a:cubicBezTo>
                      <a:pt x="4613" y="372381"/>
                      <a:pt x="0" y="372381"/>
                      <a:pt x="0" y="372381"/>
                    </a:cubicBezTo>
                    <a:lnTo>
                      <a:pt x="0" y="0"/>
                    </a:lnTo>
                    <a:cubicBezTo>
                      <a:pt x="0" y="0"/>
                      <a:pt x="4613" y="0"/>
                      <a:pt x="10303" y="0"/>
                    </a:cubicBezTo>
                    <a:close/>
                  </a:path>
                </a:pathLst>
              </a:custGeom>
              <a:solidFill>
                <a:schemeClr val="accent1"/>
              </a:solidFill>
              <a:ln w="3651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351770A-F555-4A41-9E48-2C0C8BEC23C1}"/>
                  </a:ext>
                </a:extLst>
              </p:cNvPr>
              <p:cNvSpPr/>
              <p:nvPr/>
            </p:nvSpPr>
            <p:spPr>
              <a:xfrm>
                <a:off x="1048082" y="5068538"/>
                <a:ext cx="94935" cy="182510"/>
              </a:xfrm>
              <a:custGeom>
                <a:avLst/>
                <a:gdLst>
                  <a:gd name="connsiteX0" fmla="*/ 84632 w 94935"/>
                  <a:gd name="connsiteY0" fmla="*/ 0 h 182510"/>
                  <a:gd name="connsiteX1" fmla="*/ 94935 w 94935"/>
                  <a:gd name="connsiteY1" fmla="*/ 0 h 182510"/>
                  <a:gd name="connsiteX2" fmla="*/ 94935 w 94935"/>
                  <a:gd name="connsiteY2" fmla="*/ 182511 h 182510"/>
                  <a:gd name="connsiteX3" fmla="*/ 84632 w 94935"/>
                  <a:gd name="connsiteY3" fmla="*/ 182511 h 182510"/>
                  <a:gd name="connsiteX4" fmla="*/ 10303 w 94935"/>
                  <a:gd name="connsiteY4" fmla="*/ 182511 h 182510"/>
                  <a:gd name="connsiteX5" fmla="*/ 0 w 94935"/>
                  <a:gd name="connsiteY5" fmla="*/ 182511 h 182510"/>
                  <a:gd name="connsiteX6" fmla="*/ 0 w 94935"/>
                  <a:gd name="connsiteY6" fmla="*/ 0 h 182510"/>
                  <a:gd name="connsiteX7" fmla="*/ 10303 w 94935"/>
                  <a:gd name="connsiteY7" fmla="*/ 0 h 18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182510">
                    <a:moveTo>
                      <a:pt x="84632" y="0"/>
                    </a:moveTo>
                    <a:cubicBezTo>
                      <a:pt x="90322" y="0"/>
                      <a:pt x="94935" y="0"/>
                      <a:pt x="94935" y="0"/>
                    </a:cubicBezTo>
                    <a:lnTo>
                      <a:pt x="94935" y="182511"/>
                    </a:lnTo>
                    <a:cubicBezTo>
                      <a:pt x="94935" y="182511"/>
                      <a:pt x="90322" y="182511"/>
                      <a:pt x="84632" y="182511"/>
                    </a:cubicBezTo>
                    <a:lnTo>
                      <a:pt x="10303" y="182511"/>
                    </a:lnTo>
                    <a:cubicBezTo>
                      <a:pt x="4613" y="182511"/>
                      <a:pt x="0" y="182511"/>
                      <a:pt x="0" y="182511"/>
                    </a:cubicBezTo>
                    <a:lnTo>
                      <a:pt x="0" y="0"/>
                    </a:lnTo>
                    <a:cubicBezTo>
                      <a:pt x="0" y="0"/>
                      <a:pt x="4613" y="0"/>
                      <a:pt x="10303" y="0"/>
                    </a:cubicBezTo>
                    <a:close/>
                  </a:path>
                </a:pathLst>
              </a:custGeom>
              <a:solidFill>
                <a:schemeClr val="accent1"/>
              </a:solidFill>
              <a:ln w="3651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46BA6A0-5C59-4A48-8D3F-D9AE904F2969}"/>
                  </a:ext>
                </a:extLst>
              </p:cNvPr>
              <p:cNvSpPr/>
              <p:nvPr/>
            </p:nvSpPr>
            <p:spPr>
              <a:xfrm>
                <a:off x="1640806" y="4757626"/>
                <a:ext cx="94935" cy="493423"/>
              </a:xfrm>
              <a:custGeom>
                <a:avLst/>
                <a:gdLst>
                  <a:gd name="connsiteX0" fmla="*/ 84632 w 94935"/>
                  <a:gd name="connsiteY0" fmla="*/ 0 h 372381"/>
                  <a:gd name="connsiteX1" fmla="*/ 94935 w 94935"/>
                  <a:gd name="connsiteY1" fmla="*/ 0 h 372381"/>
                  <a:gd name="connsiteX2" fmla="*/ 94935 w 94935"/>
                  <a:gd name="connsiteY2" fmla="*/ 372381 h 372381"/>
                  <a:gd name="connsiteX3" fmla="*/ 84632 w 94935"/>
                  <a:gd name="connsiteY3" fmla="*/ 372381 h 372381"/>
                  <a:gd name="connsiteX4" fmla="*/ 10303 w 94935"/>
                  <a:gd name="connsiteY4" fmla="*/ 372381 h 372381"/>
                  <a:gd name="connsiteX5" fmla="*/ 0 w 94935"/>
                  <a:gd name="connsiteY5" fmla="*/ 372381 h 372381"/>
                  <a:gd name="connsiteX6" fmla="*/ 0 w 94935"/>
                  <a:gd name="connsiteY6" fmla="*/ 0 h 372381"/>
                  <a:gd name="connsiteX7" fmla="*/ 10303 w 94935"/>
                  <a:gd name="connsiteY7" fmla="*/ 0 h 37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372381">
                    <a:moveTo>
                      <a:pt x="84632" y="0"/>
                    </a:moveTo>
                    <a:cubicBezTo>
                      <a:pt x="90322" y="0"/>
                      <a:pt x="94935" y="0"/>
                      <a:pt x="94935" y="0"/>
                    </a:cubicBezTo>
                    <a:lnTo>
                      <a:pt x="94935" y="372381"/>
                    </a:lnTo>
                    <a:cubicBezTo>
                      <a:pt x="94935" y="372381"/>
                      <a:pt x="90322" y="372381"/>
                      <a:pt x="84632" y="372381"/>
                    </a:cubicBezTo>
                    <a:lnTo>
                      <a:pt x="10303" y="372381"/>
                    </a:lnTo>
                    <a:cubicBezTo>
                      <a:pt x="4613" y="372381"/>
                      <a:pt x="0" y="372381"/>
                      <a:pt x="0" y="372381"/>
                    </a:cubicBezTo>
                    <a:lnTo>
                      <a:pt x="0" y="0"/>
                    </a:lnTo>
                    <a:cubicBezTo>
                      <a:pt x="0" y="0"/>
                      <a:pt x="4613" y="0"/>
                      <a:pt x="10303" y="0"/>
                    </a:cubicBezTo>
                    <a:close/>
                  </a:path>
                </a:pathLst>
              </a:custGeom>
              <a:solidFill>
                <a:schemeClr val="accent5">
                  <a:lumMod val="90000"/>
                </a:schemeClr>
              </a:solidFill>
              <a:ln w="3651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33FAF46-F256-446F-A24B-CAF005CD4CA6}"/>
                  </a:ext>
                </a:extLst>
              </p:cNvPr>
              <p:cNvSpPr/>
              <p:nvPr/>
            </p:nvSpPr>
            <p:spPr>
              <a:xfrm>
                <a:off x="1640806" y="4847613"/>
                <a:ext cx="94935" cy="403436"/>
              </a:xfrm>
              <a:custGeom>
                <a:avLst/>
                <a:gdLst>
                  <a:gd name="connsiteX0" fmla="*/ 84632 w 94935"/>
                  <a:gd name="connsiteY0" fmla="*/ 0 h 372381"/>
                  <a:gd name="connsiteX1" fmla="*/ 94935 w 94935"/>
                  <a:gd name="connsiteY1" fmla="*/ 0 h 372381"/>
                  <a:gd name="connsiteX2" fmla="*/ 94935 w 94935"/>
                  <a:gd name="connsiteY2" fmla="*/ 372381 h 372381"/>
                  <a:gd name="connsiteX3" fmla="*/ 84632 w 94935"/>
                  <a:gd name="connsiteY3" fmla="*/ 372381 h 372381"/>
                  <a:gd name="connsiteX4" fmla="*/ 10303 w 94935"/>
                  <a:gd name="connsiteY4" fmla="*/ 372381 h 372381"/>
                  <a:gd name="connsiteX5" fmla="*/ 0 w 94935"/>
                  <a:gd name="connsiteY5" fmla="*/ 372381 h 372381"/>
                  <a:gd name="connsiteX6" fmla="*/ 0 w 94935"/>
                  <a:gd name="connsiteY6" fmla="*/ 0 h 372381"/>
                  <a:gd name="connsiteX7" fmla="*/ 10303 w 94935"/>
                  <a:gd name="connsiteY7" fmla="*/ 0 h 37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35" h="372381">
                    <a:moveTo>
                      <a:pt x="84632" y="0"/>
                    </a:moveTo>
                    <a:cubicBezTo>
                      <a:pt x="90322" y="0"/>
                      <a:pt x="94935" y="0"/>
                      <a:pt x="94935" y="0"/>
                    </a:cubicBezTo>
                    <a:lnTo>
                      <a:pt x="94935" y="372381"/>
                    </a:lnTo>
                    <a:cubicBezTo>
                      <a:pt x="94935" y="372381"/>
                      <a:pt x="90322" y="372381"/>
                      <a:pt x="84632" y="372381"/>
                    </a:cubicBezTo>
                    <a:lnTo>
                      <a:pt x="10303" y="372381"/>
                    </a:lnTo>
                    <a:cubicBezTo>
                      <a:pt x="4613" y="372381"/>
                      <a:pt x="0" y="372381"/>
                      <a:pt x="0" y="372381"/>
                    </a:cubicBezTo>
                    <a:lnTo>
                      <a:pt x="0" y="0"/>
                    </a:lnTo>
                    <a:cubicBezTo>
                      <a:pt x="0" y="0"/>
                      <a:pt x="4613" y="0"/>
                      <a:pt x="10303" y="0"/>
                    </a:cubicBezTo>
                    <a:close/>
                  </a:path>
                </a:pathLst>
              </a:custGeom>
              <a:solidFill>
                <a:schemeClr val="accent1"/>
              </a:solidFill>
              <a:ln w="36513" cap="flat">
                <a:noFill/>
                <a:prstDash val="solid"/>
                <a:miter/>
              </a:ln>
            </p:spPr>
            <p:txBody>
              <a:bodyPr rtlCol="0" anchor="ctr"/>
              <a:lstStyle/>
              <a:p>
                <a:endParaRPr lang="en-US"/>
              </a:p>
            </p:txBody>
          </p:sp>
        </p:grpSp>
      </p:grpSp>
      <p:sp>
        <p:nvSpPr>
          <p:cNvPr id="47" name="Rectangle 46">
            <a:extLst>
              <a:ext uri="{FF2B5EF4-FFF2-40B4-BE49-F238E27FC236}">
                <a16:creationId xmlns:a16="http://schemas.microsoft.com/office/drawing/2014/main" id="{63CBECB6-8907-4D95-B738-837A3C76438B}"/>
              </a:ext>
            </a:extLst>
          </p:cNvPr>
          <p:cNvSpPr/>
          <p:nvPr/>
        </p:nvSpPr>
        <p:spPr bwMode="auto">
          <a:xfrm>
            <a:off x="2086978" y="4297493"/>
            <a:ext cx="3567039" cy="1281573"/>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2700" marR="0" lvl="0" indent="0" defTabSz="914400" eaLnBrk="1" fontAlgn="base" latinLnBrk="0" hangingPunct="1">
              <a:lnSpc>
                <a:spcPct val="90000"/>
              </a:lnSpc>
              <a:spcBef>
                <a:spcPts val="565"/>
              </a:spcBef>
              <a:spcAft>
                <a:spcPct val="0"/>
              </a:spcAft>
              <a:buClrTx/>
              <a:buSzTx/>
              <a:buFontTx/>
              <a:buNone/>
              <a:tabLst/>
              <a:defRPr/>
            </a:pPr>
            <a:r>
              <a:rPr kumimoji="0" lang="en-US" sz="1600" b="0" i="0" u="none" strike="noStrike" kern="0" cap="none" spc="-5" normalizeH="0" baseline="0" noProof="0">
                <a:ln>
                  <a:noFill/>
                </a:ln>
                <a:solidFill>
                  <a:prstClr val="black"/>
                </a:solidFill>
                <a:effectLst/>
                <a:uLnTx/>
                <a:uFillTx/>
                <a:latin typeface="Segoe UI"/>
                <a:ea typeface="+mn-ea"/>
                <a:cs typeface="Segoe UI Semibold"/>
              </a:rPr>
              <a:t>Decrease in operational overhead by freeing up development capacity and admin costs</a:t>
            </a:r>
            <a:r>
              <a:rPr kumimoji="0" lang="en-US" sz="1600" b="0" i="0" u="none" strike="noStrike" kern="0" cap="none" spc="-5" normalizeH="0" baseline="30000" noProof="0">
                <a:ln>
                  <a:noFill/>
                </a:ln>
                <a:solidFill>
                  <a:prstClr val="black"/>
                </a:solidFill>
                <a:effectLst/>
                <a:uLnTx/>
                <a:uFillTx/>
                <a:latin typeface="Segoe UI"/>
                <a:ea typeface="+mn-ea"/>
                <a:cs typeface="Segoe UI Semibold"/>
              </a:rPr>
              <a:t>2</a:t>
            </a:r>
          </a:p>
        </p:txBody>
      </p:sp>
      <p:sp>
        <p:nvSpPr>
          <p:cNvPr id="35" name="TextBox 34">
            <a:extLst>
              <a:ext uri="{FF2B5EF4-FFF2-40B4-BE49-F238E27FC236}">
                <a16:creationId xmlns:a16="http://schemas.microsoft.com/office/drawing/2014/main" id="{159BEA6C-F174-433E-82D8-0C290BD32FB8}"/>
              </a:ext>
            </a:extLst>
          </p:cNvPr>
          <p:cNvSpPr txBox="1"/>
          <p:nvPr/>
        </p:nvSpPr>
        <p:spPr>
          <a:xfrm>
            <a:off x="7899400" y="2200156"/>
            <a:ext cx="3461020" cy="646331"/>
          </a:xfrm>
          <a:prstGeom prst="rect">
            <a:avLst/>
          </a:prstGeom>
          <a:noFill/>
        </p:spPr>
        <p:txBody>
          <a:bodyPr wrap="square">
            <a:spAutoFit/>
          </a:bodyPr>
          <a:lstStyle/>
          <a:p>
            <a:pPr>
              <a:spcAft>
                <a:spcPts val="1800"/>
              </a:spcAft>
            </a:pPr>
            <a:r>
              <a:rPr lang="en-US">
                <a:solidFill>
                  <a:srgbClr val="0078D4"/>
                </a:solidFill>
                <a:latin typeface="+mj-lt"/>
                <a:cs typeface="Segoe UI" panose="020B0502040204020203" pitchFamily="34" charset="0"/>
              </a:rPr>
              <a:t>While investing in </a:t>
            </a:r>
            <a:br>
              <a:rPr lang="en-US">
                <a:solidFill>
                  <a:srgbClr val="0078D4"/>
                </a:solidFill>
                <a:latin typeface="+mj-lt"/>
                <a:cs typeface="Segoe UI" panose="020B0502040204020203" pitchFamily="34" charset="0"/>
              </a:rPr>
            </a:br>
            <a:r>
              <a:rPr lang="en-US">
                <a:solidFill>
                  <a:srgbClr val="0078D4"/>
                </a:solidFill>
                <a:latin typeface="+mj-lt"/>
                <a:cs typeface="Segoe UI" panose="020B0502040204020203" pitchFamily="34" charset="0"/>
              </a:rPr>
              <a:t>open source for:</a:t>
            </a:r>
          </a:p>
        </p:txBody>
      </p:sp>
      <p:sp>
        <p:nvSpPr>
          <p:cNvPr id="22" name="TextBox 21">
            <a:extLst>
              <a:ext uri="{FF2B5EF4-FFF2-40B4-BE49-F238E27FC236}">
                <a16:creationId xmlns:a16="http://schemas.microsoft.com/office/drawing/2014/main" id="{C5ABF15A-EA0C-48A9-9E0B-92E08D547666}"/>
              </a:ext>
            </a:extLst>
          </p:cNvPr>
          <p:cNvSpPr txBox="1"/>
          <p:nvPr/>
        </p:nvSpPr>
        <p:spPr>
          <a:xfrm>
            <a:off x="7635527" y="2966968"/>
            <a:ext cx="3724893" cy="2308324"/>
          </a:xfrm>
          <a:prstGeom prst="rect">
            <a:avLst/>
          </a:prstGeom>
          <a:noFill/>
        </p:spPr>
        <p:txBody>
          <a:bodyPr wrap="square" lIns="0" tIns="0" rIns="0" bIns="0" rtlCol="0">
            <a:spAutoFit/>
          </a:bodyPr>
          <a:lstStyle/>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Community - vetted features</a:t>
            </a:r>
          </a:p>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Flexibility and adaptability </a:t>
            </a:r>
          </a:p>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Modern development practices </a:t>
            </a:r>
          </a:p>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Large developer network </a:t>
            </a:r>
          </a:p>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Strategic long-term investment </a:t>
            </a:r>
          </a:p>
          <a:p>
            <a:pPr marL="342900" indent="-342900">
              <a:spcAft>
                <a:spcPts val="1200"/>
              </a:spcAft>
              <a:buClr>
                <a:schemeClr val="accent1"/>
              </a:buClr>
              <a:buFont typeface="Arial" panose="020B0604020202020204" pitchFamily="34" charset="0"/>
              <a:buChar char="•"/>
            </a:pPr>
            <a:r>
              <a:rPr lang="en-US" sz="1600">
                <a:solidFill>
                  <a:prstClr val="black"/>
                </a:solidFill>
                <a:cs typeface="Segoe UI" panose="020B0502040204020203" pitchFamily="34" charset="0"/>
              </a:rPr>
              <a:t>No vendor lock-in </a:t>
            </a:r>
          </a:p>
        </p:txBody>
      </p:sp>
      <p:cxnSp>
        <p:nvCxnSpPr>
          <p:cNvPr id="73" name="Straight Connector 72">
            <a:extLst>
              <a:ext uri="{FF2B5EF4-FFF2-40B4-BE49-F238E27FC236}">
                <a16:creationId xmlns:a16="http://schemas.microsoft.com/office/drawing/2014/main" id="{C81CA576-E947-43D8-8368-1DEF6DF66F58}"/>
              </a:ext>
              <a:ext uri="{C183D7F6-B498-43B3-948B-1728B52AA6E4}">
                <adec:decorative xmlns:adec="http://schemas.microsoft.com/office/drawing/2017/decorative" val="1"/>
              </a:ext>
            </a:extLst>
          </p:cNvPr>
          <p:cNvCxnSpPr>
            <a:cxnSpLocks/>
          </p:cNvCxnSpPr>
          <p:nvPr/>
        </p:nvCxnSpPr>
        <p:spPr>
          <a:xfrm flipV="1">
            <a:off x="6644772" y="2188626"/>
            <a:ext cx="0" cy="3173242"/>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4DF1364-9BD3-46CF-B8F6-1B3ADD6DE346}"/>
              </a:ext>
            </a:extLst>
          </p:cNvPr>
          <p:cNvSpPr txBox="1"/>
          <p:nvPr/>
        </p:nvSpPr>
        <p:spPr>
          <a:xfrm>
            <a:off x="588263" y="6130624"/>
            <a:ext cx="8696622" cy="276999"/>
          </a:xfrm>
          <a:prstGeom prst="rect">
            <a:avLst/>
          </a:prstGeom>
          <a:noFill/>
        </p:spPr>
        <p:txBody>
          <a:bodyPr wrap="square" lIns="0" tIns="0" rIns="0" bIns="0" rtlCol="0">
            <a:spAutoFit/>
          </a:bodyPr>
          <a:lstStyle>
            <a:defPPr>
              <a:defRPr lang="en-US"/>
            </a:defPPr>
            <a:lvl1pPr marR="0" lvl="0" indent="0" defTabSz="914314" fontAlgn="auto">
              <a:lnSpc>
                <a:spcPct val="100000"/>
              </a:lnSpc>
              <a:spcBef>
                <a:spcPts val="0"/>
              </a:spcBef>
              <a:spcAft>
                <a:spcPts val="0"/>
              </a:spcAft>
              <a:buClrTx/>
              <a:buSzTx/>
              <a:buFontTx/>
              <a:buNone/>
              <a:tabLst/>
              <a:defRPr kumimoji="0" sz="800" b="0" i="0" u="none" strike="noStrike" cap="none" spc="0" normalizeH="0" baseline="0">
                <a:ln>
                  <a:noFill/>
                </a:ln>
                <a:solidFill>
                  <a:schemeClr val="accent4"/>
                </a:solidFill>
                <a:effectLst/>
                <a:uLnTx/>
                <a:uFillTx/>
              </a:defRPr>
            </a:lvl1pPr>
          </a:lstStyle>
          <a:p>
            <a:r>
              <a:rPr lang="en-US" sz="900"/>
              <a:t>1. Costs and Benefits of .NET Application Migration to the C</a:t>
            </a:r>
            <a:r>
              <a:rPr lang="en-US" sz="900">
                <a:hlinkClick r:id="rId7">
                  <a:extLst>
                    <a:ext uri="{A12FA001-AC4F-418D-AE19-62706E023703}">
                      <ahyp:hlinkClr xmlns:ahyp="http://schemas.microsoft.com/office/drawing/2018/hyperlinkcolor" val="tx"/>
                    </a:ext>
                  </a:extLst>
                </a:hlinkClick>
              </a:rPr>
              <a:t>l</a:t>
            </a:r>
            <a:r>
              <a:rPr lang="en-US" sz="900"/>
              <a:t>oud </a:t>
            </a:r>
            <a:r>
              <a:rPr lang="en-US" sz="900">
                <a:hlinkClick r:id="rId7">
                  <a:extLst>
                    <a:ext uri="{A12FA001-AC4F-418D-AE19-62706E023703}">
                      <ahyp:hlinkClr xmlns:ahyp="http://schemas.microsoft.com/office/drawing/2018/hyperlinkcolor" val="tx"/>
                    </a:ext>
                  </a:extLst>
                </a:hlinkClick>
              </a:rPr>
              <a:t>–</a:t>
            </a:r>
            <a:r>
              <a:rPr lang="en-US" sz="900"/>
              <a:t> a commissioned study conducted by </a:t>
            </a:r>
            <a:r>
              <a:rPr lang="en-US" sz="900" err="1"/>
              <a:t>GigaOm</a:t>
            </a:r>
            <a:r>
              <a:rPr lang="en-US" sz="900"/>
              <a:t>, November 2020</a:t>
            </a:r>
            <a:endParaRPr lang="en-US" sz="900">
              <a:hlinkClick r:id="rId7">
                <a:extLst>
                  <a:ext uri="{A12FA001-AC4F-418D-AE19-62706E023703}">
                    <ahyp:hlinkClr xmlns:ahyp="http://schemas.microsoft.com/office/drawing/2018/hyperlinkcolor" val="tx"/>
                  </a:ext>
                </a:extLst>
              </a:hlinkClick>
            </a:endParaRPr>
          </a:p>
          <a:p>
            <a:r>
              <a:rPr lang="en-US" sz="900"/>
              <a:t>2. The Economic Value of Migrating and Modernizing On-premises Instances to Azure Database for MySQL</a:t>
            </a:r>
          </a:p>
        </p:txBody>
      </p:sp>
    </p:spTree>
    <p:extLst>
      <p:ext uri="{BB962C8B-B14F-4D97-AF65-F5344CB8AC3E}">
        <p14:creationId xmlns:p14="http://schemas.microsoft.com/office/powerpoint/2010/main" val="29925259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EA6037-7B36-407E-8A5F-D89A50F3C280}"/>
              </a:ext>
            </a:extLst>
          </p:cNvPr>
          <p:cNvSpPr>
            <a:spLocks noGrp="1"/>
          </p:cNvSpPr>
          <p:nvPr>
            <p:ph type="title"/>
          </p:nvPr>
        </p:nvSpPr>
        <p:spPr/>
        <p:txBody>
          <a:bodyPr/>
          <a:lstStyle/>
          <a:p>
            <a:r>
              <a:rPr lang="en-US"/>
              <a:t>Build leading enterprise apps using Alfresco </a:t>
            </a:r>
          </a:p>
        </p:txBody>
      </p:sp>
      <p:pic>
        <p:nvPicPr>
          <p:cNvPr id="23" name="Graphic 22">
            <a:extLst>
              <a:ext uri="{FF2B5EF4-FFF2-40B4-BE49-F238E27FC236}">
                <a16:creationId xmlns:a16="http://schemas.microsoft.com/office/drawing/2014/main" id="{D837B84E-924C-5F46-9018-3540BEEBB68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200" y="254277"/>
            <a:ext cx="331511" cy="331511"/>
          </a:xfrm>
          <a:prstGeom prst="rect">
            <a:avLst/>
          </a:prstGeom>
        </p:spPr>
      </p:pic>
      <p:sp>
        <p:nvSpPr>
          <p:cNvPr id="20" name="Text Placeholder 32">
            <a:extLst>
              <a:ext uri="{FF2B5EF4-FFF2-40B4-BE49-F238E27FC236}">
                <a16:creationId xmlns:a16="http://schemas.microsoft.com/office/drawing/2014/main" id="{F83FDDF2-075D-7C49-A3EF-A3BD80E4C433}"/>
              </a:ext>
            </a:extLst>
          </p:cNvPr>
          <p:cNvSpPr txBox="1">
            <a:spLocks/>
          </p:cNvSpPr>
          <p:nvPr/>
        </p:nvSpPr>
        <p:spPr>
          <a:xfrm>
            <a:off x="1095428" y="270144"/>
            <a:ext cx="5227999"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Open Source Enterprise Content Management</a:t>
            </a:r>
          </a:p>
        </p:txBody>
      </p:sp>
      <p:sp>
        <p:nvSpPr>
          <p:cNvPr id="21" name="Text Placeholder 20">
            <a:extLst>
              <a:ext uri="{FF2B5EF4-FFF2-40B4-BE49-F238E27FC236}">
                <a16:creationId xmlns:a16="http://schemas.microsoft.com/office/drawing/2014/main" id="{4D212101-F377-4267-8DB6-2CCF990F71A2}"/>
              </a:ext>
            </a:extLst>
          </p:cNvPr>
          <p:cNvSpPr>
            <a:spLocks noGrp="1"/>
          </p:cNvSpPr>
          <p:nvPr>
            <p:ph type="body" sz="quarter" idx="10"/>
          </p:nvPr>
        </p:nvSpPr>
        <p:spPr>
          <a:xfrm>
            <a:off x="609497" y="2022525"/>
            <a:ext cx="3601587" cy="2812950"/>
          </a:xfrm>
        </p:spPr>
        <p:txBody>
          <a:bodyPr vert="horz" wrap="square" lIns="0" tIns="0" rIns="0" bIns="0" rtlCol="0" anchor="t">
            <a:sp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Integrate effortlessly with popular enterprise content management systems like Alfresco</a:t>
            </a:r>
          </a:p>
          <a:p>
            <a:pPr marL="174625" lvl="0"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Accelerate time to market by leaving database management to Azure Database for MySQL</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Leverage standard Azure services for highly scalable and highly available solution</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“MySQL was the preferred choice, as it lowers our TCO without compromising on security and throughput.”</a:t>
            </a:r>
          </a:p>
        </p:txBody>
      </p:sp>
      <p:sp>
        <p:nvSpPr>
          <p:cNvPr id="5" name="Text Placeholder 4">
            <a:extLst>
              <a:ext uri="{FF2B5EF4-FFF2-40B4-BE49-F238E27FC236}">
                <a16:creationId xmlns:a16="http://schemas.microsoft.com/office/drawing/2014/main" id="{F87018E4-0381-485A-BF87-59E3CBB71055}"/>
              </a:ext>
            </a:extLst>
          </p:cNvPr>
          <p:cNvSpPr>
            <a:spLocks noGrp="1"/>
          </p:cNvSpPr>
          <p:nvPr>
            <p:ph type="body" sz="quarter" idx="12"/>
          </p:nvPr>
        </p:nvSpPr>
        <p:spPr>
          <a:xfrm>
            <a:off x="4792133" y="1368508"/>
            <a:ext cx="7181548" cy="492443"/>
          </a:xfrm>
        </p:spPr>
        <p:txBody>
          <a:bodyPr/>
          <a:lstStyle/>
          <a:p>
            <a:pPr algn="ctr"/>
            <a:r>
              <a:rPr lang="en-US" sz="1600"/>
              <a:t>Scalable architecture using Azure Traffic Manager, </a:t>
            </a:r>
            <a:br>
              <a:rPr lang="en-US" sz="1600"/>
            </a:br>
            <a:r>
              <a:rPr lang="en-US" sz="1600"/>
              <a:t>Load Balancer, VM scale sets</a:t>
            </a:r>
          </a:p>
        </p:txBody>
      </p:sp>
      <p:grpSp>
        <p:nvGrpSpPr>
          <p:cNvPr id="4" name="Group 3" descr="Scalable architecture using Azure Traffic Manager, Load Balancer, VM scale sets using Alfresco&#10;">
            <a:extLst>
              <a:ext uri="{FF2B5EF4-FFF2-40B4-BE49-F238E27FC236}">
                <a16:creationId xmlns:a16="http://schemas.microsoft.com/office/drawing/2014/main" id="{E12FCB5C-CA67-3048-95BD-439ECCB71B38}"/>
              </a:ext>
            </a:extLst>
          </p:cNvPr>
          <p:cNvGrpSpPr/>
          <p:nvPr/>
        </p:nvGrpSpPr>
        <p:grpSpPr>
          <a:xfrm>
            <a:off x="4244968" y="2088916"/>
            <a:ext cx="7728713" cy="4261780"/>
            <a:chOff x="4244968" y="2088916"/>
            <a:chExt cx="7728713" cy="4261780"/>
          </a:xfrm>
        </p:grpSpPr>
        <p:pic>
          <p:nvPicPr>
            <p:cNvPr id="7" name="Picture 6">
              <a:extLst>
                <a:ext uri="{FF2B5EF4-FFF2-40B4-BE49-F238E27FC236}">
                  <a16:creationId xmlns:a16="http://schemas.microsoft.com/office/drawing/2014/main" id="{E1B8168A-1F10-4662-8EC7-B0E00993ECFE}"/>
                </a:ext>
              </a:extLst>
            </p:cNvPr>
            <p:cNvPicPr>
              <a:picLocks noChangeAspect="1"/>
            </p:cNvPicPr>
            <p:nvPr/>
          </p:nvPicPr>
          <p:blipFill>
            <a:blip r:embed="rId5"/>
            <a:stretch>
              <a:fillRect/>
            </a:stretch>
          </p:blipFill>
          <p:spPr>
            <a:xfrm>
              <a:off x="4657320" y="2088916"/>
              <a:ext cx="7316361" cy="4261780"/>
            </a:xfrm>
            <a:prstGeom prst="rect">
              <a:avLst/>
            </a:prstGeom>
          </p:spPr>
        </p:pic>
        <p:sp>
          <p:nvSpPr>
            <p:cNvPr id="2" name="Rectangle 1">
              <a:extLst>
                <a:ext uri="{FF2B5EF4-FFF2-40B4-BE49-F238E27FC236}">
                  <a16:creationId xmlns:a16="http://schemas.microsoft.com/office/drawing/2014/main" id="{C7F08109-ABF8-4991-B486-D826ACB44B6F}"/>
                </a:ext>
              </a:extLst>
            </p:cNvPr>
            <p:cNvSpPr/>
            <p:nvPr/>
          </p:nvSpPr>
          <p:spPr bwMode="auto">
            <a:xfrm>
              <a:off x="4792133" y="3916681"/>
              <a:ext cx="353907" cy="9753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6" name="Graphic 25">
              <a:extLst>
                <a:ext uri="{FF2B5EF4-FFF2-40B4-BE49-F238E27FC236}">
                  <a16:creationId xmlns:a16="http://schemas.microsoft.com/office/drawing/2014/main" id="{23BB2748-89DC-47D1-A95A-AA373828EA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4968" y="3963189"/>
              <a:ext cx="851965" cy="851965"/>
            </a:xfrm>
            <a:prstGeom prst="rect">
              <a:avLst/>
            </a:prstGeom>
          </p:spPr>
        </p:pic>
        <p:sp>
          <p:nvSpPr>
            <p:cNvPr id="3" name="Rectangle 2">
              <a:extLst>
                <a:ext uri="{FF2B5EF4-FFF2-40B4-BE49-F238E27FC236}">
                  <a16:creationId xmlns:a16="http://schemas.microsoft.com/office/drawing/2014/main" id="{C44ECCDB-E5F6-48D5-B166-1140806E164F}"/>
                </a:ext>
              </a:extLst>
            </p:cNvPr>
            <p:cNvSpPr/>
            <p:nvPr/>
          </p:nvSpPr>
          <p:spPr bwMode="auto">
            <a:xfrm>
              <a:off x="6529070" y="4317153"/>
              <a:ext cx="889847" cy="53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2E92E46F-B837-412E-8221-B892427D9BDF}"/>
                </a:ext>
              </a:extLst>
            </p:cNvPr>
            <p:cNvGrpSpPr/>
            <p:nvPr/>
          </p:nvGrpSpPr>
          <p:grpSpPr>
            <a:xfrm>
              <a:off x="6669056" y="4321153"/>
              <a:ext cx="609873" cy="494001"/>
              <a:chOff x="2905857" y="5882726"/>
              <a:chExt cx="609873" cy="494001"/>
            </a:xfrm>
          </p:grpSpPr>
          <p:pic>
            <p:nvPicPr>
              <p:cNvPr id="28" name="Graphic 27">
                <a:extLst>
                  <a:ext uri="{FF2B5EF4-FFF2-40B4-BE49-F238E27FC236}">
                    <a16:creationId xmlns:a16="http://schemas.microsoft.com/office/drawing/2014/main" id="{F97020E7-0687-4CF4-B3E8-A56D126836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29" name="Picture 2" descr="Linux Logo PNG, Linux icon Free Download - Free Transparent PNG Logos">
                <a:extLst>
                  <a:ext uri="{FF2B5EF4-FFF2-40B4-BE49-F238E27FC236}">
                    <a16:creationId xmlns:a16="http://schemas.microsoft.com/office/drawing/2014/main" id="{4A833388-C427-459A-BA9B-46185F83E8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a:extLst>
                <a:ext uri="{FF2B5EF4-FFF2-40B4-BE49-F238E27FC236}">
                  <a16:creationId xmlns:a16="http://schemas.microsoft.com/office/drawing/2014/main" id="{FA6D599B-31AD-4F35-A81F-C7908B0D06AD}"/>
                </a:ext>
              </a:extLst>
            </p:cNvPr>
            <p:cNvSpPr/>
            <p:nvPr/>
          </p:nvSpPr>
          <p:spPr bwMode="auto">
            <a:xfrm>
              <a:off x="8683837" y="3741420"/>
              <a:ext cx="749859" cy="49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a:extLst>
                <a:ext uri="{FF2B5EF4-FFF2-40B4-BE49-F238E27FC236}">
                  <a16:creationId xmlns:a16="http://schemas.microsoft.com/office/drawing/2014/main" id="{824AA28B-7737-4A27-B468-9E57854C41AD}"/>
                </a:ext>
              </a:extLst>
            </p:cNvPr>
            <p:cNvGrpSpPr/>
            <p:nvPr/>
          </p:nvGrpSpPr>
          <p:grpSpPr>
            <a:xfrm>
              <a:off x="8823823" y="3745420"/>
              <a:ext cx="609873" cy="494001"/>
              <a:chOff x="2905857" y="5882726"/>
              <a:chExt cx="609873" cy="494001"/>
            </a:xfrm>
          </p:grpSpPr>
          <p:pic>
            <p:nvPicPr>
              <p:cNvPr id="32" name="Graphic 31">
                <a:extLst>
                  <a:ext uri="{FF2B5EF4-FFF2-40B4-BE49-F238E27FC236}">
                    <a16:creationId xmlns:a16="http://schemas.microsoft.com/office/drawing/2014/main" id="{DC1E76B5-F751-4A2B-ACF7-FA8069585E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33" name="Picture 2" descr="Linux Logo PNG, Linux icon Free Download - Free Transparent PNG Logos">
                <a:extLst>
                  <a:ext uri="{FF2B5EF4-FFF2-40B4-BE49-F238E27FC236}">
                    <a16:creationId xmlns:a16="http://schemas.microsoft.com/office/drawing/2014/main" id="{4A63F6F4-AC8C-49C1-913D-6A9F6E738F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ectangle 33">
              <a:extLst>
                <a:ext uri="{FF2B5EF4-FFF2-40B4-BE49-F238E27FC236}">
                  <a16:creationId xmlns:a16="http://schemas.microsoft.com/office/drawing/2014/main" id="{195FCA52-4C68-44CD-BCA2-34238B28781F}"/>
                </a:ext>
              </a:extLst>
            </p:cNvPr>
            <p:cNvSpPr/>
            <p:nvPr/>
          </p:nvSpPr>
          <p:spPr bwMode="auto">
            <a:xfrm>
              <a:off x="9398000" y="3741420"/>
              <a:ext cx="698213" cy="49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CF1C7B89-9639-4CC4-9D0B-D4345FC0EBB6}"/>
                </a:ext>
              </a:extLst>
            </p:cNvPr>
            <p:cNvGrpSpPr/>
            <p:nvPr/>
          </p:nvGrpSpPr>
          <p:grpSpPr>
            <a:xfrm>
              <a:off x="9486340" y="3745420"/>
              <a:ext cx="609873" cy="494001"/>
              <a:chOff x="2905857" y="5882726"/>
              <a:chExt cx="609873" cy="494001"/>
            </a:xfrm>
          </p:grpSpPr>
          <p:pic>
            <p:nvPicPr>
              <p:cNvPr id="36" name="Graphic 35">
                <a:extLst>
                  <a:ext uri="{FF2B5EF4-FFF2-40B4-BE49-F238E27FC236}">
                    <a16:creationId xmlns:a16="http://schemas.microsoft.com/office/drawing/2014/main" id="{302EE760-EF97-4498-ABF0-04F5D36200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37" name="Picture 2" descr="Linux Logo PNG, Linux icon Free Download - Free Transparent PNG Logos">
                <a:extLst>
                  <a:ext uri="{FF2B5EF4-FFF2-40B4-BE49-F238E27FC236}">
                    <a16:creationId xmlns:a16="http://schemas.microsoft.com/office/drawing/2014/main" id="{86046BE2-1A87-49CE-83FA-E215036FFF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32EEB793-9201-4671-9FE7-CC58626F50D1}"/>
                </a:ext>
              </a:extLst>
            </p:cNvPr>
            <p:cNvGrpSpPr/>
            <p:nvPr/>
          </p:nvGrpSpPr>
          <p:grpSpPr>
            <a:xfrm>
              <a:off x="8683837" y="2725420"/>
              <a:ext cx="1412376" cy="498001"/>
              <a:chOff x="8683837" y="2725420"/>
              <a:chExt cx="1412376" cy="498001"/>
            </a:xfrm>
          </p:grpSpPr>
          <p:sp>
            <p:nvSpPr>
              <p:cNvPr id="38" name="Rectangle 37">
                <a:extLst>
                  <a:ext uri="{FF2B5EF4-FFF2-40B4-BE49-F238E27FC236}">
                    <a16:creationId xmlns:a16="http://schemas.microsoft.com/office/drawing/2014/main" id="{35DDFDF9-E40E-42FE-9A72-99CEAC1A7E72}"/>
                  </a:ext>
                </a:extLst>
              </p:cNvPr>
              <p:cNvSpPr/>
              <p:nvPr/>
            </p:nvSpPr>
            <p:spPr bwMode="auto">
              <a:xfrm>
                <a:off x="8683837" y="2725420"/>
                <a:ext cx="749859" cy="49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a:extLst>
                  <a:ext uri="{FF2B5EF4-FFF2-40B4-BE49-F238E27FC236}">
                    <a16:creationId xmlns:a16="http://schemas.microsoft.com/office/drawing/2014/main" id="{E1801026-4E33-4BE9-A547-87A444E8038D}"/>
                  </a:ext>
                </a:extLst>
              </p:cNvPr>
              <p:cNvGrpSpPr/>
              <p:nvPr/>
            </p:nvGrpSpPr>
            <p:grpSpPr>
              <a:xfrm>
                <a:off x="8823823" y="2729420"/>
                <a:ext cx="609873" cy="494001"/>
                <a:chOff x="2905857" y="5882726"/>
                <a:chExt cx="609873" cy="494001"/>
              </a:xfrm>
            </p:grpSpPr>
            <p:pic>
              <p:nvPicPr>
                <p:cNvPr id="40" name="Graphic 39">
                  <a:extLst>
                    <a:ext uri="{FF2B5EF4-FFF2-40B4-BE49-F238E27FC236}">
                      <a16:creationId xmlns:a16="http://schemas.microsoft.com/office/drawing/2014/main" id="{AB22D9AD-BD9B-4063-A322-B6242B38C8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41" name="Picture 2" descr="Linux Logo PNG, Linux icon Free Download - Free Transparent PNG Logos">
                  <a:extLst>
                    <a:ext uri="{FF2B5EF4-FFF2-40B4-BE49-F238E27FC236}">
                      <a16:creationId xmlns:a16="http://schemas.microsoft.com/office/drawing/2014/main" id="{B7D5AA18-AC8A-41C9-849C-A0FBFDD858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Rectangle 41">
                <a:extLst>
                  <a:ext uri="{FF2B5EF4-FFF2-40B4-BE49-F238E27FC236}">
                    <a16:creationId xmlns:a16="http://schemas.microsoft.com/office/drawing/2014/main" id="{ECFA338B-5B0A-4977-B730-A9215DD975A5}"/>
                  </a:ext>
                </a:extLst>
              </p:cNvPr>
              <p:cNvSpPr/>
              <p:nvPr/>
            </p:nvSpPr>
            <p:spPr bwMode="auto">
              <a:xfrm>
                <a:off x="9398000" y="2725420"/>
                <a:ext cx="698213" cy="49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a:extLst>
                  <a:ext uri="{FF2B5EF4-FFF2-40B4-BE49-F238E27FC236}">
                    <a16:creationId xmlns:a16="http://schemas.microsoft.com/office/drawing/2014/main" id="{BA79670F-33E4-4EA1-BAB8-737BE2A3680C}"/>
                  </a:ext>
                </a:extLst>
              </p:cNvPr>
              <p:cNvGrpSpPr/>
              <p:nvPr/>
            </p:nvGrpSpPr>
            <p:grpSpPr>
              <a:xfrm>
                <a:off x="9486340" y="2729420"/>
                <a:ext cx="609873" cy="494001"/>
                <a:chOff x="2905857" y="5882726"/>
                <a:chExt cx="609873" cy="494001"/>
              </a:xfrm>
            </p:grpSpPr>
            <p:pic>
              <p:nvPicPr>
                <p:cNvPr id="44" name="Graphic 43">
                  <a:extLst>
                    <a:ext uri="{FF2B5EF4-FFF2-40B4-BE49-F238E27FC236}">
                      <a16:creationId xmlns:a16="http://schemas.microsoft.com/office/drawing/2014/main" id="{9FE31A58-F8EA-41E4-A436-DC2999F8E5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45" name="Picture 2" descr="Linux Logo PNG, Linux icon Free Download - Free Transparent PNG Logos">
                  <a:extLst>
                    <a:ext uri="{FF2B5EF4-FFF2-40B4-BE49-F238E27FC236}">
                      <a16:creationId xmlns:a16="http://schemas.microsoft.com/office/drawing/2014/main" id="{C3173C89-A67E-416F-91A0-34174F8F6C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3" name="Group 92">
              <a:extLst>
                <a:ext uri="{FF2B5EF4-FFF2-40B4-BE49-F238E27FC236}">
                  <a16:creationId xmlns:a16="http://schemas.microsoft.com/office/drawing/2014/main" id="{BF94681F-B2EB-437B-BEC6-06B8973ED09C}"/>
                </a:ext>
              </a:extLst>
            </p:cNvPr>
            <p:cNvGrpSpPr/>
            <p:nvPr/>
          </p:nvGrpSpPr>
          <p:grpSpPr>
            <a:xfrm>
              <a:off x="10964016" y="3741421"/>
              <a:ext cx="749859" cy="498000"/>
              <a:chOff x="10305204" y="3741421"/>
              <a:chExt cx="749859" cy="498000"/>
            </a:xfrm>
          </p:grpSpPr>
          <p:sp>
            <p:nvSpPr>
              <p:cNvPr id="94" name="Rectangle 93">
                <a:extLst>
                  <a:ext uri="{FF2B5EF4-FFF2-40B4-BE49-F238E27FC236}">
                    <a16:creationId xmlns:a16="http://schemas.microsoft.com/office/drawing/2014/main" id="{866A654A-35FC-4698-84B5-5C58D284215D}"/>
                  </a:ext>
                </a:extLst>
              </p:cNvPr>
              <p:cNvSpPr/>
              <p:nvPr/>
            </p:nvSpPr>
            <p:spPr bwMode="auto">
              <a:xfrm>
                <a:off x="10305204" y="3741421"/>
                <a:ext cx="749859" cy="4679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A7608AE5-5170-4115-94B0-B72711F6FD63}"/>
                  </a:ext>
                </a:extLst>
              </p:cNvPr>
              <p:cNvSpPr/>
              <p:nvPr/>
            </p:nvSpPr>
            <p:spPr bwMode="auto">
              <a:xfrm>
                <a:off x="10790238" y="4191923"/>
                <a:ext cx="264825"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a:extLst>
                  <a:ext uri="{FF2B5EF4-FFF2-40B4-BE49-F238E27FC236}">
                    <a16:creationId xmlns:a16="http://schemas.microsoft.com/office/drawing/2014/main" id="{903AFE66-2729-445E-A2EB-D1954CFE5A4B}"/>
                  </a:ext>
                </a:extLst>
              </p:cNvPr>
              <p:cNvGrpSpPr/>
              <p:nvPr/>
            </p:nvGrpSpPr>
            <p:grpSpPr>
              <a:xfrm>
                <a:off x="10445190" y="3745420"/>
                <a:ext cx="609873" cy="494001"/>
                <a:chOff x="2905857" y="5882726"/>
                <a:chExt cx="609873" cy="494001"/>
              </a:xfrm>
            </p:grpSpPr>
            <p:pic>
              <p:nvPicPr>
                <p:cNvPr id="97" name="Graphic 96">
                  <a:extLst>
                    <a:ext uri="{FF2B5EF4-FFF2-40B4-BE49-F238E27FC236}">
                      <a16:creationId xmlns:a16="http://schemas.microsoft.com/office/drawing/2014/main" id="{DBC74842-9475-48E0-81AA-09EA2B8C51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98" name="Picture 2" descr="Linux Logo PNG, Linux icon Free Download - Free Transparent PNG Logos">
                  <a:extLst>
                    <a:ext uri="{FF2B5EF4-FFF2-40B4-BE49-F238E27FC236}">
                      <a16:creationId xmlns:a16="http://schemas.microsoft.com/office/drawing/2014/main" id="{3F2C7B7D-0F11-49E7-9179-8D3255B0EA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a:extLst>
                <a:ext uri="{FF2B5EF4-FFF2-40B4-BE49-F238E27FC236}">
                  <a16:creationId xmlns:a16="http://schemas.microsoft.com/office/drawing/2014/main" id="{854EDB0C-1D0E-4FF5-806F-C42E9153BA69}"/>
                </a:ext>
              </a:extLst>
            </p:cNvPr>
            <p:cNvGrpSpPr/>
            <p:nvPr/>
          </p:nvGrpSpPr>
          <p:grpSpPr>
            <a:xfrm>
              <a:off x="10305204" y="3741421"/>
              <a:ext cx="749859" cy="498000"/>
              <a:chOff x="10305204" y="3741421"/>
              <a:chExt cx="749859" cy="498000"/>
            </a:xfrm>
          </p:grpSpPr>
          <p:sp>
            <p:nvSpPr>
              <p:cNvPr id="56" name="Rectangle 55">
                <a:extLst>
                  <a:ext uri="{FF2B5EF4-FFF2-40B4-BE49-F238E27FC236}">
                    <a16:creationId xmlns:a16="http://schemas.microsoft.com/office/drawing/2014/main" id="{271D170A-94BC-482A-A745-5DACC1F50C2B}"/>
                  </a:ext>
                </a:extLst>
              </p:cNvPr>
              <p:cNvSpPr/>
              <p:nvPr/>
            </p:nvSpPr>
            <p:spPr bwMode="auto">
              <a:xfrm>
                <a:off x="10305204" y="3741421"/>
                <a:ext cx="749859" cy="4679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3CEB8998-F224-49B4-A05B-694D9E3F9ECC}"/>
                  </a:ext>
                </a:extLst>
              </p:cNvPr>
              <p:cNvSpPr/>
              <p:nvPr/>
            </p:nvSpPr>
            <p:spPr bwMode="auto">
              <a:xfrm>
                <a:off x="10790238" y="4191923"/>
                <a:ext cx="264825"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a:extLst>
                  <a:ext uri="{FF2B5EF4-FFF2-40B4-BE49-F238E27FC236}">
                    <a16:creationId xmlns:a16="http://schemas.microsoft.com/office/drawing/2014/main" id="{A9644415-5945-43C2-8DFB-AC8FD50FB5F8}"/>
                  </a:ext>
                </a:extLst>
              </p:cNvPr>
              <p:cNvGrpSpPr/>
              <p:nvPr/>
            </p:nvGrpSpPr>
            <p:grpSpPr>
              <a:xfrm>
                <a:off x="10445190" y="3745420"/>
                <a:ext cx="609873" cy="494001"/>
                <a:chOff x="2905857" y="5882726"/>
                <a:chExt cx="609873" cy="494001"/>
              </a:xfrm>
            </p:grpSpPr>
            <p:pic>
              <p:nvPicPr>
                <p:cNvPr id="62" name="Graphic 61">
                  <a:extLst>
                    <a:ext uri="{FF2B5EF4-FFF2-40B4-BE49-F238E27FC236}">
                      <a16:creationId xmlns:a16="http://schemas.microsoft.com/office/drawing/2014/main" id="{F9FA3492-6CFE-44D0-8AFE-8DF2B18097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857" y="5882726"/>
                  <a:ext cx="467970" cy="467970"/>
                </a:xfrm>
                <a:prstGeom prst="rect">
                  <a:avLst/>
                </a:prstGeom>
              </p:spPr>
            </p:pic>
            <p:pic>
              <p:nvPicPr>
                <p:cNvPr id="63" name="Picture 2" descr="Linux Logo PNG, Linux icon Free Download - Free Transparent PNG Logos">
                  <a:extLst>
                    <a:ext uri="{FF2B5EF4-FFF2-40B4-BE49-F238E27FC236}">
                      <a16:creationId xmlns:a16="http://schemas.microsoft.com/office/drawing/2014/main" id="{CE1C4123-E044-474A-B3E5-BFAA4FCBFC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974" y="6015971"/>
                  <a:ext cx="360756" cy="36075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4" name="Group 103">
              <a:extLst>
                <a:ext uri="{FF2B5EF4-FFF2-40B4-BE49-F238E27FC236}">
                  <a16:creationId xmlns:a16="http://schemas.microsoft.com/office/drawing/2014/main" id="{00662228-C614-4EF0-8B15-4CDD2A843AB1}"/>
                </a:ext>
              </a:extLst>
            </p:cNvPr>
            <p:cNvGrpSpPr/>
            <p:nvPr/>
          </p:nvGrpSpPr>
          <p:grpSpPr>
            <a:xfrm>
              <a:off x="7727865" y="3803650"/>
              <a:ext cx="467111" cy="477101"/>
              <a:chOff x="7727865" y="3803650"/>
              <a:chExt cx="467111" cy="477101"/>
            </a:xfrm>
          </p:grpSpPr>
          <p:grpSp>
            <p:nvGrpSpPr>
              <p:cNvPr id="100" name="Group 99">
                <a:extLst>
                  <a:ext uri="{FF2B5EF4-FFF2-40B4-BE49-F238E27FC236}">
                    <a16:creationId xmlns:a16="http://schemas.microsoft.com/office/drawing/2014/main" id="{A54A9DAD-9A14-4EE5-9AF5-2A2DB65CE13A}"/>
                  </a:ext>
                </a:extLst>
              </p:cNvPr>
              <p:cNvGrpSpPr/>
              <p:nvPr/>
            </p:nvGrpSpPr>
            <p:grpSpPr>
              <a:xfrm>
                <a:off x="7727865" y="3803650"/>
                <a:ext cx="467111" cy="477101"/>
                <a:chOff x="7727865" y="3803650"/>
                <a:chExt cx="467111" cy="477101"/>
              </a:xfrm>
            </p:grpSpPr>
            <p:sp>
              <p:nvSpPr>
                <p:cNvPr id="101" name="Rectangle 100">
                  <a:extLst>
                    <a:ext uri="{FF2B5EF4-FFF2-40B4-BE49-F238E27FC236}">
                      <a16:creationId xmlns:a16="http://schemas.microsoft.com/office/drawing/2014/main" id="{90693A10-3B96-41F2-8A1C-670BC15C2CFD}"/>
                    </a:ext>
                  </a:extLst>
                </p:cNvPr>
                <p:cNvSpPr/>
                <p:nvPr/>
              </p:nvSpPr>
              <p:spPr bwMode="auto">
                <a:xfrm>
                  <a:off x="7869767" y="3803650"/>
                  <a:ext cx="325209" cy="477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a:extLst>
                    <a:ext uri="{FF2B5EF4-FFF2-40B4-BE49-F238E27FC236}">
                      <a16:creationId xmlns:a16="http://schemas.microsoft.com/office/drawing/2014/main" id="{E288CC9B-9ECD-4C62-9476-7D9C836BD883}"/>
                    </a:ext>
                  </a:extLst>
                </p:cNvPr>
                <p:cNvSpPr/>
                <p:nvPr/>
              </p:nvSpPr>
              <p:spPr bwMode="auto">
                <a:xfrm>
                  <a:off x="7727865" y="3803650"/>
                  <a:ext cx="354648" cy="3323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a:extLst>
                  <a:ext uri="{FF2B5EF4-FFF2-40B4-BE49-F238E27FC236}">
                    <a16:creationId xmlns:a16="http://schemas.microsoft.com/office/drawing/2014/main" id="{75E9E711-D822-4313-98A7-866D73B70DF4}"/>
                  </a:ext>
                </a:extLst>
              </p:cNvPr>
              <p:cNvGrpSpPr/>
              <p:nvPr/>
            </p:nvGrpSpPr>
            <p:grpSpPr>
              <a:xfrm>
                <a:off x="7792453" y="3832946"/>
                <a:ext cx="367701" cy="358977"/>
                <a:chOff x="3940265" y="5967386"/>
                <a:chExt cx="488861" cy="477262"/>
              </a:xfrm>
            </p:grpSpPr>
            <p:pic>
              <p:nvPicPr>
                <p:cNvPr id="99" name="Graphic 98">
                  <a:extLst>
                    <a:ext uri="{FF2B5EF4-FFF2-40B4-BE49-F238E27FC236}">
                      <a16:creationId xmlns:a16="http://schemas.microsoft.com/office/drawing/2014/main" id="{D284ED4C-EBE8-46D7-BBC9-D41B6CE7C2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265" y="5967386"/>
                  <a:ext cx="383309" cy="383310"/>
                </a:xfrm>
                <a:prstGeom prst="rect">
                  <a:avLst/>
                </a:prstGeom>
              </p:spPr>
            </p:pic>
            <p:pic>
              <p:nvPicPr>
                <p:cNvPr id="24" name="Graphic 23">
                  <a:extLst>
                    <a:ext uri="{FF2B5EF4-FFF2-40B4-BE49-F238E27FC236}">
                      <a16:creationId xmlns:a16="http://schemas.microsoft.com/office/drawing/2014/main" id="{7CEE12A5-0271-48EC-867E-1F512246E8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93041" y="6015971"/>
                  <a:ext cx="383309" cy="383310"/>
                </a:xfrm>
                <a:prstGeom prst="rect">
                  <a:avLst/>
                </a:prstGeom>
              </p:spPr>
            </p:pic>
            <p:pic>
              <p:nvPicPr>
                <p:cNvPr id="25" name="Graphic 24">
                  <a:extLst>
                    <a:ext uri="{FF2B5EF4-FFF2-40B4-BE49-F238E27FC236}">
                      <a16:creationId xmlns:a16="http://schemas.microsoft.com/office/drawing/2014/main" id="{B250A7BF-8284-47B1-8173-06DF0543A9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5817" y="6061338"/>
                  <a:ext cx="383309" cy="383310"/>
                </a:xfrm>
                <a:prstGeom prst="rect">
                  <a:avLst/>
                </a:prstGeom>
              </p:spPr>
            </p:pic>
          </p:grpSp>
        </p:grpSp>
        <p:grpSp>
          <p:nvGrpSpPr>
            <p:cNvPr id="109" name="Group 108">
              <a:extLst>
                <a:ext uri="{FF2B5EF4-FFF2-40B4-BE49-F238E27FC236}">
                  <a16:creationId xmlns:a16="http://schemas.microsoft.com/office/drawing/2014/main" id="{5D05CA8C-577C-42BE-AB43-6A09173B7735}"/>
                </a:ext>
              </a:extLst>
            </p:cNvPr>
            <p:cNvGrpSpPr/>
            <p:nvPr/>
          </p:nvGrpSpPr>
          <p:grpSpPr>
            <a:xfrm>
              <a:off x="7727865" y="3124200"/>
              <a:ext cx="467111" cy="477101"/>
              <a:chOff x="7727865" y="3803650"/>
              <a:chExt cx="467111" cy="477101"/>
            </a:xfrm>
          </p:grpSpPr>
          <p:grpSp>
            <p:nvGrpSpPr>
              <p:cNvPr id="110" name="Group 109">
                <a:extLst>
                  <a:ext uri="{FF2B5EF4-FFF2-40B4-BE49-F238E27FC236}">
                    <a16:creationId xmlns:a16="http://schemas.microsoft.com/office/drawing/2014/main" id="{A20EE482-2F01-495E-ABEB-4C77A3F52C5A}"/>
                  </a:ext>
                </a:extLst>
              </p:cNvPr>
              <p:cNvGrpSpPr/>
              <p:nvPr/>
            </p:nvGrpSpPr>
            <p:grpSpPr>
              <a:xfrm>
                <a:off x="7727865" y="3803650"/>
                <a:ext cx="467111" cy="477101"/>
                <a:chOff x="7727865" y="3803650"/>
                <a:chExt cx="467111" cy="477101"/>
              </a:xfrm>
            </p:grpSpPr>
            <p:sp>
              <p:nvSpPr>
                <p:cNvPr id="115" name="Rectangle 114">
                  <a:extLst>
                    <a:ext uri="{FF2B5EF4-FFF2-40B4-BE49-F238E27FC236}">
                      <a16:creationId xmlns:a16="http://schemas.microsoft.com/office/drawing/2014/main" id="{94C272A4-03C0-4AD7-93A4-D5B92C5C7CAF}"/>
                    </a:ext>
                  </a:extLst>
                </p:cNvPr>
                <p:cNvSpPr/>
                <p:nvPr/>
              </p:nvSpPr>
              <p:spPr bwMode="auto">
                <a:xfrm>
                  <a:off x="7869767" y="3803650"/>
                  <a:ext cx="325209" cy="477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a:extLst>
                    <a:ext uri="{FF2B5EF4-FFF2-40B4-BE49-F238E27FC236}">
                      <a16:creationId xmlns:a16="http://schemas.microsoft.com/office/drawing/2014/main" id="{17FE5AC0-D58A-4328-BB9A-AAA261B63CC4}"/>
                    </a:ext>
                  </a:extLst>
                </p:cNvPr>
                <p:cNvSpPr/>
                <p:nvPr/>
              </p:nvSpPr>
              <p:spPr bwMode="auto">
                <a:xfrm>
                  <a:off x="7727865" y="3803650"/>
                  <a:ext cx="354648" cy="3323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1" name="Group 110">
                <a:extLst>
                  <a:ext uri="{FF2B5EF4-FFF2-40B4-BE49-F238E27FC236}">
                    <a16:creationId xmlns:a16="http://schemas.microsoft.com/office/drawing/2014/main" id="{AE6EE85A-945F-41B7-81AF-B6FCBF1D45BA}"/>
                  </a:ext>
                </a:extLst>
              </p:cNvPr>
              <p:cNvGrpSpPr/>
              <p:nvPr/>
            </p:nvGrpSpPr>
            <p:grpSpPr>
              <a:xfrm>
                <a:off x="7792453" y="3832946"/>
                <a:ext cx="367701" cy="358977"/>
                <a:chOff x="3940265" y="5967386"/>
                <a:chExt cx="488861" cy="477262"/>
              </a:xfrm>
            </p:grpSpPr>
            <p:pic>
              <p:nvPicPr>
                <p:cNvPr id="112" name="Graphic 111">
                  <a:extLst>
                    <a:ext uri="{FF2B5EF4-FFF2-40B4-BE49-F238E27FC236}">
                      <a16:creationId xmlns:a16="http://schemas.microsoft.com/office/drawing/2014/main" id="{8E9CFFB1-4B4B-4520-A27D-BEB2E22EC3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265" y="5967386"/>
                  <a:ext cx="383309" cy="383310"/>
                </a:xfrm>
                <a:prstGeom prst="rect">
                  <a:avLst/>
                </a:prstGeom>
              </p:spPr>
            </p:pic>
            <p:pic>
              <p:nvPicPr>
                <p:cNvPr id="113" name="Graphic 112">
                  <a:extLst>
                    <a:ext uri="{FF2B5EF4-FFF2-40B4-BE49-F238E27FC236}">
                      <a16:creationId xmlns:a16="http://schemas.microsoft.com/office/drawing/2014/main" id="{70DB2D5A-212F-4771-B1B4-A6E6767EC3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93041" y="6015971"/>
                  <a:ext cx="383309" cy="383310"/>
                </a:xfrm>
                <a:prstGeom prst="rect">
                  <a:avLst/>
                </a:prstGeom>
              </p:spPr>
            </p:pic>
            <p:pic>
              <p:nvPicPr>
                <p:cNvPr id="114" name="Graphic 113">
                  <a:extLst>
                    <a:ext uri="{FF2B5EF4-FFF2-40B4-BE49-F238E27FC236}">
                      <a16:creationId xmlns:a16="http://schemas.microsoft.com/office/drawing/2014/main" id="{44ACF2E2-D328-4B35-B44C-60E5121096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5817" y="6061338"/>
                  <a:ext cx="383309" cy="383310"/>
                </a:xfrm>
                <a:prstGeom prst="rect">
                  <a:avLst/>
                </a:prstGeom>
              </p:spPr>
            </p:pic>
          </p:grpSp>
        </p:grpSp>
        <p:grpSp>
          <p:nvGrpSpPr>
            <p:cNvPr id="117" name="Group 116">
              <a:extLst>
                <a:ext uri="{FF2B5EF4-FFF2-40B4-BE49-F238E27FC236}">
                  <a16:creationId xmlns:a16="http://schemas.microsoft.com/office/drawing/2014/main" id="{853A936E-57CB-4DD9-ACA0-68B32123840C}"/>
                </a:ext>
              </a:extLst>
            </p:cNvPr>
            <p:cNvGrpSpPr/>
            <p:nvPr/>
          </p:nvGrpSpPr>
          <p:grpSpPr>
            <a:xfrm>
              <a:off x="7727865" y="2497319"/>
              <a:ext cx="467111" cy="477101"/>
              <a:chOff x="7727865" y="3803650"/>
              <a:chExt cx="467111" cy="477101"/>
            </a:xfrm>
          </p:grpSpPr>
          <p:grpSp>
            <p:nvGrpSpPr>
              <p:cNvPr id="118" name="Group 117">
                <a:extLst>
                  <a:ext uri="{FF2B5EF4-FFF2-40B4-BE49-F238E27FC236}">
                    <a16:creationId xmlns:a16="http://schemas.microsoft.com/office/drawing/2014/main" id="{FCBE66E2-0CCD-4620-B9BB-106137B27516}"/>
                  </a:ext>
                </a:extLst>
              </p:cNvPr>
              <p:cNvGrpSpPr/>
              <p:nvPr/>
            </p:nvGrpSpPr>
            <p:grpSpPr>
              <a:xfrm>
                <a:off x="7727865" y="3803650"/>
                <a:ext cx="467111" cy="477101"/>
                <a:chOff x="7727865" y="3803650"/>
                <a:chExt cx="467111" cy="477101"/>
              </a:xfrm>
            </p:grpSpPr>
            <p:sp>
              <p:nvSpPr>
                <p:cNvPr id="123" name="Rectangle 122">
                  <a:extLst>
                    <a:ext uri="{FF2B5EF4-FFF2-40B4-BE49-F238E27FC236}">
                      <a16:creationId xmlns:a16="http://schemas.microsoft.com/office/drawing/2014/main" id="{9ACC499A-CBFA-47FF-BC29-77236804D7AB}"/>
                    </a:ext>
                  </a:extLst>
                </p:cNvPr>
                <p:cNvSpPr/>
                <p:nvPr/>
              </p:nvSpPr>
              <p:spPr bwMode="auto">
                <a:xfrm>
                  <a:off x="7869767" y="3803650"/>
                  <a:ext cx="325209" cy="477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a:extLst>
                    <a:ext uri="{FF2B5EF4-FFF2-40B4-BE49-F238E27FC236}">
                      <a16:creationId xmlns:a16="http://schemas.microsoft.com/office/drawing/2014/main" id="{F4882C14-265B-4A37-9D64-F8095ADEB381}"/>
                    </a:ext>
                  </a:extLst>
                </p:cNvPr>
                <p:cNvSpPr/>
                <p:nvPr/>
              </p:nvSpPr>
              <p:spPr bwMode="auto">
                <a:xfrm>
                  <a:off x="7727865" y="3803650"/>
                  <a:ext cx="354648" cy="3323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9" name="Group 118">
                <a:extLst>
                  <a:ext uri="{FF2B5EF4-FFF2-40B4-BE49-F238E27FC236}">
                    <a16:creationId xmlns:a16="http://schemas.microsoft.com/office/drawing/2014/main" id="{9C1E7F5C-D962-4467-80E8-996C88423676}"/>
                  </a:ext>
                </a:extLst>
              </p:cNvPr>
              <p:cNvGrpSpPr/>
              <p:nvPr/>
            </p:nvGrpSpPr>
            <p:grpSpPr>
              <a:xfrm>
                <a:off x="7792453" y="3832946"/>
                <a:ext cx="367701" cy="358977"/>
                <a:chOff x="3940265" y="5967386"/>
                <a:chExt cx="488861" cy="477262"/>
              </a:xfrm>
            </p:grpSpPr>
            <p:pic>
              <p:nvPicPr>
                <p:cNvPr id="120" name="Graphic 119">
                  <a:extLst>
                    <a:ext uri="{FF2B5EF4-FFF2-40B4-BE49-F238E27FC236}">
                      <a16:creationId xmlns:a16="http://schemas.microsoft.com/office/drawing/2014/main" id="{60502D62-C028-494B-BE67-9CE04705B7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265" y="5967386"/>
                  <a:ext cx="383309" cy="383310"/>
                </a:xfrm>
                <a:prstGeom prst="rect">
                  <a:avLst/>
                </a:prstGeom>
              </p:spPr>
            </p:pic>
            <p:pic>
              <p:nvPicPr>
                <p:cNvPr id="121" name="Graphic 120">
                  <a:extLst>
                    <a:ext uri="{FF2B5EF4-FFF2-40B4-BE49-F238E27FC236}">
                      <a16:creationId xmlns:a16="http://schemas.microsoft.com/office/drawing/2014/main" id="{8905F579-274B-4532-9CBA-204C1B6F50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93041" y="6015971"/>
                  <a:ext cx="383309" cy="383310"/>
                </a:xfrm>
                <a:prstGeom prst="rect">
                  <a:avLst/>
                </a:prstGeom>
              </p:spPr>
            </p:pic>
            <p:pic>
              <p:nvPicPr>
                <p:cNvPr id="122" name="Graphic 121">
                  <a:extLst>
                    <a:ext uri="{FF2B5EF4-FFF2-40B4-BE49-F238E27FC236}">
                      <a16:creationId xmlns:a16="http://schemas.microsoft.com/office/drawing/2014/main" id="{DDA81949-F1CF-4BEE-8EB2-8E8EABBE02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5817" y="6061338"/>
                  <a:ext cx="383309" cy="383310"/>
                </a:xfrm>
                <a:prstGeom prst="rect">
                  <a:avLst/>
                </a:prstGeom>
              </p:spPr>
            </p:pic>
          </p:grpSp>
        </p:grpSp>
        <p:grpSp>
          <p:nvGrpSpPr>
            <p:cNvPr id="125" name="Group 124">
              <a:extLst>
                <a:ext uri="{FF2B5EF4-FFF2-40B4-BE49-F238E27FC236}">
                  <a16:creationId xmlns:a16="http://schemas.microsoft.com/office/drawing/2014/main" id="{715B34CF-81CE-468A-94CE-9D0E8F7B754B}"/>
                </a:ext>
              </a:extLst>
            </p:cNvPr>
            <p:cNvGrpSpPr/>
            <p:nvPr/>
          </p:nvGrpSpPr>
          <p:grpSpPr>
            <a:xfrm>
              <a:off x="11517941" y="5902357"/>
              <a:ext cx="401396" cy="338598"/>
              <a:chOff x="8616869" y="3387438"/>
              <a:chExt cx="446085" cy="376295"/>
            </a:xfrm>
          </p:grpSpPr>
          <p:sp>
            <p:nvSpPr>
              <p:cNvPr id="126" name="Rectangle 125">
                <a:extLst>
                  <a:ext uri="{FF2B5EF4-FFF2-40B4-BE49-F238E27FC236}">
                    <a16:creationId xmlns:a16="http://schemas.microsoft.com/office/drawing/2014/main" id="{8F23DA4E-931B-42BF-8577-BFD856C94BBC}"/>
                  </a:ext>
                </a:extLst>
              </p:cNvPr>
              <p:cNvSpPr/>
              <p:nvPr/>
            </p:nvSpPr>
            <p:spPr bwMode="auto">
              <a:xfrm>
                <a:off x="8616869" y="3445408"/>
                <a:ext cx="446085" cy="2603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27" name="Graphic 126">
                <a:extLst>
                  <a:ext uri="{FF2B5EF4-FFF2-40B4-BE49-F238E27FC236}">
                    <a16:creationId xmlns:a16="http://schemas.microsoft.com/office/drawing/2014/main" id="{FD5FDC5B-3457-48E9-8C37-17C84459CB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63105" y="3387438"/>
                <a:ext cx="353612" cy="376295"/>
              </a:xfrm>
              <a:prstGeom prst="rect">
                <a:avLst/>
              </a:prstGeom>
            </p:spPr>
          </p:pic>
        </p:grpSp>
      </p:grpSp>
    </p:spTree>
    <p:extLst>
      <p:ext uri="{BB962C8B-B14F-4D97-AF65-F5344CB8AC3E}">
        <p14:creationId xmlns:p14="http://schemas.microsoft.com/office/powerpoint/2010/main" val="1802776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32932-EC66-4DE9-9AEB-4B3F21D1E7EB}"/>
              </a:ext>
            </a:extLst>
          </p:cNvPr>
          <p:cNvSpPr>
            <a:spLocks noGrp="1"/>
          </p:cNvSpPr>
          <p:nvPr>
            <p:ph type="title"/>
          </p:nvPr>
        </p:nvSpPr>
        <p:spPr>
          <a:xfrm>
            <a:off x="585216" y="661651"/>
            <a:ext cx="11018520" cy="984885"/>
          </a:xfrm>
        </p:spPr>
        <p:txBody>
          <a:bodyPr/>
          <a:lstStyle/>
          <a:p>
            <a:r>
              <a:rPr lang="en-US"/>
              <a:t>Build custom microservices in the cloud with Azure Kubernetes Service</a:t>
            </a:r>
          </a:p>
        </p:txBody>
      </p:sp>
      <p:pic>
        <p:nvPicPr>
          <p:cNvPr id="115" name="Graphic 114">
            <a:extLst>
              <a:ext uri="{FF2B5EF4-FFF2-40B4-BE49-F238E27FC236}">
                <a16:creationId xmlns:a16="http://schemas.microsoft.com/office/drawing/2014/main" id="{04C82C43-C426-1146-975F-FEFCDA7BA34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608" y="232790"/>
            <a:ext cx="327027" cy="327027"/>
          </a:xfrm>
          <a:prstGeom prst="rect">
            <a:avLst/>
          </a:prstGeom>
        </p:spPr>
      </p:pic>
      <p:sp>
        <p:nvSpPr>
          <p:cNvPr id="114" name="Text Placeholder 32">
            <a:extLst>
              <a:ext uri="{FF2B5EF4-FFF2-40B4-BE49-F238E27FC236}">
                <a16:creationId xmlns:a16="http://schemas.microsoft.com/office/drawing/2014/main" id="{E02103F5-0FCF-A341-B75C-9EC0479DB56B}"/>
              </a:ext>
            </a:extLst>
          </p:cNvPr>
          <p:cNvSpPr txBox="1">
            <a:spLocks/>
          </p:cNvSpPr>
          <p:nvPr/>
        </p:nvSpPr>
        <p:spPr>
          <a:xfrm>
            <a:off x="1095429" y="270144"/>
            <a:ext cx="3904742"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Cloud-native apps </a:t>
            </a:r>
          </a:p>
        </p:txBody>
      </p:sp>
      <p:sp>
        <p:nvSpPr>
          <p:cNvPr id="6" name="Text Placeholder 5">
            <a:extLst>
              <a:ext uri="{FF2B5EF4-FFF2-40B4-BE49-F238E27FC236}">
                <a16:creationId xmlns:a16="http://schemas.microsoft.com/office/drawing/2014/main" id="{3871F2CD-B3DA-47A2-8EDF-5E843063AD39}"/>
              </a:ext>
            </a:extLst>
          </p:cNvPr>
          <p:cNvSpPr>
            <a:spLocks noGrp="1"/>
          </p:cNvSpPr>
          <p:nvPr>
            <p:ph type="body" sz="quarter" idx="10"/>
          </p:nvPr>
        </p:nvSpPr>
        <p:spPr>
          <a:xfrm>
            <a:off x="589056" y="2053671"/>
            <a:ext cx="3601587" cy="1954253"/>
          </a:xfrm>
        </p:spPr>
        <p:txBody>
          <a:bodyPr/>
          <a:lstStyle/>
          <a:p>
            <a:pPr marL="174625" lvl="0"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Quickly provision databases with microservices architectures and flexibly scale compute and storage independently without extra configuration</a:t>
            </a:r>
          </a:p>
          <a:p>
            <a:pPr marL="174625" lvl="0"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Easily integrate with Azure Kubernetes Service and other managed services to simplify deployment and improve monitoring </a:t>
            </a:r>
          </a:p>
        </p:txBody>
      </p:sp>
      <p:sp>
        <p:nvSpPr>
          <p:cNvPr id="33" name="Text Placeholder 32">
            <a:extLst>
              <a:ext uri="{FF2B5EF4-FFF2-40B4-BE49-F238E27FC236}">
                <a16:creationId xmlns:a16="http://schemas.microsoft.com/office/drawing/2014/main" id="{2B56EA4B-CEA8-480A-BEF3-AC5FD6D35B09}"/>
              </a:ext>
            </a:extLst>
          </p:cNvPr>
          <p:cNvSpPr>
            <a:spLocks noGrp="1"/>
          </p:cNvSpPr>
          <p:nvPr>
            <p:ph type="body" sz="quarter" idx="12"/>
          </p:nvPr>
        </p:nvSpPr>
        <p:spPr>
          <a:xfrm>
            <a:off x="6096000" y="1607988"/>
            <a:ext cx="4422986" cy="492443"/>
          </a:xfrm>
        </p:spPr>
        <p:txBody>
          <a:bodyPr/>
          <a:lstStyle/>
          <a:p>
            <a:pPr algn="ctr"/>
            <a:r>
              <a:rPr lang="en-US" sz="1600"/>
              <a:t>Microservice architecture with Azure Database </a:t>
            </a:r>
            <a:br>
              <a:rPr lang="en-US" sz="1600"/>
            </a:br>
            <a:r>
              <a:rPr lang="en-US" sz="1600"/>
              <a:t>for MySQL and Azure Kubernetes Service</a:t>
            </a:r>
          </a:p>
        </p:txBody>
      </p:sp>
      <p:grpSp>
        <p:nvGrpSpPr>
          <p:cNvPr id="2" name="Group 1" descr="Custom microservices architecture using Azure services">
            <a:extLst>
              <a:ext uri="{FF2B5EF4-FFF2-40B4-BE49-F238E27FC236}">
                <a16:creationId xmlns:a16="http://schemas.microsoft.com/office/drawing/2014/main" id="{EDE021AD-2649-5B40-B929-E32A75E0770E}"/>
              </a:ext>
            </a:extLst>
          </p:cNvPr>
          <p:cNvGrpSpPr/>
          <p:nvPr/>
        </p:nvGrpSpPr>
        <p:grpSpPr>
          <a:xfrm>
            <a:off x="5732720" y="2473496"/>
            <a:ext cx="4776740" cy="2961870"/>
            <a:chOff x="5732720" y="2473496"/>
            <a:chExt cx="4776740" cy="2961870"/>
          </a:xfrm>
        </p:grpSpPr>
        <p:sp>
          <p:nvSpPr>
            <p:cNvPr id="4" name="TextBox 3">
              <a:extLst>
                <a:ext uri="{FF2B5EF4-FFF2-40B4-BE49-F238E27FC236}">
                  <a16:creationId xmlns:a16="http://schemas.microsoft.com/office/drawing/2014/main" id="{09FBBF4D-0B78-4F9D-AD62-8EFDCB555B3E}"/>
                </a:ext>
              </a:extLst>
            </p:cNvPr>
            <p:cNvSpPr txBox="1"/>
            <p:nvPr/>
          </p:nvSpPr>
          <p:spPr>
            <a:xfrm>
              <a:off x="5770820" y="5127589"/>
              <a:ext cx="444848"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Users </a:t>
              </a:r>
            </a:p>
          </p:txBody>
        </p:sp>
        <p:cxnSp>
          <p:nvCxnSpPr>
            <p:cNvPr id="7" name="Straight Arrow Connector 6">
              <a:extLst>
                <a:ext uri="{FF2B5EF4-FFF2-40B4-BE49-F238E27FC236}">
                  <a16:creationId xmlns:a16="http://schemas.microsoft.com/office/drawing/2014/main" id="{73E9DD4A-9707-4C58-ADD9-8967DF8545D6}"/>
                </a:ext>
              </a:extLst>
            </p:cNvPr>
            <p:cNvCxnSpPr>
              <a:cxnSpLocks/>
            </p:cNvCxnSpPr>
            <p:nvPr/>
          </p:nvCxnSpPr>
          <p:spPr>
            <a:xfrm>
              <a:off x="6485082" y="3746354"/>
              <a:ext cx="5849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D1110F-043F-4774-AA8C-90CF8FB62896}"/>
                </a:ext>
              </a:extLst>
            </p:cNvPr>
            <p:cNvCxnSpPr>
              <a:cxnSpLocks/>
            </p:cNvCxnSpPr>
            <p:nvPr/>
          </p:nvCxnSpPr>
          <p:spPr>
            <a:xfrm flipH="1">
              <a:off x="6485090" y="3866174"/>
              <a:ext cx="55945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CB1C70-9A2E-4C00-A66E-3FD684914DC0}"/>
                </a:ext>
              </a:extLst>
            </p:cNvPr>
            <p:cNvSpPr txBox="1"/>
            <p:nvPr/>
          </p:nvSpPr>
          <p:spPr>
            <a:xfrm>
              <a:off x="6930378" y="4099428"/>
              <a:ext cx="106244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Traffic Manager</a:t>
              </a:r>
            </a:p>
          </p:txBody>
        </p:sp>
        <p:sp>
          <p:nvSpPr>
            <p:cNvPr id="26" name="TextBox 25">
              <a:extLst>
                <a:ext uri="{FF2B5EF4-FFF2-40B4-BE49-F238E27FC236}">
                  <a16:creationId xmlns:a16="http://schemas.microsoft.com/office/drawing/2014/main" id="{C1A9F3C7-44C0-4595-BDA0-1FF50103591B}"/>
                </a:ext>
              </a:extLst>
            </p:cNvPr>
            <p:cNvSpPr txBox="1"/>
            <p:nvPr/>
          </p:nvSpPr>
          <p:spPr>
            <a:xfrm>
              <a:off x="8584585" y="4119306"/>
              <a:ext cx="668616" cy="4616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Kubernetes Service </a:t>
              </a:r>
            </a:p>
          </p:txBody>
        </p:sp>
        <p:sp>
          <p:nvSpPr>
            <p:cNvPr id="55" name="TextBox 54">
              <a:extLst>
                <a:ext uri="{FF2B5EF4-FFF2-40B4-BE49-F238E27FC236}">
                  <a16:creationId xmlns:a16="http://schemas.microsoft.com/office/drawing/2014/main" id="{AE11E1D8-2FC0-46ED-AFF2-69766A239400}"/>
                </a:ext>
              </a:extLst>
            </p:cNvPr>
            <p:cNvSpPr txBox="1"/>
            <p:nvPr/>
          </p:nvSpPr>
          <p:spPr>
            <a:xfrm>
              <a:off x="9444241" y="5127589"/>
              <a:ext cx="106244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Blob </a:t>
              </a:r>
              <a:b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Storage</a:t>
              </a:r>
            </a:p>
          </p:txBody>
        </p:sp>
        <p:sp>
          <p:nvSpPr>
            <p:cNvPr id="69" name="TextBox 68">
              <a:extLst>
                <a:ext uri="{FF2B5EF4-FFF2-40B4-BE49-F238E27FC236}">
                  <a16:creationId xmlns:a16="http://schemas.microsoft.com/office/drawing/2014/main" id="{47AEB836-2380-4F24-A454-9D936E707A19}"/>
                </a:ext>
              </a:extLst>
            </p:cNvPr>
            <p:cNvSpPr txBox="1"/>
            <p:nvPr/>
          </p:nvSpPr>
          <p:spPr>
            <a:xfrm>
              <a:off x="9447014" y="2982448"/>
              <a:ext cx="106244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Database </a:t>
              </a:r>
              <a:b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MySQL</a:t>
              </a:r>
            </a:p>
          </p:txBody>
        </p:sp>
        <p:grpSp>
          <p:nvGrpSpPr>
            <p:cNvPr id="9" name="Group 8">
              <a:extLst>
                <a:ext uri="{FF2B5EF4-FFF2-40B4-BE49-F238E27FC236}">
                  <a16:creationId xmlns:a16="http://schemas.microsoft.com/office/drawing/2014/main" id="{76675308-95C2-144B-84C6-59E2832E99E6}"/>
                </a:ext>
              </a:extLst>
            </p:cNvPr>
            <p:cNvGrpSpPr/>
            <p:nvPr/>
          </p:nvGrpSpPr>
          <p:grpSpPr>
            <a:xfrm>
              <a:off x="9641398" y="3337509"/>
              <a:ext cx="341542" cy="1313878"/>
              <a:chOff x="10053034" y="3166245"/>
              <a:chExt cx="341542" cy="1322397"/>
            </a:xfrm>
          </p:grpSpPr>
          <p:cxnSp>
            <p:nvCxnSpPr>
              <p:cNvPr id="5" name="Straight Arrow Connector 4">
                <a:extLst>
                  <a:ext uri="{FF2B5EF4-FFF2-40B4-BE49-F238E27FC236}">
                    <a16:creationId xmlns:a16="http://schemas.microsoft.com/office/drawing/2014/main" id="{C5759A7D-4EBB-A04B-ACEF-6B7E8EAD6A2A}"/>
                  </a:ext>
                </a:extLst>
              </p:cNvPr>
              <p:cNvCxnSpPr>
                <a:cxnSpLocks/>
              </p:cNvCxnSpPr>
              <p:nvPr/>
            </p:nvCxnSpPr>
            <p:spPr>
              <a:xfrm>
                <a:off x="10394576" y="3166245"/>
                <a:ext cx="0" cy="1322397"/>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508A9-620A-7349-A56F-5CAAC4FA6E37}"/>
                  </a:ext>
                </a:extLst>
              </p:cNvPr>
              <p:cNvCxnSpPr/>
              <p:nvPr/>
            </p:nvCxnSpPr>
            <p:spPr>
              <a:xfrm flipH="1">
                <a:off x="10053034" y="3629543"/>
                <a:ext cx="34154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02" name="Freeform 101">
              <a:extLst>
                <a:ext uri="{FF2B5EF4-FFF2-40B4-BE49-F238E27FC236}">
                  <a16:creationId xmlns:a16="http://schemas.microsoft.com/office/drawing/2014/main" id="{ABCE8F24-6349-B045-AE8E-34EE1A945A6F}"/>
                </a:ext>
              </a:extLst>
            </p:cNvPr>
            <p:cNvSpPr/>
            <p:nvPr/>
          </p:nvSpPr>
          <p:spPr bwMode="auto">
            <a:xfrm rot="5400000">
              <a:off x="8755596" y="2940607"/>
              <a:ext cx="428969" cy="54116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3" name="Freeform 102">
              <a:extLst>
                <a:ext uri="{FF2B5EF4-FFF2-40B4-BE49-F238E27FC236}">
                  <a16:creationId xmlns:a16="http://schemas.microsoft.com/office/drawing/2014/main" id="{6F7099AE-8901-3744-B79A-0783BEFE58D3}"/>
                </a:ext>
              </a:extLst>
            </p:cNvPr>
            <p:cNvSpPr/>
            <p:nvPr/>
          </p:nvSpPr>
          <p:spPr bwMode="auto">
            <a:xfrm rot="10800000">
              <a:off x="8699497" y="4532350"/>
              <a:ext cx="570550" cy="333517"/>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4" name="Freeform 103">
              <a:extLst>
                <a:ext uri="{FF2B5EF4-FFF2-40B4-BE49-F238E27FC236}">
                  <a16:creationId xmlns:a16="http://schemas.microsoft.com/office/drawing/2014/main" id="{8702ED24-9992-5747-957A-DEA68AE7B3BF}"/>
                </a:ext>
              </a:extLst>
            </p:cNvPr>
            <p:cNvSpPr/>
            <p:nvPr/>
          </p:nvSpPr>
          <p:spPr bwMode="auto">
            <a:xfrm rot="16200000">
              <a:off x="7475709" y="4390002"/>
              <a:ext cx="428969" cy="522769"/>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5" name="Freeform 104">
              <a:extLst>
                <a:ext uri="{FF2B5EF4-FFF2-40B4-BE49-F238E27FC236}">
                  <a16:creationId xmlns:a16="http://schemas.microsoft.com/office/drawing/2014/main" id="{B2C21CCE-B52E-3648-ACDD-BCFD4FE02B9F}"/>
                </a:ext>
              </a:extLst>
            </p:cNvPr>
            <p:cNvSpPr/>
            <p:nvPr/>
          </p:nvSpPr>
          <p:spPr bwMode="auto">
            <a:xfrm>
              <a:off x="7423165" y="2998605"/>
              <a:ext cx="528412"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9" name="TextBox 108">
              <a:extLst>
                <a:ext uri="{FF2B5EF4-FFF2-40B4-BE49-F238E27FC236}">
                  <a16:creationId xmlns:a16="http://schemas.microsoft.com/office/drawing/2014/main" id="{BD19057C-8F47-4D06-A636-FF096FD1419A}"/>
                </a:ext>
              </a:extLst>
            </p:cNvPr>
            <p:cNvSpPr txBox="1"/>
            <p:nvPr/>
          </p:nvSpPr>
          <p:spPr>
            <a:xfrm>
              <a:off x="9240810" y="4257806"/>
              <a:ext cx="59833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Docker</a:t>
              </a:r>
            </a:p>
          </p:txBody>
        </p:sp>
        <p:grpSp>
          <p:nvGrpSpPr>
            <p:cNvPr id="12" name="Group 11">
              <a:extLst>
                <a:ext uri="{FF2B5EF4-FFF2-40B4-BE49-F238E27FC236}">
                  <a16:creationId xmlns:a16="http://schemas.microsoft.com/office/drawing/2014/main" id="{3A673BF1-FE83-476F-B8C7-F560BCDDB941}"/>
                </a:ext>
              </a:extLst>
            </p:cNvPr>
            <p:cNvGrpSpPr/>
            <p:nvPr/>
          </p:nvGrpSpPr>
          <p:grpSpPr>
            <a:xfrm>
              <a:off x="7815265" y="2723209"/>
              <a:ext cx="1062446" cy="944741"/>
              <a:chOff x="7810593" y="2723209"/>
              <a:chExt cx="1062446" cy="944741"/>
            </a:xfrm>
          </p:grpSpPr>
          <p:sp>
            <p:nvSpPr>
              <p:cNvPr id="22" name="TextBox 21">
                <a:extLst>
                  <a:ext uri="{FF2B5EF4-FFF2-40B4-BE49-F238E27FC236}">
                    <a16:creationId xmlns:a16="http://schemas.microsoft.com/office/drawing/2014/main" id="{C6A5EEF6-187E-4828-B3C4-67C5569A1AE5}"/>
                  </a:ext>
                </a:extLst>
              </p:cNvPr>
              <p:cNvSpPr txBox="1"/>
              <p:nvPr/>
            </p:nvSpPr>
            <p:spPr>
              <a:xfrm>
                <a:off x="7810593" y="3360173"/>
                <a:ext cx="106244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API Management</a:t>
                </a:r>
              </a:p>
            </p:txBody>
          </p:sp>
          <p:pic>
            <p:nvPicPr>
              <p:cNvPr id="113" name="Graphic 112">
                <a:extLst>
                  <a:ext uri="{FF2B5EF4-FFF2-40B4-BE49-F238E27FC236}">
                    <a16:creationId xmlns:a16="http://schemas.microsoft.com/office/drawing/2014/main" id="{E02988A1-4CEF-4E24-AC1A-BB10298CDB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65781" y="2723209"/>
                <a:ext cx="514132" cy="514132"/>
              </a:xfrm>
              <a:prstGeom prst="rect">
                <a:avLst/>
              </a:prstGeom>
            </p:spPr>
          </p:pic>
        </p:grpSp>
        <p:pic>
          <p:nvPicPr>
            <p:cNvPr id="116" name="Graphic 115">
              <a:extLst>
                <a:ext uri="{FF2B5EF4-FFF2-40B4-BE49-F238E27FC236}">
                  <a16:creationId xmlns:a16="http://schemas.microsoft.com/office/drawing/2014/main" id="{52F0FA0D-A1F3-4E2B-80F3-796DF431EE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8447" y="2473496"/>
              <a:ext cx="459580" cy="459580"/>
            </a:xfrm>
            <a:prstGeom prst="rect">
              <a:avLst/>
            </a:prstGeom>
          </p:spPr>
        </p:pic>
        <p:pic>
          <p:nvPicPr>
            <p:cNvPr id="117" name="Graphic 116">
              <a:extLst>
                <a:ext uri="{FF2B5EF4-FFF2-40B4-BE49-F238E27FC236}">
                  <a16:creationId xmlns:a16="http://schemas.microsoft.com/office/drawing/2014/main" id="{63F8F1AD-1EF1-414C-8762-A015E4072D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23356" y="3602375"/>
              <a:ext cx="399617" cy="399617"/>
            </a:xfrm>
            <a:prstGeom prst="rect">
              <a:avLst/>
            </a:prstGeom>
          </p:spPr>
        </p:pic>
        <p:sp>
          <p:nvSpPr>
            <p:cNvPr id="19" name="TextBox 18">
              <a:extLst>
                <a:ext uri="{FF2B5EF4-FFF2-40B4-BE49-F238E27FC236}">
                  <a16:creationId xmlns:a16="http://schemas.microsoft.com/office/drawing/2014/main" id="{C1CD7476-FE0F-4C53-B9BC-7D17B4F61A37}"/>
                </a:ext>
              </a:extLst>
            </p:cNvPr>
            <p:cNvSpPr txBox="1"/>
            <p:nvPr/>
          </p:nvSpPr>
          <p:spPr>
            <a:xfrm>
              <a:off x="7616002" y="5127589"/>
              <a:ext cx="146097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Application </a:t>
              </a:r>
              <a:b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10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Gateway</a:t>
              </a:r>
            </a:p>
          </p:txBody>
        </p:sp>
        <p:pic>
          <p:nvPicPr>
            <p:cNvPr id="119" name="Graphic 118">
              <a:extLst>
                <a:ext uri="{FF2B5EF4-FFF2-40B4-BE49-F238E27FC236}">
                  <a16:creationId xmlns:a16="http://schemas.microsoft.com/office/drawing/2014/main" id="{BF5D62D7-D9A0-410D-BBA4-D3C86DF72D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05869" y="4615484"/>
              <a:ext cx="481239" cy="481239"/>
            </a:xfrm>
            <a:prstGeom prst="rect">
              <a:avLst/>
            </a:prstGeom>
          </p:spPr>
        </p:pic>
        <p:pic>
          <p:nvPicPr>
            <p:cNvPr id="121" name="Graphic 120">
              <a:extLst>
                <a:ext uri="{FF2B5EF4-FFF2-40B4-BE49-F238E27FC236}">
                  <a16:creationId xmlns:a16="http://schemas.microsoft.com/office/drawing/2014/main" id="{3B604673-2A46-49B3-8127-A9B1C0913E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02957" y="4707071"/>
              <a:ext cx="345014" cy="345014"/>
            </a:xfrm>
            <a:prstGeom prst="rect">
              <a:avLst/>
            </a:prstGeom>
          </p:spPr>
        </p:pic>
        <p:pic>
          <p:nvPicPr>
            <p:cNvPr id="126" name="Graphic 125">
              <a:extLst>
                <a:ext uri="{FF2B5EF4-FFF2-40B4-BE49-F238E27FC236}">
                  <a16:creationId xmlns:a16="http://schemas.microsoft.com/office/drawing/2014/main" id="{0CF80F80-B926-4E69-816C-7E8E5CC88B7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94038" y="3439210"/>
              <a:ext cx="700705" cy="700705"/>
            </a:xfrm>
            <a:prstGeom prst="rect">
              <a:avLst/>
            </a:prstGeom>
          </p:spPr>
        </p:pic>
        <p:sp>
          <p:nvSpPr>
            <p:cNvPr id="43" name="Rectangle 42">
              <a:extLst>
                <a:ext uri="{FF2B5EF4-FFF2-40B4-BE49-F238E27FC236}">
                  <a16:creationId xmlns:a16="http://schemas.microsoft.com/office/drawing/2014/main" id="{BB4B60E5-3572-43DA-989F-3D7DF9772B44}"/>
                </a:ext>
              </a:extLst>
            </p:cNvPr>
            <p:cNvSpPr/>
            <p:nvPr/>
          </p:nvSpPr>
          <p:spPr bwMode="auto">
            <a:xfrm>
              <a:off x="8945606" y="3534663"/>
              <a:ext cx="591441" cy="3557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F242FE4A-0DE5-458A-977A-26B520F841DB}"/>
                </a:ext>
              </a:extLst>
            </p:cNvPr>
            <p:cNvGrpSpPr/>
            <p:nvPr/>
          </p:nvGrpSpPr>
          <p:grpSpPr>
            <a:xfrm>
              <a:off x="8979567" y="3586772"/>
              <a:ext cx="529646" cy="221652"/>
              <a:chOff x="8963604" y="3586772"/>
              <a:chExt cx="529646" cy="221652"/>
            </a:xfrm>
          </p:grpSpPr>
          <p:pic>
            <p:nvPicPr>
              <p:cNvPr id="123" name="Graphic 122">
                <a:extLst>
                  <a:ext uri="{FF2B5EF4-FFF2-40B4-BE49-F238E27FC236}">
                    <a16:creationId xmlns:a16="http://schemas.microsoft.com/office/drawing/2014/main" id="{C57FC5A0-6248-4864-9D17-77AA8607A7A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963604" y="3586772"/>
                <a:ext cx="221652" cy="221652"/>
              </a:xfrm>
              <a:prstGeom prst="rect">
                <a:avLst/>
              </a:prstGeom>
            </p:spPr>
          </p:pic>
          <p:pic>
            <p:nvPicPr>
              <p:cNvPr id="2054" name="Picture 6" descr="Docker Logo PNG Transparent – Brands Logos">
                <a:extLst>
                  <a:ext uri="{FF2B5EF4-FFF2-40B4-BE49-F238E27FC236}">
                    <a16:creationId xmlns:a16="http://schemas.microsoft.com/office/drawing/2014/main" id="{2B3FF8FD-30A9-43CA-9B02-05E737CD4C2D}"/>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a:stretch/>
            </p:blipFill>
            <p:spPr bwMode="auto">
              <a:xfrm>
                <a:off x="9205800" y="3613285"/>
                <a:ext cx="287450" cy="168626"/>
              </a:xfrm>
              <a:prstGeom prst="rect">
                <a:avLst/>
              </a:prstGeom>
              <a:noFill/>
              <a:extLst>
                <a:ext uri="{909E8E84-426E-40DD-AFC4-6F175D3DCCD1}">
                  <a14:hiddenFill xmlns:a14="http://schemas.microsoft.com/office/drawing/2010/main">
                    <a:solidFill>
                      <a:srgbClr val="FFFFFF"/>
                    </a:solidFill>
                  </a14:hiddenFill>
                </a:ext>
              </a:extLst>
            </p:spPr>
          </p:pic>
        </p:grpSp>
        <p:pic>
          <p:nvPicPr>
            <p:cNvPr id="118" name="Graphic 117">
              <a:extLst>
                <a:ext uri="{FF2B5EF4-FFF2-40B4-BE49-F238E27FC236}">
                  <a16:creationId xmlns:a16="http://schemas.microsoft.com/office/drawing/2014/main" id="{E9E724A7-3E5D-44D5-B6D3-3B5EE01D9F5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32720" y="2928697"/>
              <a:ext cx="585216" cy="585216"/>
            </a:xfrm>
            <a:prstGeom prst="rect">
              <a:avLst/>
            </a:prstGeom>
          </p:spPr>
        </p:pic>
        <p:pic>
          <p:nvPicPr>
            <p:cNvPr id="127" name="Graphic 126">
              <a:extLst>
                <a:ext uri="{FF2B5EF4-FFF2-40B4-BE49-F238E27FC236}">
                  <a16:creationId xmlns:a16="http://schemas.microsoft.com/office/drawing/2014/main" id="{95B4A683-B84C-4E99-9F4D-928F07D9378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32720" y="3660095"/>
              <a:ext cx="585216" cy="585216"/>
            </a:xfrm>
            <a:prstGeom prst="rect">
              <a:avLst/>
            </a:prstGeom>
          </p:spPr>
        </p:pic>
        <p:pic>
          <p:nvPicPr>
            <p:cNvPr id="128" name="Graphic 127">
              <a:extLst>
                <a:ext uri="{FF2B5EF4-FFF2-40B4-BE49-F238E27FC236}">
                  <a16:creationId xmlns:a16="http://schemas.microsoft.com/office/drawing/2014/main" id="{0106B2BB-8D78-427D-BCBB-E7422E3A7A3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32720" y="4391494"/>
              <a:ext cx="585216" cy="585216"/>
            </a:xfrm>
            <a:prstGeom prst="rect">
              <a:avLst/>
            </a:prstGeom>
          </p:spPr>
        </p:pic>
      </p:grpSp>
      <p:pic>
        <p:nvPicPr>
          <p:cNvPr id="161" name="Picture 2" descr="KMD Logo">
            <a:extLst>
              <a:ext uri="{FF2B5EF4-FFF2-40B4-BE49-F238E27FC236}">
                <a16:creationId xmlns:a16="http://schemas.microsoft.com/office/drawing/2014/main" id="{4D60AC2D-335C-43E3-B9AE-AD90E057F7C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p:blipFill>
        <p:spPr bwMode="auto">
          <a:xfrm>
            <a:off x="615114" y="5788645"/>
            <a:ext cx="1138474" cy="443140"/>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45">
            <a:extLst>
              <a:ext uri="{FF2B5EF4-FFF2-40B4-BE49-F238E27FC236}">
                <a16:creationId xmlns:a16="http://schemas.microsoft.com/office/drawing/2014/main" id="{45106845-BCC3-4A64-99D4-AD75423FFADF}"/>
              </a:ext>
              <a:ext uri="{C183D7F6-B498-43B3-948B-1728B52AA6E4}">
                <adec:decorative xmlns:adec="http://schemas.microsoft.com/office/drawing/2017/decorative" val="1"/>
              </a:ext>
            </a:extLst>
          </p:cNvPr>
          <p:cNvCxnSpPr/>
          <p:nvPr/>
        </p:nvCxnSpPr>
        <p:spPr>
          <a:xfrm>
            <a:off x="1949955" y="5718379"/>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730C30A-6ADA-4378-94B1-98CF79F58F25}"/>
              </a:ext>
            </a:extLst>
          </p:cNvPr>
          <p:cNvSpPr/>
          <p:nvPr/>
        </p:nvSpPr>
        <p:spPr>
          <a:xfrm>
            <a:off x="2146323" y="5748605"/>
            <a:ext cx="9222015" cy="523220"/>
          </a:xfrm>
          <a:prstGeom prst="rect">
            <a:avLst/>
          </a:prstGeom>
        </p:spPr>
        <p:txBody>
          <a:bodyPr wrap="square" anchor="ctr">
            <a:noAutofit/>
          </a:bodyPr>
          <a:lstStyle/>
          <a:p>
            <a:pPr lvl="0">
              <a:defRPr/>
            </a:pPr>
            <a:r>
              <a:rPr lang="en-US" sz="1400">
                <a:solidFill>
                  <a:srgbClr val="0177D7"/>
                </a:solidFill>
                <a:latin typeface="+mj-lt"/>
                <a:ea typeface="Segoe UI Semilight" charset="0"/>
                <a:cs typeface="Segoe UI Semilight" charset="0"/>
              </a:rPr>
              <a:t>Danish IT company KMD can scale API services multiple times a day with Azure Database </a:t>
            </a:r>
            <a:br>
              <a:rPr lang="en-US" sz="1400">
                <a:solidFill>
                  <a:srgbClr val="0177D7"/>
                </a:solidFill>
                <a:latin typeface="+mj-lt"/>
                <a:ea typeface="Segoe UI Semilight" charset="0"/>
                <a:cs typeface="Segoe UI Semilight" charset="0"/>
              </a:rPr>
            </a:br>
            <a:r>
              <a:rPr lang="en-US" sz="1400">
                <a:solidFill>
                  <a:srgbClr val="0177D7"/>
                </a:solidFill>
                <a:latin typeface="+mj-lt"/>
                <a:ea typeface="Segoe UI Semilight" charset="0"/>
                <a:cs typeface="Segoe UI Semilight" charset="0"/>
              </a:rPr>
              <a:t>for MySQL and Azure Kubernetes Service</a:t>
            </a:r>
          </a:p>
        </p:txBody>
      </p:sp>
    </p:spTree>
    <p:extLst>
      <p:ext uri="{BB962C8B-B14F-4D97-AF65-F5344CB8AC3E}">
        <p14:creationId xmlns:p14="http://schemas.microsoft.com/office/powerpoint/2010/main" val="29493364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B503F-8A2C-431A-B0EC-60DDF7D9BBD0}"/>
              </a:ext>
            </a:extLst>
          </p:cNvPr>
          <p:cNvSpPr>
            <a:spLocks noGrp="1"/>
          </p:cNvSpPr>
          <p:nvPr>
            <p:ph type="title"/>
          </p:nvPr>
        </p:nvSpPr>
        <p:spPr/>
        <p:txBody>
          <a:bodyPr/>
          <a:lstStyle/>
          <a:p>
            <a:r>
              <a:rPr lang="en-US">
                <a:cs typeface="Segoe UI"/>
              </a:rPr>
              <a:t>Build your own custom apps with Azure services</a:t>
            </a:r>
            <a:endParaRPr lang="en-US"/>
          </a:p>
        </p:txBody>
      </p:sp>
      <p:pic>
        <p:nvPicPr>
          <p:cNvPr id="37" name="Graphic 36">
            <a:extLst>
              <a:ext uri="{FF2B5EF4-FFF2-40B4-BE49-F238E27FC236}">
                <a16:creationId xmlns:a16="http://schemas.microsoft.com/office/drawing/2014/main" id="{0FE207E2-0E76-C54F-B117-CF49ABC61BB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608" y="232790"/>
            <a:ext cx="327027" cy="327027"/>
          </a:xfrm>
          <a:prstGeom prst="rect">
            <a:avLst/>
          </a:prstGeom>
        </p:spPr>
      </p:pic>
      <p:sp>
        <p:nvSpPr>
          <p:cNvPr id="35" name="Text Placeholder 32">
            <a:extLst>
              <a:ext uri="{FF2B5EF4-FFF2-40B4-BE49-F238E27FC236}">
                <a16:creationId xmlns:a16="http://schemas.microsoft.com/office/drawing/2014/main" id="{24B1BC8F-78D2-0D49-ABCC-4ED5AED3534E}"/>
              </a:ext>
            </a:extLst>
          </p:cNvPr>
          <p:cNvSpPr txBox="1">
            <a:spLocks/>
          </p:cNvSpPr>
          <p:nvPr/>
        </p:nvSpPr>
        <p:spPr>
          <a:xfrm>
            <a:off x="1095428" y="270144"/>
            <a:ext cx="7612473" cy="252321"/>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spc="-20">
                <a:solidFill>
                  <a:srgbClr val="0078D4"/>
                </a:solidFill>
                <a:latin typeface="Segoe UI Semibold"/>
              </a:rPr>
              <a:t>Develop applications quickly leveraging Azure services standard MySQL tools</a:t>
            </a:r>
          </a:p>
        </p:txBody>
      </p:sp>
      <p:sp>
        <p:nvSpPr>
          <p:cNvPr id="2" name="Text Placeholder 1">
            <a:extLst>
              <a:ext uri="{FF2B5EF4-FFF2-40B4-BE49-F238E27FC236}">
                <a16:creationId xmlns:a16="http://schemas.microsoft.com/office/drawing/2014/main" id="{571DC54B-26BE-44E5-BCD8-5FB495DC3EF4}"/>
              </a:ext>
            </a:extLst>
          </p:cNvPr>
          <p:cNvSpPr>
            <a:spLocks noGrp="1"/>
          </p:cNvSpPr>
          <p:nvPr>
            <p:ph type="body" sz="quarter" idx="10"/>
          </p:nvPr>
        </p:nvSpPr>
        <p:spPr>
          <a:xfrm>
            <a:off x="586390" y="1648640"/>
            <a:ext cx="5574198" cy="3736279"/>
          </a:xfrm>
        </p:spPr>
        <p:txBody>
          <a:bodyPr vert="horz" wrap="square" lIns="0" tIns="0" rIns="0" bIns="0" rtlCol="0" anchor="t">
            <a:sp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Use the standard MySQL tools you are already familiar with. Common languages and development platforms supported include:</a:t>
            </a:r>
          </a:p>
          <a:p>
            <a:pPr marL="406400" lvl="1" indent="-177800">
              <a:buFont typeface="Courier New" panose="02070309020205020404" pitchFamily="49" charset="0"/>
              <a:buChar char="o"/>
            </a:pPr>
            <a:r>
              <a:rPr lang="en-US">
                <a:solidFill>
                  <a:schemeClr val="tx1"/>
                </a:solidFill>
              </a:rPr>
              <a:t>PHP</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Java</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Python</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.NET</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Node.js</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Ruby</a:t>
            </a:r>
            <a:endParaRPr lang="en-US">
              <a:solidFill>
                <a:schemeClr val="tx1"/>
              </a:solidFill>
              <a:cs typeface="Segoe UI"/>
            </a:endParaRPr>
          </a:p>
          <a:p>
            <a:pPr marL="406400" lvl="1" indent="-177800">
              <a:buFont typeface="Courier New" panose="02070309020205020404" pitchFamily="49" charset="0"/>
              <a:buChar char="o"/>
            </a:pPr>
            <a:r>
              <a:rPr lang="en-US">
                <a:solidFill>
                  <a:schemeClr val="tx1"/>
                </a:solidFill>
              </a:rPr>
              <a:t>And others</a:t>
            </a:r>
            <a:endParaRPr lang="en-US">
              <a:solidFill>
                <a:schemeClr val="tx1"/>
              </a:solidFill>
              <a:cs typeface="Segoe UI"/>
            </a:endParaRPr>
          </a:p>
          <a:p>
            <a:r>
              <a:rPr lang="en-US">
                <a:cs typeface="Segoe UI Semilight"/>
                <a:hlinkClick r:id="rId5"/>
              </a:rPr>
              <a:t>https://docs.microsoft.com/azure/mysql/concepts-compatibility</a:t>
            </a:r>
            <a:endParaRPr lang="en-US">
              <a:cs typeface="Segoe UI Semilight"/>
            </a:endParaRP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Deploy applications quickly and easily using standard application services supported on Azure including App Service, Functions, Logic Apps and containers with Azure Container Service.</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Reduce the cost with the pricing and deployment option that fits your need.</a:t>
            </a:r>
          </a:p>
        </p:txBody>
      </p:sp>
      <p:grpSp>
        <p:nvGrpSpPr>
          <p:cNvPr id="4" name="Group 3" descr="Custom app flow showing Azure App Service, Azure Functions, Logic Apps, and Azure Container Instance flowing to and from Azure Database for MySQL">
            <a:extLst>
              <a:ext uri="{FF2B5EF4-FFF2-40B4-BE49-F238E27FC236}">
                <a16:creationId xmlns:a16="http://schemas.microsoft.com/office/drawing/2014/main" id="{F7A8801F-AA51-5A47-B85D-704E7150B877}"/>
              </a:ext>
            </a:extLst>
          </p:cNvPr>
          <p:cNvGrpSpPr/>
          <p:nvPr/>
        </p:nvGrpSpPr>
        <p:grpSpPr>
          <a:xfrm>
            <a:off x="7219186" y="1584892"/>
            <a:ext cx="3918296" cy="4527141"/>
            <a:chOff x="7219186" y="1584892"/>
            <a:chExt cx="3918296" cy="4527141"/>
          </a:xfrm>
        </p:grpSpPr>
        <p:grpSp>
          <p:nvGrpSpPr>
            <p:cNvPr id="50" name="Group 49">
              <a:extLst>
                <a:ext uri="{FF2B5EF4-FFF2-40B4-BE49-F238E27FC236}">
                  <a16:creationId xmlns:a16="http://schemas.microsoft.com/office/drawing/2014/main" id="{557A2D6E-A25C-4A33-9144-90B91D0CEC70}"/>
                </a:ext>
              </a:extLst>
            </p:cNvPr>
            <p:cNvGrpSpPr/>
            <p:nvPr/>
          </p:nvGrpSpPr>
          <p:grpSpPr>
            <a:xfrm>
              <a:off x="10038720" y="3169483"/>
              <a:ext cx="1098762" cy="1357959"/>
              <a:chOff x="10038720" y="3261816"/>
              <a:chExt cx="1098762" cy="1357959"/>
            </a:xfrm>
          </p:grpSpPr>
          <p:pic>
            <p:nvPicPr>
              <p:cNvPr id="15" name="Graphic 14">
                <a:extLst>
                  <a:ext uri="{FF2B5EF4-FFF2-40B4-BE49-F238E27FC236}">
                    <a16:creationId xmlns:a16="http://schemas.microsoft.com/office/drawing/2014/main" id="{FF9CE372-6BB6-4EDA-A2FE-65E7222AAC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82716" y="3261816"/>
                <a:ext cx="810771" cy="810771"/>
              </a:xfrm>
              <a:prstGeom prst="rect">
                <a:avLst/>
              </a:prstGeom>
            </p:spPr>
          </p:pic>
          <p:sp>
            <p:nvSpPr>
              <p:cNvPr id="16" name="TextBox 15">
                <a:extLst>
                  <a:ext uri="{FF2B5EF4-FFF2-40B4-BE49-F238E27FC236}">
                    <a16:creationId xmlns:a16="http://schemas.microsoft.com/office/drawing/2014/main" id="{55763AEE-A45E-4F62-ABB0-CC202B068886}"/>
                  </a:ext>
                </a:extLst>
              </p:cNvPr>
              <p:cNvSpPr txBox="1"/>
              <p:nvPr/>
            </p:nvSpPr>
            <p:spPr>
              <a:xfrm>
                <a:off x="10038720" y="4250443"/>
                <a:ext cx="1098762" cy="369332"/>
              </a:xfrm>
              <a:prstGeom prst="rect">
                <a:avLst/>
              </a:prstGeom>
              <a:noFill/>
            </p:spPr>
            <p:txBody>
              <a:bodyPr wrap="none" lIns="0" tIns="0" rIns="0" bIns="0" rtlCol="0">
                <a:spAutoFit/>
              </a:bodyPr>
              <a:lstStyle/>
              <a:p>
                <a:pPr algn="ctr"/>
                <a:r>
                  <a:rPr lang="en-US" sz="1200">
                    <a:gradFill>
                      <a:gsLst>
                        <a:gs pos="2917">
                          <a:schemeClr val="tx1"/>
                        </a:gs>
                        <a:gs pos="30000">
                          <a:schemeClr val="tx1"/>
                        </a:gs>
                      </a:gsLst>
                      <a:lin ang="5400000" scaled="0"/>
                    </a:gradFill>
                  </a:rPr>
                  <a:t>Azure Database </a:t>
                </a:r>
                <a:br>
                  <a:rPr lang="en-US" sz="1200">
                    <a:gradFill>
                      <a:gsLst>
                        <a:gs pos="2917">
                          <a:schemeClr val="tx1"/>
                        </a:gs>
                        <a:gs pos="30000">
                          <a:schemeClr val="tx1"/>
                        </a:gs>
                      </a:gsLst>
                      <a:lin ang="5400000" scaled="0"/>
                    </a:gradFill>
                  </a:rPr>
                </a:br>
                <a:r>
                  <a:rPr lang="en-US" sz="1200">
                    <a:gradFill>
                      <a:gsLst>
                        <a:gs pos="2917">
                          <a:schemeClr val="tx1"/>
                        </a:gs>
                        <a:gs pos="30000">
                          <a:schemeClr val="tx1"/>
                        </a:gs>
                      </a:gsLst>
                      <a:lin ang="5400000" scaled="0"/>
                    </a:gradFill>
                  </a:rPr>
                  <a:t>for MySQL</a:t>
                </a:r>
              </a:p>
            </p:txBody>
          </p:sp>
        </p:grpSp>
        <p:grpSp>
          <p:nvGrpSpPr>
            <p:cNvPr id="54" name="Group 53">
              <a:extLst>
                <a:ext uri="{FF2B5EF4-FFF2-40B4-BE49-F238E27FC236}">
                  <a16:creationId xmlns:a16="http://schemas.microsoft.com/office/drawing/2014/main" id="{F002E0B0-1199-44ED-8419-5649053F5B84}"/>
                </a:ext>
              </a:extLst>
            </p:cNvPr>
            <p:cNvGrpSpPr/>
            <p:nvPr/>
          </p:nvGrpSpPr>
          <p:grpSpPr>
            <a:xfrm>
              <a:off x="7219186" y="1584892"/>
              <a:ext cx="1654601" cy="4527141"/>
              <a:chOff x="7219186" y="1584892"/>
              <a:chExt cx="1654601" cy="4527141"/>
            </a:xfrm>
          </p:grpSpPr>
          <p:grpSp>
            <p:nvGrpSpPr>
              <p:cNvPr id="26" name="Group 25">
                <a:extLst>
                  <a:ext uri="{FF2B5EF4-FFF2-40B4-BE49-F238E27FC236}">
                    <a16:creationId xmlns:a16="http://schemas.microsoft.com/office/drawing/2014/main" id="{6F493E63-24E5-48A2-ADBD-10EEC02A5C8C}"/>
                  </a:ext>
                </a:extLst>
              </p:cNvPr>
              <p:cNvGrpSpPr/>
              <p:nvPr/>
            </p:nvGrpSpPr>
            <p:grpSpPr>
              <a:xfrm>
                <a:off x="7219186" y="5273108"/>
                <a:ext cx="1654601" cy="838925"/>
                <a:chOff x="7219186" y="5400080"/>
                <a:chExt cx="1654601" cy="838925"/>
              </a:xfrm>
            </p:grpSpPr>
            <p:pic>
              <p:nvPicPr>
                <p:cNvPr id="13" name="Graphic 12">
                  <a:extLst>
                    <a:ext uri="{FF2B5EF4-FFF2-40B4-BE49-F238E27FC236}">
                      <a16:creationId xmlns:a16="http://schemas.microsoft.com/office/drawing/2014/main" id="{0D3EFE93-650A-4EDD-92FE-9085C913EB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92059" y="5400080"/>
                  <a:ext cx="508856" cy="540174"/>
                </a:xfrm>
                <a:prstGeom prst="rect">
                  <a:avLst/>
                </a:prstGeom>
              </p:spPr>
            </p:pic>
            <p:sp>
              <p:nvSpPr>
                <p:cNvPr id="17" name="TextBox 16">
                  <a:extLst>
                    <a:ext uri="{FF2B5EF4-FFF2-40B4-BE49-F238E27FC236}">
                      <a16:creationId xmlns:a16="http://schemas.microsoft.com/office/drawing/2014/main" id="{F05F8BB4-53A2-4F5B-A41F-0159B70D3D56}"/>
                    </a:ext>
                  </a:extLst>
                </p:cNvPr>
                <p:cNvSpPr txBox="1"/>
                <p:nvPr/>
              </p:nvSpPr>
              <p:spPr>
                <a:xfrm>
                  <a:off x="7219186" y="6054339"/>
                  <a:ext cx="1654601"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Azure Container Instance</a:t>
                  </a:r>
                </a:p>
              </p:txBody>
            </p:sp>
          </p:grpSp>
          <p:grpSp>
            <p:nvGrpSpPr>
              <p:cNvPr id="25" name="Group 24">
                <a:extLst>
                  <a:ext uri="{FF2B5EF4-FFF2-40B4-BE49-F238E27FC236}">
                    <a16:creationId xmlns:a16="http://schemas.microsoft.com/office/drawing/2014/main" id="{B5727085-66FB-4AE0-83B5-7D36E29D2443}"/>
                  </a:ext>
                </a:extLst>
              </p:cNvPr>
              <p:cNvGrpSpPr/>
              <p:nvPr/>
            </p:nvGrpSpPr>
            <p:grpSpPr>
              <a:xfrm>
                <a:off x="7672987" y="3944075"/>
                <a:ext cx="746999" cy="963317"/>
                <a:chOff x="7672987" y="4018664"/>
                <a:chExt cx="746999" cy="963317"/>
              </a:xfrm>
            </p:grpSpPr>
            <p:pic>
              <p:nvPicPr>
                <p:cNvPr id="7" name="Graphic 6">
                  <a:extLst>
                    <a:ext uri="{FF2B5EF4-FFF2-40B4-BE49-F238E27FC236}">
                      <a16:creationId xmlns:a16="http://schemas.microsoft.com/office/drawing/2014/main" id="{9517EC07-A8C1-42B2-9AE6-548E3D62831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04882" y="4018664"/>
                  <a:ext cx="683210" cy="683208"/>
                </a:xfrm>
                <a:prstGeom prst="rect">
                  <a:avLst/>
                </a:prstGeom>
              </p:spPr>
            </p:pic>
            <p:sp>
              <p:nvSpPr>
                <p:cNvPr id="18" name="TextBox 17">
                  <a:extLst>
                    <a:ext uri="{FF2B5EF4-FFF2-40B4-BE49-F238E27FC236}">
                      <a16:creationId xmlns:a16="http://schemas.microsoft.com/office/drawing/2014/main" id="{963E7E14-1694-4CE7-AA1F-01372D21685C}"/>
                    </a:ext>
                  </a:extLst>
                </p:cNvPr>
                <p:cNvSpPr txBox="1"/>
                <p:nvPr/>
              </p:nvSpPr>
              <p:spPr>
                <a:xfrm>
                  <a:off x="7672987" y="4797315"/>
                  <a:ext cx="746999"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Logic Apps</a:t>
                  </a:r>
                </a:p>
              </p:txBody>
            </p:sp>
          </p:grpSp>
          <p:grpSp>
            <p:nvGrpSpPr>
              <p:cNvPr id="14" name="Group 13">
                <a:extLst>
                  <a:ext uri="{FF2B5EF4-FFF2-40B4-BE49-F238E27FC236}">
                    <a16:creationId xmlns:a16="http://schemas.microsoft.com/office/drawing/2014/main" id="{B32FCB57-134E-4D14-AA2F-D0AE09DB7C05}"/>
                  </a:ext>
                </a:extLst>
              </p:cNvPr>
              <p:cNvGrpSpPr/>
              <p:nvPr/>
            </p:nvGrpSpPr>
            <p:grpSpPr>
              <a:xfrm>
                <a:off x="7507300" y="2773821"/>
                <a:ext cx="1078372" cy="804539"/>
                <a:chOff x="7507300" y="2868538"/>
                <a:chExt cx="1078372" cy="804539"/>
              </a:xfrm>
            </p:grpSpPr>
            <p:pic>
              <p:nvPicPr>
                <p:cNvPr id="11" name="Graphic 10">
                  <a:extLst>
                    <a:ext uri="{FF2B5EF4-FFF2-40B4-BE49-F238E27FC236}">
                      <a16:creationId xmlns:a16="http://schemas.microsoft.com/office/drawing/2014/main" id="{2F99C092-4FA9-4189-945B-CE4C1B3F7DB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76398" y="2868538"/>
                  <a:ext cx="540176" cy="540176"/>
                </a:xfrm>
                <a:prstGeom prst="rect">
                  <a:avLst/>
                </a:prstGeom>
              </p:spPr>
            </p:pic>
            <p:sp>
              <p:nvSpPr>
                <p:cNvPr id="19" name="TextBox 18">
                  <a:extLst>
                    <a:ext uri="{FF2B5EF4-FFF2-40B4-BE49-F238E27FC236}">
                      <a16:creationId xmlns:a16="http://schemas.microsoft.com/office/drawing/2014/main" id="{95A5E7B4-2B60-4D43-9418-A4C79079B3AD}"/>
                    </a:ext>
                  </a:extLst>
                </p:cNvPr>
                <p:cNvSpPr txBox="1"/>
                <p:nvPr/>
              </p:nvSpPr>
              <p:spPr>
                <a:xfrm>
                  <a:off x="7507300" y="3488411"/>
                  <a:ext cx="1078372"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Azure Functions</a:t>
                  </a:r>
                </a:p>
              </p:txBody>
            </p:sp>
          </p:grpSp>
          <p:grpSp>
            <p:nvGrpSpPr>
              <p:cNvPr id="12" name="Group 11">
                <a:extLst>
                  <a:ext uri="{FF2B5EF4-FFF2-40B4-BE49-F238E27FC236}">
                    <a16:creationId xmlns:a16="http://schemas.microsoft.com/office/drawing/2014/main" id="{57CF9B3E-A9D4-43A7-A9D1-08E7A293424F}"/>
                  </a:ext>
                </a:extLst>
              </p:cNvPr>
              <p:cNvGrpSpPr/>
              <p:nvPr/>
            </p:nvGrpSpPr>
            <p:grpSpPr>
              <a:xfrm>
                <a:off x="7431286" y="1584892"/>
                <a:ext cx="1230401" cy="823214"/>
                <a:chOff x="7431286" y="1627226"/>
                <a:chExt cx="1230401" cy="823214"/>
              </a:xfrm>
            </p:grpSpPr>
            <p:sp>
              <p:nvSpPr>
                <p:cNvPr id="20" name="TextBox 19">
                  <a:extLst>
                    <a:ext uri="{FF2B5EF4-FFF2-40B4-BE49-F238E27FC236}">
                      <a16:creationId xmlns:a16="http://schemas.microsoft.com/office/drawing/2014/main" id="{64D88DD9-0539-4E99-BB67-98E88C619FD9}"/>
                    </a:ext>
                  </a:extLst>
                </p:cNvPr>
                <p:cNvSpPr txBox="1"/>
                <p:nvPr/>
              </p:nvSpPr>
              <p:spPr>
                <a:xfrm>
                  <a:off x="7431286" y="2265774"/>
                  <a:ext cx="1230401"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Azure App Service</a:t>
                  </a:r>
                </a:p>
              </p:txBody>
            </p:sp>
            <p:pic>
              <p:nvPicPr>
                <p:cNvPr id="8" name="Graphic 7">
                  <a:extLst>
                    <a:ext uri="{FF2B5EF4-FFF2-40B4-BE49-F238E27FC236}">
                      <a16:creationId xmlns:a16="http://schemas.microsoft.com/office/drawing/2014/main" id="{020D1082-8BC4-4915-B496-9905104F2A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76398" y="1627226"/>
                  <a:ext cx="540176" cy="540174"/>
                </a:xfrm>
                <a:prstGeom prst="rect">
                  <a:avLst/>
                </a:prstGeom>
              </p:spPr>
            </p:pic>
          </p:grpSp>
        </p:grpSp>
        <p:grpSp>
          <p:nvGrpSpPr>
            <p:cNvPr id="55" name="Group 54">
              <a:extLst>
                <a:ext uri="{FF2B5EF4-FFF2-40B4-BE49-F238E27FC236}">
                  <a16:creationId xmlns:a16="http://schemas.microsoft.com/office/drawing/2014/main" id="{164C4375-5BAA-41B9-8067-43D5A487F910}"/>
                </a:ext>
              </a:extLst>
            </p:cNvPr>
            <p:cNvGrpSpPr/>
            <p:nvPr/>
          </p:nvGrpSpPr>
          <p:grpSpPr>
            <a:xfrm>
              <a:off x="8813800" y="1794933"/>
              <a:ext cx="389467" cy="3799417"/>
              <a:chOff x="8813800" y="1794933"/>
              <a:chExt cx="389467" cy="3799417"/>
            </a:xfrm>
          </p:grpSpPr>
          <p:cxnSp>
            <p:nvCxnSpPr>
              <p:cNvPr id="47" name="Straight Arrow Connector 46">
                <a:extLst>
                  <a:ext uri="{FF2B5EF4-FFF2-40B4-BE49-F238E27FC236}">
                    <a16:creationId xmlns:a16="http://schemas.microsoft.com/office/drawing/2014/main" id="{2C479BE7-6BE7-4CA6-9BBF-53B10F8A568B}"/>
                  </a:ext>
                </a:extLst>
              </p:cNvPr>
              <p:cNvCxnSpPr/>
              <p:nvPr/>
            </p:nvCxnSpPr>
            <p:spPr>
              <a:xfrm flipH="1">
                <a:off x="8813800" y="1794933"/>
                <a:ext cx="38946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98483A1-E1AA-48C5-9C55-357B88846EEB}"/>
                  </a:ext>
                </a:extLst>
              </p:cNvPr>
              <p:cNvCxnSpPr/>
              <p:nvPr/>
            </p:nvCxnSpPr>
            <p:spPr>
              <a:xfrm>
                <a:off x="9203267" y="1794933"/>
                <a:ext cx="0" cy="379941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E0610A-0BE3-4A72-8F44-928B04E9F732}"/>
                  </a:ext>
                </a:extLst>
              </p:cNvPr>
              <p:cNvCxnSpPr/>
              <p:nvPr/>
            </p:nvCxnSpPr>
            <p:spPr>
              <a:xfrm flipH="1">
                <a:off x="8813800" y="5588000"/>
                <a:ext cx="38946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F9A9293-C546-46BC-9B82-13EAFC180417}"/>
                  </a:ext>
                </a:extLst>
              </p:cNvPr>
              <p:cNvCxnSpPr/>
              <p:nvPr/>
            </p:nvCxnSpPr>
            <p:spPr>
              <a:xfrm flipH="1">
                <a:off x="8813800" y="3059289"/>
                <a:ext cx="38946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A6DB24-0956-4428-B744-78EE184173EA}"/>
                  </a:ext>
                </a:extLst>
              </p:cNvPr>
              <p:cNvCxnSpPr/>
              <p:nvPr/>
            </p:nvCxnSpPr>
            <p:spPr>
              <a:xfrm flipH="1">
                <a:off x="8813800" y="4323645"/>
                <a:ext cx="38946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6ECCCFD6-7113-4FBB-A69C-1EB8FBA5C44F}"/>
                </a:ext>
              </a:extLst>
            </p:cNvPr>
            <p:cNvCxnSpPr>
              <a:cxnSpLocks/>
            </p:cNvCxnSpPr>
            <p:nvPr/>
          </p:nvCxnSpPr>
          <p:spPr>
            <a:xfrm>
              <a:off x="9203267" y="3694641"/>
              <a:ext cx="835453"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37475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E0321-8447-4A99-B0AD-8D06AD1A693E}"/>
              </a:ext>
            </a:extLst>
          </p:cNvPr>
          <p:cNvSpPr>
            <a:spLocks noGrp="1"/>
          </p:cNvSpPr>
          <p:nvPr>
            <p:ph type="title"/>
          </p:nvPr>
        </p:nvSpPr>
        <p:spPr/>
        <p:txBody>
          <a:bodyPr/>
          <a:lstStyle/>
          <a:p>
            <a:r>
              <a:rPr lang="en-US">
                <a:cs typeface="Segoe UI"/>
              </a:rPr>
              <a:t>Azure Database for MySQL use cases by industry </a:t>
            </a:r>
            <a:endParaRPr lang="en-US"/>
          </a:p>
        </p:txBody>
      </p:sp>
      <p:pic>
        <p:nvPicPr>
          <p:cNvPr id="53" name="Graphic 52">
            <a:extLst>
              <a:ext uri="{FF2B5EF4-FFF2-40B4-BE49-F238E27FC236}">
                <a16:creationId xmlns:a16="http://schemas.microsoft.com/office/drawing/2014/main" id="{A26EF2E6-69E7-491F-BD95-752DF862DE3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348" y="1423589"/>
            <a:ext cx="403735" cy="379183"/>
          </a:xfrm>
          <a:prstGeom prst="rect">
            <a:avLst/>
          </a:prstGeom>
        </p:spPr>
      </p:pic>
      <p:sp>
        <p:nvSpPr>
          <p:cNvPr id="31" name="Text Placeholder 3">
            <a:extLst>
              <a:ext uri="{FF2B5EF4-FFF2-40B4-BE49-F238E27FC236}">
                <a16:creationId xmlns:a16="http://schemas.microsoft.com/office/drawing/2014/main" id="{6C9BCB95-1CF4-4DAF-BD94-1DDAD57F16CD}"/>
              </a:ext>
            </a:extLst>
          </p:cNvPr>
          <p:cNvSpPr txBox="1">
            <a:spLocks/>
          </p:cNvSpPr>
          <p:nvPr/>
        </p:nvSpPr>
        <p:spPr>
          <a:xfrm>
            <a:off x="282347" y="2092157"/>
            <a:ext cx="831703"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Gaming</a:t>
            </a:r>
          </a:p>
        </p:txBody>
      </p:sp>
      <p:cxnSp>
        <p:nvCxnSpPr>
          <p:cNvPr id="5" name="Straight Connector 4">
            <a:extLst>
              <a:ext uri="{FF2B5EF4-FFF2-40B4-BE49-F238E27FC236}">
                <a16:creationId xmlns:a16="http://schemas.microsoft.com/office/drawing/2014/main" id="{1F8A686B-15DB-4B44-92A9-2C0CADAC3923}"/>
              </a:ext>
              <a:ext uri="{C183D7F6-B498-43B3-948B-1728B52AA6E4}">
                <adec:decorative xmlns:adec="http://schemas.microsoft.com/office/drawing/2017/decorative" val="1"/>
              </a:ext>
            </a:extLst>
          </p:cNvPr>
          <p:cNvCxnSpPr>
            <a:cxnSpLocks/>
          </p:cNvCxnSpPr>
          <p:nvPr/>
        </p:nvCxnSpPr>
        <p:spPr>
          <a:xfrm>
            <a:off x="282347" y="2544522"/>
            <a:ext cx="1025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C9B2F6F-2040-DB4A-9D8D-A9F1BF2C46AA}"/>
              </a:ext>
            </a:extLst>
          </p:cNvPr>
          <p:cNvSpPr txBox="1"/>
          <p:nvPr/>
        </p:nvSpPr>
        <p:spPr>
          <a:xfrm>
            <a:off x="282347" y="2668662"/>
            <a:ext cx="925841" cy="861774"/>
          </a:xfrm>
          <a:prstGeom prst="rect">
            <a:avLst/>
          </a:prstGeom>
          <a:noFill/>
        </p:spPr>
        <p:txBody>
          <a:bodyPr wrap="square" lIns="0" tIns="0" rIns="0" bIns="0" rtlCol="0">
            <a:spAutoFit/>
          </a:bodyPr>
          <a:lstStyle/>
          <a:p>
            <a:pPr algn="l"/>
            <a:r>
              <a:rPr lang="en-US" sz="1400" dirty="0"/>
              <a:t>Mobile or desktop gaming apps</a:t>
            </a:r>
          </a:p>
        </p:txBody>
      </p:sp>
      <p:pic>
        <p:nvPicPr>
          <p:cNvPr id="64" name="Picture 63" descr="Minecraft realms logo">
            <a:extLst>
              <a:ext uri="{FF2B5EF4-FFF2-40B4-BE49-F238E27FC236}">
                <a16:creationId xmlns:a16="http://schemas.microsoft.com/office/drawing/2014/main" id="{CB71994A-5824-4936-9791-FA1BEE65FD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82347" y="4117694"/>
            <a:ext cx="706803" cy="20128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Linked Brain Inc. logo">
            <a:extLst>
              <a:ext uri="{FF2B5EF4-FFF2-40B4-BE49-F238E27FC236}">
                <a16:creationId xmlns:a16="http://schemas.microsoft.com/office/drawing/2014/main" id="{D9E4312D-76B1-4455-AAF2-F3B60EC1C0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282347" y="4630603"/>
            <a:ext cx="586679" cy="1628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descr="Gamepub logo">
            <a:extLst>
              <a:ext uri="{FF2B5EF4-FFF2-40B4-BE49-F238E27FC236}">
                <a16:creationId xmlns:a16="http://schemas.microsoft.com/office/drawing/2014/main" id="{1238EEB4-C436-48DF-8873-932CE83BD0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282347" y="5116447"/>
            <a:ext cx="1138474" cy="41789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Nexon logo">
            <a:extLst>
              <a:ext uri="{FF2B5EF4-FFF2-40B4-BE49-F238E27FC236}">
                <a16:creationId xmlns:a16="http://schemas.microsoft.com/office/drawing/2014/main" id="{7B160442-F6A0-4CDF-BEB9-FE48EA0B68A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282347" y="5663640"/>
            <a:ext cx="461445" cy="410291"/>
          </a:xfrm>
          <a:prstGeom prst="rect">
            <a:avLst/>
          </a:prstGeom>
          <a:noFill/>
          <a:extLst>
            <a:ext uri="{909E8E84-426E-40DD-AFC4-6F175D3DCCD1}">
              <a14:hiddenFill xmlns:a14="http://schemas.microsoft.com/office/drawing/2010/main">
                <a:solidFill>
                  <a:srgbClr val="FFFFFF"/>
                </a:solidFill>
              </a14:hiddenFill>
            </a:ext>
          </a:extLst>
        </p:spPr>
      </p:pic>
      <p:pic>
        <p:nvPicPr>
          <p:cNvPr id="183" name="Graphic 182">
            <a:extLst>
              <a:ext uri="{FF2B5EF4-FFF2-40B4-BE49-F238E27FC236}">
                <a16:creationId xmlns:a16="http://schemas.microsoft.com/office/drawing/2014/main" id="{50F619DB-AE1E-45F7-85F8-E0376324EB4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78811" y="1423589"/>
            <a:ext cx="403735" cy="379183"/>
          </a:xfrm>
          <a:prstGeom prst="rect">
            <a:avLst/>
          </a:prstGeom>
        </p:spPr>
      </p:pic>
      <p:sp>
        <p:nvSpPr>
          <p:cNvPr id="91" name="Text Placeholder 3">
            <a:extLst>
              <a:ext uri="{FF2B5EF4-FFF2-40B4-BE49-F238E27FC236}">
                <a16:creationId xmlns:a16="http://schemas.microsoft.com/office/drawing/2014/main" id="{53FCC78B-1846-4DEF-B4D8-D9D9E102A9B7}"/>
              </a:ext>
            </a:extLst>
          </p:cNvPr>
          <p:cNvSpPr txBox="1">
            <a:spLocks/>
          </p:cNvSpPr>
          <p:nvPr/>
        </p:nvSpPr>
        <p:spPr>
          <a:xfrm>
            <a:off x="1845380" y="2092157"/>
            <a:ext cx="581232"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LMS</a:t>
            </a:r>
          </a:p>
        </p:txBody>
      </p:sp>
      <p:cxnSp>
        <p:nvCxnSpPr>
          <p:cNvPr id="92" name="Straight Connector 91">
            <a:extLst>
              <a:ext uri="{FF2B5EF4-FFF2-40B4-BE49-F238E27FC236}">
                <a16:creationId xmlns:a16="http://schemas.microsoft.com/office/drawing/2014/main" id="{12C58E3C-029C-4BCD-B557-AB7E4D116691}"/>
              </a:ext>
              <a:ext uri="{C183D7F6-B498-43B3-948B-1728B52AA6E4}">
                <adec:decorative xmlns:adec="http://schemas.microsoft.com/office/drawing/2017/decorative" val="1"/>
              </a:ext>
            </a:extLst>
          </p:cNvPr>
          <p:cNvCxnSpPr>
            <a:cxnSpLocks/>
          </p:cNvCxnSpPr>
          <p:nvPr/>
        </p:nvCxnSpPr>
        <p:spPr>
          <a:xfrm>
            <a:off x="1845379" y="2544522"/>
            <a:ext cx="1025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AB5EEDE-DB74-A74A-9E16-ACCA47DC9BF2}"/>
              </a:ext>
            </a:extLst>
          </p:cNvPr>
          <p:cNvSpPr txBox="1"/>
          <p:nvPr/>
        </p:nvSpPr>
        <p:spPr>
          <a:xfrm>
            <a:off x="1837866" y="2668662"/>
            <a:ext cx="925841" cy="1077218"/>
          </a:xfrm>
          <a:prstGeom prst="rect">
            <a:avLst/>
          </a:prstGeom>
          <a:noFill/>
        </p:spPr>
        <p:txBody>
          <a:bodyPr wrap="square" lIns="0" tIns="0" rIns="0" bIns="0" rtlCol="0">
            <a:spAutoFit/>
          </a:bodyPr>
          <a:lstStyle/>
          <a:p>
            <a:pPr algn="l"/>
            <a:r>
              <a:rPr lang="en-US" sz="1400" dirty="0"/>
              <a:t>Moodle app</a:t>
            </a:r>
          </a:p>
          <a:p>
            <a:pPr algn="l"/>
            <a:endParaRPr lang="en-US" sz="1400" dirty="0"/>
          </a:p>
          <a:p>
            <a:pPr algn="l"/>
            <a:r>
              <a:rPr lang="en-US" sz="1400" dirty="0"/>
              <a:t>E-learning app</a:t>
            </a:r>
          </a:p>
        </p:txBody>
      </p:sp>
      <p:pic>
        <p:nvPicPr>
          <p:cNvPr id="66" name="Picture 65" descr="University of Waterloo logo">
            <a:extLst>
              <a:ext uri="{FF2B5EF4-FFF2-40B4-BE49-F238E27FC236}">
                <a16:creationId xmlns:a16="http://schemas.microsoft.com/office/drawing/2014/main" id="{CDD8F2C0-2D66-4E05-B96C-2F0CA870A56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auto">
          <a:xfrm>
            <a:off x="1791558" y="3943976"/>
            <a:ext cx="674995" cy="5322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Medical University of Plovdiv logo">
            <a:extLst>
              <a:ext uri="{FF2B5EF4-FFF2-40B4-BE49-F238E27FC236}">
                <a16:creationId xmlns:a16="http://schemas.microsoft.com/office/drawing/2014/main" id="{A20BABC6-F766-4AC9-996F-B314E2D04B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1558" y="4842584"/>
            <a:ext cx="674995" cy="6339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130DB56-0B46-EFB5-19BC-D4410C2882A9}"/>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30873" y="5752019"/>
            <a:ext cx="711813" cy="360490"/>
          </a:xfrm>
          <a:prstGeom prst="rect">
            <a:avLst/>
          </a:prstGeom>
        </p:spPr>
      </p:pic>
      <p:pic>
        <p:nvPicPr>
          <p:cNvPr id="182" name="Graphic 181">
            <a:extLst>
              <a:ext uri="{FF2B5EF4-FFF2-40B4-BE49-F238E27FC236}">
                <a16:creationId xmlns:a16="http://schemas.microsoft.com/office/drawing/2014/main" id="{E0DA8CA6-E05E-4CCF-B957-822614C1539B}"/>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0243" y="1423589"/>
            <a:ext cx="403735" cy="379183"/>
          </a:xfrm>
          <a:prstGeom prst="rect">
            <a:avLst/>
          </a:prstGeom>
        </p:spPr>
      </p:pic>
      <p:sp>
        <p:nvSpPr>
          <p:cNvPr id="94" name="Text Placeholder 3">
            <a:extLst>
              <a:ext uri="{FF2B5EF4-FFF2-40B4-BE49-F238E27FC236}">
                <a16:creationId xmlns:a16="http://schemas.microsoft.com/office/drawing/2014/main" id="{CA7A63A5-0944-4040-B895-40BBFDF59DDD}"/>
              </a:ext>
            </a:extLst>
          </p:cNvPr>
          <p:cNvSpPr txBox="1">
            <a:spLocks/>
          </p:cNvSpPr>
          <p:nvPr/>
        </p:nvSpPr>
        <p:spPr>
          <a:xfrm>
            <a:off x="3342311" y="2092157"/>
            <a:ext cx="120123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IT/Telecom</a:t>
            </a:r>
          </a:p>
        </p:txBody>
      </p:sp>
      <p:cxnSp>
        <p:nvCxnSpPr>
          <p:cNvPr id="95" name="Straight Connector 94">
            <a:extLst>
              <a:ext uri="{FF2B5EF4-FFF2-40B4-BE49-F238E27FC236}">
                <a16:creationId xmlns:a16="http://schemas.microsoft.com/office/drawing/2014/main" id="{F146A6B2-4AB3-416C-8332-94C7143828D5}"/>
              </a:ext>
              <a:ext uri="{C183D7F6-B498-43B3-948B-1728B52AA6E4}">
                <adec:decorative xmlns:adec="http://schemas.microsoft.com/office/drawing/2017/decorative" val="1"/>
              </a:ext>
            </a:extLst>
          </p:cNvPr>
          <p:cNvCxnSpPr>
            <a:cxnSpLocks/>
          </p:cNvCxnSpPr>
          <p:nvPr/>
        </p:nvCxnSpPr>
        <p:spPr>
          <a:xfrm>
            <a:off x="3342311" y="2544522"/>
            <a:ext cx="1025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E71C19-FE18-D945-9A37-1200A5F77218}"/>
              </a:ext>
            </a:extLst>
          </p:cNvPr>
          <p:cNvSpPr txBox="1"/>
          <p:nvPr/>
        </p:nvSpPr>
        <p:spPr>
          <a:xfrm>
            <a:off x="3352643" y="2668661"/>
            <a:ext cx="925841" cy="646331"/>
          </a:xfrm>
          <a:prstGeom prst="rect">
            <a:avLst/>
          </a:prstGeom>
          <a:noFill/>
        </p:spPr>
        <p:txBody>
          <a:bodyPr wrap="square" lIns="0" tIns="0" rIns="0" bIns="0" rtlCol="0">
            <a:spAutoFit/>
          </a:bodyPr>
          <a:lstStyle/>
          <a:p>
            <a:pPr algn="l"/>
            <a:r>
              <a:rPr lang="en-US" sz="1400" dirty="0"/>
              <a:t>Billing / payment app</a:t>
            </a:r>
          </a:p>
        </p:txBody>
      </p:sp>
      <p:pic>
        <p:nvPicPr>
          <p:cNvPr id="69" name="Picture 68" descr="Deutsche Telekom AG logo">
            <a:extLst>
              <a:ext uri="{FF2B5EF4-FFF2-40B4-BE49-F238E27FC236}">
                <a16:creationId xmlns:a16="http://schemas.microsoft.com/office/drawing/2014/main" id="{99DD616B-43DF-4324-80A6-D26701D45831}"/>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a:stretch/>
        </p:blipFill>
        <p:spPr bwMode="auto">
          <a:xfrm>
            <a:off x="3391821" y="3594171"/>
            <a:ext cx="551105" cy="303415"/>
          </a:xfrm>
          <a:prstGeom prst="rect">
            <a:avLst/>
          </a:prstGeom>
          <a:noFill/>
          <a:extLst>
            <a:ext uri="{909E8E84-426E-40DD-AFC4-6F175D3DCCD1}">
              <a14:hiddenFill xmlns:a14="http://schemas.microsoft.com/office/drawing/2010/main">
                <a:solidFill>
                  <a:srgbClr val="FFFFFF"/>
                </a:solidFill>
              </a14:hiddenFill>
            </a:ext>
          </a:extLst>
        </p:spPr>
      </p:pic>
      <p:pic>
        <p:nvPicPr>
          <p:cNvPr id="178" name="Graphic 177">
            <a:extLst>
              <a:ext uri="{FF2B5EF4-FFF2-40B4-BE49-F238E27FC236}">
                <a16:creationId xmlns:a16="http://schemas.microsoft.com/office/drawing/2014/main" id="{50063D68-6B38-4073-AD78-3BA812E2CB84}"/>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71408" y="1423589"/>
            <a:ext cx="403735" cy="379183"/>
          </a:xfrm>
          <a:prstGeom prst="rect">
            <a:avLst/>
          </a:prstGeom>
        </p:spPr>
      </p:pic>
      <p:sp>
        <p:nvSpPr>
          <p:cNvPr id="98" name="Text Placeholder 3">
            <a:extLst>
              <a:ext uri="{FF2B5EF4-FFF2-40B4-BE49-F238E27FC236}">
                <a16:creationId xmlns:a16="http://schemas.microsoft.com/office/drawing/2014/main" id="{071072CD-F362-4AC2-B5BC-226078EDF248}"/>
              </a:ext>
            </a:extLst>
          </p:cNvPr>
          <p:cNvSpPr txBox="1">
            <a:spLocks/>
          </p:cNvSpPr>
          <p:nvPr/>
        </p:nvSpPr>
        <p:spPr>
          <a:xfrm>
            <a:off x="4956713" y="2092157"/>
            <a:ext cx="1110233"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Healthcare</a:t>
            </a:r>
          </a:p>
        </p:txBody>
      </p:sp>
      <p:cxnSp>
        <p:nvCxnSpPr>
          <p:cNvPr id="99" name="Straight Connector 98">
            <a:extLst>
              <a:ext uri="{FF2B5EF4-FFF2-40B4-BE49-F238E27FC236}">
                <a16:creationId xmlns:a16="http://schemas.microsoft.com/office/drawing/2014/main" id="{3529DB4F-67A6-4A20-8F70-082B2B15D867}"/>
              </a:ext>
              <a:ext uri="{C183D7F6-B498-43B3-948B-1728B52AA6E4}">
                <adec:decorative xmlns:adec="http://schemas.microsoft.com/office/drawing/2017/decorative" val="1"/>
              </a:ext>
            </a:extLst>
          </p:cNvPr>
          <p:cNvCxnSpPr>
            <a:cxnSpLocks/>
          </p:cNvCxnSpPr>
          <p:nvPr/>
        </p:nvCxnSpPr>
        <p:spPr>
          <a:xfrm>
            <a:off x="4956714" y="2544522"/>
            <a:ext cx="1025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B40E252-EDD9-0A4C-835E-BEA13495EE23}"/>
              </a:ext>
            </a:extLst>
          </p:cNvPr>
          <p:cNvSpPr txBox="1"/>
          <p:nvPr/>
        </p:nvSpPr>
        <p:spPr>
          <a:xfrm>
            <a:off x="4949287" y="2668662"/>
            <a:ext cx="980718" cy="1077218"/>
          </a:xfrm>
          <a:prstGeom prst="rect">
            <a:avLst/>
          </a:prstGeom>
          <a:noFill/>
        </p:spPr>
        <p:txBody>
          <a:bodyPr wrap="square" lIns="0" tIns="0" rIns="0" bIns="0" rtlCol="0">
            <a:spAutoFit/>
          </a:bodyPr>
          <a:lstStyle/>
          <a:p>
            <a:pPr algn="l"/>
            <a:r>
              <a:rPr lang="en-US" sz="1400" dirty="0"/>
              <a:t>Health benefit app</a:t>
            </a:r>
          </a:p>
          <a:p>
            <a:pPr algn="l"/>
            <a:endParaRPr lang="en-US" sz="1400" dirty="0"/>
          </a:p>
          <a:p>
            <a:pPr algn="l"/>
            <a:r>
              <a:rPr lang="en-US" sz="1400" dirty="0"/>
              <a:t>Claims processing</a:t>
            </a:r>
          </a:p>
        </p:txBody>
      </p:sp>
      <p:pic>
        <p:nvPicPr>
          <p:cNvPr id="67" name="Picture 66" descr="Children’s Mercy Kansas City logo">
            <a:extLst>
              <a:ext uri="{FF2B5EF4-FFF2-40B4-BE49-F238E27FC236}">
                <a16:creationId xmlns:a16="http://schemas.microsoft.com/office/drawing/2014/main" id="{64D4F176-5FD8-49C5-9E5E-FB0C9A64F09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a:stretch/>
        </p:blipFill>
        <p:spPr bwMode="auto">
          <a:xfrm>
            <a:off x="5037645" y="4056683"/>
            <a:ext cx="674995" cy="163952"/>
          </a:xfrm>
          <a:prstGeom prst="rect">
            <a:avLst/>
          </a:prstGeom>
          <a:noFill/>
          <a:extLst>
            <a:ext uri="{909E8E84-426E-40DD-AFC4-6F175D3DCCD1}">
              <a14:hiddenFill xmlns:a14="http://schemas.microsoft.com/office/drawing/2010/main">
                <a:solidFill>
                  <a:srgbClr val="FFFFFF"/>
                </a:solidFill>
              </a14:hiddenFill>
            </a:ext>
          </a:extLst>
        </p:spPr>
      </p:pic>
      <p:pic>
        <p:nvPicPr>
          <p:cNvPr id="179" name="Graphic 178">
            <a:extLst>
              <a:ext uri="{FF2B5EF4-FFF2-40B4-BE49-F238E27FC236}">
                <a16:creationId xmlns:a16="http://schemas.microsoft.com/office/drawing/2014/main" id="{F57C1851-48EB-4A5B-A78B-F02B27E74FD0}"/>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76876" y="1423589"/>
            <a:ext cx="403735" cy="379183"/>
          </a:xfrm>
          <a:prstGeom prst="rect">
            <a:avLst/>
          </a:prstGeom>
        </p:spPr>
      </p:pic>
      <p:sp>
        <p:nvSpPr>
          <p:cNvPr id="101" name="Text Placeholder 3">
            <a:extLst>
              <a:ext uri="{FF2B5EF4-FFF2-40B4-BE49-F238E27FC236}">
                <a16:creationId xmlns:a16="http://schemas.microsoft.com/office/drawing/2014/main" id="{BCCF5B1B-C749-4031-B27C-0B78D65653A0}"/>
              </a:ext>
            </a:extLst>
          </p:cNvPr>
          <p:cNvSpPr txBox="1">
            <a:spLocks/>
          </p:cNvSpPr>
          <p:nvPr/>
        </p:nvSpPr>
        <p:spPr>
          <a:xfrm>
            <a:off x="6576876" y="2092157"/>
            <a:ext cx="873313"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Banking</a:t>
            </a:r>
          </a:p>
        </p:txBody>
      </p:sp>
      <p:cxnSp>
        <p:nvCxnSpPr>
          <p:cNvPr id="102" name="Straight Connector 101">
            <a:extLst>
              <a:ext uri="{FF2B5EF4-FFF2-40B4-BE49-F238E27FC236}">
                <a16:creationId xmlns:a16="http://schemas.microsoft.com/office/drawing/2014/main" id="{2451A30C-97AF-4E79-987F-35C852940B92}"/>
              </a:ext>
              <a:ext uri="{C183D7F6-B498-43B3-948B-1728B52AA6E4}">
                <adec:decorative xmlns:adec="http://schemas.microsoft.com/office/drawing/2017/decorative" val="1"/>
              </a:ext>
            </a:extLst>
          </p:cNvPr>
          <p:cNvCxnSpPr>
            <a:cxnSpLocks/>
          </p:cNvCxnSpPr>
          <p:nvPr/>
        </p:nvCxnSpPr>
        <p:spPr>
          <a:xfrm>
            <a:off x="6576876" y="2544522"/>
            <a:ext cx="1025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7E8CCF9-FF46-B54F-8DBB-D29AC95AF9CF}"/>
              </a:ext>
            </a:extLst>
          </p:cNvPr>
          <p:cNvSpPr txBox="1"/>
          <p:nvPr/>
        </p:nvSpPr>
        <p:spPr>
          <a:xfrm>
            <a:off x="6602384" y="2668661"/>
            <a:ext cx="925841" cy="1508105"/>
          </a:xfrm>
          <a:prstGeom prst="rect">
            <a:avLst/>
          </a:prstGeom>
          <a:noFill/>
        </p:spPr>
        <p:txBody>
          <a:bodyPr wrap="square" lIns="0" tIns="0" rIns="0" bIns="0" rtlCol="0">
            <a:spAutoFit/>
          </a:bodyPr>
          <a:lstStyle/>
          <a:p>
            <a:pPr algn="l"/>
            <a:r>
              <a:rPr lang="en-US" sz="1400" dirty="0"/>
              <a:t>Mobile banking app</a:t>
            </a:r>
          </a:p>
          <a:p>
            <a:pPr algn="l"/>
            <a:endParaRPr lang="en-US" sz="1400" dirty="0"/>
          </a:p>
          <a:p>
            <a:pPr algn="l"/>
            <a:r>
              <a:rPr lang="en-US" sz="1400" dirty="0"/>
              <a:t>Digital transaction apps</a:t>
            </a:r>
          </a:p>
        </p:txBody>
      </p:sp>
      <p:pic>
        <p:nvPicPr>
          <p:cNvPr id="70" name="Picture 69" descr="HSBC logo">
            <a:extLst>
              <a:ext uri="{FF2B5EF4-FFF2-40B4-BE49-F238E27FC236}">
                <a16:creationId xmlns:a16="http://schemas.microsoft.com/office/drawing/2014/main" id="{9F35BD24-BAAD-4817-BE66-B367BE64FBB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20360" y="4493310"/>
            <a:ext cx="595775" cy="559544"/>
          </a:xfrm>
          <a:prstGeom prst="rect">
            <a:avLst/>
          </a:prstGeom>
          <a:noFill/>
          <a:extLst>
            <a:ext uri="{909E8E84-426E-40DD-AFC4-6F175D3DCCD1}">
              <a14:hiddenFill xmlns:a14="http://schemas.microsoft.com/office/drawing/2010/main">
                <a:solidFill>
                  <a:srgbClr val="FFFFFF"/>
                </a:solidFill>
              </a14:hiddenFill>
            </a:ext>
          </a:extLst>
        </p:spPr>
      </p:pic>
      <p:pic>
        <p:nvPicPr>
          <p:cNvPr id="180" name="Graphic 179">
            <a:extLst>
              <a:ext uri="{FF2B5EF4-FFF2-40B4-BE49-F238E27FC236}">
                <a16:creationId xmlns:a16="http://schemas.microsoft.com/office/drawing/2014/main" id="{2EECD2C3-3B0D-423B-9113-3F6DCD11ADB3}"/>
              </a:ext>
              <a:ext uri="{C183D7F6-B498-43B3-948B-1728B52AA6E4}">
                <adec:decorative xmlns:adec="http://schemas.microsoft.com/office/drawing/2017/decorative" val="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098788" y="1423589"/>
            <a:ext cx="403735" cy="379183"/>
          </a:xfrm>
          <a:prstGeom prst="rect">
            <a:avLst/>
          </a:prstGeom>
        </p:spPr>
      </p:pic>
      <p:sp>
        <p:nvSpPr>
          <p:cNvPr id="130" name="Text Placeholder 3">
            <a:extLst>
              <a:ext uri="{FF2B5EF4-FFF2-40B4-BE49-F238E27FC236}">
                <a16:creationId xmlns:a16="http://schemas.microsoft.com/office/drawing/2014/main" id="{D6F5AEDA-3810-4EA4-A1B7-B37A832EA50D}"/>
              </a:ext>
            </a:extLst>
          </p:cNvPr>
          <p:cNvSpPr txBox="1">
            <a:spLocks/>
          </p:cNvSpPr>
          <p:nvPr/>
        </p:nvSpPr>
        <p:spPr>
          <a:xfrm>
            <a:off x="8098789" y="2092157"/>
            <a:ext cx="1316676"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Web &amp; CMS</a:t>
            </a:r>
          </a:p>
        </p:txBody>
      </p:sp>
      <p:cxnSp>
        <p:nvCxnSpPr>
          <p:cNvPr id="131" name="Straight Connector 130">
            <a:extLst>
              <a:ext uri="{FF2B5EF4-FFF2-40B4-BE49-F238E27FC236}">
                <a16:creationId xmlns:a16="http://schemas.microsoft.com/office/drawing/2014/main" id="{60C78CC6-3F6C-4F30-8357-412724E6F9C7}"/>
              </a:ext>
              <a:ext uri="{C183D7F6-B498-43B3-948B-1728B52AA6E4}">
                <adec:decorative xmlns:adec="http://schemas.microsoft.com/office/drawing/2017/decorative" val="1"/>
              </a:ext>
            </a:extLst>
          </p:cNvPr>
          <p:cNvCxnSpPr>
            <a:cxnSpLocks/>
          </p:cNvCxnSpPr>
          <p:nvPr/>
        </p:nvCxnSpPr>
        <p:spPr>
          <a:xfrm>
            <a:off x="8098789" y="2544522"/>
            <a:ext cx="1085507"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59623FC-47C4-9245-9E6B-DBBCA1B6D663}"/>
              </a:ext>
            </a:extLst>
          </p:cNvPr>
          <p:cNvSpPr txBox="1"/>
          <p:nvPr/>
        </p:nvSpPr>
        <p:spPr>
          <a:xfrm>
            <a:off x="8097232" y="2668661"/>
            <a:ext cx="1016705" cy="1077218"/>
          </a:xfrm>
          <a:prstGeom prst="rect">
            <a:avLst/>
          </a:prstGeom>
          <a:noFill/>
        </p:spPr>
        <p:txBody>
          <a:bodyPr wrap="square" lIns="0" tIns="0" rIns="0" bIns="0" rtlCol="0">
            <a:spAutoFit/>
          </a:bodyPr>
          <a:lstStyle/>
          <a:p>
            <a:pPr algn="l"/>
            <a:r>
              <a:rPr lang="en-US" sz="1400" dirty="0"/>
              <a:t>ECM or CRM apps</a:t>
            </a:r>
          </a:p>
          <a:p>
            <a:pPr algn="l"/>
            <a:endParaRPr lang="en-US" sz="1400" dirty="0"/>
          </a:p>
          <a:p>
            <a:pPr algn="l"/>
            <a:r>
              <a:rPr lang="en-US" sz="1400" dirty="0"/>
              <a:t>WordPress</a:t>
            </a:r>
          </a:p>
          <a:p>
            <a:pPr algn="l"/>
            <a:endParaRPr lang="en-US" sz="1400" dirty="0"/>
          </a:p>
        </p:txBody>
      </p:sp>
      <p:pic>
        <p:nvPicPr>
          <p:cNvPr id="50" name="Graphic 49" descr="e-commerce icon">
            <a:extLst>
              <a:ext uri="{FF2B5EF4-FFF2-40B4-BE49-F238E27FC236}">
                <a16:creationId xmlns:a16="http://schemas.microsoft.com/office/drawing/2014/main" id="{F127E086-4167-4395-8DD2-CA632833F64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861040" y="1409712"/>
            <a:ext cx="379183" cy="379183"/>
          </a:xfrm>
          <a:prstGeom prst="rect">
            <a:avLst/>
          </a:prstGeom>
        </p:spPr>
      </p:pic>
      <p:sp>
        <p:nvSpPr>
          <p:cNvPr id="18" name="Text Placeholder 3">
            <a:extLst>
              <a:ext uri="{FF2B5EF4-FFF2-40B4-BE49-F238E27FC236}">
                <a16:creationId xmlns:a16="http://schemas.microsoft.com/office/drawing/2014/main" id="{45CDEFD7-CD5F-749D-F844-A75A4E86338E}"/>
              </a:ext>
            </a:extLst>
          </p:cNvPr>
          <p:cNvSpPr txBox="1">
            <a:spLocks/>
          </p:cNvSpPr>
          <p:nvPr/>
        </p:nvSpPr>
        <p:spPr>
          <a:xfrm>
            <a:off x="9902756" y="2083323"/>
            <a:ext cx="2321768"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20" baseline="0">
                <a:solidFill>
                  <a:schemeClr val="accent1"/>
                </a:solidFill>
                <a:latin typeface="+mj-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E-commerce</a:t>
            </a:r>
          </a:p>
        </p:txBody>
      </p:sp>
      <p:cxnSp>
        <p:nvCxnSpPr>
          <p:cNvPr id="19" name="Straight Connector 18">
            <a:extLst>
              <a:ext uri="{FF2B5EF4-FFF2-40B4-BE49-F238E27FC236}">
                <a16:creationId xmlns:a16="http://schemas.microsoft.com/office/drawing/2014/main" id="{50F6A677-AAE5-0C19-CAB4-6388BB1F09A5}"/>
              </a:ext>
              <a:ext uri="{C183D7F6-B498-43B3-948B-1728B52AA6E4}">
                <adec:decorative xmlns:adec="http://schemas.microsoft.com/office/drawing/2017/decorative" val="1"/>
              </a:ext>
            </a:extLst>
          </p:cNvPr>
          <p:cNvCxnSpPr>
            <a:cxnSpLocks/>
          </p:cNvCxnSpPr>
          <p:nvPr/>
        </p:nvCxnSpPr>
        <p:spPr>
          <a:xfrm>
            <a:off x="9861040" y="2537007"/>
            <a:ext cx="1085507"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6CB276-18D6-6EFB-1628-A0C0594DEAA4}"/>
              </a:ext>
            </a:extLst>
          </p:cNvPr>
          <p:cNvSpPr txBox="1"/>
          <p:nvPr/>
        </p:nvSpPr>
        <p:spPr>
          <a:xfrm>
            <a:off x="9902756" y="2660922"/>
            <a:ext cx="1219070" cy="1508105"/>
          </a:xfrm>
          <a:prstGeom prst="rect">
            <a:avLst/>
          </a:prstGeom>
          <a:noFill/>
        </p:spPr>
        <p:txBody>
          <a:bodyPr wrap="square" lIns="0" tIns="0" rIns="0" bIns="0" rtlCol="0">
            <a:spAutoFit/>
          </a:bodyPr>
          <a:lstStyle/>
          <a:p>
            <a:pPr algn="l"/>
            <a:r>
              <a:rPr lang="en-US" sz="1400" dirty="0"/>
              <a:t>Retail</a:t>
            </a:r>
          </a:p>
          <a:p>
            <a:pPr algn="l"/>
            <a:endParaRPr lang="en-US" sz="1400" dirty="0"/>
          </a:p>
          <a:p>
            <a:pPr algn="l"/>
            <a:r>
              <a:rPr lang="en-US" sz="1400" dirty="0"/>
              <a:t>Transactional apps</a:t>
            </a:r>
          </a:p>
          <a:p>
            <a:pPr algn="l"/>
            <a:endParaRPr lang="en-US" sz="1400" dirty="0"/>
          </a:p>
          <a:p>
            <a:pPr algn="l"/>
            <a:r>
              <a:rPr lang="en-US" sz="1400" dirty="0"/>
              <a:t>Magento app</a:t>
            </a:r>
          </a:p>
          <a:p>
            <a:pPr algn="l"/>
            <a:endParaRPr lang="en-US" sz="1400" dirty="0"/>
          </a:p>
        </p:txBody>
      </p:sp>
      <p:pic>
        <p:nvPicPr>
          <p:cNvPr id="1030" name="Picture 6" descr="Episerver logo">
            <a:extLst>
              <a:ext uri="{FF2B5EF4-FFF2-40B4-BE49-F238E27FC236}">
                <a16:creationId xmlns:a16="http://schemas.microsoft.com/office/drawing/2014/main" id="{A1D5D7D3-4876-D931-65E4-2216B3C7152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032559" y="4022157"/>
            <a:ext cx="461445" cy="46144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Tennent Caledonian Breweries logo">
            <a:extLst>
              <a:ext uri="{FF2B5EF4-FFF2-40B4-BE49-F238E27FC236}">
                <a16:creationId xmlns:a16="http://schemas.microsoft.com/office/drawing/2014/main" id="{B9DDDC41-C439-F08A-4B95-EFAA6F7AE7E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43349" y="4678228"/>
            <a:ext cx="746936" cy="4178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9B1BF05-BF96-C8F5-4F97-BC102C958382}"/>
              </a:ext>
              <a:ext uri="{C183D7F6-B498-43B3-948B-1728B52AA6E4}">
                <adec:decorative xmlns:adec="http://schemas.microsoft.com/office/drawing/2017/decorative" val="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02756" y="5379652"/>
            <a:ext cx="875980" cy="287127"/>
          </a:xfrm>
          <a:prstGeom prst="rect">
            <a:avLst/>
          </a:prstGeom>
        </p:spPr>
      </p:pic>
      <p:pic>
        <p:nvPicPr>
          <p:cNvPr id="4" name="Picture 2" descr="The official website of the Nobel Prize - NobelPrize.org">
            <a:extLst>
              <a:ext uri="{FF2B5EF4-FFF2-40B4-BE49-F238E27FC236}">
                <a16:creationId xmlns:a16="http://schemas.microsoft.com/office/drawing/2014/main" id="{0872561E-2083-5D17-5694-AEDBEB10C9F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200604" y="3754643"/>
            <a:ext cx="616544" cy="47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873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F95F-86FC-8544-B8D4-952E1E9888E1}"/>
              </a:ext>
            </a:extLst>
          </p:cNvPr>
          <p:cNvSpPr>
            <a:spLocks noGrp="1"/>
          </p:cNvSpPr>
          <p:nvPr>
            <p:ph type="title"/>
          </p:nvPr>
        </p:nvSpPr>
        <p:spPr>
          <a:xfrm>
            <a:off x="625087" y="3107705"/>
            <a:ext cx="4590644" cy="615553"/>
          </a:xfrm>
        </p:spPr>
        <p:txBody>
          <a:bodyPr/>
          <a:lstStyle/>
          <a:p>
            <a:r>
              <a:rPr lang="en-US"/>
              <a:t>Call to action</a:t>
            </a:r>
          </a:p>
        </p:txBody>
      </p:sp>
      <p:cxnSp>
        <p:nvCxnSpPr>
          <p:cNvPr id="101" name="Straight Connector 100">
            <a:extLst>
              <a:ext uri="{FF2B5EF4-FFF2-40B4-BE49-F238E27FC236}">
                <a16:creationId xmlns:a16="http://schemas.microsoft.com/office/drawing/2014/main" id="{445054F1-69BA-4778-AEF3-6DA218E05872}"/>
              </a:ext>
              <a:ext uri="{C183D7F6-B498-43B3-948B-1728B52AA6E4}">
                <adec:decorative xmlns:adec="http://schemas.microsoft.com/office/drawing/2017/decorative" val="1"/>
              </a:ext>
            </a:extLst>
          </p:cNvPr>
          <p:cNvCxnSpPr>
            <a:cxnSpLocks/>
          </p:cNvCxnSpPr>
          <p:nvPr/>
        </p:nvCxnSpPr>
        <p:spPr>
          <a:xfrm flipV="1">
            <a:off x="4849725" y="1277252"/>
            <a:ext cx="0" cy="4303497"/>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4B88F5B7-58B0-4E0D-9E34-C5AD34E5281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1259" y="2508970"/>
            <a:ext cx="585216" cy="585216"/>
          </a:xfrm>
          <a:prstGeom prst="rect">
            <a:avLst/>
          </a:prstGeom>
        </p:spPr>
      </p:pic>
      <p:sp>
        <p:nvSpPr>
          <p:cNvPr id="80" name="Rectangle 79">
            <a:extLst>
              <a:ext uri="{FF2B5EF4-FFF2-40B4-BE49-F238E27FC236}">
                <a16:creationId xmlns:a16="http://schemas.microsoft.com/office/drawing/2014/main" id="{018809BC-043D-46FD-A7B1-009023E56C9D}"/>
              </a:ext>
            </a:extLst>
          </p:cNvPr>
          <p:cNvSpPr/>
          <p:nvPr/>
        </p:nvSpPr>
        <p:spPr>
          <a:xfrm>
            <a:off x="6744992" y="2508970"/>
            <a:ext cx="3292143" cy="553998"/>
          </a:xfrm>
          <a:prstGeom prst="rect">
            <a:avLst/>
          </a:prstGeom>
        </p:spPr>
        <p:txBody>
          <a:bodyPr vert="horz" wrap="square" lIns="0" tIns="0" rIns="0" bIns="0" numCol="1" rtlCol="0" anchor="t">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US">
                <a:gradFill>
                  <a:gsLst>
                    <a:gs pos="1250">
                      <a:prstClr val="black"/>
                    </a:gs>
                    <a:gs pos="100000">
                      <a:prstClr val="black"/>
                    </a:gs>
                  </a:gsLst>
                  <a:lin ang="5400000" scaled="0"/>
                </a:gradFill>
                <a:latin typeface="Segoe UI Semibold"/>
                <a:cs typeface="Segoe UI Semilight"/>
              </a:rPr>
              <a:t>Leverage MS services to jump start your adoption</a:t>
            </a:r>
          </a:p>
        </p:txBody>
      </p:sp>
      <p:pic>
        <p:nvPicPr>
          <p:cNvPr id="25" name="Graphic 24">
            <a:extLst>
              <a:ext uri="{FF2B5EF4-FFF2-40B4-BE49-F238E27FC236}">
                <a16:creationId xmlns:a16="http://schemas.microsoft.com/office/drawing/2014/main" id="{738A3CAB-6808-4BDD-B3CA-072C589966B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1259" y="3666087"/>
            <a:ext cx="585216" cy="585216"/>
          </a:xfrm>
          <a:prstGeom prst="rect">
            <a:avLst/>
          </a:prstGeom>
        </p:spPr>
      </p:pic>
      <p:sp>
        <p:nvSpPr>
          <p:cNvPr id="83" name="Rectangle 82">
            <a:extLst>
              <a:ext uri="{FF2B5EF4-FFF2-40B4-BE49-F238E27FC236}">
                <a16:creationId xmlns:a16="http://schemas.microsoft.com/office/drawing/2014/main" id="{7563142C-C108-4891-BE7F-86846035956B}"/>
              </a:ext>
            </a:extLst>
          </p:cNvPr>
          <p:cNvSpPr/>
          <p:nvPr/>
        </p:nvSpPr>
        <p:spPr>
          <a:xfrm>
            <a:off x="6744992" y="3697305"/>
            <a:ext cx="5106549" cy="553998"/>
          </a:xfrm>
          <a:prstGeom prst="rect">
            <a:avLst/>
          </a:prstGeom>
        </p:spPr>
        <p:txBody>
          <a:bodyPr vert="horz" wrap="square" lIns="0" tIns="0" rIns="0" bIns="0" numCol="1" rtlCol="0" anchor="t">
            <a:spAutoFit/>
          </a:bodyPr>
          <a:lstStyle/>
          <a:p>
            <a:pPr marL="0" marR="0" lvl="0" indent="0" algn="l" defTabSz="932742" rtl="0" eaLnBrk="1" fontAlgn="auto" latinLnBrk="0" hangingPunct="1">
              <a:lnSpc>
                <a:spcPct val="100000"/>
              </a:lnSpc>
              <a:spcBef>
                <a:spcPts val="24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Segoe UI Semilight"/>
              </a:rPr>
              <a:t>Sign up for a free account </a:t>
            </a:r>
            <a:b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Segoe UI Semilight"/>
              </a:rPr>
            </a:b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Segoe UI Semilight"/>
              </a:rPr>
              <a:t>and try </a:t>
            </a: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Segoe UI Semilight"/>
                <a:hlinkClick r:id="rId7"/>
              </a:rPr>
              <a:t>Flexible Server</a:t>
            </a: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Segoe UI Semilight"/>
              </a:rPr>
              <a:t> free today</a:t>
            </a:r>
          </a:p>
        </p:txBody>
      </p:sp>
    </p:spTree>
    <p:extLst>
      <p:ext uri="{BB962C8B-B14F-4D97-AF65-F5344CB8AC3E}">
        <p14:creationId xmlns:p14="http://schemas.microsoft.com/office/powerpoint/2010/main" val="21278997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3EB9-85C9-254E-8739-B56BDC758A24}"/>
              </a:ext>
            </a:extLst>
          </p:cNvPr>
          <p:cNvSpPr>
            <a:spLocks noGrp="1"/>
          </p:cNvSpPr>
          <p:nvPr>
            <p:ph type="title"/>
          </p:nvPr>
        </p:nvSpPr>
        <p:spPr>
          <a:xfrm>
            <a:off x="619737" y="2936557"/>
            <a:ext cx="3911461" cy="984885"/>
          </a:xfrm>
        </p:spPr>
        <p:txBody>
          <a:bodyPr/>
          <a:lstStyle/>
          <a:p>
            <a:r>
              <a:rPr lang="en-US" sz="3200">
                <a:gradFill>
                  <a:gsLst>
                    <a:gs pos="1250">
                      <a:prstClr val="black"/>
                    </a:gs>
                    <a:gs pos="100000">
                      <a:prstClr val="black"/>
                    </a:gs>
                  </a:gsLst>
                  <a:lin ang="5400000" scaled="0"/>
                </a:gradFill>
              </a:rPr>
              <a:t>Documentation and resources</a:t>
            </a:r>
            <a:endParaRPr lang="en-US" sz="3200"/>
          </a:p>
        </p:txBody>
      </p:sp>
      <p:cxnSp>
        <p:nvCxnSpPr>
          <p:cNvPr id="101" name="Straight Connector 100">
            <a:extLst>
              <a:ext uri="{FF2B5EF4-FFF2-40B4-BE49-F238E27FC236}">
                <a16:creationId xmlns:a16="http://schemas.microsoft.com/office/drawing/2014/main" id="{445054F1-69BA-4778-AEF3-6DA218E05872}"/>
              </a:ext>
              <a:ext uri="{C183D7F6-B498-43B3-948B-1728B52AA6E4}">
                <adec:decorative xmlns:adec="http://schemas.microsoft.com/office/drawing/2017/decorative" val="1"/>
              </a:ext>
            </a:extLst>
          </p:cNvPr>
          <p:cNvCxnSpPr>
            <a:cxnSpLocks/>
          </p:cNvCxnSpPr>
          <p:nvPr/>
        </p:nvCxnSpPr>
        <p:spPr>
          <a:xfrm flipV="1">
            <a:off x="4849725" y="1277252"/>
            <a:ext cx="0" cy="4303497"/>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1C5EBD05-2F8E-4DAE-AF4B-979740BB88E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779" y="1712065"/>
            <a:ext cx="585216" cy="585216"/>
          </a:xfrm>
          <a:prstGeom prst="rect">
            <a:avLst/>
          </a:prstGeom>
        </p:spPr>
      </p:pic>
      <p:sp>
        <p:nvSpPr>
          <p:cNvPr id="10" name="Rectangle 9">
            <a:extLst>
              <a:ext uri="{FF2B5EF4-FFF2-40B4-BE49-F238E27FC236}">
                <a16:creationId xmlns:a16="http://schemas.microsoft.com/office/drawing/2014/main" id="{3804031B-C350-4020-BB1E-E09204724AE6}"/>
              </a:ext>
            </a:extLst>
          </p:cNvPr>
          <p:cNvSpPr/>
          <p:nvPr/>
        </p:nvSpPr>
        <p:spPr>
          <a:xfrm>
            <a:off x="6500036" y="1727674"/>
            <a:ext cx="5106549" cy="276999"/>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a:ln w="3175">
                  <a:noFill/>
                </a:ln>
                <a:latin typeface="+mj-lt"/>
                <a:cs typeface="Segoe UI" pitchFamily="34" charset="0"/>
              </a:rPr>
              <a:t>MySQL Homepage</a:t>
            </a:r>
            <a:endParaRPr kumimoji="0" lang="en-US" b="0" i="0" u="none" strike="noStrike" kern="1200" cap="none" normalizeH="0" baseline="0" noProof="0">
              <a:ln w="3175">
                <a:noFill/>
              </a:ln>
              <a:effectLst/>
              <a:uLnTx/>
              <a:uFillTx/>
              <a:latin typeface="+mj-lt"/>
              <a:ea typeface="+mn-ea"/>
              <a:cs typeface="Segoe UI" pitchFamily="34" charset="0"/>
            </a:endParaRPr>
          </a:p>
        </p:txBody>
      </p:sp>
      <p:sp>
        <p:nvSpPr>
          <p:cNvPr id="9" name="Rectangle 8">
            <a:extLst>
              <a:ext uri="{FF2B5EF4-FFF2-40B4-BE49-F238E27FC236}">
                <a16:creationId xmlns:a16="http://schemas.microsoft.com/office/drawing/2014/main" id="{61DE52E3-2303-4F61-BC5F-48D1AEE58E41}"/>
              </a:ext>
            </a:extLst>
          </p:cNvPr>
          <p:cNvSpPr/>
          <p:nvPr/>
        </p:nvSpPr>
        <p:spPr>
          <a:xfrm>
            <a:off x="6500037" y="2066644"/>
            <a:ext cx="5345731" cy="246221"/>
          </a:xfrm>
          <a:prstGeom prst="rect">
            <a:avLst/>
          </a:prstGeom>
        </p:spPr>
        <p:txBody>
          <a:bodyPr vert="horz" wrap="square" lIns="0" tIns="0" rIns="0" bIns="0" numCol="1" rtlCol="0" anchor="t">
            <a:spAutoFit/>
          </a:bodyPr>
          <a:lstStyle/>
          <a:p>
            <a:pPr>
              <a:spcAft>
                <a:spcPts val="200"/>
              </a:spcAft>
              <a:buClr>
                <a:schemeClr val="accent1"/>
              </a:buClr>
              <a:defRPr/>
            </a:pPr>
            <a:r>
              <a:rPr lang="en-US" sz="1600">
                <a:cs typeface="Segoe UI Semilight"/>
                <a:hlinkClick r:id="rId5">
                  <a:extLst>
                    <a:ext uri="{A12FA001-AC4F-418D-AE19-62706E023703}">
                      <ahyp:hlinkClr xmlns:ahyp="http://schemas.microsoft.com/office/drawing/2018/hyperlinkcolor" val="tx"/>
                    </a:ext>
                  </a:extLst>
                </a:hlinkClick>
              </a:rPr>
              <a:t>http://aka.ms/mysql</a:t>
            </a:r>
            <a:r>
              <a:rPr lang="en-US" sz="1600">
                <a:cs typeface="Segoe UI Semilight"/>
              </a:rPr>
              <a:t>       </a:t>
            </a:r>
          </a:p>
        </p:txBody>
      </p:sp>
      <p:pic>
        <p:nvPicPr>
          <p:cNvPr id="22" name="Graphic 21">
            <a:extLst>
              <a:ext uri="{FF2B5EF4-FFF2-40B4-BE49-F238E27FC236}">
                <a16:creationId xmlns:a16="http://schemas.microsoft.com/office/drawing/2014/main" id="{627110A2-11B4-4208-ADF2-264B47AC261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6779" y="2754895"/>
            <a:ext cx="585216" cy="585216"/>
          </a:xfrm>
          <a:prstGeom prst="rect">
            <a:avLst/>
          </a:prstGeom>
        </p:spPr>
      </p:pic>
      <p:sp>
        <p:nvSpPr>
          <p:cNvPr id="13" name="Rectangle 12">
            <a:extLst>
              <a:ext uri="{FF2B5EF4-FFF2-40B4-BE49-F238E27FC236}">
                <a16:creationId xmlns:a16="http://schemas.microsoft.com/office/drawing/2014/main" id="{2C54CE8C-E539-46AD-977B-3699B2478DA0}"/>
              </a:ext>
            </a:extLst>
          </p:cNvPr>
          <p:cNvSpPr/>
          <p:nvPr/>
        </p:nvSpPr>
        <p:spPr>
          <a:xfrm>
            <a:off x="6500037" y="2708533"/>
            <a:ext cx="5106549" cy="276999"/>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a:ln w="3175">
                  <a:noFill/>
                </a:ln>
                <a:latin typeface="+mj-lt"/>
                <a:cs typeface="Segoe UI" pitchFamily="34" charset="0"/>
              </a:rPr>
              <a:t>MySQL Documentation</a:t>
            </a:r>
            <a:endParaRPr kumimoji="0" lang="en-US" b="0" i="0" u="none" strike="noStrike" kern="1200" cap="none" normalizeH="0" baseline="0" noProof="0">
              <a:ln w="3175">
                <a:noFill/>
              </a:ln>
              <a:effectLst/>
              <a:uLnTx/>
              <a:uFillTx/>
              <a:latin typeface="+mj-lt"/>
              <a:ea typeface="+mn-ea"/>
              <a:cs typeface="Segoe UI" pitchFamily="34" charset="0"/>
            </a:endParaRPr>
          </a:p>
        </p:txBody>
      </p:sp>
      <p:sp>
        <p:nvSpPr>
          <p:cNvPr id="12" name="Rectangle 11">
            <a:extLst>
              <a:ext uri="{FF2B5EF4-FFF2-40B4-BE49-F238E27FC236}">
                <a16:creationId xmlns:a16="http://schemas.microsoft.com/office/drawing/2014/main" id="{61534FE4-D0AA-4869-A565-49FDBF175F86}"/>
              </a:ext>
            </a:extLst>
          </p:cNvPr>
          <p:cNvSpPr/>
          <p:nvPr/>
        </p:nvSpPr>
        <p:spPr>
          <a:xfrm>
            <a:off x="6500037" y="3047503"/>
            <a:ext cx="5345731" cy="246221"/>
          </a:xfrm>
          <a:prstGeom prst="rect">
            <a:avLst/>
          </a:prstGeom>
        </p:spPr>
        <p:txBody>
          <a:bodyPr vert="horz" wrap="square" lIns="0" tIns="0" rIns="0" bIns="0" numCol="1" rtlCol="0" anchor="t">
            <a:spAutoFit/>
          </a:bodyPr>
          <a:lstStyle/>
          <a:p>
            <a:pPr>
              <a:spcAft>
                <a:spcPts val="200"/>
              </a:spcAft>
              <a:buClr>
                <a:schemeClr val="accent1"/>
              </a:buClr>
              <a:defRPr/>
            </a:pPr>
            <a:r>
              <a:rPr lang="en-US" sz="1600">
                <a:cs typeface="Segoe UI Semilight"/>
                <a:hlinkClick r:id="rId8">
                  <a:extLst>
                    <a:ext uri="{A12FA001-AC4F-418D-AE19-62706E023703}">
                      <ahyp:hlinkClr xmlns:ahyp="http://schemas.microsoft.com/office/drawing/2018/hyperlinkcolor" val="tx"/>
                    </a:ext>
                  </a:extLst>
                </a:hlinkClick>
              </a:rPr>
              <a:t>http://aka.ms/mysqldocs</a:t>
            </a:r>
            <a:r>
              <a:rPr lang="en-US" sz="1600">
                <a:cs typeface="Segoe UI Semilight"/>
              </a:rPr>
              <a:t>      </a:t>
            </a:r>
          </a:p>
        </p:txBody>
      </p:sp>
      <p:pic>
        <p:nvPicPr>
          <p:cNvPr id="20" name="Graphic 19">
            <a:extLst>
              <a:ext uri="{FF2B5EF4-FFF2-40B4-BE49-F238E27FC236}">
                <a16:creationId xmlns:a16="http://schemas.microsoft.com/office/drawing/2014/main" id="{DC5BCBEF-435A-47B7-B4D0-197E294314D0}"/>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6779" y="3663717"/>
            <a:ext cx="585216" cy="585216"/>
          </a:xfrm>
          <a:prstGeom prst="rect">
            <a:avLst/>
          </a:prstGeom>
        </p:spPr>
      </p:pic>
      <p:sp>
        <p:nvSpPr>
          <p:cNvPr id="16" name="Rectangle 15">
            <a:extLst>
              <a:ext uri="{FF2B5EF4-FFF2-40B4-BE49-F238E27FC236}">
                <a16:creationId xmlns:a16="http://schemas.microsoft.com/office/drawing/2014/main" id="{737D2CEB-30DD-4A1E-81C1-0E53D87BF0F8}"/>
              </a:ext>
            </a:extLst>
          </p:cNvPr>
          <p:cNvSpPr/>
          <p:nvPr/>
        </p:nvSpPr>
        <p:spPr>
          <a:xfrm>
            <a:off x="6500037" y="3689392"/>
            <a:ext cx="5106549" cy="276999"/>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a:ln w="3175">
                  <a:noFill/>
                </a:ln>
                <a:latin typeface="+mj-lt"/>
                <a:cs typeface="Segoe UI" pitchFamily="34" charset="0"/>
              </a:rPr>
              <a:t>Ask Questions</a:t>
            </a:r>
            <a:endParaRPr kumimoji="0" lang="en-US" b="0" i="0" u="none" strike="noStrike" kern="1200" cap="none" normalizeH="0" baseline="0" noProof="0">
              <a:ln w="3175">
                <a:noFill/>
              </a:ln>
              <a:effectLst/>
              <a:uLnTx/>
              <a:uFillTx/>
              <a:latin typeface="+mj-lt"/>
              <a:ea typeface="+mn-ea"/>
              <a:cs typeface="Segoe UI" pitchFamily="34" charset="0"/>
            </a:endParaRPr>
          </a:p>
        </p:txBody>
      </p:sp>
      <p:sp>
        <p:nvSpPr>
          <p:cNvPr id="15" name="Rectangle 14">
            <a:extLst>
              <a:ext uri="{FF2B5EF4-FFF2-40B4-BE49-F238E27FC236}">
                <a16:creationId xmlns:a16="http://schemas.microsoft.com/office/drawing/2014/main" id="{AFF7BFD5-FF42-4656-BCE8-BD0407E95A4E}"/>
              </a:ext>
            </a:extLst>
          </p:cNvPr>
          <p:cNvSpPr/>
          <p:nvPr/>
        </p:nvSpPr>
        <p:spPr>
          <a:xfrm>
            <a:off x="6500037" y="4028362"/>
            <a:ext cx="5345731" cy="246221"/>
          </a:xfrm>
          <a:prstGeom prst="rect">
            <a:avLst/>
          </a:prstGeom>
        </p:spPr>
        <p:txBody>
          <a:bodyPr vert="horz" wrap="square" lIns="0" tIns="0" rIns="0" bIns="0" numCol="1" rtlCol="0" anchor="t">
            <a:spAutoFit/>
          </a:bodyPr>
          <a:lstStyle/>
          <a:p>
            <a:pPr>
              <a:spcAft>
                <a:spcPts val="200"/>
              </a:spcAft>
              <a:buClr>
                <a:schemeClr val="accent1"/>
              </a:buClr>
              <a:defRPr/>
            </a:pPr>
            <a:r>
              <a:rPr lang="en-US" sz="1600">
                <a:cs typeface="Segoe UI Semilight"/>
                <a:hlinkClick r:id="rId11">
                  <a:extLst>
                    <a:ext uri="{A12FA001-AC4F-418D-AE19-62706E023703}">
                      <ahyp:hlinkClr xmlns:ahyp="http://schemas.microsoft.com/office/drawing/2018/hyperlinkcolor" val="tx"/>
                    </a:ext>
                  </a:extLst>
                </a:hlinkClick>
              </a:rPr>
              <a:t>AskAzureDBforMySQL@service.microsoft.com</a:t>
            </a:r>
            <a:r>
              <a:rPr lang="en-US" sz="1600">
                <a:cs typeface="Segoe UI Semilight"/>
              </a:rPr>
              <a:t>      </a:t>
            </a:r>
          </a:p>
        </p:txBody>
      </p:sp>
      <p:pic>
        <p:nvPicPr>
          <p:cNvPr id="23" name="Graphic 22">
            <a:extLst>
              <a:ext uri="{FF2B5EF4-FFF2-40B4-BE49-F238E27FC236}">
                <a16:creationId xmlns:a16="http://schemas.microsoft.com/office/drawing/2014/main" id="{0B65A345-3CFB-4312-B039-435B92EB4BD5}"/>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6779" y="4675525"/>
            <a:ext cx="585216" cy="585216"/>
          </a:xfrm>
          <a:prstGeom prst="rect">
            <a:avLst/>
          </a:prstGeom>
        </p:spPr>
      </p:pic>
      <p:sp>
        <p:nvSpPr>
          <p:cNvPr id="19" name="Rectangle 18">
            <a:extLst>
              <a:ext uri="{FF2B5EF4-FFF2-40B4-BE49-F238E27FC236}">
                <a16:creationId xmlns:a16="http://schemas.microsoft.com/office/drawing/2014/main" id="{CB285673-AE76-428D-ADCD-8DDA5F2A9318}"/>
              </a:ext>
            </a:extLst>
          </p:cNvPr>
          <p:cNvSpPr/>
          <p:nvPr/>
        </p:nvSpPr>
        <p:spPr>
          <a:xfrm>
            <a:off x="6500037" y="4675525"/>
            <a:ext cx="5106549" cy="276999"/>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a:ln w="3175">
                  <a:noFill/>
                </a:ln>
                <a:latin typeface="+mj-lt"/>
                <a:cs typeface="Segoe UI" pitchFamily="34" charset="0"/>
              </a:rPr>
              <a:t>MySQL Videos</a:t>
            </a:r>
            <a:endParaRPr kumimoji="0" lang="en-US" b="0" i="0" u="none" strike="noStrike" kern="1200" cap="none" normalizeH="0" baseline="0" noProof="0">
              <a:ln w="3175">
                <a:noFill/>
              </a:ln>
              <a:effectLst/>
              <a:uLnTx/>
              <a:uFillTx/>
              <a:latin typeface="+mj-lt"/>
              <a:ea typeface="+mn-ea"/>
              <a:cs typeface="Segoe UI" pitchFamily="34" charset="0"/>
            </a:endParaRPr>
          </a:p>
        </p:txBody>
      </p:sp>
      <p:sp>
        <p:nvSpPr>
          <p:cNvPr id="18" name="Rectangle 17">
            <a:extLst>
              <a:ext uri="{FF2B5EF4-FFF2-40B4-BE49-F238E27FC236}">
                <a16:creationId xmlns:a16="http://schemas.microsoft.com/office/drawing/2014/main" id="{05B37836-7575-4491-B489-DBB889671788}"/>
              </a:ext>
            </a:extLst>
          </p:cNvPr>
          <p:cNvSpPr/>
          <p:nvPr/>
        </p:nvSpPr>
        <p:spPr>
          <a:xfrm>
            <a:off x="6500037" y="5009221"/>
            <a:ext cx="5345731" cy="246221"/>
          </a:xfrm>
          <a:prstGeom prst="rect">
            <a:avLst/>
          </a:prstGeom>
        </p:spPr>
        <p:txBody>
          <a:bodyPr vert="horz" wrap="square" lIns="0" tIns="0" rIns="0" bIns="0" numCol="1" rtlCol="0" anchor="t">
            <a:spAutoFit/>
          </a:bodyPr>
          <a:lstStyle/>
          <a:p>
            <a:pPr marR="0" lvl="0" defTabSz="914400" rtl="0" eaLnBrk="1" fontAlgn="auto" latinLnBrk="0" hangingPunct="1">
              <a:spcAft>
                <a:spcPts val="200"/>
              </a:spcAft>
              <a:buClrTx/>
              <a:buSzTx/>
              <a:tabLst/>
              <a:defRPr/>
            </a:pPr>
            <a:r>
              <a:rPr lang="en-US" sz="1600">
                <a:cs typeface="Segoe UI Semilight"/>
              </a:rPr>
              <a:t>(YouTube Coming)     </a:t>
            </a:r>
            <a:endParaRPr lang="en-US" sz="1600">
              <a:solidFill>
                <a:prstClr val="black"/>
              </a:solidFill>
            </a:endParaRPr>
          </a:p>
        </p:txBody>
      </p:sp>
    </p:spTree>
    <p:extLst>
      <p:ext uri="{BB962C8B-B14F-4D97-AF65-F5344CB8AC3E}">
        <p14:creationId xmlns:p14="http://schemas.microsoft.com/office/powerpoint/2010/main" val="10749141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B06B1781-A867-4DE2-8E0B-D5FE25ED388A}"/>
              </a:ext>
            </a:extLst>
          </p:cNvPr>
          <p:cNvSpPr>
            <a:spLocks noGrp="1"/>
          </p:cNvSpPr>
          <p:nvPr>
            <p:ph type="title"/>
          </p:nvPr>
        </p:nvSpPr>
        <p:spPr>
          <a:xfrm>
            <a:off x="588263" y="457200"/>
            <a:ext cx="11018520" cy="553998"/>
          </a:xfrm>
        </p:spPr>
        <p:txBody>
          <a:bodyPr/>
          <a:lstStyle/>
          <a:p>
            <a:r>
              <a:rPr lang="en-US"/>
              <a:t>MySQL has a big following </a:t>
            </a:r>
          </a:p>
        </p:txBody>
      </p:sp>
      <p:grpSp>
        <p:nvGrpSpPr>
          <p:cNvPr id="2" name="Group 1">
            <a:extLst>
              <a:ext uri="{FF2B5EF4-FFF2-40B4-BE49-F238E27FC236}">
                <a16:creationId xmlns:a16="http://schemas.microsoft.com/office/drawing/2014/main" id="{077E8591-5D2B-6E4F-919E-0F0ED830A978}"/>
              </a:ext>
              <a:ext uri="{C183D7F6-B498-43B3-948B-1728B52AA6E4}">
                <adec:decorative xmlns:adec="http://schemas.microsoft.com/office/drawing/2017/decorative" val="1"/>
              </a:ext>
            </a:extLst>
          </p:cNvPr>
          <p:cNvGrpSpPr/>
          <p:nvPr/>
        </p:nvGrpSpPr>
        <p:grpSpPr>
          <a:xfrm>
            <a:off x="1363950" y="2029610"/>
            <a:ext cx="1974554" cy="1084294"/>
            <a:chOff x="1363950" y="2029610"/>
            <a:chExt cx="1974554" cy="1084294"/>
          </a:xfrm>
        </p:grpSpPr>
        <p:pic>
          <p:nvPicPr>
            <p:cNvPr id="34" name="Graphic 33">
              <a:extLst>
                <a:ext uri="{FF2B5EF4-FFF2-40B4-BE49-F238E27FC236}">
                  <a16:creationId xmlns:a16="http://schemas.microsoft.com/office/drawing/2014/main" id="{9C6F4CEA-F0D7-BE42-A98D-709726058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3950" y="2294422"/>
              <a:ext cx="716762" cy="716762"/>
            </a:xfrm>
            <a:prstGeom prst="rect">
              <a:avLst/>
            </a:prstGeom>
          </p:spPr>
        </p:pic>
        <p:graphicFrame>
          <p:nvGraphicFramePr>
            <p:cNvPr id="55" name="Chart 54">
              <a:extLst>
                <a:ext uri="{FF2B5EF4-FFF2-40B4-BE49-F238E27FC236}">
                  <a16:creationId xmlns:a16="http://schemas.microsoft.com/office/drawing/2014/main" id="{5FE98593-2F7D-43AB-9F7D-103484E22E49}"/>
                </a:ext>
              </a:extLst>
            </p:cNvPr>
            <p:cNvGraphicFramePr/>
            <p:nvPr>
              <p:extLst>
                <p:ext uri="{D42A27DB-BD31-4B8C-83A1-F6EECF244321}">
                  <p14:modId xmlns:p14="http://schemas.microsoft.com/office/powerpoint/2010/main" val="2186979279"/>
                </p:ext>
              </p:extLst>
            </p:nvPr>
          </p:nvGraphicFramePr>
          <p:xfrm>
            <a:off x="1712062" y="2029610"/>
            <a:ext cx="1626442" cy="1084294"/>
          </p:xfrm>
          <a:graphic>
            <a:graphicData uri="http://schemas.openxmlformats.org/drawingml/2006/chart">
              <c:chart xmlns:c="http://schemas.openxmlformats.org/drawingml/2006/chart" xmlns:r="http://schemas.openxmlformats.org/officeDocument/2006/relationships" r:id="rId5"/>
            </a:graphicData>
          </a:graphic>
        </p:graphicFrame>
        <p:sp>
          <p:nvSpPr>
            <p:cNvPr id="56" name="Oval 55">
              <a:extLst>
                <a:ext uri="{FF2B5EF4-FFF2-40B4-BE49-F238E27FC236}">
                  <a16:creationId xmlns:a16="http://schemas.microsoft.com/office/drawing/2014/main" id="{6152C499-E78A-4FB3-B5CD-CBC491A19A55}"/>
                </a:ext>
              </a:extLst>
            </p:cNvPr>
            <p:cNvSpPr/>
            <p:nvPr/>
          </p:nvSpPr>
          <p:spPr bwMode="auto">
            <a:xfrm>
              <a:off x="2272381" y="2318855"/>
              <a:ext cx="505805" cy="50580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04DB3B0E-47D9-8841-AD78-3E9D8DD15A38}"/>
              </a:ext>
            </a:extLst>
          </p:cNvPr>
          <p:cNvSpPr/>
          <p:nvPr/>
        </p:nvSpPr>
        <p:spPr>
          <a:xfrm>
            <a:off x="1363949" y="3175972"/>
            <a:ext cx="2439058"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a:ln>
                  <a:noFill/>
                </a:ln>
                <a:solidFill>
                  <a:srgbClr val="0078D7"/>
                </a:solidFill>
                <a:effectLst/>
                <a:uLnTx/>
                <a:uFillTx/>
                <a:latin typeface="+mj-lt"/>
                <a:ea typeface="+mn-ea"/>
                <a:cs typeface="+mn-cs"/>
              </a:rPr>
              <a:t>54%</a:t>
            </a:r>
          </a:p>
        </p:txBody>
      </p:sp>
      <p:cxnSp>
        <p:nvCxnSpPr>
          <p:cNvPr id="39" name="Straight Connector 38">
            <a:extLst>
              <a:ext uri="{FF2B5EF4-FFF2-40B4-BE49-F238E27FC236}">
                <a16:creationId xmlns:a16="http://schemas.microsoft.com/office/drawing/2014/main" id="{40933836-9E39-4815-AC36-3965BF2082E2}"/>
              </a:ext>
              <a:ext uri="{C183D7F6-B498-43B3-948B-1728B52AA6E4}">
                <adec:decorative xmlns:adec="http://schemas.microsoft.com/office/drawing/2017/decorative" val="1"/>
              </a:ext>
            </a:extLst>
          </p:cNvPr>
          <p:cNvCxnSpPr>
            <a:cxnSpLocks/>
          </p:cNvCxnSpPr>
          <p:nvPr/>
        </p:nvCxnSpPr>
        <p:spPr>
          <a:xfrm>
            <a:off x="1296474" y="3915742"/>
            <a:ext cx="2366198"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824D2A-352B-4C69-A24D-8C5A3F7693B1}"/>
              </a:ext>
            </a:extLst>
          </p:cNvPr>
          <p:cNvSpPr txBox="1"/>
          <p:nvPr/>
        </p:nvSpPr>
        <p:spPr>
          <a:xfrm>
            <a:off x="1363949" y="4044635"/>
            <a:ext cx="2439058" cy="738664"/>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a:t>O</a:t>
            </a:r>
            <a:r>
              <a:rPr kumimoji="0" lang="en-US" sz="1600" b="0" i="0" u="none" strike="noStrike" kern="1200" cap="none" spc="0" normalizeH="0" baseline="0" noProof="0">
                <a:ln>
                  <a:noFill/>
                </a:ln>
                <a:effectLst/>
                <a:uLnTx/>
                <a:uFillTx/>
                <a:ea typeface="+mn-ea"/>
                <a:cs typeface="+mn-cs"/>
              </a:rPr>
              <a:t>f </a:t>
            </a:r>
            <a:r>
              <a:rPr kumimoji="0" lang="en-US" sz="1600" b="0" i="0" u="none" strike="noStrike" kern="1200" cap="none" spc="0" normalizeH="0" baseline="0" noProof="0" err="1">
                <a:ln>
                  <a:noFill/>
                </a:ln>
                <a:effectLst/>
                <a:uLnTx/>
                <a:uFillTx/>
                <a:ea typeface="+mn-ea"/>
                <a:cs typeface="+mn-cs"/>
              </a:rPr>
              <a:t>devs</a:t>
            </a:r>
            <a:r>
              <a:rPr kumimoji="0" lang="en-US" sz="1600" b="0" i="0" u="none" strike="noStrike" kern="1200" cap="none" spc="0" normalizeH="0" baseline="0" noProof="0">
                <a:ln>
                  <a:noFill/>
                </a:ln>
                <a:effectLst/>
                <a:uLnTx/>
                <a:uFillTx/>
                <a:ea typeface="+mn-ea"/>
                <a:cs typeface="+mn-cs"/>
              </a:rPr>
              <a:t> build on MySQL, the most popular OS database</a:t>
            </a:r>
          </a:p>
        </p:txBody>
      </p:sp>
      <p:grpSp>
        <p:nvGrpSpPr>
          <p:cNvPr id="3" name="Group 2">
            <a:extLst>
              <a:ext uri="{FF2B5EF4-FFF2-40B4-BE49-F238E27FC236}">
                <a16:creationId xmlns:a16="http://schemas.microsoft.com/office/drawing/2014/main" id="{CA3B5574-7979-7040-A02F-A290FF8B502D}"/>
              </a:ext>
              <a:ext uri="{C183D7F6-B498-43B3-948B-1728B52AA6E4}">
                <adec:decorative xmlns:adec="http://schemas.microsoft.com/office/drawing/2017/decorative" val="1"/>
              </a:ext>
            </a:extLst>
          </p:cNvPr>
          <p:cNvGrpSpPr/>
          <p:nvPr/>
        </p:nvGrpSpPr>
        <p:grpSpPr>
          <a:xfrm>
            <a:off x="5168381" y="2390500"/>
            <a:ext cx="1775695" cy="585216"/>
            <a:chOff x="5168381" y="2390500"/>
            <a:chExt cx="1775695" cy="585216"/>
          </a:xfrm>
        </p:grpSpPr>
        <p:grpSp>
          <p:nvGrpSpPr>
            <p:cNvPr id="50" name="Group 49">
              <a:extLst>
                <a:ext uri="{FF2B5EF4-FFF2-40B4-BE49-F238E27FC236}">
                  <a16:creationId xmlns:a16="http://schemas.microsoft.com/office/drawing/2014/main" id="{B0770B1A-DDA9-41F8-A52E-A284881D4C18}"/>
                </a:ext>
              </a:extLst>
            </p:cNvPr>
            <p:cNvGrpSpPr/>
            <p:nvPr/>
          </p:nvGrpSpPr>
          <p:grpSpPr>
            <a:xfrm>
              <a:off x="5892277" y="2469529"/>
              <a:ext cx="1051799" cy="427158"/>
              <a:chOff x="5216845" y="2506688"/>
              <a:chExt cx="1051799" cy="427158"/>
            </a:xfrm>
          </p:grpSpPr>
          <p:sp>
            <p:nvSpPr>
              <p:cNvPr id="32" name="Oval 31">
                <a:extLst>
                  <a:ext uri="{FF2B5EF4-FFF2-40B4-BE49-F238E27FC236}">
                    <a16:creationId xmlns:a16="http://schemas.microsoft.com/office/drawing/2014/main" id="{16510197-74F3-4939-A258-45EBEED1D330}"/>
                  </a:ext>
                </a:extLst>
              </p:cNvPr>
              <p:cNvSpPr/>
              <p:nvPr/>
            </p:nvSpPr>
            <p:spPr bwMode="auto">
              <a:xfrm rot="10800000" flipV="1">
                <a:off x="5433487" y="2506688"/>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BAA08902-9B1C-46B3-B10A-DA25D349FD56}"/>
                  </a:ext>
                </a:extLst>
              </p:cNvPr>
              <p:cNvSpPr/>
              <p:nvPr/>
            </p:nvSpPr>
            <p:spPr bwMode="auto">
              <a:xfrm rot="10800000" flipV="1">
                <a:off x="5432576" y="2744973"/>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8516CC30-50C2-44FD-8780-0FBCB7AFAD80}"/>
                  </a:ext>
                </a:extLst>
              </p:cNvPr>
              <p:cNvSpPr/>
              <p:nvPr/>
            </p:nvSpPr>
            <p:spPr bwMode="auto">
              <a:xfrm rot="10800000" flipV="1">
                <a:off x="5864341" y="2506688"/>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a:extLst>
                  <a:ext uri="{FF2B5EF4-FFF2-40B4-BE49-F238E27FC236}">
                    <a16:creationId xmlns:a16="http://schemas.microsoft.com/office/drawing/2014/main" id="{6309DCE0-77CF-4390-9EA4-3B6D8D1DD834}"/>
                  </a:ext>
                </a:extLst>
              </p:cNvPr>
              <p:cNvSpPr/>
              <p:nvPr/>
            </p:nvSpPr>
            <p:spPr bwMode="auto">
              <a:xfrm rot="10800000" flipV="1">
                <a:off x="5864038" y="2739030"/>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DCF319BD-E2AC-44AA-B76D-F9E6948972CA}"/>
                  </a:ext>
                </a:extLst>
              </p:cNvPr>
              <p:cNvSpPr/>
              <p:nvPr/>
            </p:nvSpPr>
            <p:spPr bwMode="auto">
              <a:xfrm rot="10800000" flipV="1">
                <a:off x="6079771" y="2739030"/>
                <a:ext cx="188873" cy="18887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A71D47EB-3C87-4AE7-A287-E25CBAE3834B}"/>
                  </a:ext>
                </a:extLst>
              </p:cNvPr>
              <p:cNvSpPr/>
              <p:nvPr/>
            </p:nvSpPr>
            <p:spPr bwMode="auto">
              <a:xfrm rot="10800000" flipV="1">
                <a:off x="5218060" y="2506688"/>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2B7BD918-9747-4E31-A53D-57C50738E18B}"/>
                  </a:ext>
                </a:extLst>
              </p:cNvPr>
              <p:cNvSpPr/>
              <p:nvPr/>
            </p:nvSpPr>
            <p:spPr bwMode="auto">
              <a:xfrm rot="10800000" flipV="1">
                <a:off x="5216845" y="2744973"/>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A0503B9D-F52B-4FF0-A31F-CF643EFE8E6E}"/>
                  </a:ext>
                </a:extLst>
              </p:cNvPr>
              <p:cNvSpPr/>
              <p:nvPr/>
            </p:nvSpPr>
            <p:spPr bwMode="auto">
              <a:xfrm rot="10800000" flipV="1">
                <a:off x="5648914" y="2506688"/>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A1B7D7F7-0AB5-475F-885D-1E939ACC32C1}"/>
                  </a:ext>
                </a:extLst>
              </p:cNvPr>
              <p:cNvSpPr/>
              <p:nvPr/>
            </p:nvSpPr>
            <p:spPr bwMode="auto">
              <a:xfrm rot="10800000" flipV="1">
                <a:off x="5648307" y="2739030"/>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88A2955E-C8AB-43F0-BA43-49C94EA4576D}"/>
                  </a:ext>
                </a:extLst>
              </p:cNvPr>
              <p:cNvSpPr/>
              <p:nvPr/>
            </p:nvSpPr>
            <p:spPr bwMode="auto">
              <a:xfrm rot="10800000" flipV="1">
                <a:off x="6079771" y="2506688"/>
                <a:ext cx="188873" cy="1888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Graphic 48">
              <a:extLst>
                <a:ext uri="{FF2B5EF4-FFF2-40B4-BE49-F238E27FC236}">
                  <a16:creationId xmlns:a16="http://schemas.microsoft.com/office/drawing/2014/main" id="{2EDC0632-605B-4A53-9C70-9C382B6595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8381" y="2390500"/>
              <a:ext cx="585216" cy="585216"/>
            </a:xfrm>
            <a:prstGeom prst="rect">
              <a:avLst/>
            </a:prstGeom>
          </p:spPr>
        </p:pic>
      </p:grpSp>
      <p:sp>
        <p:nvSpPr>
          <p:cNvPr id="23" name="Rectangle 22">
            <a:extLst>
              <a:ext uri="{FF2B5EF4-FFF2-40B4-BE49-F238E27FC236}">
                <a16:creationId xmlns:a16="http://schemas.microsoft.com/office/drawing/2014/main" id="{AF6669BE-38FF-41C9-95D6-992E470FA6AB}"/>
              </a:ext>
            </a:extLst>
          </p:cNvPr>
          <p:cNvSpPr/>
          <p:nvPr/>
        </p:nvSpPr>
        <p:spPr>
          <a:xfrm>
            <a:off x="5120006" y="3175972"/>
            <a:ext cx="2229260" cy="584775"/>
          </a:xfrm>
          <a:prstGeom prst="rect">
            <a:avLst/>
          </a:prstGeom>
        </p:spPr>
        <p:txBody>
          <a:bodyPr wrap="square">
            <a:spAutoFit/>
          </a:bodyPr>
          <a:lstStyle/>
          <a:p>
            <a:r>
              <a:rPr lang="en-US" sz="3200">
                <a:solidFill>
                  <a:srgbClr val="0078D7"/>
                </a:solidFill>
                <a:latin typeface="+mj-lt"/>
              </a:rPr>
              <a:t>9</a:t>
            </a:r>
            <a:r>
              <a:rPr lang="en-US" sz="2000">
                <a:solidFill>
                  <a:srgbClr val="0078D7"/>
                </a:solidFill>
                <a:latin typeface="+mj-lt"/>
              </a:rPr>
              <a:t> of the </a:t>
            </a:r>
            <a:r>
              <a:rPr lang="en-US" sz="3200">
                <a:solidFill>
                  <a:srgbClr val="0078D7"/>
                </a:solidFill>
                <a:latin typeface="+mj-lt"/>
              </a:rPr>
              <a:t>10</a:t>
            </a:r>
          </a:p>
        </p:txBody>
      </p:sp>
      <p:cxnSp>
        <p:nvCxnSpPr>
          <p:cNvPr id="45" name="Straight Connector 44">
            <a:extLst>
              <a:ext uri="{FF2B5EF4-FFF2-40B4-BE49-F238E27FC236}">
                <a16:creationId xmlns:a16="http://schemas.microsoft.com/office/drawing/2014/main" id="{4A2B01BA-EA24-4A29-84A2-E9E14061BF54}"/>
              </a:ext>
              <a:ext uri="{C183D7F6-B498-43B3-948B-1728B52AA6E4}">
                <adec:decorative xmlns:adec="http://schemas.microsoft.com/office/drawing/2017/decorative" val="1"/>
              </a:ext>
            </a:extLst>
          </p:cNvPr>
          <p:cNvCxnSpPr>
            <a:cxnSpLocks/>
          </p:cNvCxnSpPr>
          <p:nvPr/>
        </p:nvCxnSpPr>
        <p:spPr>
          <a:xfrm>
            <a:off x="5115796" y="3915742"/>
            <a:ext cx="223347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F137A5F-D29B-48E1-B499-FAD12C1EDFCB}"/>
              </a:ext>
            </a:extLst>
          </p:cNvPr>
          <p:cNvSpPr txBox="1"/>
          <p:nvPr/>
        </p:nvSpPr>
        <p:spPr>
          <a:xfrm>
            <a:off x="5120006" y="4044635"/>
            <a:ext cx="2229260" cy="49244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a:t>Top websites worldwide are powered by MySQL</a:t>
            </a:r>
            <a:endParaRPr kumimoji="0" lang="en-US" sz="1600" b="0" i="0" u="none" strike="noStrike" kern="1200" cap="none" spc="0" normalizeH="0" baseline="0" noProof="0">
              <a:ln>
                <a:noFill/>
              </a:ln>
              <a:effectLst/>
              <a:uLnTx/>
              <a:uFillTx/>
              <a:ea typeface="+mn-ea"/>
              <a:cs typeface="+mn-cs"/>
            </a:endParaRPr>
          </a:p>
        </p:txBody>
      </p:sp>
      <p:grpSp>
        <p:nvGrpSpPr>
          <p:cNvPr id="5" name="Group 4">
            <a:extLst>
              <a:ext uri="{FF2B5EF4-FFF2-40B4-BE49-F238E27FC236}">
                <a16:creationId xmlns:a16="http://schemas.microsoft.com/office/drawing/2014/main" id="{42AA18FE-C0AD-0D4B-A889-0A4D1C520839}"/>
              </a:ext>
              <a:ext uri="{C183D7F6-B498-43B3-948B-1728B52AA6E4}">
                <adec:decorative xmlns:adec="http://schemas.microsoft.com/office/drawing/2017/decorative" val="1"/>
              </a:ext>
            </a:extLst>
          </p:cNvPr>
          <p:cNvGrpSpPr/>
          <p:nvPr/>
        </p:nvGrpSpPr>
        <p:grpSpPr>
          <a:xfrm>
            <a:off x="8702073" y="2074701"/>
            <a:ext cx="1387268" cy="902439"/>
            <a:chOff x="8702073" y="2074701"/>
            <a:chExt cx="1387268" cy="902439"/>
          </a:xfrm>
        </p:grpSpPr>
        <p:grpSp>
          <p:nvGrpSpPr>
            <p:cNvPr id="51" name="Group 50">
              <a:extLst>
                <a:ext uri="{FF2B5EF4-FFF2-40B4-BE49-F238E27FC236}">
                  <a16:creationId xmlns:a16="http://schemas.microsoft.com/office/drawing/2014/main" id="{B08F3CD5-F74B-4AEE-A97A-64AD08E190AB}"/>
                </a:ext>
              </a:extLst>
            </p:cNvPr>
            <p:cNvGrpSpPr/>
            <p:nvPr/>
          </p:nvGrpSpPr>
          <p:grpSpPr>
            <a:xfrm>
              <a:off x="9348051" y="2074701"/>
              <a:ext cx="741290" cy="850303"/>
              <a:chOff x="8707726" y="2074701"/>
              <a:chExt cx="741290" cy="850303"/>
            </a:xfrm>
          </p:grpSpPr>
          <p:sp>
            <p:nvSpPr>
              <p:cNvPr id="25" name="Rectangle 100">
                <a:extLst>
                  <a:ext uri="{FF2B5EF4-FFF2-40B4-BE49-F238E27FC236}">
                    <a16:creationId xmlns:a16="http://schemas.microsoft.com/office/drawing/2014/main" id="{1C0C3BB1-0EDC-8841-981C-3B5ED69D296A}"/>
                  </a:ext>
                </a:extLst>
              </p:cNvPr>
              <p:cNvSpPr>
                <a:spLocks noChangeArrowheads="1"/>
              </p:cNvSpPr>
              <p:nvPr/>
            </p:nvSpPr>
            <p:spPr bwMode="auto">
              <a:xfrm>
                <a:off x="8707726" y="2739682"/>
                <a:ext cx="79035" cy="1853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101">
                <a:extLst>
                  <a:ext uri="{FF2B5EF4-FFF2-40B4-BE49-F238E27FC236}">
                    <a16:creationId xmlns:a16="http://schemas.microsoft.com/office/drawing/2014/main" id="{C383DBA8-B8CC-0940-8130-BD9E520A913D}"/>
                  </a:ext>
                </a:extLst>
              </p:cNvPr>
              <p:cNvSpPr>
                <a:spLocks noChangeArrowheads="1"/>
              </p:cNvSpPr>
              <p:nvPr/>
            </p:nvSpPr>
            <p:spPr bwMode="auto">
              <a:xfrm>
                <a:off x="8841267" y="2606140"/>
                <a:ext cx="79035" cy="31886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Rectangle 102">
                <a:extLst>
                  <a:ext uri="{FF2B5EF4-FFF2-40B4-BE49-F238E27FC236}">
                    <a16:creationId xmlns:a16="http://schemas.microsoft.com/office/drawing/2014/main" id="{B1733670-C6A9-D549-A27F-468905711AAB}"/>
                  </a:ext>
                </a:extLst>
              </p:cNvPr>
              <p:cNvSpPr>
                <a:spLocks noChangeArrowheads="1"/>
              </p:cNvSpPr>
              <p:nvPr/>
            </p:nvSpPr>
            <p:spPr bwMode="auto">
              <a:xfrm>
                <a:off x="8972083" y="2472599"/>
                <a:ext cx="79035" cy="45240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Rectangle 103">
                <a:extLst>
                  <a:ext uri="{FF2B5EF4-FFF2-40B4-BE49-F238E27FC236}">
                    <a16:creationId xmlns:a16="http://schemas.microsoft.com/office/drawing/2014/main" id="{92B86342-F667-664C-8E3F-8C88070D6885}"/>
                  </a:ext>
                </a:extLst>
              </p:cNvPr>
              <p:cNvSpPr>
                <a:spLocks noChangeArrowheads="1"/>
              </p:cNvSpPr>
              <p:nvPr/>
            </p:nvSpPr>
            <p:spPr bwMode="auto">
              <a:xfrm>
                <a:off x="9105624" y="2339058"/>
                <a:ext cx="79035" cy="5859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Rectangle 104">
                <a:extLst>
                  <a:ext uri="{FF2B5EF4-FFF2-40B4-BE49-F238E27FC236}">
                    <a16:creationId xmlns:a16="http://schemas.microsoft.com/office/drawing/2014/main" id="{6E4036F7-3A4A-1F44-8D9E-D1BD20B6BAB2}"/>
                  </a:ext>
                </a:extLst>
              </p:cNvPr>
              <p:cNvSpPr>
                <a:spLocks noChangeArrowheads="1"/>
              </p:cNvSpPr>
              <p:nvPr/>
            </p:nvSpPr>
            <p:spPr bwMode="auto">
              <a:xfrm>
                <a:off x="9236440" y="2208242"/>
                <a:ext cx="81760" cy="716762"/>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Rectangle 105">
                <a:extLst>
                  <a:ext uri="{FF2B5EF4-FFF2-40B4-BE49-F238E27FC236}">
                    <a16:creationId xmlns:a16="http://schemas.microsoft.com/office/drawing/2014/main" id="{B39D08A8-DE01-1D46-89DD-13FA64A20A36}"/>
                  </a:ext>
                </a:extLst>
              </p:cNvPr>
              <p:cNvSpPr>
                <a:spLocks noChangeArrowheads="1"/>
              </p:cNvSpPr>
              <p:nvPr/>
            </p:nvSpPr>
            <p:spPr bwMode="auto">
              <a:xfrm>
                <a:off x="9369981" y="2074701"/>
                <a:ext cx="79035" cy="85030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pic>
          <p:nvPicPr>
            <p:cNvPr id="52" name="Graphic 51">
              <a:extLst>
                <a:ext uri="{FF2B5EF4-FFF2-40B4-BE49-F238E27FC236}">
                  <a16:creationId xmlns:a16="http://schemas.microsoft.com/office/drawing/2014/main" id="{8A9E6949-6BAF-4215-AAD0-0A315167FB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02073" y="2391924"/>
              <a:ext cx="585216" cy="585216"/>
            </a:xfrm>
            <a:prstGeom prst="rect">
              <a:avLst/>
            </a:prstGeom>
          </p:spPr>
        </p:pic>
      </p:grpSp>
      <p:sp>
        <p:nvSpPr>
          <p:cNvPr id="9" name="Rectangle 8">
            <a:extLst>
              <a:ext uri="{FF2B5EF4-FFF2-40B4-BE49-F238E27FC236}">
                <a16:creationId xmlns:a16="http://schemas.microsoft.com/office/drawing/2014/main" id="{9AEDF8FC-0209-5F44-9062-6DC91F443B2A}"/>
              </a:ext>
            </a:extLst>
          </p:cNvPr>
          <p:cNvSpPr/>
          <p:nvPr/>
        </p:nvSpPr>
        <p:spPr>
          <a:xfrm>
            <a:off x="8666265" y="3175972"/>
            <a:ext cx="2229261"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a:ln>
                  <a:noFill/>
                </a:ln>
                <a:solidFill>
                  <a:srgbClr val="0078D7"/>
                </a:solidFill>
                <a:effectLst/>
                <a:uLnTx/>
                <a:uFillTx/>
                <a:latin typeface="+mj-lt"/>
                <a:ea typeface="+mn-ea"/>
                <a:cs typeface="+mn-cs"/>
              </a:rPr>
              <a:t>75%</a:t>
            </a:r>
          </a:p>
        </p:txBody>
      </p:sp>
      <p:cxnSp>
        <p:nvCxnSpPr>
          <p:cNvPr id="47" name="Straight Connector 46">
            <a:extLst>
              <a:ext uri="{FF2B5EF4-FFF2-40B4-BE49-F238E27FC236}">
                <a16:creationId xmlns:a16="http://schemas.microsoft.com/office/drawing/2014/main" id="{27C53646-01F7-4918-B7EE-5FD20815637C}"/>
              </a:ext>
              <a:ext uri="{C183D7F6-B498-43B3-948B-1728B52AA6E4}">
                <adec:decorative xmlns:adec="http://schemas.microsoft.com/office/drawing/2017/decorative" val="1"/>
              </a:ext>
            </a:extLst>
          </p:cNvPr>
          <p:cNvCxnSpPr>
            <a:cxnSpLocks/>
          </p:cNvCxnSpPr>
          <p:nvPr/>
        </p:nvCxnSpPr>
        <p:spPr>
          <a:xfrm>
            <a:off x="8662055" y="3915742"/>
            <a:ext cx="2038415"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7C6A66-B676-4848-A3CC-A0850BC7EF45}"/>
              </a:ext>
            </a:extLst>
          </p:cNvPr>
          <p:cNvSpPr txBox="1"/>
          <p:nvPr/>
        </p:nvSpPr>
        <p:spPr>
          <a:xfrm>
            <a:off x="8666265" y="4044635"/>
            <a:ext cx="2229260" cy="49244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a:t>D</a:t>
            </a:r>
            <a:r>
              <a:rPr kumimoji="0" lang="en-US" sz="1600" b="0" i="0" u="none" strike="noStrike" kern="1200" cap="none" spc="0" normalizeH="0" baseline="0" noProof="0" err="1">
                <a:ln>
                  <a:noFill/>
                </a:ln>
                <a:effectLst/>
                <a:uLnTx/>
                <a:uFillTx/>
                <a:ea typeface="+mn-ea"/>
                <a:cs typeface="+mn-cs"/>
              </a:rPr>
              <a:t>evs</a:t>
            </a:r>
            <a:r>
              <a:rPr kumimoji="0" lang="en-US" sz="1600" b="0" i="0" u="none" strike="noStrike" kern="1200" cap="none" spc="0" normalizeH="0" baseline="0" noProof="0">
                <a:ln>
                  <a:noFill/>
                </a:ln>
                <a:effectLst/>
                <a:uLnTx/>
                <a:uFillTx/>
                <a:ea typeface="+mn-ea"/>
                <a:cs typeface="+mn-cs"/>
              </a:rPr>
              <a:t> building apps in the public cloud</a:t>
            </a:r>
          </a:p>
        </p:txBody>
      </p:sp>
      <p:sp>
        <p:nvSpPr>
          <p:cNvPr id="10" name="TextBox 9">
            <a:extLst>
              <a:ext uri="{FF2B5EF4-FFF2-40B4-BE49-F238E27FC236}">
                <a16:creationId xmlns:a16="http://schemas.microsoft.com/office/drawing/2014/main" id="{AC8490A1-B8FF-4695-9C22-B5808BB4E852}"/>
              </a:ext>
            </a:extLst>
          </p:cNvPr>
          <p:cNvSpPr txBox="1"/>
          <p:nvPr/>
        </p:nvSpPr>
        <p:spPr>
          <a:xfrm>
            <a:off x="588263" y="6256177"/>
            <a:ext cx="8145418" cy="302647"/>
          </a:xfrm>
          <a:prstGeom prst="rect">
            <a:avLst/>
          </a:prstGeom>
          <a:noFill/>
        </p:spPr>
        <p:txBody>
          <a:bodyPr wrap="square" lIns="0" tIns="0" rIns="0" bIns="0" rtlCol="0">
            <a:spAutoFit/>
          </a:bodyPr>
          <a:lstStyle/>
          <a:p>
            <a:pPr marL="0" marR="0" lvl="0" indent="0" algn="l" defTabSz="914400" rtl="0" eaLnBrk="1" fontAlgn="auto" latinLnBrk="0" hangingPunct="1">
              <a:spcAft>
                <a:spcPts val="200"/>
              </a:spcAft>
              <a:buClrTx/>
              <a:buSzTx/>
              <a:buFontTx/>
              <a:buNone/>
              <a:tabLst/>
              <a:defRPr/>
            </a:pPr>
            <a:r>
              <a:rPr kumimoji="0" lang="en-US" sz="900" b="0" i="0" u="none" strike="noStrike" kern="1200" cap="none" spc="0" normalizeH="0" baseline="0" noProof="0">
                <a:ln>
                  <a:noFill/>
                </a:ln>
                <a:solidFill>
                  <a:schemeClr val="accent4"/>
                </a:solidFill>
                <a:effectLst/>
                <a:uLnTx/>
                <a:uFillTx/>
                <a:ea typeface="+mn-ea"/>
                <a:cs typeface="+mn-cs"/>
                <a:hlinkClick r:id="rId10"/>
              </a:rPr>
              <a:t>https://insights.stackoverflow.com/survey/2021</a:t>
            </a:r>
            <a:endParaRPr kumimoji="0" lang="en-US" sz="900" b="0" i="0" u="none" strike="noStrike" kern="1200" cap="none" spc="0" normalizeH="0" baseline="0" noProof="0">
              <a:ln>
                <a:noFill/>
              </a:ln>
              <a:solidFill>
                <a:schemeClr val="accent4"/>
              </a:solidFill>
              <a:effectLst/>
              <a:uLnTx/>
              <a:uFillTx/>
              <a:ea typeface="+mn-ea"/>
              <a:cs typeface="+mn-cs"/>
            </a:endParaRPr>
          </a:p>
          <a:p>
            <a:pPr>
              <a:spcAft>
                <a:spcPts val="200"/>
              </a:spcAft>
              <a:defRPr/>
            </a:pPr>
            <a:r>
              <a:rPr lang="en-US" sz="900">
                <a:solidFill>
                  <a:schemeClr val="accent4"/>
                </a:solidFill>
                <a:hlinkClick r:id="rId11"/>
              </a:rPr>
              <a:t>https://www.mysql.com/why-mysql/</a:t>
            </a:r>
            <a:endParaRPr lang="en-US" sz="900">
              <a:solidFill>
                <a:schemeClr val="accent4"/>
              </a:solidFill>
            </a:endParaRPr>
          </a:p>
        </p:txBody>
      </p:sp>
    </p:spTree>
    <p:extLst>
      <p:ext uri="{BB962C8B-B14F-4D97-AF65-F5344CB8AC3E}">
        <p14:creationId xmlns:p14="http://schemas.microsoft.com/office/powerpoint/2010/main" val="32413302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B06B1781-A867-4DE2-8E0B-D5FE25ED388A}"/>
              </a:ext>
            </a:extLst>
          </p:cNvPr>
          <p:cNvSpPr>
            <a:spLocks noGrp="1"/>
          </p:cNvSpPr>
          <p:nvPr>
            <p:ph type="title"/>
          </p:nvPr>
        </p:nvSpPr>
        <p:spPr/>
        <p:txBody>
          <a:bodyPr/>
          <a:lstStyle/>
          <a:p>
            <a:r>
              <a:rPr lang="en-US">
                <a:cs typeface="Segoe UI"/>
              </a:rPr>
              <a:t>Key reasons behind the MySQL popularity </a:t>
            </a:r>
            <a:endParaRPr lang="en-US"/>
          </a:p>
        </p:txBody>
      </p:sp>
      <p:pic>
        <p:nvPicPr>
          <p:cNvPr id="32" name="Graphic 31">
            <a:extLst>
              <a:ext uri="{FF2B5EF4-FFF2-40B4-BE49-F238E27FC236}">
                <a16:creationId xmlns:a16="http://schemas.microsoft.com/office/drawing/2014/main" id="{EE8C2D12-0F89-4EFC-A895-028B4DA848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202" y="1962259"/>
            <a:ext cx="707002" cy="707002"/>
          </a:xfrm>
          <a:prstGeom prst="rect">
            <a:avLst/>
          </a:prstGeom>
        </p:spPr>
      </p:pic>
      <p:sp>
        <p:nvSpPr>
          <p:cNvPr id="66" name="TextBox 65">
            <a:extLst>
              <a:ext uri="{FF2B5EF4-FFF2-40B4-BE49-F238E27FC236}">
                <a16:creationId xmlns:a16="http://schemas.microsoft.com/office/drawing/2014/main" id="{B3BD7384-E6D0-4CC4-99E6-721D816BB2A7}"/>
              </a:ext>
            </a:extLst>
          </p:cNvPr>
          <p:cNvSpPr txBox="1"/>
          <p:nvPr/>
        </p:nvSpPr>
        <p:spPr>
          <a:xfrm>
            <a:off x="1597238" y="2841300"/>
            <a:ext cx="1960931" cy="73866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gradFill>
                  <a:gsLst>
                    <a:gs pos="2917">
                      <a:prstClr val="black"/>
                    </a:gs>
                    <a:gs pos="30000">
                      <a:prstClr val="black"/>
                    </a:gs>
                  </a:gsLst>
                  <a:lin ang="5400000" scaled="0"/>
                </a:gradFill>
                <a:latin typeface="+mj-lt"/>
              </a:rPr>
              <a:t>Community support and a rich ecosystem of tools </a:t>
            </a:r>
            <a:endParaRPr kumimoji="0" lang="en-US" sz="1600" b="0" i="0" u="none" strike="noStrike" kern="1200" cap="none" spc="0" normalizeH="0" baseline="0" noProof="0">
              <a:ln>
                <a:noFill/>
              </a:ln>
              <a:gradFill>
                <a:gsLst>
                  <a:gs pos="2917">
                    <a:prstClr val="black"/>
                  </a:gs>
                  <a:gs pos="30000">
                    <a:prstClr val="black"/>
                  </a:gs>
                </a:gsLst>
                <a:lin ang="5400000" scaled="0"/>
              </a:gradFill>
              <a:effectLst/>
              <a:uLnTx/>
              <a:uFillTx/>
              <a:latin typeface="+mj-lt"/>
              <a:ea typeface="+mn-ea"/>
              <a:cs typeface="+mn-cs"/>
            </a:endParaRPr>
          </a:p>
        </p:txBody>
      </p:sp>
      <p:pic>
        <p:nvPicPr>
          <p:cNvPr id="37" name="Graphic 36">
            <a:extLst>
              <a:ext uri="{FF2B5EF4-FFF2-40B4-BE49-F238E27FC236}">
                <a16:creationId xmlns:a16="http://schemas.microsoft.com/office/drawing/2014/main" id="{F879179B-E2C4-49A6-891A-6279B951D29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5626945" y="1995185"/>
            <a:ext cx="635151" cy="635151"/>
          </a:xfrm>
          <a:prstGeom prst="rect">
            <a:avLst/>
          </a:prstGeom>
        </p:spPr>
      </p:pic>
      <p:sp>
        <p:nvSpPr>
          <p:cNvPr id="64" name="TextBox 63">
            <a:extLst>
              <a:ext uri="{FF2B5EF4-FFF2-40B4-BE49-F238E27FC236}">
                <a16:creationId xmlns:a16="http://schemas.microsoft.com/office/drawing/2014/main" id="{9452BDDB-AD4F-43FF-B2A7-42233D8526C9}"/>
              </a:ext>
            </a:extLst>
          </p:cNvPr>
          <p:cNvSpPr txBox="1"/>
          <p:nvPr/>
        </p:nvSpPr>
        <p:spPr>
          <a:xfrm>
            <a:off x="5017064" y="2841300"/>
            <a:ext cx="1854912"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gradFill>
                  <a:gsLst>
                    <a:gs pos="2917">
                      <a:prstClr val="black"/>
                    </a:gs>
                    <a:gs pos="30000">
                      <a:prstClr val="black"/>
                    </a:gs>
                  </a:gsLst>
                  <a:lin ang="5400000" scaled="0"/>
                </a:gradFill>
                <a:latin typeface="+mj-lt"/>
              </a:rPr>
              <a:t>Lower TCO from fewer licensing fees </a:t>
            </a:r>
            <a:endParaRPr kumimoji="0" lang="en-US" sz="1600" b="0" i="0" u="none" strike="noStrike" kern="1200" cap="none" spc="0" normalizeH="0" baseline="0" noProof="0">
              <a:ln>
                <a:noFill/>
              </a:ln>
              <a:gradFill>
                <a:gsLst>
                  <a:gs pos="2917">
                    <a:prstClr val="black"/>
                  </a:gs>
                  <a:gs pos="30000">
                    <a:prstClr val="black"/>
                  </a:gs>
                </a:gsLst>
                <a:lin ang="5400000" scaled="0"/>
              </a:gradFill>
              <a:effectLst/>
              <a:uLnTx/>
              <a:uFillTx/>
              <a:latin typeface="+mj-lt"/>
              <a:ea typeface="+mn-ea"/>
              <a:cs typeface="+mn-cs"/>
            </a:endParaRPr>
          </a:p>
        </p:txBody>
      </p:sp>
      <p:pic>
        <p:nvPicPr>
          <p:cNvPr id="34" name="Graphic 33">
            <a:extLst>
              <a:ext uri="{FF2B5EF4-FFF2-40B4-BE49-F238E27FC236}">
                <a16:creationId xmlns:a16="http://schemas.microsoft.com/office/drawing/2014/main" id="{BF3CEA6D-2656-4472-B4D0-FE7229560660}"/>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322" y="1957802"/>
            <a:ext cx="707002" cy="707002"/>
          </a:xfrm>
          <a:prstGeom prst="rect">
            <a:avLst/>
          </a:prstGeom>
        </p:spPr>
      </p:pic>
      <p:sp>
        <p:nvSpPr>
          <p:cNvPr id="65" name="TextBox 64">
            <a:extLst>
              <a:ext uri="{FF2B5EF4-FFF2-40B4-BE49-F238E27FC236}">
                <a16:creationId xmlns:a16="http://schemas.microsoft.com/office/drawing/2014/main" id="{6473B9FA-ACAD-44D2-AC6B-F7F8F347412A}"/>
              </a:ext>
            </a:extLst>
          </p:cNvPr>
          <p:cNvSpPr txBox="1"/>
          <p:nvPr/>
        </p:nvSpPr>
        <p:spPr>
          <a:xfrm>
            <a:off x="8328884" y="2841300"/>
            <a:ext cx="2265879" cy="73866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gradFill>
                  <a:gsLst>
                    <a:gs pos="2917">
                      <a:prstClr val="black"/>
                    </a:gs>
                    <a:gs pos="30000">
                      <a:prstClr val="black"/>
                    </a:gs>
                  </a:gsLst>
                  <a:lin ang="5400000" scaled="0"/>
                </a:gradFill>
                <a:latin typeface="+mj-lt"/>
              </a:rPr>
              <a:t>Low resource consumption through ongoing advancements </a:t>
            </a:r>
            <a:endParaRPr kumimoji="0" lang="en-US" sz="1600" b="0" i="0" u="none" strike="noStrike" kern="1200" cap="none" spc="0" normalizeH="0" baseline="0" noProof="0">
              <a:ln>
                <a:noFill/>
              </a:ln>
              <a:gradFill>
                <a:gsLst>
                  <a:gs pos="2917">
                    <a:prstClr val="black"/>
                  </a:gs>
                  <a:gs pos="30000">
                    <a:prstClr val="black"/>
                  </a:gs>
                </a:gsLst>
                <a:lin ang="5400000" scaled="0"/>
              </a:gradFill>
              <a:effectLst/>
              <a:uLnTx/>
              <a:uFillTx/>
              <a:latin typeface="+mj-lt"/>
              <a:ea typeface="+mn-ea"/>
              <a:cs typeface="+mn-cs"/>
            </a:endParaRPr>
          </a:p>
        </p:txBody>
      </p:sp>
      <p:grpSp>
        <p:nvGrpSpPr>
          <p:cNvPr id="2" name="Group 1">
            <a:extLst>
              <a:ext uri="{FF2B5EF4-FFF2-40B4-BE49-F238E27FC236}">
                <a16:creationId xmlns:a16="http://schemas.microsoft.com/office/drawing/2014/main" id="{EE23670D-C9BC-CA45-877C-D83E99CEA25D}"/>
              </a:ext>
              <a:ext uri="{C183D7F6-B498-43B3-948B-1728B52AA6E4}">
                <adec:decorative xmlns:adec="http://schemas.microsoft.com/office/drawing/2017/decorative" val="1"/>
              </a:ext>
            </a:extLst>
          </p:cNvPr>
          <p:cNvGrpSpPr/>
          <p:nvPr/>
        </p:nvGrpSpPr>
        <p:grpSpPr>
          <a:xfrm>
            <a:off x="4073723" y="4458981"/>
            <a:ext cx="707002" cy="777974"/>
            <a:chOff x="4073723" y="4458981"/>
            <a:chExt cx="707002" cy="777974"/>
          </a:xfrm>
        </p:grpSpPr>
        <p:pic>
          <p:nvPicPr>
            <p:cNvPr id="38" name="Picture 37">
              <a:extLst>
                <a:ext uri="{FF2B5EF4-FFF2-40B4-BE49-F238E27FC236}">
                  <a16:creationId xmlns:a16="http://schemas.microsoft.com/office/drawing/2014/main" id="{86D731FA-A5C4-4562-A563-3F5DBFFF0087}"/>
                </a:ext>
              </a:extLst>
            </p:cNvPr>
            <p:cNvPicPr>
              <a:picLocks noChangeAspect="1"/>
            </p:cNvPicPr>
            <p:nvPr/>
          </p:nvPicPr>
          <p:blipFill rotWithShape="1">
            <a:blip r:embed="rId9"/>
            <a:srcRect l="45553" t="40088"/>
            <a:stretch/>
          </p:blipFill>
          <p:spPr>
            <a:xfrm>
              <a:off x="4073723" y="4458981"/>
              <a:ext cx="707002" cy="777974"/>
            </a:xfrm>
            <a:prstGeom prst="rect">
              <a:avLst/>
            </a:prstGeom>
          </p:spPr>
        </p:pic>
        <p:sp>
          <p:nvSpPr>
            <p:cNvPr id="5" name="TextBox 4">
              <a:extLst>
                <a:ext uri="{FF2B5EF4-FFF2-40B4-BE49-F238E27FC236}">
                  <a16:creationId xmlns:a16="http://schemas.microsoft.com/office/drawing/2014/main" id="{3EEF0705-4D10-435E-9AF9-75FBE2EDA6DA}"/>
                </a:ext>
              </a:extLst>
            </p:cNvPr>
            <p:cNvSpPr txBox="1"/>
            <p:nvPr/>
          </p:nvSpPr>
          <p:spPr>
            <a:xfrm flipH="1">
              <a:off x="4109756" y="4760343"/>
              <a:ext cx="634935" cy="246221"/>
            </a:xfrm>
            <a:prstGeom prst="rect">
              <a:avLst/>
            </a:prstGeom>
            <a:noFill/>
          </p:spPr>
          <p:txBody>
            <a:bodyPr wrap="square" lIns="0" tIns="0" rIns="0" bIns="0" rtlCol="0">
              <a:spAutoFit/>
            </a:bodyPr>
            <a:lstStyle/>
            <a:p>
              <a:pPr algn="ctr"/>
              <a:r>
                <a:rPr lang="en-US" sz="1600" b="1">
                  <a:solidFill>
                    <a:schemeClr val="bg1"/>
                  </a:solidFill>
                </a:rPr>
                <a:t>OLTP</a:t>
              </a:r>
            </a:p>
          </p:txBody>
        </p:sp>
      </p:grpSp>
      <p:sp>
        <p:nvSpPr>
          <p:cNvPr id="39" name="TextBox 38">
            <a:extLst>
              <a:ext uri="{FF2B5EF4-FFF2-40B4-BE49-F238E27FC236}">
                <a16:creationId xmlns:a16="http://schemas.microsoft.com/office/drawing/2014/main" id="{15D2FB9B-A538-4539-A0F1-F5E75FB17BFA}"/>
              </a:ext>
            </a:extLst>
          </p:cNvPr>
          <p:cNvSpPr txBox="1"/>
          <p:nvPr/>
        </p:nvSpPr>
        <p:spPr>
          <a:xfrm>
            <a:off x="3521593" y="5381265"/>
            <a:ext cx="1854912"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gradFill>
                  <a:gsLst>
                    <a:gs pos="2917">
                      <a:prstClr val="black"/>
                    </a:gs>
                    <a:gs pos="30000">
                      <a:prstClr val="black"/>
                    </a:gs>
                  </a:gsLst>
                  <a:lin ang="5400000" scaled="0"/>
                </a:gradFill>
                <a:latin typeface="+mj-lt"/>
              </a:rPr>
              <a:t>Optimized for OLTP websites </a:t>
            </a:r>
            <a:endParaRPr kumimoji="0" lang="en-US" sz="1600" b="0" i="0" u="none" strike="noStrike" kern="1200" cap="none" spc="0" normalizeH="0" baseline="0" noProof="0">
              <a:ln>
                <a:noFill/>
              </a:ln>
              <a:gradFill>
                <a:gsLst>
                  <a:gs pos="2917">
                    <a:prstClr val="black"/>
                  </a:gs>
                  <a:gs pos="30000">
                    <a:prstClr val="black"/>
                  </a:gs>
                </a:gsLst>
                <a:lin ang="5400000" scaled="0"/>
              </a:gradFill>
              <a:effectLst/>
              <a:uLnTx/>
              <a:uFillTx/>
              <a:latin typeface="+mj-lt"/>
              <a:ea typeface="+mn-ea"/>
              <a:cs typeface="+mn-cs"/>
            </a:endParaRPr>
          </a:p>
        </p:txBody>
      </p:sp>
      <p:pic>
        <p:nvPicPr>
          <p:cNvPr id="36" name="Graphic 35">
            <a:extLst>
              <a:ext uri="{FF2B5EF4-FFF2-40B4-BE49-F238E27FC236}">
                <a16:creationId xmlns:a16="http://schemas.microsoft.com/office/drawing/2014/main" id="{F847415F-070F-46D6-8C85-2170D9D7309E}"/>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1701" y="4529953"/>
            <a:ext cx="707002" cy="707002"/>
          </a:xfrm>
          <a:prstGeom prst="rect">
            <a:avLst/>
          </a:prstGeom>
        </p:spPr>
      </p:pic>
      <p:sp>
        <p:nvSpPr>
          <p:cNvPr id="45" name="TextBox 44">
            <a:extLst>
              <a:ext uri="{FF2B5EF4-FFF2-40B4-BE49-F238E27FC236}">
                <a16:creationId xmlns:a16="http://schemas.microsoft.com/office/drawing/2014/main" id="{D96EC00A-94E1-4174-AEAE-6D959660B6B7}"/>
              </a:ext>
            </a:extLst>
          </p:cNvPr>
          <p:cNvSpPr txBox="1"/>
          <p:nvPr/>
        </p:nvSpPr>
        <p:spPr>
          <a:xfrm>
            <a:off x="6939998" y="5381265"/>
            <a:ext cx="1730409"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prstClr val="black"/>
                    </a:gs>
                    <a:gs pos="30000">
                      <a:prstClr val="black"/>
                    </a:gs>
                  </a:gsLst>
                  <a:lin ang="5400000" scaled="0"/>
                </a:gradFill>
                <a:effectLst/>
                <a:uLnTx/>
                <a:uFillTx/>
                <a:latin typeface="+mj-lt"/>
                <a:ea typeface="+mn-ea"/>
                <a:cs typeface="+mn-cs"/>
              </a:rPr>
              <a:t>A key part of the LAMP stack </a:t>
            </a:r>
          </a:p>
        </p:txBody>
      </p:sp>
    </p:spTree>
    <p:extLst>
      <p:ext uri="{BB962C8B-B14F-4D97-AF65-F5344CB8AC3E}">
        <p14:creationId xmlns:p14="http://schemas.microsoft.com/office/powerpoint/2010/main" val="28664869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8263" y="457200"/>
            <a:ext cx="11018520" cy="553998"/>
          </a:xfrm>
        </p:spPr>
        <p:txBody>
          <a:bodyPr/>
          <a:lstStyle/>
          <a:p>
            <a:r>
              <a:rPr lang="en-US">
                <a:cs typeface="Segoe UI"/>
              </a:rPr>
              <a:t>Build leading apps on Azure Database for MySQL</a:t>
            </a:r>
            <a:endParaRPr lang="en-US"/>
          </a:p>
        </p:txBody>
      </p:sp>
      <p:sp>
        <p:nvSpPr>
          <p:cNvPr id="9" name="Text Placeholder 10">
            <a:extLst>
              <a:ext uri="{FF2B5EF4-FFF2-40B4-BE49-F238E27FC236}">
                <a16:creationId xmlns:a16="http://schemas.microsoft.com/office/drawing/2014/main" id="{ACC4201B-09B1-4AF1-9756-676002FAA735}"/>
              </a:ext>
            </a:extLst>
          </p:cNvPr>
          <p:cNvSpPr txBox="1">
            <a:spLocks/>
          </p:cNvSpPr>
          <p:nvPr/>
        </p:nvSpPr>
        <p:spPr>
          <a:xfrm>
            <a:off x="590242" y="2484362"/>
            <a:ext cx="2011680" cy="760769"/>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Cost effective, fully managed MySQL database</a:t>
            </a:r>
          </a:p>
        </p:txBody>
      </p:sp>
      <p:cxnSp>
        <p:nvCxnSpPr>
          <p:cNvPr id="72" name="Straight Connector 71">
            <a:extLst>
              <a:ext uri="{FF2B5EF4-FFF2-40B4-BE49-F238E27FC236}">
                <a16:creationId xmlns:a16="http://schemas.microsoft.com/office/drawing/2014/main" id="{47C28E0E-176B-45E0-9EC1-0BE59E129FD5}"/>
              </a:ext>
              <a:ext uri="{C183D7F6-B498-43B3-948B-1728B52AA6E4}">
                <adec:decorative xmlns:adec="http://schemas.microsoft.com/office/drawing/2017/decorative" val="1"/>
              </a:ext>
            </a:extLst>
          </p:cNvPr>
          <p:cNvCxnSpPr>
            <a:cxnSpLocks/>
          </p:cNvCxnSpPr>
          <p:nvPr/>
        </p:nvCxnSpPr>
        <p:spPr>
          <a:xfrm>
            <a:off x="588263" y="3389879"/>
            <a:ext cx="176992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Text Placeholder 10">
            <a:extLst>
              <a:ext uri="{FF2B5EF4-FFF2-40B4-BE49-F238E27FC236}">
                <a16:creationId xmlns:a16="http://schemas.microsoft.com/office/drawing/2014/main" id="{CB9E4F0E-AB21-49AE-933E-686C17CB061F}"/>
              </a:ext>
            </a:extLst>
          </p:cNvPr>
          <p:cNvSpPr txBox="1">
            <a:spLocks/>
          </p:cNvSpPr>
          <p:nvPr/>
        </p:nvSpPr>
        <p:spPr>
          <a:xfrm>
            <a:off x="590242" y="3555602"/>
            <a:ext cx="2011680" cy="163106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Fully managed MySQL database with a</a:t>
            </a:r>
            <a:r>
              <a:rPr kumimoji="0" lang="en-US" sz="14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hlinkClick r:id="rId3">
                  <a:extLst>
                    <a:ext uri="{A12FA001-AC4F-418D-AE19-62706E023703}">
                      <ahyp:hlinkClr xmlns:ahyp="http://schemas.microsoft.com/office/drawing/2018/hyperlinkcolor" val="tx"/>
                    </a:ext>
                  </a:extLst>
                </a:hlinkClick>
              </a:rPr>
              <a:t> </a:t>
            </a:r>
            <a:r>
              <a:rPr kumimoji="0" lang="en-US" sz="1400" b="0" i="0" u="sng" strike="noStrike" kern="1200" cap="none" spc="0" normalizeH="0" baseline="0" noProof="0" dirty="0">
                <a:ln>
                  <a:noFill/>
                </a:ln>
                <a:solidFill>
                  <a:srgbClr val="0563C1"/>
                </a:solidFill>
                <a:effectLst/>
                <a:uLnTx/>
                <a:uFillTx/>
                <a:latin typeface="Segoe UI"/>
                <a:ea typeface="Calibri" panose="020F0502020204030204" pitchFamily="34" charset="0"/>
                <a:cs typeface="Arial" panose="020B0604020202020204" pitchFamily="34" charset="0"/>
                <a:hlinkClick r:id="rId3"/>
              </a:rPr>
              <a:t>48% lower total </a:t>
            </a:r>
            <a:r>
              <a:rPr kumimoji="0" lang="en-US" sz="1400" b="0" i="0" u="sng" strike="noStrike" kern="1200" cap="none" spc="0" normalizeH="0" baseline="0" noProof="0" dirty="0">
                <a:ln>
                  <a:noFill/>
                </a:ln>
                <a:solidFill>
                  <a:srgbClr val="0563C1"/>
                </a:solidFill>
                <a:effectLst/>
                <a:uLnTx/>
                <a:uFillTx/>
                <a:latin typeface="Segoe UI"/>
                <a:ea typeface="+mn-ea"/>
                <a:cs typeface="Arial" panose="020B0604020202020204" pitchFamily="34" charset="0"/>
                <a:hlinkClick r:id="rId3">
                  <a:extLst>
                    <a:ext uri="{A12FA001-AC4F-418D-AE19-62706E023703}">
                      <ahyp:hlinkClr xmlns:ahyp="http://schemas.microsoft.com/office/drawing/2018/hyperlinkcolor" val="tx"/>
                    </a:ext>
                  </a:extLst>
                </a:hlinkClick>
              </a:rPr>
              <a:t>cost</a:t>
            </a:r>
            <a:r>
              <a:rPr kumimoji="0" lang="en-US" sz="1400" b="0" i="0" u="sng" strike="noStrike" kern="1200" cap="none" spc="0" normalizeH="0" baseline="0" noProof="0" dirty="0">
                <a:ln>
                  <a:noFill/>
                </a:ln>
                <a:solidFill>
                  <a:srgbClr val="0563C1"/>
                </a:solidFill>
                <a:effectLst/>
                <a:uLnTx/>
                <a:uFillTx/>
                <a:latin typeface="Segoe UI"/>
                <a:ea typeface="+mn-ea"/>
                <a:cs typeface="Arial" panose="020B0604020202020204" pitchFamily="34" charset="0"/>
              </a:rPr>
              <a:t>¹ </a:t>
            </a:r>
            <a:r>
              <a:rPr kumimoji="0" lang="en-US" sz="14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 of ownership than on-premises deployments</a:t>
            </a:r>
            <a:endParaRPr kumimoji="0" lang="en-US" sz="1400" b="0" i="0" u="none" strike="noStrike" kern="1200" cap="none" spc="0" normalizeH="0" baseline="0" noProof="0" dirty="0">
              <a:ln>
                <a:noFill/>
              </a:ln>
              <a:solidFill>
                <a:srgbClr val="0078D4"/>
              </a:solidFill>
              <a:effectLst/>
              <a:uLnTx/>
              <a:uFillTx/>
              <a:latin typeface="Segoe UI"/>
              <a:ea typeface="Calibri" panose="020F0502020204030204" pitchFamily="34" charset="0"/>
              <a:cs typeface="Arial" panose="020B0604020202020204" pitchFamily="34" charset="0"/>
            </a:endParaRPr>
          </a:p>
        </p:txBody>
      </p:sp>
      <p:pic>
        <p:nvPicPr>
          <p:cNvPr id="79" name="Graphic 78">
            <a:extLst>
              <a:ext uri="{FF2B5EF4-FFF2-40B4-BE49-F238E27FC236}">
                <a16:creationId xmlns:a16="http://schemas.microsoft.com/office/drawing/2014/main" id="{13AA7920-8E97-45D5-B6F5-0C5A8D70F64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894254" y="1672535"/>
            <a:ext cx="585216" cy="585216"/>
          </a:xfrm>
          <a:prstGeom prst="rect">
            <a:avLst/>
          </a:prstGeom>
        </p:spPr>
      </p:pic>
      <p:sp>
        <p:nvSpPr>
          <p:cNvPr id="49" name="Text Placeholder 11">
            <a:extLst>
              <a:ext uri="{FF2B5EF4-FFF2-40B4-BE49-F238E27FC236}">
                <a16:creationId xmlns:a16="http://schemas.microsoft.com/office/drawing/2014/main" id="{D3737657-2678-487B-B653-6807A9FCD65D}"/>
              </a:ext>
            </a:extLst>
          </p:cNvPr>
          <p:cNvSpPr txBox="1">
            <a:spLocks/>
          </p:cNvSpPr>
          <p:nvPr/>
        </p:nvSpPr>
        <p:spPr>
          <a:xfrm>
            <a:off x="2899771" y="2484362"/>
            <a:ext cx="2011680" cy="760769"/>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Easy to provision </a:t>
            </a:r>
            <a:b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b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and scale</a:t>
            </a:r>
            <a:endParaRPr kumimoji="0" lang="en-US" sz="1400" b="0" i="0" u="none" strike="noStrike" kern="1200" cap="none" spc="0" normalizeH="0" baseline="0" noProof="0">
              <a:ln>
                <a:noFill/>
              </a:ln>
              <a:solidFill>
                <a:srgbClr val="FF0000"/>
              </a:solidFill>
              <a:effectLst/>
              <a:uLnTx/>
              <a:uFillTx/>
              <a:latin typeface="Segoe UI Semibold"/>
              <a:ea typeface="+mn-ea"/>
              <a:cs typeface="Segoe UI" panose="020B0502040204020203" pitchFamily="34" charset="0"/>
            </a:endParaRPr>
          </a:p>
        </p:txBody>
      </p:sp>
      <p:cxnSp>
        <p:nvCxnSpPr>
          <p:cNvPr id="73" name="Straight Connector 72">
            <a:extLst>
              <a:ext uri="{FF2B5EF4-FFF2-40B4-BE49-F238E27FC236}">
                <a16:creationId xmlns:a16="http://schemas.microsoft.com/office/drawing/2014/main" id="{476201D4-6E33-44EA-B34C-66C0B802FC47}"/>
              </a:ext>
              <a:ext uri="{C183D7F6-B498-43B3-948B-1728B52AA6E4}">
                <adec:decorative xmlns:adec="http://schemas.microsoft.com/office/drawing/2017/decorative" val="1"/>
              </a:ext>
            </a:extLst>
          </p:cNvPr>
          <p:cNvCxnSpPr>
            <a:cxnSpLocks/>
          </p:cNvCxnSpPr>
          <p:nvPr/>
        </p:nvCxnSpPr>
        <p:spPr>
          <a:xfrm>
            <a:off x="2894254" y="3389879"/>
            <a:ext cx="176992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 Placeholder 11">
            <a:extLst>
              <a:ext uri="{FF2B5EF4-FFF2-40B4-BE49-F238E27FC236}">
                <a16:creationId xmlns:a16="http://schemas.microsoft.com/office/drawing/2014/main" id="{02A389DE-5F6C-4E8A-8411-19D4353A5FE5}"/>
              </a:ext>
            </a:extLst>
          </p:cNvPr>
          <p:cNvSpPr txBox="1">
            <a:spLocks/>
          </p:cNvSpPr>
          <p:nvPr/>
        </p:nvSpPr>
        <p:spPr>
          <a:xfrm>
            <a:off x="2899771" y="3555602"/>
            <a:ext cx="2011680" cy="163106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Provision a database in less than 2 minutes. Easily scale your database with AI powered database monitoring</a:t>
            </a:r>
          </a:p>
        </p:txBody>
      </p:sp>
      <p:pic>
        <p:nvPicPr>
          <p:cNvPr id="80" name="Graphic 79">
            <a:extLst>
              <a:ext uri="{FF2B5EF4-FFF2-40B4-BE49-F238E27FC236}">
                <a16:creationId xmlns:a16="http://schemas.microsoft.com/office/drawing/2014/main" id="{81E90570-0536-4026-BDE9-204A9038B85D}"/>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0245" y="1671332"/>
            <a:ext cx="587622" cy="587622"/>
          </a:xfrm>
          <a:prstGeom prst="rect">
            <a:avLst/>
          </a:prstGeom>
        </p:spPr>
      </p:pic>
      <p:sp>
        <p:nvSpPr>
          <p:cNvPr id="12" name="Text Placeholder 11">
            <a:extLst>
              <a:ext uri="{FF2B5EF4-FFF2-40B4-BE49-F238E27FC236}">
                <a16:creationId xmlns:a16="http://schemas.microsoft.com/office/drawing/2014/main" id="{318D0C45-5601-4D97-8201-8E6485ECC9FD}"/>
              </a:ext>
            </a:extLst>
          </p:cNvPr>
          <p:cNvSpPr txBox="1">
            <a:spLocks/>
          </p:cNvSpPr>
          <p:nvPr/>
        </p:nvSpPr>
        <p:spPr>
          <a:xfrm>
            <a:off x="5209300" y="2484362"/>
            <a:ext cx="2011680" cy="760769"/>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Build resilient and responsive mission critical applications</a:t>
            </a:r>
          </a:p>
        </p:txBody>
      </p:sp>
      <p:cxnSp>
        <p:nvCxnSpPr>
          <p:cNvPr id="75" name="Straight Connector 74">
            <a:extLst>
              <a:ext uri="{FF2B5EF4-FFF2-40B4-BE49-F238E27FC236}">
                <a16:creationId xmlns:a16="http://schemas.microsoft.com/office/drawing/2014/main" id="{F53AA262-1749-4B7F-8DDA-637847527669}"/>
              </a:ext>
              <a:ext uri="{C183D7F6-B498-43B3-948B-1728B52AA6E4}">
                <adec:decorative xmlns:adec="http://schemas.microsoft.com/office/drawing/2017/decorative" val="1"/>
              </a:ext>
            </a:extLst>
          </p:cNvPr>
          <p:cNvCxnSpPr>
            <a:cxnSpLocks/>
          </p:cNvCxnSpPr>
          <p:nvPr/>
        </p:nvCxnSpPr>
        <p:spPr>
          <a:xfrm>
            <a:off x="5209300" y="3389879"/>
            <a:ext cx="176992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 Placeholder 11">
            <a:extLst>
              <a:ext uri="{FF2B5EF4-FFF2-40B4-BE49-F238E27FC236}">
                <a16:creationId xmlns:a16="http://schemas.microsoft.com/office/drawing/2014/main" id="{0FBC8DDC-B779-4EC1-B8F9-79206437436A}"/>
              </a:ext>
            </a:extLst>
          </p:cNvPr>
          <p:cNvSpPr txBox="1">
            <a:spLocks/>
          </p:cNvSpPr>
          <p:nvPr/>
        </p:nvSpPr>
        <p:spPr>
          <a:xfrm>
            <a:off x="5209300" y="3555602"/>
            <a:ext cx="2011680" cy="163106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7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Calibri" panose="020F0502020204030204" pitchFamily="34" charset="0"/>
                <a:cs typeface="Arial" panose="020B0604020202020204" pitchFamily="34" charset="0"/>
              </a:rPr>
              <a:t>Optimize your application with query insights and performance tuning recommendations for your mission critical workloads.</a:t>
            </a:r>
          </a:p>
        </p:txBody>
      </p:sp>
      <p:pic>
        <p:nvPicPr>
          <p:cNvPr id="81" name="Graphic 80">
            <a:extLst>
              <a:ext uri="{FF2B5EF4-FFF2-40B4-BE49-F238E27FC236}">
                <a16:creationId xmlns:a16="http://schemas.microsoft.com/office/drawing/2014/main" id="{3435A54C-3889-4696-A8E6-6D3EB5A5FF48}"/>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43414" y="1672535"/>
            <a:ext cx="585216" cy="585216"/>
          </a:xfrm>
          <a:prstGeom prst="rect">
            <a:avLst/>
          </a:prstGeom>
        </p:spPr>
      </p:pic>
      <p:sp>
        <p:nvSpPr>
          <p:cNvPr id="16" name="Text Placeholder 16">
            <a:extLst>
              <a:ext uri="{FF2B5EF4-FFF2-40B4-BE49-F238E27FC236}">
                <a16:creationId xmlns:a16="http://schemas.microsoft.com/office/drawing/2014/main" id="{D82AA7E2-0F8E-416B-BD9F-06D4E4D4129F}"/>
              </a:ext>
            </a:extLst>
          </p:cNvPr>
          <p:cNvSpPr txBox="1">
            <a:spLocks/>
          </p:cNvSpPr>
          <p:nvPr/>
        </p:nvSpPr>
        <p:spPr>
          <a:xfrm>
            <a:off x="7518829" y="2484362"/>
            <a:ext cx="2011680" cy="760768"/>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Develop and deploy applications faster with the power of Azure</a:t>
            </a:r>
          </a:p>
        </p:txBody>
      </p:sp>
      <p:cxnSp>
        <p:nvCxnSpPr>
          <p:cNvPr id="76" name="Straight Connector 75">
            <a:extLst>
              <a:ext uri="{FF2B5EF4-FFF2-40B4-BE49-F238E27FC236}">
                <a16:creationId xmlns:a16="http://schemas.microsoft.com/office/drawing/2014/main" id="{977C4AA6-DF68-47A9-8CA1-F5AD3579D631}"/>
              </a:ext>
              <a:ext uri="{C183D7F6-B498-43B3-948B-1728B52AA6E4}">
                <adec:decorative xmlns:adec="http://schemas.microsoft.com/office/drawing/2017/decorative" val="1"/>
              </a:ext>
            </a:extLst>
          </p:cNvPr>
          <p:cNvCxnSpPr>
            <a:cxnSpLocks/>
          </p:cNvCxnSpPr>
          <p:nvPr/>
        </p:nvCxnSpPr>
        <p:spPr>
          <a:xfrm>
            <a:off x="7513814" y="3389879"/>
            <a:ext cx="176992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 Placeholder 16">
            <a:extLst>
              <a:ext uri="{FF2B5EF4-FFF2-40B4-BE49-F238E27FC236}">
                <a16:creationId xmlns:a16="http://schemas.microsoft.com/office/drawing/2014/main" id="{86B7067A-8ED3-424E-A027-8743441A77C7}"/>
              </a:ext>
            </a:extLst>
          </p:cNvPr>
          <p:cNvSpPr txBox="1">
            <a:spLocks/>
          </p:cNvSpPr>
          <p:nvPr/>
        </p:nvSpPr>
        <p:spPr>
          <a:xfrm>
            <a:off x="7518829" y="3555602"/>
            <a:ext cx="2011680" cy="1631064"/>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Tap into the power of Azure by integrating with Azure Cognitive Services, Azure Kubernetes Service, or Azure App Service.</a:t>
            </a:r>
          </a:p>
        </p:txBody>
      </p:sp>
      <p:sp>
        <p:nvSpPr>
          <p:cNvPr id="46" name="Text Placeholder 12">
            <a:extLst>
              <a:ext uri="{FF2B5EF4-FFF2-40B4-BE49-F238E27FC236}">
                <a16:creationId xmlns:a16="http://schemas.microsoft.com/office/drawing/2014/main" id="{088AE05D-AEFA-4504-894A-4E32C64BBD79}"/>
              </a:ext>
            </a:extLst>
          </p:cNvPr>
          <p:cNvSpPr txBox="1">
            <a:spLocks/>
          </p:cNvSpPr>
          <p:nvPr/>
        </p:nvSpPr>
        <p:spPr>
          <a:xfrm>
            <a:off x="9828357" y="2484362"/>
            <a:ext cx="2011680" cy="76076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Build on a trusted platform</a:t>
            </a:r>
          </a:p>
        </p:txBody>
      </p:sp>
      <p:cxnSp>
        <p:nvCxnSpPr>
          <p:cNvPr id="77" name="Straight Connector 76">
            <a:extLst>
              <a:ext uri="{FF2B5EF4-FFF2-40B4-BE49-F238E27FC236}">
                <a16:creationId xmlns:a16="http://schemas.microsoft.com/office/drawing/2014/main" id="{6DD263D2-3752-48BB-80AB-8161ABFE1B0B}"/>
              </a:ext>
              <a:ext uri="{C183D7F6-B498-43B3-948B-1728B52AA6E4}">
                <adec:decorative xmlns:adec="http://schemas.microsoft.com/office/drawing/2017/decorative" val="1"/>
              </a:ext>
            </a:extLst>
          </p:cNvPr>
          <p:cNvCxnSpPr>
            <a:cxnSpLocks/>
          </p:cNvCxnSpPr>
          <p:nvPr/>
        </p:nvCxnSpPr>
        <p:spPr>
          <a:xfrm>
            <a:off x="9816349" y="3389879"/>
            <a:ext cx="176992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 Placeholder 12">
            <a:extLst>
              <a:ext uri="{FF2B5EF4-FFF2-40B4-BE49-F238E27FC236}">
                <a16:creationId xmlns:a16="http://schemas.microsoft.com/office/drawing/2014/main" id="{8716FC20-C74D-421F-A9A3-60049300F057}"/>
              </a:ext>
            </a:extLst>
          </p:cNvPr>
          <p:cNvSpPr txBox="1">
            <a:spLocks/>
          </p:cNvSpPr>
          <p:nvPr/>
        </p:nvSpPr>
        <p:spPr>
          <a:xfrm>
            <a:off x="9828357" y="3555602"/>
            <a:ext cx="2011680" cy="1631060"/>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Deliver data-powered experiences with the security and privacy controls required to innovate with confidence</a:t>
            </a:r>
            <a:r>
              <a:rPr kumimoji="0" lang="en-US" sz="1400" b="0" i="0" u="none" strike="noStrike" kern="1200" cap="none" spc="0" normalizeH="0" baseline="0" noProof="0">
                <a:ln>
                  <a:noFill/>
                </a:ln>
                <a:solidFill>
                  <a:srgbClr val="0078D4"/>
                </a:solidFill>
                <a:effectLst/>
                <a:uLnTx/>
                <a:uFillTx/>
                <a:latin typeface="Segoe UI"/>
                <a:ea typeface="Calibri" panose="020F0502020204030204" pitchFamily="34" charset="0"/>
                <a:cs typeface="Segoe UI" panose="020B0502040204020203" pitchFamily="34" charset="0"/>
              </a:rPr>
              <a:t>. </a:t>
            </a:r>
            <a:endPar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endParaRPr>
          </a:p>
        </p:txBody>
      </p:sp>
      <p:pic>
        <p:nvPicPr>
          <p:cNvPr id="2" name="Graphic 1">
            <a:extLst>
              <a:ext uri="{FF2B5EF4-FFF2-40B4-BE49-F238E27FC236}">
                <a16:creationId xmlns:a16="http://schemas.microsoft.com/office/drawing/2014/main" id="{6B4848EB-D21C-17E9-6C03-51E77D17074C}"/>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8263" y="1671332"/>
            <a:ext cx="623107" cy="585214"/>
          </a:xfrm>
          <a:prstGeom prst="rect">
            <a:avLst/>
          </a:prstGeom>
        </p:spPr>
      </p:pic>
      <p:pic>
        <p:nvPicPr>
          <p:cNvPr id="3" name="Graphic 2">
            <a:extLst>
              <a:ext uri="{FF2B5EF4-FFF2-40B4-BE49-F238E27FC236}">
                <a16:creationId xmlns:a16="http://schemas.microsoft.com/office/drawing/2014/main" id="{9B1C1454-FD21-3F22-1170-E5641CA7EBD9}"/>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7473032" y="1671332"/>
            <a:ext cx="585216" cy="585216"/>
          </a:xfrm>
          <a:prstGeom prst="rect">
            <a:avLst/>
          </a:prstGeom>
        </p:spPr>
      </p:pic>
    </p:spTree>
    <p:extLst>
      <p:ext uri="{BB962C8B-B14F-4D97-AF65-F5344CB8AC3E}">
        <p14:creationId xmlns:p14="http://schemas.microsoft.com/office/powerpoint/2010/main" val="3424886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BE06-8BAC-4579-B5A1-3FA07C8C162F}"/>
              </a:ext>
            </a:extLst>
          </p:cNvPr>
          <p:cNvSpPr>
            <a:spLocks noGrp="1"/>
          </p:cNvSpPr>
          <p:nvPr>
            <p:ph type="title"/>
          </p:nvPr>
        </p:nvSpPr>
        <p:spPr>
          <a:xfrm>
            <a:off x="588263" y="457200"/>
            <a:ext cx="11018520" cy="553998"/>
          </a:xfrm>
        </p:spPr>
        <p:txBody>
          <a:bodyPr/>
          <a:lstStyle/>
          <a:p>
            <a:r>
              <a:rPr lang="en-US"/>
              <a:t>Azure takes the admin out of MySQL</a:t>
            </a:r>
          </a:p>
        </p:txBody>
      </p:sp>
      <p:sp>
        <p:nvSpPr>
          <p:cNvPr id="12" name="Text Placeholder 11">
            <a:extLst>
              <a:ext uri="{FF2B5EF4-FFF2-40B4-BE49-F238E27FC236}">
                <a16:creationId xmlns:a16="http://schemas.microsoft.com/office/drawing/2014/main" id="{841C2E85-9140-439E-B7DF-DFD6112587BD}"/>
              </a:ext>
            </a:extLst>
          </p:cNvPr>
          <p:cNvSpPr>
            <a:spLocks noGrp="1"/>
          </p:cNvSpPr>
          <p:nvPr>
            <p:ph type="body" sz="quarter" idx="10"/>
          </p:nvPr>
        </p:nvSpPr>
        <p:spPr>
          <a:xfrm>
            <a:off x="588263" y="1458763"/>
            <a:ext cx="3824816" cy="1062150"/>
          </a:xfrm>
        </p:spPr>
        <p:txBody>
          <a:bodyPr/>
          <a:lstStyle/>
          <a:p>
            <a:r>
              <a:rPr lang="en-US" sz="1600">
                <a:solidFill>
                  <a:schemeClr val="tx1"/>
                </a:solidFill>
              </a:rPr>
              <a:t>Azure Databases for MySQL are fully managed, enterprise-ready community databases-as-a-service to help you focus on your app, not your database </a:t>
            </a:r>
          </a:p>
        </p:txBody>
      </p:sp>
      <p:grpSp>
        <p:nvGrpSpPr>
          <p:cNvPr id="149" name="Group 94">
            <a:extLst>
              <a:ext uri="{FF2B5EF4-FFF2-40B4-BE49-F238E27FC236}">
                <a16:creationId xmlns:a16="http://schemas.microsoft.com/office/drawing/2014/main" id="{DE0811E4-71BD-4E50-93E0-38D5908DC6E5}"/>
              </a:ext>
              <a:ext uri="{C183D7F6-B498-43B3-948B-1728B52AA6E4}">
                <adec:decorative xmlns:adec="http://schemas.microsoft.com/office/drawing/2017/decorative" val="1"/>
              </a:ext>
            </a:extLst>
          </p:cNvPr>
          <p:cNvGrpSpPr>
            <a:grpSpLocks noChangeAspect="1"/>
          </p:cNvGrpSpPr>
          <p:nvPr/>
        </p:nvGrpSpPr>
        <p:grpSpPr bwMode="auto">
          <a:xfrm>
            <a:off x="605244" y="3044813"/>
            <a:ext cx="288177" cy="288177"/>
            <a:chOff x="2812" y="2781"/>
            <a:chExt cx="312" cy="312"/>
          </a:xfrm>
        </p:grpSpPr>
        <p:sp>
          <p:nvSpPr>
            <p:cNvPr id="151" name="Freeform 95">
              <a:extLst>
                <a:ext uri="{FF2B5EF4-FFF2-40B4-BE49-F238E27FC236}">
                  <a16:creationId xmlns:a16="http://schemas.microsoft.com/office/drawing/2014/main" id="{117C8D47-3EC8-46B0-9B24-E17FC3C5565C}"/>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Freeform 96">
              <a:extLst>
                <a:ext uri="{FF2B5EF4-FFF2-40B4-BE49-F238E27FC236}">
                  <a16:creationId xmlns:a16="http://schemas.microsoft.com/office/drawing/2014/main" id="{8AAF25CB-6B11-44D7-ACEE-36014FA5C0E2}"/>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Freeform 97">
              <a:extLst>
                <a:ext uri="{FF2B5EF4-FFF2-40B4-BE49-F238E27FC236}">
                  <a16:creationId xmlns:a16="http://schemas.microsoft.com/office/drawing/2014/main" id="{F5476614-9E5F-406B-A4D4-E5FAFD521A2E}"/>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3" name="Text Placeholder 11">
            <a:extLst>
              <a:ext uri="{FF2B5EF4-FFF2-40B4-BE49-F238E27FC236}">
                <a16:creationId xmlns:a16="http://schemas.microsoft.com/office/drawing/2014/main" id="{4B20CB86-D529-4314-9AFF-5F0A5D2D3FD8}"/>
              </a:ext>
            </a:extLst>
          </p:cNvPr>
          <p:cNvSpPr txBox="1">
            <a:spLocks/>
          </p:cNvSpPr>
          <p:nvPr/>
        </p:nvSpPr>
        <p:spPr>
          <a:xfrm>
            <a:off x="1087655" y="2973458"/>
            <a:ext cx="3824815" cy="430887"/>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Protect data with greater manageability </a:t>
            </a:r>
            <a:b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and security</a:t>
            </a:r>
          </a:p>
        </p:txBody>
      </p:sp>
      <p:grpSp>
        <p:nvGrpSpPr>
          <p:cNvPr id="40" name="Group 94">
            <a:extLst>
              <a:ext uri="{FF2B5EF4-FFF2-40B4-BE49-F238E27FC236}">
                <a16:creationId xmlns:a16="http://schemas.microsoft.com/office/drawing/2014/main" id="{13204A6C-11A1-4587-A9B2-FE72CF89B015}"/>
              </a:ext>
              <a:ext uri="{C183D7F6-B498-43B3-948B-1728B52AA6E4}">
                <adec:decorative xmlns:adec="http://schemas.microsoft.com/office/drawing/2017/decorative" val="1"/>
              </a:ext>
            </a:extLst>
          </p:cNvPr>
          <p:cNvGrpSpPr>
            <a:grpSpLocks noChangeAspect="1"/>
          </p:cNvGrpSpPr>
          <p:nvPr/>
        </p:nvGrpSpPr>
        <p:grpSpPr bwMode="auto">
          <a:xfrm>
            <a:off x="605244" y="3786822"/>
            <a:ext cx="288177" cy="288177"/>
            <a:chOff x="2812" y="2781"/>
            <a:chExt cx="312" cy="312"/>
          </a:xfrm>
        </p:grpSpPr>
        <p:sp>
          <p:nvSpPr>
            <p:cNvPr id="41" name="Freeform 95">
              <a:extLst>
                <a:ext uri="{FF2B5EF4-FFF2-40B4-BE49-F238E27FC236}">
                  <a16:creationId xmlns:a16="http://schemas.microsoft.com/office/drawing/2014/main" id="{FD75F076-9DDE-4BF6-A65A-6F0C01075313}"/>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96">
              <a:extLst>
                <a:ext uri="{FF2B5EF4-FFF2-40B4-BE49-F238E27FC236}">
                  <a16:creationId xmlns:a16="http://schemas.microsoft.com/office/drawing/2014/main" id="{66F702E4-8237-4051-B4EB-3797CFCC0A7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Freeform 97">
              <a:extLst>
                <a:ext uri="{FF2B5EF4-FFF2-40B4-BE49-F238E27FC236}">
                  <a16:creationId xmlns:a16="http://schemas.microsoft.com/office/drawing/2014/main" id="{B277FED2-00D7-43E4-893C-027457655298}"/>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4" name="Text Placeholder 11">
            <a:extLst>
              <a:ext uri="{FF2B5EF4-FFF2-40B4-BE49-F238E27FC236}">
                <a16:creationId xmlns:a16="http://schemas.microsoft.com/office/drawing/2014/main" id="{1D8035FB-8358-442A-BC73-93DA87F75A4F}"/>
              </a:ext>
            </a:extLst>
          </p:cNvPr>
          <p:cNvSpPr txBox="1">
            <a:spLocks/>
          </p:cNvSpPr>
          <p:nvPr/>
        </p:nvSpPr>
        <p:spPr>
          <a:xfrm>
            <a:off x="1087655" y="3715467"/>
            <a:ext cx="3824815" cy="430887"/>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a:solidFill>
                  <a:prstClr val="black"/>
                </a:solidFill>
                <a:latin typeface="Segoe UI" panose="020B0502040204020203" pitchFamily="34" charset="0"/>
                <a:cs typeface="Segoe UI" panose="020B0502040204020203" pitchFamily="34" charset="0"/>
              </a:rPr>
              <a:t>Speed up queries and gain insights with better</a:t>
            </a:r>
            <a: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performance and intelligence </a:t>
            </a:r>
          </a:p>
        </p:txBody>
      </p:sp>
      <p:grpSp>
        <p:nvGrpSpPr>
          <p:cNvPr id="44" name="Group 94">
            <a:extLst>
              <a:ext uri="{FF2B5EF4-FFF2-40B4-BE49-F238E27FC236}">
                <a16:creationId xmlns:a16="http://schemas.microsoft.com/office/drawing/2014/main" id="{B9DEAAF6-E0F1-41AE-BB41-43972F8B9271}"/>
              </a:ext>
              <a:ext uri="{C183D7F6-B498-43B3-948B-1728B52AA6E4}">
                <adec:decorative xmlns:adec="http://schemas.microsoft.com/office/drawing/2017/decorative" val="1"/>
              </a:ext>
            </a:extLst>
          </p:cNvPr>
          <p:cNvGrpSpPr>
            <a:grpSpLocks noChangeAspect="1"/>
          </p:cNvGrpSpPr>
          <p:nvPr/>
        </p:nvGrpSpPr>
        <p:grpSpPr bwMode="auto">
          <a:xfrm>
            <a:off x="605244" y="4457476"/>
            <a:ext cx="288177" cy="288177"/>
            <a:chOff x="2812" y="2781"/>
            <a:chExt cx="312" cy="312"/>
          </a:xfrm>
        </p:grpSpPr>
        <p:sp>
          <p:nvSpPr>
            <p:cNvPr id="45" name="Freeform 95">
              <a:extLst>
                <a:ext uri="{FF2B5EF4-FFF2-40B4-BE49-F238E27FC236}">
                  <a16:creationId xmlns:a16="http://schemas.microsoft.com/office/drawing/2014/main" id="{8655AE55-D1BF-4126-8FE6-DF2E4930BE2A}"/>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96">
              <a:extLst>
                <a:ext uri="{FF2B5EF4-FFF2-40B4-BE49-F238E27FC236}">
                  <a16:creationId xmlns:a16="http://schemas.microsoft.com/office/drawing/2014/main" id="{E6568BB9-7629-4D0C-8036-01BDDC96BDF4}"/>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97">
              <a:extLst>
                <a:ext uri="{FF2B5EF4-FFF2-40B4-BE49-F238E27FC236}">
                  <a16:creationId xmlns:a16="http://schemas.microsoft.com/office/drawing/2014/main" id="{033E19AF-72F3-4FF6-82E7-76AC7E0F0A6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5" name="Text Placeholder 11">
            <a:extLst>
              <a:ext uri="{FF2B5EF4-FFF2-40B4-BE49-F238E27FC236}">
                <a16:creationId xmlns:a16="http://schemas.microsoft.com/office/drawing/2014/main" id="{E91A44F9-08A4-4728-AF5C-DF45DBF9FFA3}"/>
              </a:ext>
            </a:extLst>
          </p:cNvPr>
          <p:cNvSpPr txBox="1">
            <a:spLocks/>
          </p:cNvSpPr>
          <p:nvPr/>
        </p:nvSpPr>
        <p:spPr>
          <a:xfrm>
            <a:off x="1087655" y="4493842"/>
            <a:ext cx="3824815" cy="215444"/>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Deploy apps </a:t>
            </a:r>
            <a:r>
              <a:rPr lang="en-US" sz="1400">
                <a:solidFill>
                  <a:prstClr val="black"/>
                </a:solidFill>
                <a:latin typeface="Segoe UI" panose="020B0502040204020203" pitchFamily="34" charset="0"/>
                <a:cs typeface="Segoe UI" panose="020B0502040204020203" pitchFamily="34" charset="0"/>
              </a:rPr>
              <a:t>globally in minutes</a:t>
            </a:r>
          </a:p>
        </p:txBody>
      </p:sp>
      <p:grpSp>
        <p:nvGrpSpPr>
          <p:cNvPr id="48" name="Group 94">
            <a:extLst>
              <a:ext uri="{FF2B5EF4-FFF2-40B4-BE49-F238E27FC236}">
                <a16:creationId xmlns:a16="http://schemas.microsoft.com/office/drawing/2014/main" id="{A5BD58D7-7A84-4537-A06D-D0A3D34C3F90}"/>
              </a:ext>
              <a:ext uri="{C183D7F6-B498-43B3-948B-1728B52AA6E4}">
                <adec:decorative xmlns:adec="http://schemas.microsoft.com/office/drawing/2017/decorative" val="1"/>
              </a:ext>
            </a:extLst>
          </p:cNvPr>
          <p:cNvGrpSpPr>
            <a:grpSpLocks noChangeAspect="1"/>
          </p:cNvGrpSpPr>
          <p:nvPr/>
        </p:nvGrpSpPr>
        <p:grpSpPr bwMode="auto">
          <a:xfrm>
            <a:off x="605244" y="5056775"/>
            <a:ext cx="288177" cy="288177"/>
            <a:chOff x="2812" y="2781"/>
            <a:chExt cx="312" cy="312"/>
          </a:xfrm>
        </p:grpSpPr>
        <p:sp>
          <p:nvSpPr>
            <p:cNvPr id="49" name="Freeform 95">
              <a:extLst>
                <a:ext uri="{FF2B5EF4-FFF2-40B4-BE49-F238E27FC236}">
                  <a16:creationId xmlns:a16="http://schemas.microsoft.com/office/drawing/2014/main" id="{CAAA99D0-9E50-432C-A9C5-013765DF787A}"/>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Freeform 96">
              <a:extLst>
                <a:ext uri="{FF2B5EF4-FFF2-40B4-BE49-F238E27FC236}">
                  <a16:creationId xmlns:a16="http://schemas.microsoft.com/office/drawing/2014/main" id="{1A718EF7-D8C0-4DC1-8E58-F1B3DD50068F}"/>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97">
              <a:extLst>
                <a:ext uri="{FF2B5EF4-FFF2-40B4-BE49-F238E27FC236}">
                  <a16:creationId xmlns:a16="http://schemas.microsoft.com/office/drawing/2014/main" id="{8E6C071B-2AAB-42E1-BC2B-311AB12BD3E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7" name="Text Placeholder 11">
            <a:extLst>
              <a:ext uri="{FF2B5EF4-FFF2-40B4-BE49-F238E27FC236}">
                <a16:creationId xmlns:a16="http://schemas.microsoft.com/office/drawing/2014/main" id="{C8BAACE9-A182-4FEE-A656-CC7001ADB7BA}"/>
              </a:ext>
            </a:extLst>
          </p:cNvPr>
          <p:cNvSpPr txBox="1">
            <a:spLocks/>
          </p:cNvSpPr>
          <p:nvPr/>
        </p:nvSpPr>
        <p:spPr>
          <a:xfrm>
            <a:off x="1087655" y="5093141"/>
            <a:ext cx="3824815" cy="215444"/>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a:solidFill>
                  <a:prstClr val="black"/>
                </a:solidFill>
                <a:latin typeface="Segoe UI" panose="020B0502040204020203" pitchFamily="34" charset="0"/>
                <a:cs typeface="Segoe UI" panose="020B0502040204020203" pitchFamily="34" charset="0"/>
              </a:rPr>
              <a:t>Save time with built-in</a:t>
            </a:r>
            <a:r>
              <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tools and resources</a:t>
            </a:r>
          </a:p>
        </p:txBody>
      </p:sp>
      <p:sp>
        <p:nvSpPr>
          <p:cNvPr id="8" name="Rectangle 7">
            <a:extLst>
              <a:ext uri="{FF2B5EF4-FFF2-40B4-BE49-F238E27FC236}">
                <a16:creationId xmlns:a16="http://schemas.microsoft.com/office/drawing/2014/main" id="{0B019D7B-A72F-4A93-8387-0947339DD76B}"/>
              </a:ext>
            </a:extLst>
          </p:cNvPr>
          <p:cNvSpPr/>
          <p:nvPr/>
        </p:nvSpPr>
        <p:spPr bwMode="auto">
          <a:xfrm>
            <a:off x="5155880" y="1840990"/>
            <a:ext cx="1254225" cy="818263"/>
          </a:xfrm>
          <a:prstGeom prst="rect">
            <a:avLst/>
          </a:prstGeom>
          <a:solidFill>
            <a:schemeClr val="accent2"/>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ea typeface="Segoe UI" pitchFamily="34" charset="0"/>
                <a:cs typeface="Segoe UI" pitchFamily="34" charset="0"/>
              </a:rPr>
              <a:t>Intelligent Features</a:t>
            </a:r>
          </a:p>
        </p:txBody>
      </p:sp>
      <p:sp>
        <p:nvSpPr>
          <p:cNvPr id="58" name="Rectangle 57">
            <a:extLst>
              <a:ext uri="{FF2B5EF4-FFF2-40B4-BE49-F238E27FC236}">
                <a16:creationId xmlns:a16="http://schemas.microsoft.com/office/drawing/2014/main" id="{1968117C-21C7-4A9C-972D-FE5F8B42F5AB}"/>
              </a:ext>
            </a:extLst>
          </p:cNvPr>
          <p:cNvSpPr/>
          <p:nvPr/>
        </p:nvSpPr>
        <p:spPr bwMode="auto">
          <a:xfrm>
            <a:off x="5155880" y="2662429"/>
            <a:ext cx="1254225" cy="1681163"/>
          </a:xfrm>
          <a:prstGeom prst="rect">
            <a:avLst/>
          </a:prstGeom>
          <a:solidFill>
            <a:schemeClr val="accent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Managed By Microsoft</a:t>
            </a:r>
          </a:p>
        </p:txBody>
      </p:sp>
      <p:sp>
        <p:nvSpPr>
          <p:cNvPr id="59" name="Rectangle 58">
            <a:extLst>
              <a:ext uri="{FF2B5EF4-FFF2-40B4-BE49-F238E27FC236}">
                <a16:creationId xmlns:a16="http://schemas.microsoft.com/office/drawing/2014/main" id="{26DB4B89-E131-438F-8C41-BB152CFCA4E1}"/>
              </a:ext>
            </a:extLst>
          </p:cNvPr>
          <p:cNvSpPr/>
          <p:nvPr/>
        </p:nvSpPr>
        <p:spPr bwMode="auto">
          <a:xfrm>
            <a:off x="5155880" y="4346767"/>
            <a:ext cx="1254225" cy="2120899"/>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Managed By Customer</a:t>
            </a:r>
          </a:p>
        </p:txBody>
      </p:sp>
      <p:graphicFrame>
        <p:nvGraphicFramePr>
          <p:cNvPr id="56" name="Table 5">
            <a:extLst>
              <a:ext uri="{FF2B5EF4-FFF2-40B4-BE49-F238E27FC236}">
                <a16:creationId xmlns:a16="http://schemas.microsoft.com/office/drawing/2014/main" id="{90ACB270-A341-42FF-BCC4-57A4AAAF4D0E}"/>
              </a:ext>
            </a:extLst>
          </p:cNvPr>
          <p:cNvGraphicFramePr>
            <a:graphicFrameLocks noGrp="1"/>
          </p:cNvGraphicFramePr>
          <p:nvPr>
            <p:extLst>
              <p:ext uri="{D42A27DB-BD31-4B8C-83A1-F6EECF244321}">
                <p14:modId xmlns:p14="http://schemas.microsoft.com/office/powerpoint/2010/main" val="1207835144"/>
              </p:ext>
            </p:extLst>
          </p:nvPr>
        </p:nvGraphicFramePr>
        <p:xfrm>
          <a:off x="6431622" y="1210826"/>
          <a:ext cx="5286564" cy="5255446"/>
        </p:xfrm>
        <a:graphic>
          <a:graphicData uri="http://schemas.openxmlformats.org/drawingml/2006/table">
            <a:tbl>
              <a:tblPr firstRow="1" bandRow="1">
                <a:tableStyleId>{2D5ABB26-0587-4C30-8999-92F81FD0307C}</a:tableStyleId>
              </a:tblPr>
              <a:tblGrid>
                <a:gridCol w="1762188">
                  <a:extLst>
                    <a:ext uri="{9D8B030D-6E8A-4147-A177-3AD203B41FA5}">
                      <a16:colId xmlns:a16="http://schemas.microsoft.com/office/drawing/2014/main" val="788832998"/>
                    </a:ext>
                  </a:extLst>
                </a:gridCol>
                <a:gridCol w="1762188">
                  <a:extLst>
                    <a:ext uri="{9D8B030D-6E8A-4147-A177-3AD203B41FA5}">
                      <a16:colId xmlns:a16="http://schemas.microsoft.com/office/drawing/2014/main" val="604897334"/>
                    </a:ext>
                  </a:extLst>
                </a:gridCol>
                <a:gridCol w="1762188">
                  <a:extLst>
                    <a:ext uri="{9D8B030D-6E8A-4147-A177-3AD203B41FA5}">
                      <a16:colId xmlns:a16="http://schemas.microsoft.com/office/drawing/2014/main" val="357097111"/>
                    </a:ext>
                  </a:extLst>
                </a:gridCol>
              </a:tblGrid>
              <a:tr h="617974">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On-premises</a:t>
                      </a:r>
                      <a:endParaRPr kumimoji="0" lang="en-US" sz="1398" u="none" strike="noStrike" kern="1200" cap="none" spc="0" normalizeH="0" baseline="0" noProof="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000" u="none" strike="noStrike" kern="1200" cap="none" spc="0" normalizeH="0" baseline="0" noProof="0">
                          <a:ln>
                            <a:noFill/>
                          </a:ln>
                          <a:effectLst/>
                          <a:uLnTx/>
                          <a:uFillTx/>
                        </a:rPr>
                        <a:t>MySQL</a:t>
                      </a:r>
                      <a:endParaRPr kumimoji="0" lang="en-US" sz="1050" b="0" i="0" u="none" strike="noStrike" kern="1200" cap="none" spc="0" normalizeH="0" baseline="0" noProof="0">
                        <a:ln>
                          <a:noFill/>
                        </a:ln>
                        <a:solidFill>
                          <a:srgbClr val="2F2F2F"/>
                        </a:solidFill>
                        <a:effectLst/>
                        <a:uLnTx/>
                        <a:uFillTx/>
                        <a:latin typeface="+mn-lt"/>
                        <a:ea typeface="Kozuka Gothic Pro R" pitchFamily="34" charset="-128"/>
                        <a:cs typeface="Segoe UI Semibold" panose="020B0702040204020203" pitchFamily="34" charset="0"/>
                      </a:endParaRPr>
                    </a:p>
                  </a:txBody>
                  <a:tcPr>
                    <a:lnR w="12700" cap="flat" cmpd="sng" algn="ctr">
                      <a:solidFill>
                        <a:schemeClr val="bg1">
                          <a:lumMod val="85000"/>
                        </a:schemeClr>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IaaS</a:t>
                      </a:r>
                      <a:endParaRPr kumimoji="0" lang="en-US" sz="1398" u="none" strike="noStrike" kern="1200" cap="none" spc="0" normalizeH="0" baseline="0" noProof="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000" u="none" strike="noStrike" kern="1200" cap="none" spc="0" normalizeH="0" baseline="0" noProof="0">
                          <a:ln>
                            <a:noFill/>
                          </a:ln>
                          <a:effectLst/>
                          <a:uLnTx/>
                          <a:uFillTx/>
                        </a:rPr>
                        <a:t>Azure VMs </a:t>
                      </a:r>
                      <a:br>
                        <a:rPr kumimoji="0" lang="en-US" sz="1000" u="none" strike="noStrike" kern="1200" cap="none" spc="0" normalizeH="0" baseline="0" noProof="0">
                          <a:ln>
                            <a:noFill/>
                          </a:ln>
                          <a:effectLst/>
                          <a:uLnTx/>
                          <a:uFillTx/>
                        </a:rPr>
                      </a:br>
                      <a:r>
                        <a:rPr kumimoji="0" lang="en-US" sz="1000" u="none" strike="noStrike" kern="1200" cap="none" spc="0" normalizeH="0" baseline="0" noProof="0">
                          <a:ln>
                            <a:noFill/>
                          </a:ln>
                          <a:effectLst/>
                          <a:uLnTx/>
                          <a:uFillTx/>
                        </a:rPr>
                        <a:t>with MySQL</a:t>
                      </a:r>
                      <a:endParaRPr kumimoji="0" lang="en-US" sz="1000" b="0" i="0" u="none" strike="noStrike" kern="1200" cap="none" spc="0" normalizeH="0" baseline="0" noProof="0">
                        <a:ln>
                          <a:noFill/>
                        </a:ln>
                        <a:solidFill>
                          <a:srgbClr val="2F2F2F"/>
                        </a:solidFill>
                        <a:effectLst/>
                        <a:uLnTx/>
                        <a:uFillTx/>
                        <a:latin typeface="+mn-lt"/>
                        <a:ea typeface="Kozuka Gothic Pro R" pitchFamily="34" charset="-128"/>
                        <a:cs typeface="Segoe UI Semibold" panose="020B0702040204020203"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PaaS</a:t>
                      </a:r>
                      <a:r>
                        <a:rPr kumimoji="0" lang="en-US" sz="1398" u="none" strike="noStrike" kern="1200" cap="none" spc="0" normalizeH="0" baseline="0" noProof="0">
                          <a:ln>
                            <a:noFill/>
                          </a:ln>
                          <a:effectLst/>
                          <a:uLnTx/>
                          <a:uFillTx/>
                        </a:rPr>
                        <a:t> </a:t>
                      </a: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000" u="none" strike="noStrike" kern="1200" cap="none" spc="0" normalizeH="0" baseline="0" noProof="0">
                          <a:ln>
                            <a:noFill/>
                          </a:ln>
                          <a:effectLst/>
                          <a:uLnTx/>
                          <a:uFillTx/>
                        </a:rPr>
                        <a:t>Azure Database </a:t>
                      </a:r>
                      <a:br>
                        <a:rPr kumimoji="0" lang="en-US" sz="1000" u="none" strike="noStrike" kern="1200" cap="none" spc="0" normalizeH="0" baseline="0" noProof="0">
                          <a:ln>
                            <a:noFill/>
                          </a:ln>
                          <a:effectLst/>
                          <a:uLnTx/>
                          <a:uFillTx/>
                        </a:rPr>
                      </a:br>
                      <a:r>
                        <a:rPr kumimoji="0" lang="en-US" sz="1000" u="none" strike="noStrike" kern="1200" cap="none" spc="0" normalizeH="0" baseline="0" noProof="0">
                          <a:ln>
                            <a:noFill/>
                          </a:ln>
                          <a:effectLst/>
                          <a:uLnTx/>
                          <a:uFillTx/>
                        </a:rPr>
                        <a:t>for MySQL</a:t>
                      </a:r>
                    </a:p>
                  </a:txBody>
                  <a:tcPr>
                    <a:lnL w="12700" cap="flat" cmpd="sng" algn="ctr">
                      <a:solidFill>
                        <a:schemeClr val="bg1">
                          <a:lumMod val="85000"/>
                        </a:schemeClr>
                      </a:solidFill>
                      <a:prstDash val="solid"/>
                      <a:round/>
                      <a:headEnd type="none" w="med" len="med"/>
                      <a:tailEnd type="none" w="med" len="med"/>
                    </a:lnL>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38171809"/>
                  </a:ext>
                </a:extLst>
              </a:tr>
              <a:tr h="829892">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sz="1000">
                          <a:solidFill>
                            <a:schemeClr val="tx1"/>
                          </a:solidFill>
                        </a:rPr>
                        <a:t>Intelligent security and performance features </a:t>
                      </a:r>
                    </a:p>
                    <a:p>
                      <a:pPr marL="0" marR="0" lvl="0" indent="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None/>
                        <a:tabLst/>
                        <a:defRPr/>
                      </a:pP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60560539"/>
                  </a:ext>
                </a:extLst>
              </a:tr>
              <a:tr h="1688894">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Datacenter management</a:t>
                      </a: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O/S provision /patching</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Datacenter management</a:t>
                      </a: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alpha val="50000"/>
                      </a:schemeClr>
                    </a:solidFill>
                  </a:tcPr>
                </a:tc>
                <a:extLst>
                  <a:ext uri="{0D108BD9-81ED-4DB2-BD59-A6C34878D82A}">
                    <a16:rowId xmlns:a16="http://schemas.microsoft.com/office/drawing/2014/main" val="2988163826"/>
                  </a:ext>
                </a:extLst>
              </a:tr>
              <a:tr h="2118686">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O/S provision/patching</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Datacenter management</a:t>
                      </a: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a:ln>
                            <a:noFill/>
                          </a:ln>
                          <a:effectLst/>
                          <a:uLnTx/>
                          <a:uFillTx/>
                        </a:rPr>
                        <a:t>O/S provision</a:t>
                      </a:r>
                      <a:endParaRPr kumimoji="0" lang="en-US" sz="100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dirty="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kumimoji="0" lang="en-US" sz="1000" u="none" strike="noStrike" kern="0" cap="none" spc="0" normalizeH="0" baseline="0" noProof="0" dirty="0">
                          <a:ln>
                            <a:noFill/>
                          </a:ln>
                          <a:effectLst/>
                          <a:uLnTx/>
                          <a:uFillTx/>
                        </a:rPr>
                        <a:t>Data</a:t>
                      </a:r>
                      <a:endParaRPr kumimoji="0" lang="en-US" sz="100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3070296990"/>
                  </a:ext>
                </a:extLst>
              </a:tr>
            </a:tbl>
          </a:graphicData>
        </a:graphic>
      </p:graphicFrame>
    </p:spTree>
    <p:extLst>
      <p:ext uri="{BB962C8B-B14F-4D97-AF65-F5344CB8AC3E}">
        <p14:creationId xmlns:p14="http://schemas.microsoft.com/office/powerpoint/2010/main" val="1535421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3C9752-0889-4ED0-BF33-CACAC55AE31F}"/>
              </a:ext>
            </a:extLst>
          </p:cNvPr>
          <p:cNvSpPr>
            <a:spLocks noGrp="1"/>
          </p:cNvSpPr>
          <p:nvPr>
            <p:ph type="title"/>
          </p:nvPr>
        </p:nvSpPr>
        <p:spPr>
          <a:xfrm>
            <a:off x="392975" y="2264525"/>
            <a:ext cx="3645626" cy="2328951"/>
          </a:xfrm>
        </p:spPr>
        <p:txBody>
          <a:bodyPr lIns="182880"/>
          <a:lstStyle/>
          <a:p>
            <a:r>
              <a:rPr lang="en-US" sz="3200">
                <a:solidFill>
                  <a:schemeClr val="tx1"/>
                </a:solidFill>
              </a:rPr>
              <a:t>Top capabilities of Azure Databases for MySQL Flexible Server</a:t>
            </a:r>
          </a:p>
        </p:txBody>
      </p:sp>
      <p:cxnSp>
        <p:nvCxnSpPr>
          <p:cNvPr id="56" name="Straight Connector 55">
            <a:extLst>
              <a:ext uri="{FF2B5EF4-FFF2-40B4-BE49-F238E27FC236}">
                <a16:creationId xmlns:a16="http://schemas.microsoft.com/office/drawing/2014/main" id="{FF46B58C-95BA-498C-BE7F-423A94143AA4}"/>
              </a:ext>
              <a:ext uri="{C183D7F6-B498-43B3-948B-1728B52AA6E4}">
                <adec:decorative xmlns:adec="http://schemas.microsoft.com/office/drawing/2017/decorative" val="1"/>
              </a:ext>
            </a:extLst>
          </p:cNvPr>
          <p:cNvCxnSpPr>
            <a:cxnSpLocks/>
          </p:cNvCxnSpPr>
          <p:nvPr/>
        </p:nvCxnSpPr>
        <p:spPr>
          <a:xfrm flipV="1">
            <a:off x="4849725" y="1277252"/>
            <a:ext cx="0" cy="4303497"/>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id="{09DEE588-6EB1-4075-BC44-2E9F775B10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6012" y="693927"/>
            <a:ext cx="585216" cy="585216"/>
          </a:xfrm>
          <a:prstGeom prst="rect">
            <a:avLst/>
          </a:prstGeom>
        </p:spPr>
      </p:pic>
      <p:sp>
        <p:nvSpPr>
          <p:cNvPr id="38" name="Rectangle 37">
            <a:extLst>
              <a:ext uri="{FF2B5EF4-FFF2-40B4-BE49-F238E27FC236}">
                <a16:creationId xmlns:a16="http://schemas.microsoft.com/office/drawing/2014/main" id="{C1F3C9D6-9B86-4E79-998C-5F43478F4B18}"/>
              </a:ext>
            </a:extLst>
          </p:cNvPr>
          <p:cNvSpPr/>
          <p:nvPr/>
        </p:nvSpPr>
        <p:spPr>
          <a:xfrm>
            <a:off x="6808787" y="384338"/>
            <a:ext cx="5106549" cy="246221"/>
          </a:xfrm>
          <a:prstGeom prst="rect">
            <a:avLst/>
          </a:prstGeom>
        </p:spPr>
        <p:txBody>
          <a:bodyPr vert="horz" wrap="square" lIns="0" tIns="0" rIns="0" bIns="0" numCol="1" rtlCol="0" anchor="t">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pitchFamily="34" charset="0"/>
              </a:rPr>
              <a:t>Features</a:t>
            </a:r>
          </a:p>
        </p:txBody>
      </p:sp>
      <p:sp>
        <p:nvSpPr>
          <p:cNvPr id="61" name="Rectangle 60">
            <a:extLst>
              <a:ext uri="{FF2B5EF4-FFF2-40B4-BE49-F238E27FC236}">
                <a16:creationId xmlns:a16="http://schemas.microsoft.com/office/drawing/2014/main" id="{69E3B7C2-6336-4C9E-BB80-26C7B95C597C}"/>
              </a:ext>
            </a:extLst>
          </p:cNvPr>
          <p:cNvSpPr/>
          <p:nvPr/>
        </p:nvSpPr>
        <p:spPr>
          <a:xfrm>
            <a:off x="6529387" y="726958"/>
            <a:ext cx="5106549" cy="861774"/>
          </a:xfrm>
          <a:prstGeom prst="rect">
            <a:avLst/>
          </a:prstGeom>
        </p:spPr>
        <p:txBody>
          <a:bodyPr vert="horz" wrap="square" lIns="0" tIns="0" rIns="0" bIns="0" numCol="1" rtlCol="0" anchor="t">
            <a:spAutoFit/>
          </a:bodyPr>
          <a:lstStyle/>
          <a:p>
            <a:pPr marL="285750" indent="-285750">
              <a:buFont typeface="Arial" panose="020B0604020202020204" pitchFamily="34" charset="0"/>
              <a:buChar char="•"/>
            </a:pPr>
            <a:r>
              <a:rPr lang="en-US" sz="1400">
                <a:cs typeface="Calibri"/>
              </a:rPr>
              <a:t>Based on MySQL Community Edition Versions 5.7 and 8.0</a:t>
            </a:r>
          </a:p>
          <a:p>
            <a:pPr marL="285750" indent="-285750">
              <a:buFont typeface="Arial" panose="020B0604020202020204" pitchFamily="34" charset="0"/>
              <a:buChar char="•"/>
            </a:pPr>
            <a:r>
              <a:rPr lang="en-US" sz="1400">
                <a:cs typeface="Calibri"/>
              </a:rPr>
              <a:t>Detailed configuration control and advanced tuning with reasonable defaults provided</a:t>
            </a:r>
          </a:p>
          <a:p>
            <a:pPr marL="285750" indent="-285750">
              <a:buFont typeface="Arial" panose="020B0604020202020204" pitchFamily="34" charset="0"/>
              <a:buChar char="•"/>
            </a:pPr>
            <a:r>
              <a:rPr lang="en-US" sz="1400">
                <a:cs typeface="Calibri"/>
              </a:rPr>
              <a:t>Support up to </a:t>
            </a: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20K IOPs and </a:t>
            </a:r>
            <a:r>
              <a:rPr lang="en-US" sz="1400">
                <a:cs typeface="Calibri"/>
              </a:rPr>
              <a:t>16 TiB</a:t>
            </a:r>
          </a:p>
        </p:txBody>
      </p:sp>
      <p:pic>
        <p:nvPicPr>
          <p:cNvPr id="42" name="Graphic 41">
            <a:extLst>
              <a:ext uri="{FF2B5EF4-FFF2-40B4-BE49-F238E27FC236}">
                <a16:creationId xmlns:a16="http://schemas.microsoft.com/office/drawing/2014/main" id="{05CEB6B0-161C-4C20-8B63-9839D999AA9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3235" y="2300586"/>
            <a:ext cx="585216" cy="585216"/>
          </a:xfrm>
          <a:prstGeom prst="rect">
            <a:avLst/>
          </a:prstGeom>
        </p:spPr>
      </p:pic>
      <p:sp>
        <p:nvSpPr>
          <p:cNvPr id="39" name="Rectangle 38">
            <a:extLst>
              <a:ext uri="{FF2B5EF4-FFF2-40B4-BE49-F238E27FC236}">
                <a16:creationId xmlns:a16="http://schemas.microsoft.com/office/drawing/2014/main" id="{D7166F12-F209-4FC6-8ACF-CA2CF97BB9D3}"/>
              </a:ext>
            </a:extLst>
          </p:cNvPr>
          <p:cNvSpPr/>
          <p:nvPr/>
        </p:nvSpPr>
        <p:spPr>
          <a:xfrm>
            <a:off x="6808787" y="1969811"/>
            <a:ext cx="5106549" cy="246221"/>
          </a:xfrm>
          <a:prstGeom prst="rect">
            <a:avLst/>
          </a:prstGeom>
        </p:spPr>
        <p:txBody>
          <a:bodyPr vert="horz" wrap="square" lIns="0" tIns="0" rIns="0" bIns="0" numCol="1" rtlCol="0" anchor="t">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pitchFamily="34" charset="0"/>
              </a:rPr>
              <a:t>Secure</a:t>
            </a:r>
          </a:p>
        </p:txBody>
      </p:sp>
      <p:sp>
        <p:nvSpPr>
          <p:cNvPr id="9" name="Rectangle 8">
            <a:extLst>
              <a:ext uri="{FF2B5EF4-FFF2-40B4-BE49-F238E27FC236}">
                <a16:creationId xmlns:a16="http://schemas.microsoft.com/office/drawing/2014/main" id="{A9968A49-2120-44E9-A723-0F6CF0DD72B2}"/>
              </a:ext>
            </a:extLst>
          </p:cNvPr>
          <p:cNvSpPr/>
          <p:nvPr/>
        </p:nvSpPr>
        <p:spPr>
          <a:xfrm>
            <a:off x="6531153" y="2303507"/>
            <a:ext cx="5143972" cy="913070"/>
          </a:xfrm>
          <a:prstGeom prst="rect">
            <a:avLst/>
          </a:prstGeom>
        </p:spPr>
        <p:txBody>
          <a:bodyPr vert="horz" wrap="square" lIns="0" tIns="0" rIns="0" bIns="0" numCol="1" rtlCol="0" anchor="t">
            <a:spAutoFit/>
          </a:bodyPr>
          <a:lstStyle/>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Support for private networks </a:t>
            </a:r>
            <a:r>
              <a:rPr lang="en-US" sz="1400">
                <a:solidFill>
                  <a:prstClr val="black"/>
                </a:solidFill>
                <a:latin typeface="Segoe UI"/>
              </a:rPr>
              <a:t>supporting </a:t>
            </a:r>
            <a:r>
              <a:rPr kumimoji="0" lang="en-US" sz="1400" b="0" i="0" u="none" strike="noStrike" kern="1200" cap="none" spc="0" normalizeH="0" baseline="0" noProof="0">
                <a:ln>
                  <a:noFill/>
                </a:ln>
                <a:solidFill>
                  <a:prstClr val="black"/>
                </a:solidFill>
                <a:effectLst/>
                <a:uLnTx/>
                <a:uFillTx/>
                <a:latin typeface="Segoe UI"/>
                <a:ea typeface="+mn-ea"/>
                <a:cs typeface="+mn-cs"/>
              </a:rPr>
              <a:t>network isolation</a:t>
            </a:r>
          </a:p>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lang="en-US" sz="1400">
                <a:solidFill>
                  <a:prstClr val="black"/>
                </a:solidFill>
                <a:latin typeface="Segoe UI"/>
              </a:rPr>
              <a:t>Enterprise grade security, compliance and privacy</a:t>
            </a:r>
          </a:p>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Automated patching to keep the platform up to date with secure</a:t>
            </a:r>
          </a:p>
        </p:txBody>
      </p:sp>
      <p:pic>
        <p:nvPicPr>
          <p:cNvPr id="45" name="Graphic 44">
            <a:extLst>
              <a:ext uri="{FF2B5EF4-FFF2-40B4-BE49-F238E27FC236}">
                <a16:creationId xmlns:a16="http://schemas.microsoft.com/office/drawing/2014/main" id="{7844371D-D28E-43B1-B7BF-07FB45B3A21A}"/>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84809" y="3948414"/>
            <a:ext cx="587622" cy="587622"/>
          </a:xfrm>
          <a:prstGeom prst="rect">
            <a:avLst/>
          </a:prstGeom>
        </p:spPr>
      </p:pic>
      <p:sp>
        <p:nvSpPr>
          <p:cNvPr id="40" name="Rectangle 39">
            <a:extLst>
              <a:ext uri="{FF2B5EF4-FFF2-40B4-BE49-F238E27FC236}">
                <a16:creationId xmlns:a16="http://schemas.microsoft.com/office/drawing/2014/main" id="{58CEABF2-A46E-470D-B249-CAD97CD51B07}"/>
              </a:ext>
            </a:extLst>
          </p:cNvPr>
          <p:cNvSpPr/>
          <p:nvPr/>
        </p:nvSpPr>
        <p:spPr>
          <a:xfrm>
            <a:off x="6808787" y="3597656"/>
            <a:ext cx="5106549" cy="246221"/>
          </a:xfrm>
          <a:prstGeom prst="rect">
            <a:avLst/>
          </a:prstGeom>
        </p:spPr>
        <p:txBody>
          <a:bodyPr vert="horz" wrap="square" lIns="0" tIns="0" rIns="0" bIns="0" numCol="1" rtlCol="0" anchor="t">
            <a:spAutoFit/>
          </a:bodyPr>
          <a:lstStyle/>
          <a:p>
            <a:pPr>
              <a:spcAft>
                <a:spcPts val="200"/>
              </a:spcAft>
              <a:defRPr/>
            </a:pPr>
            <a:r>
              <a:rPr lang="en-US" sz="1600">
                <a:ln w="3175">
                  <a:noFill/>
                </a:ln>
                <a:solidFill>
                  <a:srgbClr val="0078D4"/>
                </a:solidFill>
                <a:latin typeface="Segoe UI Semibold"/>
                <a:cs typeface="Segoe UI" pitchFamily="34" charset="0"/>
              </a:rPr>
              <a:t>Highly reliable and highly available</a:t>
            </a:r>
            <a:endParaRPr kumimoji="0" lang="en-US" sz="1600" b="0" i="0" u="none" strike="noStrike" kern="1200" cap="none" spc="0" normalizeH="0" baseline="0" noProof="0">
              <a:ln w="3175">
                <a:noFill/>
              </a:ln>
              <a:solidFill>
                <a:srgbClr val="0078D4"/>
              </a:solidFill>
              <a:effectLst/>
              <a:uLnTx/>
              <a:uFillTx/>
              <a:latin typeface="Segoe UI Semibold"/>
              <a:ea typeface="+mn-ea"/>
              <a:cs typeface="Segoe UI" pitchFamily="34" charset="0"/>
            </a:endParaRPr>
          </a:p>
        </p:txBody>
      </p:sp>
      <p:sp>
        <p:nvSpPr>
          <p:cNvPr id="95" name="Rectangle 94">
            <a:extLst>
              <a:ext uri="{FF2B5EF4-FFF2-40B4-BE49-F238E27FC236}">
                <a16:creationId xmlns:a16="http://schemas.microsoft.com/office/drawing/2014/main" id="{CA04E602-965B-43B6-86F6-C188F156120A}"/>
              </a:ext>
            </a:extLst>
          </p:cNvPr>
          <p:cNvSpPr/>
          <p:nvPr/>
        </p:nvSpPr>
        <p:spPr>
          <a:xfrm>
            <a:off x="6527120" y="3973724"/>
            <a:ext cx="4004656" cy="913070"/>
          </a:xfrm>
          <a:prstGeom prst="rect">
            <a:avLst/>
          </a:prstGeom>
        </p:spPr>
        <p:txBody>
          <a:bodyPr vert="horz" wrap="square" lIns="0" tIns="0" rIns="0" bIns="0" numCol="1" rtlCol="0" anchor="t">
            <a:spAutoFit/>
          </a:bodyPr>
          <a:lstStyle/>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Continuous automated backups </a:t>
            </a:r>
          </a:p>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lang="en-US" sz="1400">
                <a:solidFill>
                  <a:prstClr val="black"/>
                </a:solidFill>
                <a:latin typeface="Segoe UI"/>
              </a:rPr>
              <a:t>Configure availability zones within a region</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Implement replication across regions for high availability and disaster recovery (DR) scenarios</a:t>
            </a:r>
          </a:p>
        </p:txBody>
      </p:sp>
      <p:pic>
        <p:nvPicPr>
          <p:cNvPr id="46" name="Graphic 45">
            <a:extLst>
              <a:ext uri="{FF2B5EF4-FFF2-40B4-BE49-F238E27FC236}">
                <a16:creationId xmlns:a16="http://schemas.microsoft.com/office/drawing/2014/main" id="{D267B3AF-4F75-440E-8657-992CF3FFC29B}"/>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86012" y="5587740"/>
            <a:ext cx="585216" cy="585216"/>
          </a:xfrm>
          <a:prstGeom prst="rect">
            <a:avLst/>
          </a:prstGeom>
        </p:spPr>
      </p:pic>
      <p:sp>
        <p:nvSpPr>
          <p:cNvPr id="41" name="Rectangle 40">
            <a:extLst>
              <a:ext uri="{FF2B5EF4-FFF2-40B4-BE49-F238E27FC236}">
                <a16:creationId xmlns:a16="http://schemas.microsoft.com/office/drawing/2014/main" id="{95091314-70FA-4050-A368-5D43A2CE3EC3}"/>
              </a:ext>
            </a:extLst>
          </p:cNvPr>
          <p:cNvSpPr/>
          <p:nvPr/>
        </p:nvSpPr>
        <p:spPr>
          <a:xfrm>
            <a:off x="6808787" y="5267872"/>
            <a:ext cx="5106549" cy="246221"/>
          </a:xfrm>
          <a:prstGeom prst="rect">
            <a:avLst/>
          </a:prstGeom>
        </p:spPr>
        <p:txBody>
          <a:bodyPr vert="horz" wrap="square" lIns="0" tIns="0" rIns="0" bIns="0" numCol="1" rtlCol="0" anchor="t">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a:rPr>
              <a:t>Cloud-native apps</a:t>
            </a:r>
          </a:p>
        </p:txBody>
      </p:sp>
      <p:sp>
        <p:nvSpPr>
          <p:cNvPr id="10" name="Rectangle 9">
            <a:extLst>
              <a:ext uri="{FF2B5EF4-FFF2-40B4-BE49-F238E27FC236}">
                <a16:creationId xmlns:a16="http://schemas.microsoft.com/office/drawing/2014/main" id="{5A69AB0C-1C0B-4ED9-ACAD-5332662E515D}"/>
              </a:ext>
            </a:extLst>
          </p:cNvPr>
          <p:cNvSpPr/>
          <p:nvPr/>
        </p:nvSpPr>
        <p:spPr>
          <a:xfrm>
            <a:off x="6527120" y="5605402"/>
            <a:ext cx="5058500" cy="887422"/>
          </a:xfrm>
          <a:prstGeom prst="rect">
            <a:avLst/>
          </a:prstGeom>
        </p:spPr>
        <p:txBody>
          <a:bodyPr vert="horz" wrap="square" lIns="0" tIns="0" rIns="0" bIns="0" numCol="1" rtlCol="0" anchor="t">
            <a:spAutoFit/>
          </a:bodyPr>
          <a:lstStyle/>
          <a:p>
            <a:pPr marL="285750" indent="-285750">
              <a:spcAft>
                <a:spcPts val="200"/>
              </a:spcAft>
              <a:buFont typeface="Arial" panose="020B0604020202020204" pitchFamily="34" charset="0"/>
              <a:buChar char="•"/>
              <a:defRPr/>
            </a:pPr>
            <a:r>
              <a:rPr kumimoji="0" lang="en-US" sz="1400" b="0" i="0" u="none" strike="noStrike" kern="1200" cap="none" spc="0" normalizeH="0" baseline="0" noProof="0">
                <a:ln>
                  <a:noFill/>
                </a:ln>
                <a:effectLst/>
                <a:uLnTx/>
                <a:uFillTx/>
                <a:latin typeface="Segoe UI"/>
                <a:ea typeface="+mn-ea"/>
                <a:cs typeface="+mn-cs"/>
              </a:rPr>
              <a:t>Modernize existing apps or build new custom apps in the cloud with Azure Kubernetes Service and Azure App Service</a:t>
            </a:r>
            <a:r>
              <a:rPr lang="en-US" sz="1400">
                <a:latin typeface="Segoe UI"/>
              </a:rPr>
              <a:t> </a:t>
            </a:r>
            <a:endParaRPr lang="en-US" sz="1400" b="0" i="0" u="none" strike="noStrike" kern="1200" cap="none" spc="0" normalizeH="0" baseline="0" noProof="0">
              <a:ln>
                <a:noFill/>
              </a:ln>
              <a:effectLst/>
              <a:uLnTx/>
              <a:uFillTx/>
              <a:latin typeface="Segoe UI"/>
              <a:cs typeface="Segoe UI"/>
            </a:endParaRPr>
          </a:p>
          <a:p>
            <a:pPr marL="285750" indent="-285750">
              <a:spcAft>
                <a:spcPts val="200"/>
              </a:spcAft>
              <a:buFont typeface="Arial" panose="020B0604020202020204" pitchFamily="34" charset="0"/>
              <a:buChar char="•"/>
              <a:defRPr/>
            </a:pPr>
            <a:r>
              <a:rPr kumimoji="0" lang="en-US" sz="1400" b="0" i="0" u="none" strike="noStrike" kern="1200" cap="none" spc="0" normalizeH="0" baseline="0" noProof="0">
                <a:ln>
                  <a:noFill/>
                </a:ln>
                <a:effectLst/>
                <a:uLnTx/>
                <a:uFillTx/>
                <a:latin typeface="Segoe UI"/>
                <a:ea typeface="+mn-ea"/>
                <a:cs typeface="+mn-cs"/>
              </a:rPr>
              <a:t>Use Azure services including Load Balancer, Firewall, Traffic Manager, Azure Synapse</a:t>
            </a:r>
            <a:r>
              <a:rPr lang="en-US" sz="1400">
                <a:latin typeface="Segoe UI"/>
              </a:rPr>
              <a:t> Analytics</a:t>
            </a:r>
            <a:r>
              <a:rPr kumimoji="0" lang="en-US" sz="1400" b="0" i="0" u="none" strike="noStrike" kern="1200" cap="none" spc="0" normalizeH="0" baseline="0" noProof="0">
                <a:ln>
                  <a:noFill/>
                </a:ln>
                <a:effectLst/>
                <a:uLnTx/>
                <a:uFillTx/>
                <a:latin typeface="Segoe UI"/>
                <a:ea typeface="+mn-ea"/>
                <a:cs typeface="+mn-cs"/>
              </a:rPr>
              <a:t>, and so on</a:t>
            </a:r>
            <a:endParaRPr lang="en-US" sz="1400" b="0" i="0" u="none" strike="noStrike" kern="1200" cap="none" spc="0" normalizeH="0" baseline="0" noProof="0">
              <a:ln>
                <a:noFill/>
              </a:ln>
              <a:effectLst/>
              <a:uLnTx/>
              <a:uFillTx/>
              <a:latin typeface="Segoe UI"/>
              <a:cs typeface="Segoe UI"/>
            </a:endParaRPr>
          </a:p>
        </p:txBody>
      </p:sp>
    </p:spTree>
    <p:extLst>
      <p:ext uri="{BB962C8B-B14F-4D97-AF65-F5344CB8AC3E}">
        <p14:creationId xmlns:p14="http://schemas.microsoft.com/office/powerpoint/2010/main" val="23945574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2FEF-273E-4C5C-AF47-17ABAF924F0A}"/>
              </a:ext>
            </a:extLst>
          </p:cNvPr>
          <p:cNvSpPr>
            <a:spLocks noGrp="1"/>
          </p:cNvSpPr>
          <p:nvPr>
            <p:ph type="title"/>
          </p:nvPr>
        </p:nvSpPr>
        <p:spPr/>
        <p:txBody>
          <a:bodyPr/>
          <a:lstStyle/>
          <a:p>
            <a:r>
              <a:rPr lang="en-US"/>
              <a:t>Migrate</a:t>
            </a:r>
          </a:p>
        </p:txBody>
      </p:sp>
      <p:sp>
        <p:nvSpPr>
          <p:cNvPr id="49" name="Rectangle 48">
            <a:extLst>
              <a:ext uri="{FF2B5EF4-FFF2-40B4-BE49-F238E27FC236}">
                <a16:creationId xmlns:a16="http://schemas.microsoft.com/office/drawing/2014/main" id="{F0988D7C-90A3-42FA-9158-EC1E65CC5219}"/>
              </a:ext>
            </a:extLst>
          </p:cNvPr>
          <p:cNvSpPr/>
          <p:nvPr/>
        </p:nvSpPr>
        <p:spPr bwMode="auto">
          <a:xfrm>
            <a:off x="588263" y="1057473"/>
            <a:ext cx="9645982" cy="3220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2000" dirty="0">
                <a:solidFill>
                  <a:schemeClr val="accent1"/>
                </a:solidFill>
                <a:latin typeface="+mj-lt"/>
              </a:rPr>
              <a:t>Migrate existing MySQL to Azure using the Azure Database Migration Service</a:t>
            </a:r>
          </a:p>
        </p:txBody>
      </p:sp>
      <p:sp>
        <p:nvSpPr>
          <p:cNvPr id="9" name="Rectangle 8">
            <a:extLst>
              <a:ext uri="{FF2B5EF4-FFF2-40B4-BE49-F238E27FC236}">
                <a16:creationId xmlns:a16="http://schemas.microsoft.com/office/drawing/2014/main" id="{B5A83744-1ABF-4462-BB18-44E36013E915}"/>
              </a:ext>
            </a:extLst>
          </p:cNvPr>
          <p:cNvSpPr/>
          <p:nvPr/>
        </p:nvSpPr>
        <p:spPr bwMode="auto">
          <a:xfrm>
            <a:off x="588263" y="2030398"/>
            <a:ext cx="4813731" cy="31132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74625" indent="-174625" defTabSz="932472" fontAlgn="base">
              <a:spcBef>
                <a:spcPct val="0"/>
              </a:spcBef>
              <a:spcAft>
                <a:spcPts val="600"/>
              </a:spcAft>
              <a:buClr>
                <a:schemeClr val="accent1"/>
              </a:buClr>
              <a:buFont typeface="Arial" panose="020B0604020202020204" pitchFamily="34" charset="0"/>
              <a:buChar char="•"/>
            </a:pPr>
            <a:r>
              <a:rPr lang="en-US" sz="1400">
                <a:solidFill>
                  <a:schemeClr val="tx1"/>
                </a:solidFill>
              </a:rPr>
              <a:t>The fully managed, first party Azure Database Migration Service provides seamless and frictionless migrations to Azure Database for MySQL</a:t>
            </a:r>
          </a:p>
          <a:p>
            <a:pPr marL="174625" indent="-174625" defTabSz="932472" fontAlgn="base">
              <a:spcBef>
                <a:spcPct val="0"/>
              </a:spcBef>
              <a:spcAft>
                <a:spcPts val="600"/>
              </a:spcAft>
              <a:buClr>
                <a:schemeClr val="accent1"/>
              </a:buClr>
              <a:buFont typeface="Arial" panose="020B0604020202020204" pitchFamily="34" charset="0"/>
              <a:buChar char="•"/>
            </a:pPr>
            <a:r>
              <a:rPr lang="en-US" sz="1400">
                <a:solidFill>
                  <a:schemeClr val="tx1"/>
                </a:solidFill>
              </a:rPr>
              <a:t>Experience near zero downtime for mission critical applications</a:t>
            </a:r>
          </a:p>
          <a:p>
            <a:pPr marL="174625" indent="-174625" defTabSz="932472" fontAlgn="base">
              <a:spcBef>
                <a:spcPct val="0"/>
              </a:spcBef>
              <a:spcAft>
                <a:spcPts val="600"/>
              </a:spcAft>
              <a:buClr>
                <a:schemeClr val="accent1"/>
              </a:buClr>
              <a:buFont typeface="Arial" panose="020B0604020202020204" pitchFamily="34" charset="0"/>
              <a:buChar char="•"/>
            </a:pPr>
            <a:r>
              <a:rPr lang="en-US" sz="1400">
                <a:solidFill>
                  <a:schemeClr val="tx1"/>
                </a:solidFill>
              </a:rPr>
              <a:t>Trust in a robust, resilient service for every migration scenario</a:t>
            </a:r>
          </a:p>
          <a:p>
            <a:pPr marL="174625" indent="-174625" defTabSz="932472" fontAlgn="base">
              <a:spcBef>
                <a:spcPct val="0"/>
              </a:spcBef>
              <a:spcAft>
                <a:spcPts val="600"/>
              </a:spcAft>
              <a:buClr>
                <a:schemeClr val="accent1"/>
              </a:buClr>
              <a:buFont typeface="Arial" panose="020B0604020202020204" pitchFamily="34" charset="0"/>
              <a:buChar char="•"/>
            </a:pPr>
            <a:r>
              <a:rPr lang="en-US" sz="1400">
                <a:solidFill>
                  <a:schemeClr val="tx1"/>
                </a:solidFill>
              </a:rPr>
              <a:t>See the Database Migration Guide for prescriptive guidance on database migrations</a:t>
            </a:r>
            <a:br>
              <a:rPr lang="en-US" sz="1400">
                <a:solidFill>
                  <a:schemeClr val="tx1"/>
                </a:solidFill>
              </a:rPr>
            </a:br>
            <a:r>
              <a:rPr lang="en-US" sz="1400">
                <a:solidFill>
                  <a:schemeClr val="tx1"/>
                </a:solidFill>
                <a:hlinkClick r:id="rId3">
                  <a:extLst>
                    <a:ext uri="{A12FA001-AC4F-418D-AE19-62706E023703}">
                      <ahyp:hlinkClr xmlns:ahyp="http://schemas.microsoft.com/office/drawing/2018/hyperlinkcolor" val="tx"/>
                    </a:ext>
                  </a:extLst>
                </a:hlinkClick>
              </a:rPr>
              <a:t>http://aka.ms/datamigration</a:t>
            </a:r>
            <a:endParaRPr lang="en-US" sz="1400">
              <a:solidFill>
                <a:schemeClr val="tx1"/>
              </a:solidFill>
            </a:endParaRPr>
          </a:p>
          <a:p>
            <a:pPr marL="174625" indent="-174625" defTabSz="932472" fontAlgn="base">
              <a:spcBef>
                <a:spcPct val="0"/>
              </a:spcBef>
              <a:spcAft>
                <a:spcPts val="600"/>
              </a:spcAft>
              <a:buClr>
                <a:schemeClr val="accent1"/>
              </a:buClr>
              <a:buFont typeface="Arial" panose="020B0604020202020204" pitchFamily="34" charset="0"/>
              <a:buChar char="•"/>
            </a:pPr>
            <a:r>
              <a:rPr lang="en-US" sz="1400">
                <a:solidFill>
                  <a:schemeClr val="tx1"/>
                </a:solidFill>
              </a:rPr>
              <a:t>See the Database Migration Service online docs for details</a:t>
            </a:r>
            <a:br>
              <a:rPr lang="en-US" sz="1400">
                <a:solidFill>
                  <a:schemeClr val="tx1"/>
                </a:solidFill>
              </a:rPr>
            </a:br>
            <a:r>
              <a:rPr lang="en-US" sz="1400">
                <a:solidFill>
                  <a:schemeClr val="tx1"/>
                </a:solidFill>
                <a:hlinkClick r:id="rId4">
                  <a:extLst>
                    <a:ext uri="{A12FA001-AC4F-418D-AE19-62706E023703}">
                      <ahyp:hlinkClr xmlns:ahyp="http://schemas.microsoft.com/office/drawing/2018/hyperlinkcolor" val="tx"/>
                    </a:ext>
                  </a:extLst>
                </a:hlinkClick>
              </a:rPr>
              <a:t>http://aka.ms/get-dms </a:t>
            </a:r>
            <a:endParaRPr lang="en-US" sz="1400">
              <a:solidFill>
                <a:schemeClr val="tx1"/>
              </a:solidFill>
            </a:endParaRPr>
          </a:p>
        </p:txBody>
      </p:sp>
      <p:cxnSp>
        <p:nvCxnSpPr>
          <p:cNvPr id="56" name="Straight Connector 55">
            <a:extLst>
              <a:ext uri="{FF2B5EF4-FFF2-40B4-BE49-F238E27FC236}">
                <a16:creationId xmlns:a16="http://schemas.microsoft.com/office/drawing/2014/main" id="{803E781D-6E25-46DE-961C-B6F594EE5D0C}"/>
              </a:ext>
              <a:ext uri="{C183D7F6-B498-43B3-948B-1728B52AA6E4}">
                <adec:decorative xmlns:adec="http://schemas.microsoft.com/office/drawing/2017/decorative" val="1"/>
              </a:ext>
            </a:extLst>
          </p:cNvPr>
          <p:cNvCxnSpPr>
            <a:cxnSpLocks/>
          </p:cNvCxnSpPr>
          <p:nvPr/>
        </p:nvCxnSpPr>
        <p:spPr>
          <a:xfrm flipV="1">
            <a:off x="6258889" y="1958790"/>
            <a:ext cx="0" cy="4303497"/>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 name="Group 4" descr="diagram showing on-prem workload flow from on-prem to Azure Managed Database Service to Microsoft Azure">
            <a:extLst>
              <a:ext uri="{FF2B5EF4-FFF2-40B4-BE49-F238E27FC236}">
                <a16:creationId xmlns:a16="http://schemas.microsoft.com/office/drawing/2014/main" id="{21696442-965B-3745-8030-B70E57921F6E}"/>
              </a:ext>
            </a:extLst>
          </p:cNvPr>
          <p:cNvGrpSpPr/>
          <p:nvPr/>
        </p:nvGrpSpPr>
        <p:grpSpPr>
          <a:xfrm>
            <a:off x="6096000" y="2023718"/>
            <a:ext cx="8194872" cy="7209990"/>
            <a:chOff x="6096000" y="2023718"/>
            <a:chExt cx="8194872" cy="7209990"/>
          </a:xfrm>
        </p:grpSpPr>
        <p:sp>
          <p:nvSpPr>
            <p:cNvPr id="29" name="Rectangle 28">
              <a:extLst>
                <a:ext uri="{FF2B5EF4-FFF2-40B4-BE49-F238E27FC236}">
                  <a16:creationId xmlns:a16="http://schemas.microsoft.com/office/drawing/2014/main" id="{7FF9806F-1ADC-4754-8C8C-442FBBEA0348}"/>
                </a:ext>
              </a:extLst>
            </p:cNvPr>
            <p:cNvSpPr/>
            <p:nvPr/>
          </p:nvSpPr>
          <p:spPr>
            <a:xfrm>
              <a:off x="6096000" y="5883655"/>
              <a:ext cx="1867437" cy="523220"/>
            </a:xfrm>
            <a:prstGeom prst="rect">
              <a:avLst/>
            </a:prstGeom>
          </p:spPr>
          <p:txBody>
            <a:bodyPr wrap="square">
              <a:spAutoFit/>
            </a:bodyPr>
            <a:lstStyle/>
            <a:p>
              <a:pPr marL="0" marR="0" lvl="0" indent="0" algn="r"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mj-lt"/>
                  <a:ea typeface="Segoe UI Semibold" charset="0"/>
                  <a:cs typeface="Segoe UI Semibold" charset="0"/>
                </a:rPr>
                <a:t>On-premises workloads</a:t>
              </a:r>
              <a:endParaRPr kumimoji="0" lang="en-US" sz="1100" i="0" u="none" strike="noStrike" kern="1200" cap="none" spc="0" normalizeH="0" baseline="0" noProof="0">
                <a:ln>
                  <a:noFill/>
                </a:ln>
                <a:solidFill>
                  <a:prstClr val="black"/>
                </a:solidFill>
                <a:effectLst/>
                <a:uLnTx/>
                <a:uFillTx/>
                <a:latin typeface="+mj-lt"/>
                <a:ea typeface="Segoe UI Semilight" charset="0"/>
                <a:cs typeface="Segoe UI Semilight" charset="0"/>
              </a:endParaRPr>
            </a:p>
          </p:txBody>
        </p:sp>
        <p:grpSp>
          <p:nvGrpSpPr>
            <p:cNvPr id="4" name="Group 3">
              <a:extLst>
                <a:ext uri="{FF2B5EF4-FFF2-40B4-BE49-F238E27FC236}">
                  <a16:creationId xmlns:a16="http://schemas.microsoft.com/office/drawing/2014/main" id="{1637B8AE-F66E-D74F-89E8-B4A15023412D}"/>
                </a:ext>
              </a:extLst>
            </p:cNvPr>
            <p:cNvGrpSpPr/>
            <p:nvPr/>
          </p:nvGrpSpPr>
          <p:grpSpPr>
            <a:xfrm>
              <a:off x="7008168" y="2023718"/>
              <a:ext cx="7282704" cy="7209990"/>
              <a:chOff x="7008168" y="2023718"/>
              <a:chExt cx="7282704" cy="7209990"/>
            </a:xfrm>
          </p:grpSpPr>
          <p:sp>
            <p:nvSpPr>
              <p:cNvPr id="16" name="Arc 15">
                <a:extLst>
                  <a:ext uri="{FF2B5EF4-FFF2-40B4-BE49-F238E27FC236}">
                    <a16:creationId xmlns:a16="http://schemas.microsoft.com/office/drawing/2014/main" id="{B980A227-5048-4D9A-B6A1-361F3DE1FE74}"/>
                  </a:ext>
                </a:extLst>
              </p:cNvPr>
              <p:cNvSpPr/>
              <p:nvPr/>
            </p:nvSpPr>
            <p:spPr>
              <a:xfrm flipH="1">
                <a:off x="8177939" y="3120775"/>
                <a:ext cx="6112933" cy="6112933"/>
              </a:xfrm>
              <a:prstGeom prst="arc">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2">
                <a:extLst>
                  <a:ext uri="{FF2B5EF4-FFF2-40B4-BE49-F238E27FC236}">
                    <a16:creationId xmlns:a16="http://schemas.microsoft.com/office/drawing/2014/main" id="{60BC7EEC-9328-2342-84DA-2C58D41727A7}"/>
                  </a:ext>
                </a:extLst>
              </p:cNvPr>
              <p:cNvGrpSpPr/>
              <p:nvPr/>
            </p:nvGrpSpPr>
            <p:grpSpPr>
              <a:xfrm>
                <a:off x="7008168" y="2023718"/>
                <a:ext cx="4309880" cy="4205190"/>
                <a:chOff x="7008168" y="2023718"/>
                <a:chExt cx="4309880" cy="4205190"/>
              </a:xfrm>
            </p:grpSpPr>
            <p:sp>
              <p:nvSpPr>
                <p:cNvPr id="30" name="Rectangle 29">
                  <a:extLst>
                    <a:ext uri="{FF2B5EF4-FFF2-40B4-BE49-F238E27FC236}">
                      <a16:creationId xmlns:a16="http://schemas.microsoft.com/office/drawing/2014/main" id="{0C7EB5C8-0832-4938-9DD3-FB001556A686}"/>
                    </a:ext>
                  </a:extLst>
                </p:cNvPr>
                <p:cNvSpPr/>
                <p:nvPr/>
              </p:nvSpPr>
              <p:spPr>
                <a:xfrm>
                  <a:off x="7008168" y="3765286"/>
                  <a:ext cx="1867437" cy="523220"/>
                </a:xfrm>
                <a:prstGeom prst="rect">
                  <a:avLst/>
                </a:prstGeom>
              </p:spPr>
              <p:txBody>
                <a:bodyPr wrap="square">
                  <a:spAutoFit/>
                </a:bodyPr>
                <a:lstStyle/>
                <a:p>
                  <a:pPr marL="0" marR="0" lvl="0" indent="0" algn="r"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mj-lt"/>
                      <a:ea typeface="Segoe UI Semibold" charset="0"/>
                      <a:cs typeface="Segoe UI Semibold" charset="0"/>
                    </a:rPr>
                    <a:t>Azure Database Migration Service </a:t>
                  </a:r>
                  <a:endParaRPr kumimoji="0" lang="en-US" sz="1100" i="0" u="none" strike="noStrike" kern="1200" cap="none" spc="0" normalizeH="0" baseline="0" noProof="0">
                    <a:ln>
                      <a:noFill/>
                    </a:ln>
                    <a:solidFill>
                      <a:prstClr val="black"/>
                    </a:solidFill>
                    <a:effectLst/>
                    <a:uLnTx/>
                    <a:uFillTx/>
                    <a:latin typeface="+mj-lt"/>
                    <a:ea typeface="Segoe UI Semilight" charset="0"/>
                    <a:cs typeface="Segoe UI Semilight" charset="0"/>
                  </a:endParaRPr>
                </a:p>
              </p:txBody>
            </p:sp>
            <p:sp>
              <p:nvSpPr>
                <p:cNvPr id="122" name="Rectangle 121">
                  <a:extLst>
                    <a:ext uri="{FF2B5EF4-FFF2-40B4-BE49-F238E27FC236}">
                      <a16:creationId xmlns:a16="http://schemas.microsoft.com/office/drawing/2014/main" id="{F820502F-6181-46B4-A4B3-5C06A6C82F23}"/>
                    </a:ext>
                  </a:extLst>
                </p:cNvPr>
                <p:cNvSpPr/>
                <p:nvPr/>
              </p:nvSpPr>
              <p:spPr>
                <a:xfrm>
                  <a:off x="9616251" y="2819205"/>
                  <a:ext cx="1514524" cy="307777"/>
                </a:xfrm>
                <a:prstGeom prst="rect">
                  <a:avLst/>
                </a:prstGeom>
              </p:spPr>
              <p:txBody>
                <a:bodyPr wrap="square">
                  <a:spAutoFit/>
                </a:bodyPr>
                <a:lstStyle/>
                <a:p>
                  <a:pPr marL="0" marR="0" lvl="0" indent="0" algn="r"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mj-lt"/>
                      <a:ea typeface="Segoe UI Semibold" charset="0"/>
                      <a:cs typeface="Segoe UI Semibold" charset="0"/>
                    </a:rPr>
                    <a:t>Microsoft Azure</a:t>
                  </a:r>
                  <a:endParaRPr kumimoji="0" lang="en-US" sz="1100" i="0" u="none" strike="noStrike" kern="1200" cap="none" spc="0" normalizeH="0" baseline="0" noProof="0">
                    <a:ln>
                      <a:noFill/>
                    </a:ln>
                    <a:solidFill>
                      <a:prstClr val="black"/>
                    </a:solidFill>
                    <a:effectLst/>
                    <a:uLnTx/>
                    <a:uFillTx/>
                    <a:latin typeface="+mj-lt"/>
                    <a:ea typeface="Segoe UI Semilight" charset="0"/>
                    <a:cs typeface="Segoe UI Semilight" charset="0"/>
                  </a:endParaRPr>
                </a:p>
              </p:txBody>
            </p:sp>
            <p:pic>
              <p:nvPicPr>
                <p:cNvPr id="50" name="Graphic 49">
                  <a:extLst>
                    <a:ext uri="{FF2B5EF4-FFF2-40B4-BE49-F238E27FC236}">
                      <a16:creationId xmlns:a16="http://schemas.microsoft.com/office/drawing/2014/main" id="{086F24C7-FF5E-4D75-8656-8E9AD0BE39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1503" y="2023718"/>
                  <a:ext cx="716762" cy="716762"/>
                </a:xfrm>
                <a:prstGeom prst="rect">
                  <a:avLst/>
                </a:prstGeom>
              </p:spPr>
            </p:pic>
            <p:pic>
              <p:nvPicPr>
                <p:cNvPr id="51" name="Graphic 50">
                  <a:extLst>
                    <a:ext uri="{FF2B5EF4-FFF2-40B4-BE49-F238E27FC236}">
                      <a16:creationId xmlns:a16="http://schemas.microsoft.com/office/drawing/2014/main" id="{706BCBBE-FE5E-4F4B-BAAE-AB7F537E60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08265" y="2234714"/>
                  <a:ext cx="585216" cy="585216"/>
                </a:xfrm>
                <a:prstGeom prst="rect">
                  <a:avLst/>
                </a:prstGeom>
              </p:spPr>
            </p:pic>
            <p:sp>
              <p:nvSpPr>
                <p:cNvPr id="128" name="Oval 127">
                  <a:extLst>
                    <a:ext uri="{FF2B5EF4-FFF2-40B4-BE49-F238E27FC236}">
                      <a16:creationId xmlns:a16="http://schemas.microsoft.com/office/drawing/2014/main" id="{B3D15B64-0036-41ED-A274-4C952D4D9D61}"/>
                    </a:ext>
                  </a:extLst>
                </p:cNvPr>
                <p:cNvSpPr/>
                <p:nvPr/>
              </p:nvSpPr>
              <p:spPr bwMode="auto">
                <a:xfrm flipH="1">
                  <a:off x="8982856" y="3943253"/>
                  <a:ext cx="167286" cy="167286"/>
                </a:xfrm>
                <a:prstGeom prst="ellipse">
                  <a:avLst/>
                </a:prstGeom>
                <a:solidFill>
                  <a:srgbClr val="0078D7"/>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2" name="Oval 51">
                  <a:extLst>
                    <a:ext uri="{FF2B5EF4-FFF2-40B4-BE49-F238E27FC236}">
                      <a16:creationId xmlns:a16="http://schemas.microsoft.com/office/drawing/2014/main" id="{3302E588-F087-4BF8-8AEB-5741BF498834}"/>
                    </a:ext>
                  </a:extLst>
                </p:cNvPr>
                <p:cNvSpPr/>
                <p:nvPr/>
              </p:nvSpPr>
              <p:spPr bwMode="auto">
                <a:xfrm flipH="1">
                  <a:off x="8085905" y="6061622"/>
                  <a:ext cx="167286" cy="167286"/>
                </a:xfrm>
                <a:prstGeom prst="ellipse">
                  <a:avLst/>
                </a:prstGeom>
                <a:solidFill>
                  <a:srgbClr val="0078D7"/>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3" name="Oval 52">
                  <a:extLst>
                    <a:ext uri="{FF2B5EF4-FFF2-40B4-BE49-F238E27FC236}">
                      <a16:creationId xmlns:a16="http://schemas.microsoft.com/office/drawing/2014/main" id="{836FAEE9-59B5-4CE9-A2CA-3BDE2E16FAC4}"/>
                    </a:ext>
                  </a:extLst>
                </p:cNvPr>
                <p:cNvSpPr/>
                <p:nvPr/>
              </p:nvSpPr>
              <p:spPr bwMode="auto">
                <a:xfrm flipH="1">
                  <a:off x="11150762" y="3037132"/>
                  <a:ext cx="167286" cy="167286"/>
                </a:xfrm>
                <a:prstGeom prst="ellipse">
                  <a:avLst/>
                </a:prstGeom>
                <a:solidFill>
                  <a:srgbClr val="0078D7"/>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4" name="Graphic 53">
                  <a:extLst>
                    <a:ext uri="{FF2B5EF4-FFF2-40B4-BE49-F238E27FC236}">
                      <a16:creationId xmlns:a16="http://schemas.microsoft.com/office/drawing/2014/main" id="{CE60FDA8-E2DC-437C-A3A5-2218DB32A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16964" y="2965382"/>
                  <a:ext cx="721947" cy="721947"/>
                </a:xfrm>
                <a:prstGeom prst="rect">
                  <a:avLst/>
                </a:prstGeom>
              </p:spPr>
            </p:pic>
            <p:pic>
              <p:nvPicPr>
                <p:cNvPr id="55" name="Graphic 54">
                  <a:extLst>
                    <a:ext uri="{FF2B5EF4-FFF2-40B4-BE49-F238E27FC236}">
                      <a16:creationId xmlns:a16="http://schemas.microsoft.com/office/drawing/2014/main" id="{68BDDEE7-80B9-4BFE-9CB2-95FA1D5E47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15783" y="5143649"/>
                  <a:ext cx="677426" cy="677426"/>
                </a:xfrm>
                <a:prstGeom prst="rect">
                  <a:avLst/>
                </a:prstGeom>
              </p:spPr>
            </p:pic>
          </p:grpSp>
        </p:grpSp>
      </p:grpSp>
    </p:spTree>
    <p:extLst>
      <p:ext uri="{BB962C8B-B14F-4D97-AF65-F5344CB8AC3E}">
        <p14:creationId xmlns:p14="http://schemas.microsoft.com/office/powerpoint/2010/main" val="395681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t>Simplify migration and reduce administration </a:t>
            </a:r>
            <a:br>
              <a:rPr lang="en-US"/>
            </a:br>
            <a:r>
              <a:rPr lang="en-US"/>
              <a:t>with Azure </a:t>
            </a:r>
          </a:p>
        </p:txBody>
      </p:sp>
      <p:sp>
        <p:nvSpPr>
          <p:cNvPr id="127" name="Content Placeholder 2">
            <a:extLst>
              <a:ext uri="{FF2B5EF4-FFF2-40B4-BE49-F238E27FC236}">
                <a16:creationId xmlns:a16="http://schemas.microsoft.com/office/drawing/2014/main" id="{46847EF2-8A12-4250-AF28-FA12C074820B}"/>
              </a:ext>
            </a:extLst>
          </p:cNvPr>
          <p:cNvSpPr txBox="1">
            <a:spLocks/>
          </p:cNvSpPr>
          <p:nvPr/>
        </p:nvSpPr>
        <p:spPr>
          <a:xfrm>
            <a:off x="589377" y="2025650"/>
            <a:ext cx="3756165" cy="2575962"/>
          </a:xfrm>
          <a:prstGeom prst="rect">
            <a:avLst/>
          </a:prstGeom>
        </p:spPr>
        <p:txBody>
          <a:bodyPr vert="horz" wrap="square" lIns="0" tIns="0" rIns="0" bIns="0" rtlCol="0">
            <a:spAutoFit/>
          </a:bodyPr>
          <a:lstStyle>
            <a:lvl1pPr marL="0" marR="0" indent="0" algn="l" defTabSz="932742" rtl="0" eaLnBrk="1" fontAlgn="auto" latinLnBrk="0" hangingPunct="1">
              <a:lnSpc>
                <a:spcPct val="110000"/>
              </a:lnSpc>
              <a:spcBef>
                <a:spcPts val="1200"/>
              </a:spcBef>
              <a:spcAft>
                <a:spcPts val="0"/>
              </a:spcAft>
              <a:buClrTx/>
              <a:buSzPct val="90000"/>
              <a:buFont typeface="Arial" panose="020B0604020202020204" pitchFamily="34" charset="0"/>
              <a:buNone/>
              <a:tabLst/>
              <a:defRPr sz="1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2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5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Free your team from database management by migrating on-premises and IaaS open source apps to Azure Database for MySQL</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Choose the migration approach that </a:t>
            </a:r>
            <a:br>
              <a:rPr lang="en-US">
                <a:solidFill>
                  <a:schemeClr val="tx1"/>
                </a:solidFill>
                <a:cs typeface="+mn-cs"/>
              </a:rPr>
            </a:br>
            <a:r>
              <a:rPr lang="en-US">
                <a:solidFill>
                  <a:schemeClr val="tx1"/>
                </a:solidFill>
                <a:cs typeface="+mn-cs"/>
              </a:rPr>
              <a:t>best fits the needs of your workloads </a:t>
            </a:r>
          </a:p>
          <a:p>
            <a:pPr marL="174625" indent="-174625" defTabSz="932472" fontAlgn="base">
              <a:spcBef>
                <a:spcPct val="0"/>
              </a:spcBef>
              <a:spcAft>
                <a:spcPts val="600"/>
              </a:spcAft>
              <a:buClr>
                <a:schemeClr val="accent1"/>
              </a:buClr>
              <a:buFont typeface="Arial" panose="020B0604020202020204" pitchFamily="34" charset="0"/>
              <a:buChar char="•"/>
            </a:pPr>
            <a:r>
              <a:rPr lang="en-US">
                <a:solidFill>
                  <a:schemeClr val="tx1"/>
                </a:solidFill>
                <a:cs typeface="+mn-cs"/>
              </a:rPr>
              <a:t>Use dump and restore or import/export for smaller databases and scenarios that can allow for downtime</a:t>
            </a:r>
          </a:p>
          <a:p>
            <a:endParaRPr lang="en-US"/>
          </a:p>
        </p:txBody>
      </p:sp>
      <p:grpSp>
        <p:nvGrpSpPr>
          <p:cNvPr id="5" name="Group 4" descr="Diagram showing architecture for different options for migrating to Azure Database Services">
            <a:extLst>
              <a:ext uri="{FF2B5EF4-FFF2-40B4-BE49-F238E27FC236}">
                <a16:creationId xmlns:a16="http://schemas.microsoft.com/office/drawing/2014/main" id="{2F928295-FCA4-5644-A878-5919E3FF5D93}"/>
              </a:ext>
            </a:extLst>
          </p:cNvPr>
          <p:cNvGrpSpPr/>
          <p:nvPr/>
        </p:nvGrpSpPr>
        <p:grpSpPr>
          <a:xfrm>
            <a:off x="5043706" y="1573089"/>
            <a:ext cx="6817682" cy="3890992"/>
            <a:chOff x="5043706" y="1573089"/>
            <a:chExt cx="6817682" cy="3890992"/>
          </a:xfrm>
        </p:grpSpPr>
        <p:sp>
          <p:nvSpPr>
            <p:cNvPr id="23" name="Oval 22">
              <a:extLst>
                <a:ext uri="{FF2B5EF4-FFF2-40B4-BE49-F238E27FC236}">
                  <a16:creationId xmlns:a16="http://schemas.microsoft.com/office/drawing/2014/main" id="{EFD2A055-FE12-D84B-B2CF-7D4CD04CC73F}"/>
                </a:ext>
              </a:extLst>
            </p:cNvPr>
            <p:cNvSpPr/>
            <p:nvPr/>
          </p:nvSpPr>
          <p:spPr bwMode="auto">
            <a:xfrm rot="2112531">
              <a:off x="10948729" y="3012174"/>
              <a:ext cx="912659" cy="9126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8C71C342-6796-6646-BE5F-9E35181E8740}"/>
                </a:ext>
              </a:extLst>
            </p:cNvPr>
            <p:cNvGrpSpPr/>
            <p:nvPr/>
          </p:nvGrpSpPr>
          <p:grpSpPr>
            <a:xfrm>
              <a:off x="5043706" y="1573089"/>
              <a:ext cx="6558917" cy="3890992"/>
              <a:chOff x="5043706" y="1573089"/>
              <a:chExt cx="6558917" cy="3890992"/>
            </a:xfrm>
          </p:grpSpPr>
          <p:pic>
            <p:nvPicPr>
              <p:cNvPr id="135" name="Graphic 134">
                <a:extLst>
                  <a:ext uri="{FF2B5EF4-FFF2-40B4-BE49-F238E27FC236}">
                    <a16:creationId xmlns:a16="http://schemas.microsoft.com/office/drawing/2014/main" id="{F3C63CC3-3969-4FE7-BC3F-399C769BCE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0039" y="3188520"/>
                <a:ext cx="716762" cy="716762"/>
              </a:xfrm>
              <a:prstGeom prst="rect">
                <a:avLst/>
              </a:prstGeom>
            </p:spPr>
          </p:pic>
          <p:pic>
            <p:nvPicPr>
              <p:cNvPr id="133" name="Graphic 132">
                <a:extLst>
                  <a:ext uri="{FF2B5EF4-FFF2-40B4-BE49-F238E27FC236}">
                    <a16:creationId xmlns:a16="http://schemas.microsoft.com/office/drawing/2014/main" id="{7193576A-1D59-4E79-8FB3-3A6048B5AE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3706" y="3188520"/>
                <a:ext cx="716762" cy="716762"/>
              </a:xfrm>
              <a:prstGeom prst="rect">
                <a:avLst/>
              </a:prstGeom>
            </p:spPr>
          </p:pic>
          <p:sp>
            <p:nvSpPr>
              <p:cNvPr id="126" name="Rectangle 125">
                <a:extLst>
                  <a:ext uri="{FF2B5EF4-FFF2-40B4-BE49-F238E27FC236}">
                    <a16:creationId xmlns:a16="http://schemas.microsoft.com/office/drawing/2014/main" id="{7F6C7D8A-A109-4904-BEA4-8E81CD638179}"/>
                  </a:ext>
                </a:extLst>
              </p:cNvPr>
              <p:cNvSpPr/>
              <p:nvPr/>
            </p:nvSpPr>
            <p:spPr bwMode="auto">
              <a:xfrm>
                <a:off x="7384722" y="2237272"/>
                <a:ext cx="1028109" cy="319602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6113B982-5FD2-4934-8B7E-32B314EC8B0D}"/>
                  </a:ext>
                </a:extLst>
              </p:cNvPr>
              <p:cNvSpPr txBox="1"/>
              <p:nvPr/>
            </p:nvSpPr>
            <p:spPr>
              <a:xfrm>
                <a:off x="5985867" y="2613299"/>
                <a:ext cx="126096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Discover and assess </a:t>
                </a:r>
              </a:p>
            </p:txBody>
          </p:sp>
          <p:cxnSp>
            <p:nvCxnSpPr>
              <p:cNvPr id="63" name="Straight Arrow Connector 62">
                <a:extLst>
                  <a:ext uri="{FF2B5EF4-FFF2-40B4-BE49-F238E27FC236}">
                    <a16:creationId xmlns:a16="http://schemas.microsoft.com/office/drawing/2014/main" id="{F9C6B195-D1BC-4E0D-BACE-DBDF9578D0BE}"/>
                  </a:ext>
                </a:extLst>
              </p:cNvPr>
              <p:cNvCxnSpPr>
                <a:cxnSpLocks/>
              </p:cNvCxnSpPr>
              <p:nvPr/>
            </p:nvCxnSpPr>
            <p:spPr>
              <a:xfrm>
                <a:off x="6616348" y="2803677"/>
                <a:ext cx="0" cy="349841"/>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6" name="TextBox 65">
                <a:extLst>
                  <a:ext uri="{FF2B5EF4-FFF2-40B4-BE49-F238E27FC236}">
                    <a16:creationId xmlns:a16="http://schemas.microsoft.com/office/drawing/2014/main" id="{3861CE8E-095F-4CD3-8D06-D98AF3CBB626}"/>
                  </a:ext>
                </a:extLst>
              </p:cNvPr>
              <p:cNvSpPr txBox="1"/>
              <p:nvPr/>
            </p:nvSpPr>
            <p:spPr>
              <a:xfrm>
                <a:off x="6219030" y="3602554"/>
                <a:ext cx="794637" cy="61555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Connect to Azure with your favorite tool </a:t>
                </a:r>
              </a:p>
            </p:txBody>
          </p:sp>
          <p:sp>
            <p:nvSpPr>
              <p:cNvPr id="67" name="TextBox 66">
                <a:extLst>
                  <a:ext uri="{FF2B5EF4-FFF2-40B4-BE49-F238E27FC236}">
                    <a16:creationId xmlns:a16="http://schemas.microsoft.com/office/drawing/2014/main" id="{859F07AB-09F9-483E-8E8D-B377C2688704}"/>
                  </a:ext>
                </a:extLst>
              </p:cNvPr>
              <p:cNvSpPr txBox="1"/>
              <p:nvPr/>
            </p:nvSpPr>
            <p:spPr>
              <a:xfrm>
                <a:off x="6082556" y="5156304"/>
                <a:ext cx="1067585"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Migrate schema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and data</a:t>
                </a:r>
              </a:p>
            </p:txBody>
          </p:sp>
          <p:cxnSp>
            <p:nvCxnSpPr>
              <p:cNvPr id="107" name="Straight Arrow Connector 106">
                <a:extLst>
                  <a:ext uri="{FF2B5EF4-FFF2-40B4-BE49-F238E27FC236}">
                    <a16:creationId xmlns:a16="http://schemas.microsoft.com/office/drawing/2014/main" id="{76EA0FD9-B436-4B60-88B8-19A3B48E7BF6}"/>
                  </a:ext>
                </a:extLst>
              </p:cNvPr>
              <p:cNvCxnSpPr>
                <a:cxnSpLocks/>
              </p:cNvCxnSpPr>
              <p:nvPr/>
            </p:nvCxnSpPr>
            <p:spPr>
              <a:xfrm>
                <a:off x="8412831" y="3560017"/>
                <a:ext cx="379360"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6" name="Oval 22">
                <a:extLst>
                  <a:ext uri="{FF2B5EF4-FFF2-40B4-BE49-F238E27FC236}">
                    <a16:creationId xmlns:a16="http://schemas.microsoft.com/office/drawing/2014/main" id="{1A2E4780-7A9E-9C47-B1DF-33BEFB29B60F}"/>
                  </a:ext>
                </a:extLst>
              </p:cNvPr>
              <p:cNvSpPr/>
              <p:nvPr/>
            </p:nvSpPr>
            <p:spPr bwMode="auto">
              <a:xfrm rot="8686989">
                <a:off x="10274079" y="3772539"/>
                <a:ext cx="847763" cy="847763"/>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Rectangle 137">
                <a:extLst>
                  <a:ext uri="{FF2B5EF4-FFF2-40B4-BE49-F238E27FC236}">
                    <a16:creationId xmlns:a16="http://schemas.microsoft.com/office/drawing/2014/main" id="{43E3115C-377B-5D43-8A91-2A29D36FFC92}"/>
                  </a:ext>
                </a:extLst>
              </p:cNvPr>
              <p:cNvSpPr/>
              <p:nvPr/>
            </p:nvSpPr>
            <p:spPr bwMode="auto">
              <a:xfrm>
                <a:off x="10939038" y="4212973"/>
                <a:ext cx="370363"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Oval 22">
                <a:extLst>
                  <a:ext uri="{FF2B5EF4-FFF2-40B4-BE49-F238E27FC236}">
                    <a16:creationId xmlns:a16="http://schemas.microsoft.com/office/drawing/2014/main" id="{A8FB9C04-D9A2-0848-A46E-A7446DAA532F}"/>
                  </a:ext>
                </a:extLst>
              </p:cNvPr>
              <p:cNvSpPr/>
              <p:nvPr/>
            </p:nvSpPr>
            <p:spPr bwMode="auto">
              <a:xfrm rot="15503124">
                <a:off x="9923764" y="2846745"/>
                <a:ext cx="751159" cy="7511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539B9799-4605-D543-8AEF-F02030EDC282}"/>
                  </a:ext>
                </a:extLst>
              </p:cNvPr>
              <p:cNvSpPr/>
              <p:nvPr/>
            </p:nvSpPr>
            <p:spPr bwMode="auto">
              <a:xfrm>
                <a:off x="9866093" y="3297000"/>
                <a:ext cx="258601" cy="3929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DA11D87E-EC35-6C47-8605-D67F11CD060F}"/>
                  </a:ext>
                </a:extLst>
              </p:cNvPr>
              <p:cNvSpPr txBox="1"/>
              <p:nvPr/>
            </p:nvSpPr>
            <p:spPr>
              <a:xfrm>
                <a:off x="9776464" y="3715593"/>
                <a:ext cx="604333" cy="307777"/>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a:ea typeface="+mn-ea"/>
                    <a:cs typeface="+mn-cs"/>
                  </a:rPr>
                  <a:t>Remediate</a:t>
                </a:r>
                <a:br>
                  <a:rPr kumimoji="0" lang="en-US" sz="1000" b="0" i="0" u="none" strike="noStrike" kern="1200" cap="none" spc="0" normalizeH="0" baseline="0" noProof="0">
                    <a:ln>
                      <a:noFill/>
                    </a:ln>
                    <a:solidFill>
                      <a:prstClr val="black"/>
                    </a:solidFill>
                    <a:effectLst/>
                    <a:uLnTx/>
                    <a:uFillTx/>
                    <a:latin typeface="Segoe UI"/>
                    <a:ea typeface="+mn-ea"/>
                    <a:cs typeface="+mn-cs"/>
                  </a:rPr>
                </a:br>
                <a:r>
                  <a:rPr kumimoji="0" lang="en-US" sz="1000" b="0" i="0" u="none" strike="noStrike" kern="1200" cap="none" spc="0" normalizeH="0" baseline="0" noProof="0">
                    <a:ln>
                      <a:noFill/>
                    </a:ln>
                    <a:solidFill>
                      <a:prstClr val="black"/>
                    </a:solidFill>
                    <a:effectLst/>
                    <a:uLnTx/>
                    <a:uFillTx/>
                    <a:latin typeface="Segoe UI"/>
                    <a:ea typeface="+mn-ea"/>
                    <a:cs typeface="+mn-cs"/>
                  </a:rPr>
                  <a:t>apps</a:t>
                </a:r>
              </a:p>
            </p:txBody>
          </p:sp>
          <p:sp>
            <p:nvSpPr>
              <p:cNvPr id="218" name="TextBox 217">
                <a:extLst>
                  <a:ext uri="{FF2B5EF4-FFF2-40B4-BE49-F238E27FC236}">
                    <a16:creationId xmlns:a16="http://schemas.microsoft.com/office/drawing/2014/main" id="{C7869FF1-E884-9648-AD0C-82456A2B0956}"/>
                  </a:ext>
                </a:extLst>
              </p:cNvPr>
              <p:cNvSpPr txBox="1"/>
              <p:nvPr/>
            </p:nvSpPr>
            <p:spPr>
              <a:xfrm>
                <a:off x="10972555" y="4514760"/>
                <a:ext cx="511358" cy="153888"/>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a:ea typeface="+mn-ea"/>
                    <a:cs typeface="+mn-cs"/>
                  </a:rPr>
                  <a:t>Optimize</a:t>
                </a:r>
              </a:p>
            </p:txBody>
          </p:sp>
          <p:sp>
            <p:nvSpPr>
              <p:cNvPr id="219" name="TextBox 218">
                <a:extLst>
                  <a:ext uri="{FF2B5EF4-FFF2-40B4-BE49-F238E27FC236}">
                    <a16:creationId xmlns:a16="http://schemas.microsoft.com/office/drawing/2014/main" id="{1B472A9B-7333-6146-BB04-CB824F8EEC70}"/>
                  </a:ext>
                </a:extLst>
              </p:cNvPr>
              <p:cNvSpPr txBox="1"/>
              <p:nvPr/>
            </p:nvSpPr>
            <p:spPr>
              <a:xfrm>
                <a:off x="10820109" y="3073420"/>
                <a:ext cx="232436" cy="153888"/>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a:ea typeface="+mn-ea"/>
                    <a:cs typeface="+mn-cs"/>
                  </a:rPr>
                  <a:t>Test</a:t>
                </a:r>
              </a:p>
            </p:txBody>
          </p:sp>
          <p:sp>
            <p:nvSpPr>
              <p:cNvPr id="142" name="Freeform 141">
                <a:extLst>
                  <a:ext uri="{FF2B5EF4-FFF2-40B4-BE49-F238E27FC236}">
                    <a16:creationId xmlns:a16="http://schemas.microsoft.com/office/drawing/2014/main" id="{D0FEA05E-218B-A641-AAFD-A42894544588}"/>
                  </a:ext>
                </a:extLst>
              </p:cNvPr>
              <p:cNvSpPr/>
              <p:nvPr/>
            </p:nvSpPr>
            <p:spPr bwMode="auto">
              <a:xfrm>
                <a:off x="5785886" y="2385469"/>
                <a:ext cx="608408" cy="98701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43" name="Straight Arrow Connector 142">
                <a:extLst>
                  <a:ext uri="{FF2B5EF4-FFF2-40B4-BE49-F238E27FC236}">
                    <a16:creationId xmlns:a16="http://schemas.microsoft.com/office/drawing/2014/main" id="{B0A16272-76D5-1B47-AD15-71AF19EF5C50}"/>
                  </a:ext>
                </a:extLst>
              </p:cNvPr>
              <p:cNvCxnSpPr>
                <a:cxnSpLocks/>
              </p:cNvCxnSpPr>
              <p:nvPr/>
            </p:nvCxnSpPr>
            <p:spPr>
              <a:xfrm>
                <a:off x="6616348" y="4279900"/>
                <a:ext cx="0" cy="237494"/>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0" name="Freeform 29">
                <a:extLst>
                  <a:ext uri="{FF2B5EF4-FFF2-40B4-BE49-F238E27FC236}">
                    <a16:creationId xmlns:a16="http://schemas.microsoft.com/office/drawing/2014/main" id="{BB37060A-C8DA-EB49-BE45-8994F53674C9}"/>
                  </a:ext>
                </a:extLst>
              </p:cNvPr>
              <p:cNvSpPr/>
              <p:nvPr/>
            </p:nvSpPr>
            <p:spPr bwMode="auto">
              <a:xfrm>
                <a:off x="6914593" y="3556233"/>
                <a:ext cx="425665" cy="134982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Freeform 143">
                <a:extLst>
                  <a:ext uri="{FF2B5EF4-FFF2-40B4-BE49-F238E27FC236}">
                    <a16:creationId xmlns:a16="http://schemas.microsoft.com/office/drawing/2014/main" id="{BC2070D5-B1E1-6F4D-8B2F-60FC33F3CC2A}"/>
                  </a:ext>
                </a:extLst>
              </p:cNvPr>
              <p:cNvSpPr/>
              <p:nvPr/>
            </p:nvSpPr>
            <p:spPr bwMode="auto">
              <a:xfrm>
                <a:off x="8414714" y="3746156"/>
                <a:ext cx="377477"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5" name="Freeform 144">
                <a:extLst>
                  <a:ext uri="{FF2B5EF4-FFF2-40B4-BE49-F238E27FC236}">
                    <a16:creationId xmlns:a16="http://schemas.microsoft.com/office/drawing/2014/main" id="{6D76C5FD-9CF6-7E40-A13F-82EBA18A902D}"/>
                  </a:ext>
                </a:extLst>
              </p:cNvPr>
              <p:cNvSpPr/>
              <p:nvPr/>
            </p:nvSpPr>
            <p:spPr bwMode="auto">
              <a:xfrm rot="10800000" flipH="1">
                <a:off x="8412831" y="2624509"/>
                <a:ext cx="371868"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4" name="Straight Arrow Connector 123">
                <a:extLst>
                  <a:ext uri="{FF2B5EF4-FFF2-40B4-BE49-F238E27FC236}">
                    <a16:creationId xmlns:a16="http://schemas.microsoft.com/office/drawing/2014/main" id="{BDC9EAE7-44E3-4134-A935-75F495CD5F1F}"/>
                  </a:ext>
                </a:extLst>
              </p:cNvPr>
              <p:cNvCxnSpPr>
                <a:cxnSpLocks/>
              </p:cNvCxnSpPr>
              <p:nvPr/>
            </p:nvCxnSpPr>
            <p:spPr>
              <a:xfrm>
                <a:off x="9464264" y="3553808"/>
                <a:ext cx="30966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1" name="Rectangle 130">
                <a:extLst>
                  <a:ext uri="{FF2B5EF4-FFF2-40B4-BE49-F238E27FC236}">
                    <a16:creationId xmlns:a16="http://schemas.microsoft.com/office/drawing/2014/main" id="{1328FB26-EA5F-4B18-971D-403DB126FA98}"/>
                  </a:ext>
                </a:extLst>
              </p:cNvPr>
              <p:cNvSpPr/>
              <p:nvPr/>
            </p:nvSpPr>
            <p:spPr>
              <a:xfrm>
                <a:off x="5172453" y="1573089"/>
                <a:ext cx="6430170" cy="523220"/>
              </a:xfrm>
              <a:prstGeom prst="rect">
                <a:avLst/>
              </a:prstGeom>
            </p:spPr>
            <p:txBody>
              <a:bodyPr wrap="square" anchor="ctr">
                <a:noAutofit/>
              </a:bodyPr>
              <a:lstStyle/>
              <a:p>
                <a:pPr lvl="0" algn="ctr">
                  <a:defRPr/>
                </a:pPr>
                <a:r>
                  <a:rPr lang="en-US" sz="1400">
                    <a:solidFill>
                      <a:srgbClr val="0177D7"/>
                    </a:solidFill>
                    <a:latin typeface="+mj-lt"/>
                    <a:ea typeface="Segoe UI Semilight" charset="0"/>
                    <a:cs typeface="Segoe UI Semilight" charset="0"/>
                  </a:rPr>
                  <a:t>Options for migrating to Azure Database Services</a:t>
                </a:r>
              </a:p>
            </p:txBody>
          </p:sp>
          <p:pic>
            <p:nvPicPr>
              <p:cNvPr id="146" name="Graphic 145">
                <a:extLst>
                  <a:ext uri="{FF2B5EF4-FFF2-40B4-BE49-F238E27FC236}">
                    <a16:creationId xmlns:a16="http://schemas.microsoft.com/office/drawing/2014/main" id="{3796D045-8DA2-4D89-A22A-4C5889AFA3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364" y="3575876"/>
                <a:ext cx="440493" cy="440493"/>
              </a:xfrm>
              <a:prstGeom prst="rect">
                <a:avLst/>
              </a:prstGeom>
            </p:spPr>
          </p:pic>
          <p:pic>
            <p:nvPicPr>
              <p:cNvPr id="147" name="Graphic 146">
                <a:extLst>
                  <a:ext uri="{FF2B5EF4-FFF2-40B4-BE49-F238E27FC236}">
                    <a16:creationId xmlns:a16="http://schemas.microsoft.com/office/drawing/2014/main" id="{67628C52-BF46-4493-A19C-A01BA4F55E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04585" y="4626224"/>
                <a:ext cx="412943" cy="412943"/>
              </a:xfrm>
              <a:prstGeom prst="rect">
                <a:avLst/>
              </a:prstGeom>
            </p:spPr>
          </p:pic>
          <p:pic>
            <p:nvPicPr>
              <p:cNvPr id="155" name="Picture 154">
                <a:extLst>
                  <a:ext uri="{FF2B5EF4-FFF2-40B4-BE49-F238E27FC236}">
                    <a16:creationId xmlns:a16="http://schemas.microsoft.com/office/drawing/2014/main" id="{6E36DA0A-C7AD-40AB-B630-72AE773154FC}"/>
                  </a:ext>
                </a:extLst>
              </p:cNvPr>
              <p:cNvPicPr>
                <a:picLocks noChangeAspect="1"/>
              </p:cNvPicPr>
              <p:nvPr/>
            </p:nvPicPr>
            <p:blipFill rotWithShape="1">
              <a:blip r:embed="rId9"/>
              <a:srcRect l="45553" t="40088"/>
              <a:stretch/>
            </p:blipFill>
            <p:spPr>
              <a:xfrm>
                <a:off x="6454887" y="2214839"/>
                <a:ext cx="322245" cy="354593"/>
              </a:xfrm>
              <a:prstGeom prst="rect">
                <a:avLst/>
              </a:prstGeom>
            </p:spPr>
          </p:pic>
          <p:grpSp>
            <p:nvGrpSpPr>
              <p:cNvPr id="35" name="Group 34">
                <a:extLst>
                  <a:ext uri="{FF2B5EF4-FFF2-40B4-BE49-F238E27FC236}">
                    <a16:creationId xmlns:a16="http://schemas.microsoft.com/office/drawing/2014/main" id="{FED69A06-16EE-4D24-A867-97DCFC83C1DA}"/>
                  </a:ext>
                </a:extLst>
              </p:cNvPr>
              <p:cNvGrpSpPr/>
              <p:nvPr/>
            </p:nvGrpSpPr>
            <p:grpSpPr>
              <a:xfrm>
                <a:off x="7471989" y="3915864"/>
                <a:ext cx="877677" cy="774210"/>
                <a:chOff x="7471989" y="3944621"/>
                <a:chExt cx="877677" cy="774210"/>
              </a:xfrm>
            </p:grpSpPr>
            <p:sp>
              <p:nvSpPr>
                <p:cNvPr id="120" name="TextBox 119">
                  <a:extLst>
                    <a:ext uri="{FF2B5EF4-FFF2-40B4-BE49-F238E27FC236}">
                      <a16:creationId xmlns:a16="http://schemas.microsoft.com/office/drawing/2014/main" id="{D13E7D7B-CAF8-4F37-AEBD-3C715F566171}"/>
                    </a:ext>
                  </a:extLst>
                </p:cNvPr>
                <p:cNvSpPr txBox="1"/>
                <p:nvPr/>
              </p:nvSpPr>
              <p:spPr>
                <a:xfrm>
                  <a:off x="7471989" y="4411054"/>
                  <a:ext cx="877677"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Dump and restore</a:t>
                  </a:r>
                </a:p>
              </p:txBody>
            </p:sp>
            <p:pic>
              <p:nvPicPr>
                <p:cNvPr id="156" name="Graphic 155">
                  <a:extLst>
                    <a:ext uri="{FF2B5EF4-FFF2-40B4-BE49-F238E27FC236}">
                      <a16:creationId xmlns:a16="http://schemas.microsoft.com/office/drawing/2014/main" id="{7199F828-34A7-453A-B03E-2F5AE1A64D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92340" y="3944621"/>
                  <a:ext cx="436974" cy="436974"/>
                </a:xfrm>
                <a:prstGeom prst="rect">
                  <a:avLst/>
                </a:prstGeom>
              </p:spPr>
            </p:pic>
          </p:grpSp>
          <p:grpSp>
            <p:nvGrpSpPr>
              <p:cNvPr id="20" name="Group 19">
                <a:extLst>
                  <a:ext uri="{FF2B5EF4-FFF2-40B4-BE49-F238E27FC236}">
                    <a16:creationId xmlns:a16="http://schemas.microsoft.com/office/drawing/2014/main" id="{8853A639-453C-4974-A7D9-72F1A13EF7D0}"/>
                  </a:ext>
                </a:extLst>
              </p:cNvPr>
              <p:cNvGrpSpPr/>
              <p:nvPr/>
            </p:nvGrpSpPr>
            <p:grpSpPr>
              <a:xfrm>
                <a:off x="7471989" y="3174574"/>
                <a:ext cx="877677" cy="591057"/>
                <a:chOff x="7471989" y="3328414"/>
                <a:chExt cx="877677" cy="591057"/>
              </a:xfrm>
            </p:grpSpPr>
            <p:sp>
              <p:nvSpPr>
                <p:cNvPr id="119" name="TextBox 118">
                  <a:extLst>
                    <a:ext uri="{FF2B5EF4-FFF2-40B4-BE49-F238E27FC236}">
                      <a16:creationId xmlns:a16="http://schemas.microsoft.com/office/drawing/2014/main" id="{0C2F0CE0-0641-491A-B217-8E0370084BBD}"/>
                    </a:ext>
                  </a:extLst>
                </p:cNvPr>
                <p:cNvSpPr txBox="1"/>
                <p:nvPr/>
              </p:nvSpPr>
              <p:spPr>
                <a:xfrm>
                  <a:off x="7471989" y="3765583"/>
                  <a:ext cx="877677"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Import/Export</a:t>
                  </a:r>
                </a:p>
              </p:txBody>
            </p:sp>
            <p:pic>
              <p:nvPicPr>
                <p:cNvPr id="157" name="Graphic 156">
                  <a:extLst>
                    <a:ext uri="{FF2B5EF4-FFF2-40B4-BE49-F238E27FC236}">
                      <a16:creationId xmlns:a16="http://schemas.microsoft.com/office/drawing/2014/main" id="{0F6ADA94-0834-4021-83F2-76E1A869ED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84449" y="3328414"/>
                  <a:ext cx="436974" cy="436974"/>
                </a:xfrm>
                <a:prstGeom prst="rect">
                  <a:avLst/>
                </a:prstGeom>
              </p:spPr>
            </p:pic>
          </p:grpSp>
          <p:pic>
            <p:nvPicPr>
              <p:cNvPr id="158" name="Graphic 157">
                <a:extLst>
                  <a:ext uri="{FF2B5EF4-FFF2-40B4-BE49-F238E27FC236}">
                    <a16:creationId xmlns:a16="http://schemas.microsoft.com/office/drawing/2014/main" id="{FEE78755-B866-4321-8ACC-70DFF10A820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34358" y="2566075"/>
                <a:ext cx="403937" cy="403937"/>
              </a:xfrm>
              <a:prstGeom prst="rect">
                <a:avLst/>
              </a:prstGeom>
            </p:spPr>
          </p:pic>
          <p:grpSp>
            <p:nvGrpSpPr>
              <p:cNvPr id="16" name="Group 15">
                <a:extLst>
                  <a:ext uri="{FF2B5EF4-FFF2-40B4-BE49-F238E27FC236}">
                    <a16:creationId xmlns:a16="http://schemas.microsoft.com/office/drawing/2014/main" id="{7EC6D333-DCA4-4441-AFB5-C18EBC81049C}"/>
                  </a:ext>
                </a:extLst>
              </p:cNvPr>
              <p:cNvGrpSpPr/>
              <p:nvPr/>
            </p:nvGrpSpPr>
            <p:grpSpPr>
              <a:xfrm>
                <a:off x="7516728" y="2246176"/>
                <a:ext cx="788199" cy="824034"/>
                <a:chOff x="7516728" y="2346499"/>
                <a:chExt cx="788199" cy="824034"/>
              </a:xfrm>
            </p:grpSpPr>
            <p:sp>
              <p:nvSpPr>
                <p:cNvPr id="46" name="TextBox 45">
                  <a:extLst>
                    <a:ext uri="{FF2B5EF4-FFF2-40B4-BE49-F238E27FC236}">
                      <a16:creationId xmlns:a16="http://schemas.microsoft.com/office/drawing/2014/main" id="{D97E12E6-95B4-46E1-8FBC-35BA5A14847E}"/>
                    </a:ext>
                  </a:extLst>
                </p:cNvPr>
                <p:cNvSpPr txBox="1"/>
                <p:nvPr/>
              </p:nvSpPr>
              <p:spPr>
                <a:xfrm>
                  <a:off x="7516728" y="2862756"/>
                  <a:ext cx="788199"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MySQL Native Sync</a:t>
                  </a:r>
                </a:p>
              </p:txBody>
            </p:sp>
            <p:pic>
              <p:nvPicPr>
                <p:cNvPr id="160" name="Graphic 159">
                  <a:extLst>
                    <a:ext uri="{FF2B5EF4-FFF2-40B4-BE49-F238E27FC236}">
                      <a16:creationId xmlns:a16="http://schemas.microsoft.com/office/drawing/2014/main" id="{DD1E4284-3DF7-41A5-A33C-F071CA3CAC9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52362" y="2346499"/>
                  <a:ext cx="516930" cy="516930"/>
                </a:xfrm>
                <a:prstGeom prst="rect">
                  <a:avLst/>
                </a:prstGeom>
              </p:spPr>
            </p:pic>
          </p:grpSp>
          <p:grpSp>
            <p:nvGrpSpPr>
              <p:cNvPr id="34" name="Group 33">
                <a:extLst>
                  <a:ext uri="{FF2B5EF4-FFF2-40B4-BE49-F238E27FC236}">
                    <a16:creationId xmlns:a16="http://schemas.microsoft.com/office/drawing/2014/main" id="{68C8AE1F-CC30-4550-90F5-1B624529508E}"/>
                  </a:ext>
                </a:extLst>
              </p:cNvPr>
              <p:cNvGrpSpPr/>
              <p:nvPr/>
            </p:nvGrpSpPr>
            <p:grpSpPr>
              <a:xfrm>
                <a:off x="7471989" y="4763958"/>
                <a:ext cx="877677" cy="589245"/>
                <a:chOff x="7471989" y="4763958"/>
                <a:chExt cx="877677" cy="589245"/>
              </a:xfrm>
            </p:grpSpPr>
            <p:sp>
              <p:nvSpPr>
                <p:cNvPr id="121" name="TextBox 120">
                  <a:extLst>
                    <a:ext uri="{FF2B5EF4-FFF2-40B4-BE49-F238E27FC236}">
                      <a16:creationId xmlns:a16="http://schemas.microsoft.com/office/drawing/2014/main" id="{B207738F-1A03-4F50-9828-96CAE663AA9E}"/>
                    </a:ext>
                  </a:extLst>
                </p:cNvPr>
                <p:cNvSpPr txBox="1"/>
                <p:nvPr/>
              </p:nvSpPr>
              <p:spPr>
                <a:xfrm>
                  <a:off x="7471989" y="5199315"/>
                  <a:ext cx="877677"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Offline DMS</a:t>
                  </a:r>
                </a:p>
              </p:txBody>
            </p:sp>
            <p:grpSp>
              <p:nvGrpSpPr>
                <p:cNvPr id="33" name="Group 32">
                  <a:extLst>
                    <a:ext uri="{FF2B5EF4-FFF2-40B4-BE49-F238E27FC236}">
                      <a16:creationId xmlns:a16="http://schemas.microsoft.com/office/drawing/2014/main" id="{ED519278-B48C-4871-B060-B3666A780FB2}"/>
                    </a:ext>
                  </a:extLst>
                </p:cNvPr>
                <p:cNvGrpSpPr/>
                <p:nvPr/>
              </p:nvGrpSpPr>
              <p:grpSpPr>
                <a:xfrm>
                  <a:off x="7650767" y="4763958"/>
                  <a:ext cx="520120" cy="436974"/>
                  <a:chOff x="7650767" y="4811280"/>
                  <a:chExt cx="520120" cy="436974"/>
                </a:xfrm>
              </p:grpSpPr>
              <p:pic>
                <p:nvPicPr>
                  <p:cNvPr id="161" name="Graphic 160">
                    <a:extLst>
                      <a:ext uri="{FF2B5EF4-FFF2-40B4-BE49-F238E27FC236}">
                        <a16:creationId xmlns:a16="http://schemas.microsoft.com/office/drawing/2014/main" id="{82FCE7AC-83FD-48E9-9198-87444A3485B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92340" y="4811280"/>
                    <a:ext cx="436974" cy="436974"/>
                  </a:xfrm>
                  <a:prstGeom prst="rect">
                    <a:avLst/>
                  </a:prstGeom>
                </p:spPr>
              </p:pic>
              <p:sp>
                <p:nvSpPr>
                  <p:cNvPr id="28" name="Rectangle 27">
                    <a:extLst>
                      <a:ext uri="{FF2B5EF4-FFF2-40B4-BE49-F238E27FC236}">
                        <a16:creationId xmlns:a16="http://schemas.microsoft.com/office/drawing/2014/main" id="{9060ACD8-696F-48EB-B224-6F3895161048}"/>
                      </a:ext>
                    </a:extLst>
                  </p:cNvPr>
                  <p:cNvSpPr/>
                  <p:nvPr/>
                </p:nvSpPr>
                <p:spPr bwMode="auto">
                  <a:xfrm rot="18900000">
                    <a:off x="7650767" y="4940858"/>
                    <a:ext cx="228188" cy="57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95A87DCB-936D-4DA6-85E2-9FCA30D42623}"/>
                      </a:ext>
                    </a:extLst>
                  </p:cNvPr>
                  <p:cNvSpPr/>
                  <p:nvPr/>
                </p:nvSpPr>
                <p:spPr bwMode="auto">
                  <a:xfrm rot="18900000">
                    <a:off x="7942699" y="5058221"/>
                    <a:ext cx="228188" cy="57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F0576BBD-CD9F-4AB9-916C-AB0326738AB3}"/>
                      </a:ext>
                    </a:extLst>
                  </p:cNvPr>
                  <p:cNvSpPr/>
                  <p:nvPr/>
                </p:nvSpPr>
                <p:spPr bwMode="auto">
                  <a:xfrm>
                    <a:off x="7764861" y="4966546"/>
                    <a:ext cx="98693" cy="9869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63" name="Picture 162">
                <a:extLst>
                  <a:ext uri="{FF2B5EF4-FFF2-40B4-BE49-F238E27FC236}">
                    <a16:creationId xmlns:a16="http://schemas.microsoft.com/office/drawing/2014/main" id="{A7747559-5380-4EF6-A7E2-6E63BF69B86E}"/>
                  </a:ext>
                </a:extLst>
              </p:cNvPr>
              <p:cNvPicPr>
                <a:picLocks noChangeAspect="1"/>
              </p:cNvPicPr>
              <p:nvPr/>
            </p:nvPicPr>
            <p:blipFill rotWithShape="1">
              <a:blip r:embed="rId9"/>
              <a:srcRect l="45553" t="40088"/>
              <a:stretch/>
            </p:blipFill>
            <p:spPr>
              <a:xfrm>
                <a:off x="6454887" y="3199839"/>
                <a:ext cx="322245" cy="354593"/>
              </a:xfrm>
              <a:prstGeom prst="rect">
                <a:avLst/>
              </a:prstGeom>
            </p:spPr>
          </p:pic>
          <p:pic>
            <p:nvPicPr>
              <p:cNvPr id="191" name="Graphic 190">
                <a:extLst>
                  <a:ext uri="{FF2B5EF4-FFF2-40B4-BE49-F238E27FC236}">
                    <a16:creationId xmlns:a16="http://schemas.microsoft.com/office/drawing/2014/main" id="{5F6F127D-03F4-4456-8E33-EEE7DB65AF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12644" y="2387571"/>
                <a:ext cx="209767" cy="209767"/>
              </a:xfrm>
              <a:prstGeom prst="rect">
                <a:avLst/>
              </a:prstGeom>
            </p:spPr>
          </p:pic>
          <p:pic>
            <p:nvPicPr>
              <p:cNvPr id="192" name="Graphic 191">
                <a:extLst>
                  <a:ext uri="{FF2B5EF4-FFF2-40B4-BE49-F238E27FC236}">
                    <a16:creationId xmlns:a16="http://schemas.microsoft.com/office/drawing/2014/main" id="{BE6E9535-3CE6-45A9-B6FF-E73401B740B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94357" y="3383213"/>
                <a:ext cx="228054" cy="228054"/>
              </a:xfrm>
              <a:prstGeom prst="rect">
                <a:avLst/>
              </a:prstGeom>
            </p:spPr>
          </p:pic>
          <p:grpSp>
            <p:nvGrpSpPr>
              <p:cNvPr id="39" name="Group 38">
                <a:extLst>
                  <a:ext uri="{FF2B5EF4-FFF2-40B4-BE49-F238E27FC236}">
                    <a16:creationId xmlns:a16="http://schemas.microsoft.com/office/drawing/2014/main" id="{4AD2F672-A428-4575-B37C-2E5AC8BC2177}"/>
                  </a:ext>
                </a:extLst>
              </p:cNvPr>
              <p:cNvGrpSpPr/>
              <p:nvPr/>
            </p:nvGrpSpPr>
            <p:grpSpPr>
              <a:xfrm>
                <a:off x="11031534" y="4086839"/>
                <a:ext cx="403937" cy="403937"/>
                <a:chOff x="11031534" y="4086839"/>
                <a:chExt cx="403937" cy="403937"/>
              </a:xfrm>
            </p:grpSpPr>
            <p:pic>
              <p:nvPicPr>
                <p:cNvPr id="193" name="Graphic 192">
                  <a:extLst>
                    <a:ext uri="{FF2B5EF4-FFF2-40B4-BE49-F238E27FC236}">
                      <a16:creationId xmlns:a16="http://schemas.microsoft.com/office/drawing/2014/main" id="{47E99D26-FB41-4067-86AA-D742BE75B4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31534" y="4086839"/>
                  <a:ext cx="403937" cy="403937"/>
                </a:xfrm>
                <a:prstGeom prst="rect">
                  <a:avLst/>
                </a:prstGeom>
              </p:spPr>
            </p:pic>
            <p:sp>
              <p:nvSpPr>
                <p:cNvPr id="37" name="Rectangle 36">
                  <a:extLst>
                    <a:ext uri="{FF2B5EF4-FFF2-40B4-BE49-F238E27FC236}">
                      <a16:creationId xmlns:a16="http://schemas.microsoft.com/office/drawing/2014/main" id="{5D16598E-51A7-4825-8CE6-07F3590E3262}"/>
                    </a:ext>
                  </a:extLst>
                </p:cNvPr>
                <p:cNvSpPr/>
                <p:nvPr/>
              </p:nvSpPr>
              <p:spPr bwMode="auto">
                <a:xfrm>
                  <a:off x="11062979" y="4133778"/>
                  <a:ext cx="338918" cy="2024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59" name="Graphic 158">
                  <a:extLst>
                    <a:ext uri="{FF2B5EF4-FFF2-40B4-BE49-F238E27FC236}">
                      <a16:creationId xmlns:a16="http://schemas.microsoft.com/office/drawing/2014/main" id="{2F569BFD-2E5A-4DE0-A7B0-A83EF918B48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128028" y="4131239"/>
                  <a:ext cx="206923" cy="206923"/>
                </a:xfrm>
                <a:prstGeom prst="rect">
                  <a:avLst/>
                </a:prstGeom>
              </p:spPr>
            </p:pic>
          </p:grpSp>
          <p:pic>
            <p:nvPicPr>
              <p:cNvPr id="202" name="Graphic 201">
                <a:extLst>
                  <a:ext uri="{FF2B5EF4-FFF2-40B4-BE49-F238E27FC236}">
                    <a16:creationId xmlns:a16="http://schemas.microsoft.com/office/drawing/2014/main" id="{BF4830C0-77AA-4317-956C-5641EC0A0E0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918479" y="3361819"/>
                <a:ext cx="320302" cy="320302"/>
              </a:xfrm>
              <a:prstGeom prst="rect">
                <a:avLst/>
              </a:prstGeom>
            </p:spPr>
          </p:pic>
          <p:pic>
            <p:nvPicPr>
              <p:cNvPr id="205" name="Graphic 204">
                <a:extLst>
                  <a:ext uri="{FF2B5EF4-FFF2-40B4-BE49-F238E27FC236}">
                    <a16:creationId xmlns:a16="http://schemas.microsoft.com/office/drawing/2014/main" id="{754FF500-698D-42C9-A292-6959FEE0358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19595" y="3565548"/>
                <a:ext cx="450821" cy="450821"/>
              </a:xfrm>
              <a:prstGeom prst="rect">
                <a:avLst/>
              </a:prstGeom>
            </p:spPr>
          </p:pic>
        </p:grpSp>
      </p:grpSp>
      <p:pic>
        <p:nvPicPr>
          <p:cNvPr id="1026" name="Picture 2" descr="University of South Africa logo">
            <a:extLst>
              <a:ext uri="{FF2B5EF4-FFF2-40B4-BE49-F238E27FC236}">
                <a16:creationId xmlns:a16="http://schemas.microsoft.com/office/drawing/2014/main" id="{C80C8C50-E537-49F5-918F-40BEBD86022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3662" y="5496160"/>
            <a:ext cx="1028109" cy="1028109"/>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0B2BBD38-D0C6-43D3-88E9-8BF39D4657FF}"/>
              </a:ext>
              <a:ext uri="{C183D7F6-B498-43B3-948B-1728B52AA6E4}">
                <adec:decorative xmlns:adec="http://schemas.microsoft.com/office/drawing/2017/decorative" val="1"/>
              </a:ext>
            </a:extLst>
          </p:cNvPr>
          <p:cNvCxnSpPr/>
          <p:nvPr/>
        </p:nvCxnSpPr>
        <p:spPr>
          <a:xfrm>
            <a:off x="1949955" y="5718379"/>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52C53C6-00D2-4AD5-8E16-CD4529AFE9B7}"/>
              </a:ext>
            </a:extLst>
          </p:cNvPr>
          <p:cNvSpPr/>
          <p:nvPr/>
        </p:nvSpPr>
        <p:spPr>
          <a:xfrm>
            <a:off x="2146323" y="5748605"/>
            <a:ext cx="9222015" cy="523220"/>
          </a:xfrm>
          <a:prstGeom prst="rect">
            <a:avLst/>
          </a:prstGeom>
        </p:spPr>
        <p:txBody>
          <a:bodyPr wrap="square" anchor="ctr">
            <a:noAutofit/>
          </a:bodyPr>
          <a:lstStyle/>
          <a:p>
            <a:pPr lvl="0">
              <a:defRPr/>
            </a:pPr>
            <a:r>
              <a:rPr lang="en-US" sz="1400">
                <a:solidFill>
                  <a:srgbClr val="0177D7"/>
                </a:solidFill>
                <a:latin typeface="+mj-lt"/>
                <a:ea typeface="Segoe UI Semilight" charset="0"/>
                <a:cs typeface="Segoe UI Semilight" charset="0"/>
              </a:rPr>
              <a:t>UNISA removed the pain of patching, scale, and back up by migrating its digital e-learning </a:t>
            </a:r>
            <a:br>
              <a:rPr lang="en-US" sz="1400">
                <a:solidFill>
                  <a:srgbClr val="0177D7"/>
                </a:solidFill>
                <a:latin typeface="+mj-lt"/>
                <a:ea typeface="Segoe UI Semilight" charset="0"/>
                <a:cs typeface="Segoe UI Semilight" charset="0"/>
              </a:rPr>
            </a:br>
            <a:r>
              <a:rPr lang="en-US" sz="1400">
                <a:solidFill>
                  <a:srgbClr val="0177D7"/>
                </a:solidFill>
                <a:latin typeface="+mj-lt"/>
                <a:ea typeface="Segoe UI Semilight" charset="0"/>
                <a:cs typeface="Segoe UI Semilight" charset="0"/>
              </a:rPr>
              <a:t>site to Azure Database for MySQL</a:t>
            </a:r>
          </a:p>
        </p:txBody>
      </p:sp>
    </p:spTree>
    <p:extLst>
      <p:ext uri="{BB962C8B-B14F-4D97-AF65-F5344CB8AC3E}">
        <p14:creationId xmlns:p14="http://schemas.microsoft.com/office/powerpoint/2010/main" val="393770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61349b38-87b0-4d20-bd6f-41da2268192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37A1A211E6AD49B6926EBCABCBDE8F" ma:contentTypeVersion="18" ma:contentTypeDescription="Create a new document." ma:contentTypeScope="" ma:versionID="99dd24ec3b8beadf0090b49a1fe390f8">
  <xsd:schema xmlns:xsd="http://www.w3.org/2001/XMLSchema" xmlns:xs="http://www.w3.org/2001/XMLSchema" xmlns:p="http://schemas.microsoft.com/office/2006/metadata/properties" xmlns:ns1="http://schemas.microsoft.com/sharepoint/v3" xmlns:ns2="61349b38-87b0-4d20-bd6f-41da2268192a" xmlns:ns3="68fcb561-4938-471e-ad66-507677a35492" xmlns:ns4="230e9df3-be65-4c73-a93b-d1236ebd677e" targetNamespace="http://schemas.microsoft.com/office/2006/metadata/properties" ma:root="true" ma:fieldsID="37f4ab598d4f0ebaba8791878e8c6b44" ns1:_="" ns2:_="" ns3:_="" ns4:_="">
    <xsd:import namespace="http://schemas.microsoft.com/sharepoint/v3"/>
    <xsd:import namespace="61349b38-87b0-4d20-bd6f-41da2268192a"/>
    <xsd:import namespace="68fcb561-4938-471e-ad66-507677a3549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4:TaxCatchAll"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349b38-87b0-4d20-bd6f-41da22681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8fcb561-4938-471e-ad66-507677a3549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e976329-bda7-46dd-ab9f-441921e7087c}" ma:internalName="TaxCatchAll" ma:showField="CatchAllData" ma:web="68fcb561-4938-471e-ad66-507677a3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24FC27-A40C-4A90-9881-1C5AF311BEF8}">
  <ds:schemaRefs>
    <ds:schemaRef ds:uri="http://purl.org/dc/terms/"/>
    <ds:schemaRef ds:uri="http://schemas.microsoft.com/office/2006/documentManagement/types"/>
    <ds:schemaRef ds:uri="http://www.w3.org/XML/1998/namespace"/>
    <ds:schemaRef ds:uri="http://purl.org/dc/dcmitype/"/>
    <ds:schemaRef ds:uri="b1c3d6fc-5689-40cc-899d-3b916b4ff5bf"/>
    <ds:schemaRef ds:uri="http://schemas.microsoft.com/sharepoint/v3"/>
    <ds:schemaRef ds:uri="http://schemas.microsoft.com/office/2006/metadata/properties"/>
    <ds:schemaRef ds:uri="http://schemas.microsoft.com/office/infopath/2007/PartnerControls"/>
    <ds:schemaRef ds:uri="07c5dfa0-33a3-47dd-bfb7-87fb96739115"/>
    <ds:schemaRef ds:uri="http://schemas.openxmlformats.org/package/2006/metadata/core-properties"/>
    <ds:schemaRef ds:uri="230e9df3-be65-4c73-a93b-d1236ebd677e"/>
    <ds:schemaRef ds:uri="http://purl.org/dc/elements/1.1/"/>
  </ds:schemaRefs>
</ds:datastoreItem>
</file>

<file path=customXml/itemProps2.xml><?xml version="1.0" encoding="utf-8"?>
<ds:datastoreItem xmlns:ds="http://schemas.openxmlformats.org/officeDocument/2006/customXml" ds:itemID="{94EFD46C-22E8-4CC9-8DE0-0AC6D4CCE6AE}">
  <ds:schemaRefs>
    <ds:schemaRef ds:uri="http://schemas.microsoft.com/sharepoint/v3/contenttype/forms"/>
  </ds:schemaRefs>
</ds:datastoreItem>
</file>

<file path=customXml/itemProps3.xml><?xml version="1.0" encoding="utf-8"?>
<ds:datastoreItem xmlns:ds="http://schemas.openxmlformats.org/officeDocument/2006/customXml" ds:itemID="{33F484C4-61D1-4C28-A238-69F543853F0B}"/>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6166</Words>
  <Application>Microsoft Office PowerPoint</Application>
  <PresentationFormat>Widescreen</PresentationFormat>
  <Paragraphs>541</Paragraphs>
  <Slides>25</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Consolas</vt:lpstr>
      <vt:lpstr>Courier New</vt:lpstr>
      <vt:lpstr>Segoe UI</vt:lpstr>
      <vt:lpstr>Segoe UI Light</vt:lpstr>
      <vt:lpstr>Segoe UI Semibold</vt:lpstr>
      <vt:lpstr>Segoe UI Semilight</vt:lpstr>
      <vt:lpstr>SegoeUI</vt:lpstr>
      <vt:lpstr>Wingdings</vt:lpstr>
      <vt:lpstr>1_WHITE TEMPLATE</vt:lpstr>
      <vt:lpstr>Azure Database for MySQL</vt:lpstr>
      <vt:lpstr>Improve performance and reduce cost while benefitting from open source running in the cloud </vt:lpstr>
      <vt:lpstr>MySQL has a big following </vt:lpstr>
      <vt:lpstr>Key reasons behind the MySQL popularity </vt:lpstr>
      <vt:lpstr>Build leading apps on Azure Database for MySQL</vt:lpstr>
      <vt:lpstr>Azure takes the admin out of MySQL</vt:lpstr>
      <vt:lpstr>Top capabilities of Azure Databases for MySQL Flexible Server</vt:lpstr>
      <vt:lpstr>Migrate</vt:lpstr>
      <vt:lpstr>Simplify migration and reduce administration  with Azure </vt:lpstr>
      <vt:lpstr>Configure Disaster Recovery using Data-In Replication</vt:lpstr>
      <vt:lpstr>Top use cases for Azure Databases for MySQL Flexible Server</vt:lpstr>
      <vt:lpstr>Build web apps with WordPress and Drupal </vt:lpstr>
      <vt:lpstr>Build ecommerce apps that delight customers </vt:lpstr>
      <vt:lpstr>Minecraft Realms migrates to Azure for  performance improvements and cost savings</vt:lpstr>
      <vt:lpstr>Support gaming data transaction analytics</vt:lpstr>
      <vt:lpstr>Ensure streamlined and secure digital payments</vt:lpstr>
      <vt:lpstr>Secure health access to health benefits</vt:lpstr>
      <vt:lpstr>Use MySQL Data-in replication with cloud-based delivery</vt:lpstr>
      <vt:lpstr>Deliver online educational programs with Moodle </vt:lpstr>
      <vt:lpstr>Build leading enterprise apps using Alfresco </vt:lpstr>
      <vt:lpstr>Build custom microservices in the cloud with Azure Kubernetes Service</vt:lpstr>
      <vt:lpstr>Build your own custom apps with Azure services</vt:lpstr>
      <vt:lpstr>Azure Database for MySQL use cases by industry </vt:lpstr>
      <vt:lpstr>Call to action</vt:lpstr>
      <vt:lpstr>Documentation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2022-07-01T20:56:48Z</dcterms:created>
  <dcterms:modified xsi:type="dcterms:W3CDTF">2022-11-30T20:25:18Z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0x010100CB37A1A211E6AD49B6926EBCABCBDE8F</vt:lpwstr>
  </property>
  <property fmtid="{D5CDD505-2E9C-101B-9397-08002B2CF9AE}" pid="3" name="MediaServiceImageTags">
    <vt:lpwstr/>
  </property>
</Properties>
</file>