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05" r:id="rId4"/>
  </p:sldMasterIdLst>
  <p:notesMasterIdLst>
    <p:notesMasterId r:id="rId20"/>
  </p:notesMasterIdLst>
  <p:sldIdLst>
    <p:sldId id="257" r:id="rId5"/>
    <p:sldId id="258" r:id="rId6"/>
    <p:sldId id="259" r:id="rId7"/>
    <p:sldId id="260" r:id="rId8"/>
    <p:sldId id="265" r:id="rId9"/>
    <p:sldId id="264" r:id="rId10"/>
    <p:sldId id="263" r:id="rId11"/>
    <p:sldId id="262" r:id="rId12"/>
    <p:sldId id="266" r:id="rId13"/>
    <p:sldId id="267" r:id="rId14"/>
    <p:sldId id="272" r:id="rId15"/>
    <p:sldId id="273" r:id="rId16"/>
    <p:sldId id="270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tha Adusumilli" initials="AA" lastIdx="5" clrIdx="0">
    <p:extLst>
      <p:ext uri="{19B8F6BF-5375-455C-9EA6-DF929625EA0E}">
        <p15:presenceInfo xmlns:p15="http://schemas.microsoft.com/office/powerpoint/2012/main" userId="S::anithaa@ntdev.microsoft.com::ed9e3e58-4283-45dc-bc8d-d1d47b29b072" providerId="AD"/>
      </p:ext>
    </p:extLst>
  </p:cmAuthor>
  <p:cmAuthor id="2" name="Euan Garden" initials="EG" lastIdx="13" clrIdx="1">
    <p:extLst>
      <p:ext uri="{19B8F6BF-5375-455C-9EA6-DF929625EA0E}">
        <p15:presenceInfo xmlns:p15="http://schemas.microsoft.com/office/powerpoint/2012/main" userId="Euan Garden" providerId="None"/>
      </p:ext>
    </p:extLst>
  </p:cmAuthor>
  <p:cmAuthor id="3" name="Ramnandan Krishnamurthy" initials="RK" lastIdx="3" clrIdx="2">
    <p:extLst>
      <p:ext uri="{19B8F6BF-5375-455C-9EA6-DF929625EA0E}">
        <p15:presenceInfo xmlns:p15="http://schemas.microsoft.com/office/powerpoint/2012/main" userId="S::ramkris@microsoft.com::b7f5d32e-5272-48cc-9c94-120f8b432c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5F952-F63D-4AE0-891C-BFC146EC65CB}" v="4" dt="2022-10-28T17:28:17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93457" autoAdjust="0"/>
  </p:normalViewPr>
  <p:slideViewPr>
    <p:cSldViewPr snapToGrid="0">
      <p:cViewPr varScale="1">
        <p:scale>
          <a:sx n="65" d="100"/>
          <a:sy n="65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8A7C1-44C2-42F0-A356-F5074C2E7855}" type="datetimeFigureOut"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1347C-A83A-4802-B79A-BD098C5610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41E3B-5F29-46BB-9F16-3DEE446136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41E3B-5F29-46BB-9F16-3DEE446136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10/28/2022 10:06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25AB9-59B3-40C8-A1DA-698E11685C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41E3B-5F29-46BB-9F16-3DEE446136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41E3B-5F29-46BB-9F16-3DEE446136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10/28/2022 10:06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41E3B-5F29-46BB-9F16-3DEE446136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for Supply chain scenarios we will see both batch and on-line real time data. A typical architecture will load them all into cosmos </a:t>
            </a:r>
            <a:r>
              <a:rPr lang="en-US" dirty="0" err="1"/>
              <a:t>db</a:t>
            </a:r>
            <a:r>
              <a:rPr lang="en-US" dirty="0"/>
              <a:t> transactions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4EF2BA-46E8-4373-83EF-D9A6A5D056E8}"/>
              </a:ext>
            </a:extLst>
          </p:cNvPr>
          <p:cNvSpPr/>
          <p:nvPr userDrawn="1"/>
        </p:nvSpPr>
        <p:spPr bwMode="auto">
          <a:xfrm>
            <a:off x="204670" y="6269038"/>
            <a:ext cx="1085745" cy="465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326063" y="0"/>
            <a:ext cx="6865937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4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2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512464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426" y="1975224"/>
            <a:ext cx="5040313" cy="1381917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2pPr>
            <a:lvl3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 marL="0" indent="0">
              <a:spcAft>
                <a:spcPts val="600"/>
              </a:spcAft>
              <a:buNone/>
              <a:defRPr sz="1100"/>
            </a:lvl4pPr>
            <a:lvl5pPr marL="0" indent="0">
              <a:spcAft>
                <a:spcPts val="600"/>
              </a:spcAft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624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9813" y="2688798"/>
            <a:ext cx="6392810" cy="1480405"/>
          </a:xfrm>
        </p:spPr>
        <p:txBody>
          <a:bodyPr anchor="ctr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buNone/>
              <a:defRPr sz="14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10655"/>
            <a:ext cx="2851980" cy="553998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35438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448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5" y="3035808"/>
            <a:ext cx="10664421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96F2C-4866-4D5F-BE6A-70D8356F667D}"/>
              </a:ext>
            </a:extLst>
          </p:cNvPr>
          <p:cNvSpPr txBox="1"/>
          <p:nvPr userDrawn="1"/>
        </p:nvSpPr>
        <p:spPr>
          <a:xfrm>
            <a:off x="584200" y="1891022"/>
            <a:ext cx="206787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b="1">
                <a:solidFill>
                  <a:schemeClr val="accent1"/>
                </a:solidFill>
              </a:rPr>
              <a:t>demo</a:t>
            </a:r>
            <a:endParaRPr lang="en-US" sz="4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10452239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690601"/>
            <a:ext cx="5879589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42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 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868015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4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1128911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1029710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9B4C86D-3383-4EA0-9789-2CF765D2A620}"/>
              </a:ext>
            </a:extLst>
          </p:cNvPr>
          <p:cNvSpPr/>
          <p:nvPr userDrawn="1"/>
        </p:nvSpPr>
        <p:spPr bwMode="auto">
          <a:xfrm>
            <a:off x="204670" y="6269038"/>
            <a:ext cx="1085745" cy="465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4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1128911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1029710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46361" y="1419423"/>
            <a:ext cx="6364902" cy="4032667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436688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3" y="5853281"/>
            <a:ext cx="11314110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613072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755524" cy="43088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2017713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3875" y="0"/>
            <a:ext cx="65881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7814" y="2017713"/>
            <a:ext cx="3674378" cy="1395254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None/>
              <a:defRPr sz="1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65881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46361" y="1419423"/>
            <a:ext cx="6364902" cy="4032667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436688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5744" y="5853281"/>
            <a:ext cx="7413116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613072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298517" y="5709079"/>
            <a:ext cx="369748" cy="288403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04806" y="6443700"/>
            <a:ext cx="203953" cy="159083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11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923987" y="1658679"/>
            <a:ext cx="5987276" cy="360042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658679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5744" y="5853281"/>
            <a:ext cx="7413116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505978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298517" y="5709079"/>
            <a:ext cx="369748" cy="288403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04806" y="6443700"/>
            <a:ext cx="203953" cy="159083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25CEAA-3216-4B9E-B72E-8076ED46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30052"/>
            <a:ext cx="11021125" cy="310863"/>
          </a:xfrm>
        </p:spPr>
        <p:txBody>
          <a:bodyPr/>
          <a:lstStyle>
            <a:lvl1pPr marL="0" indent="0" algn="ctr"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6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923987" y="1658679"/>
            <a:ext cx="5987276" cy="360042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658679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5744" y="5853281"/>
            <a:ext cx="7413116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505978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298517" y="5709079"/>
            <a:ext cx="369748" cy="288403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04806" y="6443700"/>
            <a:ext cx="203953" cy="159083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25CEAA-3216-4B9E-B72E-8076ED46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30052"/>
            <a:ext cx="11021125" cy="310863"/>
          </a:xfrm>
        </p:spPr>
        <p:txBody>
          <a:bodyPr/>
          <a:lstStyle>
            <a:lvl1pPr marL="0" indent="0" algn="ctr"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4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5369" y="2017713"/>
            <a:ext cx="5845175" cy="1612749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4101472"/>
            <a:ext cx="3721925" cy="984885"/>
          </a:xfrm>
        </p:spPr>
        <p:txBody>
          <a:bodyPr/>
          <a:lstStyle>
            <a:lvl1pPr marL="0" indent="0" algn="ctr">
              <a:spcBef>
                <a:spcPts val="1800"/>
              </a:spcBef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23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164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DCE3DA0-60EB-4E79-83D3-851B7D8366FB}"/>
              </a:ext>
            </a:extLst>
          </p:cNvPr>
          <p:cNvSpPr/>
          <p:nvPr userDrawn="1"/>
        </p:nvSpPr>
        <p:spPr bwMode="auto">
          <a:xfrm>
            <a:off x="204670" y="6269038"/>
            <a:ext cx="1085745" cy="465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0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07600" y="4065105"/>
            <a:ext cx="26517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9060" y="4065105"/>
            <a:ext cx="23192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0520" y="4065105"/>
            <a:ext cx="23192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13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7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36379" y="6431005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11CAF-1420-4DA3-8868-16E37077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327DD3-EAA2-4745-8B8F-6B8A2496B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5100"/>
            <a:ext cx="11021125" cy="161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36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618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1251287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B79B4B-A990-40D0-8B41-0DAECFA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340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6063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6185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057" y="1235983"/>
            <a:ext cx="3574143" cy="1831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0774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93688" y="3408402"/>
            <a:ext cx="4885414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</p:spTree>
    <p:extLst>
      <p:ext uri="{BB962C8B-B14F-4D97-AF65-F5344CB8AC3E}">
        <p14:creationId xmlns:p14="http://schemas.microsoft.com/office/powerpoint/2010/main" val="192334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2666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DCE8A6F-9985-4BC2-BC90-EE7FA81C8D47}"/>
              </a:ext>
            </a:extLst>
          </p:cNvPr>
          <p:cNvSpPr/>
          <p:nvPr userDrawn="1"/>
        </p:nvSpPr>
        <p:spPr bwMode="auto">
          <a:xfrm>
            <a:off x="204670" y="6269038"/>
            <a:ext cx="1085745" cy="465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1327" y="2314982"/>
            <a:ext cx="4916874" cy="121879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44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1326" y="3962400"/>
            <a:ext cx="4916874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4975" y="444500"/>
            <a:ext cx="2032492" cy="2926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18412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1" y="4576675"/>
            <a:ext cx="2397336" cy="99299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84201" y="4267700"/>
            <a:ext cx="2397336" cy="308976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459283" y="4576675"/>
            <a:ext cx="2397336" cy="99299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459283" y="4267700"/>
            <a:ext cx="2397336" cy="308976"/>
          </a:xfrm>
        </p:spPr>
        <p:txBody>
          <a:bodyPr tIns="0" bIns="0">
            <a:noAutofit/>
          </a:bodyPr>
          <a:lstStyle>
            <a:lvl1pPr marL="0" marR="0" indent="0" algn="ctr" defTabSz="914332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sz="2400" b="1">
                <a:solidFill>
                  <a:schemeClr val="tx1"/>
                </a:solidFill>
                <a:latin typeface="+mj-lt"/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marL="0" marR="0" lvl="0" indent="0" algn="ctr" defTabSz="914332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334365" y="4576675"/>
            <a:ext cx="2397336" cy="99299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334365" y="4267700"/>
            <a:ext cx="2397336" cy="308976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209447" y="4576675"/>
            <a:ext cx="2397336" cy="99299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9209447" y="4267700"/>
            <a:ext cx="2397336" cy="308976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584201" y="1050469"/>
            <a:ext cx="10984796" cy="324883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457167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914332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371498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828664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DA5C43-0A6C-4568-8D37-ACEB5A97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1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2395" y="366185"/>
            <a:ext cx="10808407" cy="684280"/>
          </a:xfrm>
        </p:spPr>
        <p:txBody>
          <a:bodyPr/>
          <a:lstStyle>
            <a:lvl1pPr>
              <a:lnSpc>
                <a:spcPct val="90000"/>
              </a:lnSpc>
              <a:defRPr sz="3733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442447" y="6339420"/>
            <a:ext cx="237320" cy="311149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1067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67" b="0" i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78781" y="4576675"/>
            <a:ext cx="2008176" cy="99299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/>
                </a:solidFill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778781" y="4267700"/>
            <a:ext cx="2008176" cy="308976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400" b="1">
                <a:solidFill>
                  <a:schemeClr val="tx1"/>
                </a:solidFill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559560" y="4576675"/>
            <a:ext cx="2008176" cy="99299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/>
                </a:solidFill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559560" y="4267700"/>
            <a:ext cx="2008176" cy="308976"/>
          </a:xfrm>
        </p:spPr>
        <p:txBody>
          <a:bodyPr tIns="0" bIns="0">
            <a:noAutofit/>
          </a:bodyPr>
          <a:lstStyle>
            <a:lvl1pPr marL="0" marR="0" indent="0" algn="ctr" defTabSz="914332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marL="0" marR="0" lvl="0" indent="0" algn="ctr" defTabSz="914332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348689" y="4576675"/>
            <a:ext cx="2008176" cy="99299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/>
                </a:solidFill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348689" y="4267700"/>
            <a:ext cx="2008176" cy="308976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400" b="1">
                <a:solidFill>
                  <a:schemeClr val="tx1"/>
                </a:solidFill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112767" y="4576675"/>
            <a:ext cx="2008176" cy="99299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/>
                </a:solidFill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9112767" y="4267700"/>
            <a:ext cx="2008176" cy="308976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2400" b="1">
                <a:solidFill>
                  <a:schemeClr val="tx1"/>
                </a:solidFill>
              </a:defRPr>
            </a:lvl1pPr>
            <a:lvl2pPr marL="457167" indent="0" algn="ctr">
              <a:buFontTx/>
              <a:buNone/>
              <a:defRPr/>
            </a:lvl2pPr>
            <a:lvl3pPr marL="914332" indent="0" algn="ctr">
              <a:buFontTx/>
              <a:buNone/>
              <a:defRPr/>
            </a:lvl3pPr>
            <a:lvl4pPr marL="1371498" indent="0" algn="ctr">
              <a:buFontTx/>
              <a:buNone/>
              <a:defRPr/>
            </a:lvl4pPr>
            <a:lvl5pPr marL="1828664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672395" y="1050469"/>
            <a:ext cx="10808407" cy="324883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67">
                <a:solidFill>
                  <a:schemeClr val="accent5"/>
                </a:solidFill>
              </a:defRPr>
            </a:lvl1pPr>
            <a:lvl2pPr marL="457167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914332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371498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828664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11BB32-EAFA-DA4E-8119-2B2698022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9" y="6358103"/>
            <a:ext cx="1551015" cy="193608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E19D78-BB8D-47DD-8597-C829DEA576C5}"/>
              </a:ext>
            </a:extLst>
          </p:cNvPr>
          <p:cNvSpPr txBox="1">
            <a:spLocks/>
          </p:cNvSpPr>
          <p:nvPr userDrawn="1"/>
        </p:nvSpPr>
        <p:spPr>
          <a:xfrm>
            <a:off x="11442447" y="6339420"/>
            <a:ext cx="237320" cy="311149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1067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67" b="0" i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E9DB42-957E-4BD2-9311-B9B62181B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769" y="6358103"/>
            <a:ext cx="1551015" cy="1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EFD34-E9DA-4EB6-96BE-8620621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683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39E9B-9A88-44F8-8398-EBA1AF6D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660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805" y="2540313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400" strike="noStrike" spc="-147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805" y="4342825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5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B851A-3B2C-4EDA-B13E-9D38A55F24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10" y="1"/>
            <a:ext cx="2059942" cy="10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08F6-09A6-45CD-B0FF-4C09BE19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B5D9-BCF1-4CCB-B0EA-E6EDB315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452C-E6B3-487F-A113-02F43FA6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0B9B-ACC2-45DE-ADA1-BCA6FA48F5E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432E-801D-49CD-B775-D78628EA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C5FB-8B79-4C3A-A405-6B0284F0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9F8D-3C43-4604-AB87-C2695FB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nk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DCE8A6F-9985-4BC2-BC90-EE7FA81C8D47}"/>
              </a:ext>
            </a:extLst>
          </p:cNvPr>
          <p:cNvSpPr/>
          <p:nvPr userDrawn="1"/>
        </p:nvSpPr>
        <p:spPr bwMode="auto">
          <a:xfrm>
            <a:off x="204670" y="6269038"/>
            <a:ext cx="1085745" cy="465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1327" y="2314982"/>
            <a:ext cx="4916874" cy="121879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44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1326" y="3962400"/>
            <a:ext cx="4916874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4975" y="444500"/>
            <a:ext cx="2032492" cy="2926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68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326063" y="0"/>
            <a:ext cx="6865937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5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1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11371" y="377371"/>
            <a:ext cx="6103257" cy="6103257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088741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042" y="4400889"/>
            <a:ext cx="4164583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5232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1327" y="2314982"/>
            <a:ext cx="4916874" cy="121879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44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1326" y="3962400"/>
            <a:ext cx="4916874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4975" y="444500"/>
            <a:ext cx="2032492" cy="2926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3537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06" r:id="rId1"/>
    <p:sldLayoutId id="2147485307" r:id="rId2"/>
    <p:sldLayoutId id="2147485308" r:id="rId3"/>
    <p:sldLayoutId id="2147485309" r:id="rId4"/>
    <p:sldLayoutId id="2147485310" r:id="rId5"/>
    <p:sldLayoutId id="2147485311" r:id="rId6"/>
    <p:sldLayoutId id="2147485312" r:id="rId7"/>
    <p:sldLayoutId id="2147485313" r:id="rId8"/>
    <p:sldLayoutId id="2147485314" r:id="rId9"/>
    <p:sldLayoutId id="2147485315" r:id="rId10"/>
    <p:sldLayoutId id="2147485316" r:id="rId11"/>
    <p:sldLayoutId id="2147485317" r:id="rId12"/>
    <p:sldLayoutId id="2147485318" r:id="rId13"/>
    <p:sldLayoutId id="2147485319" r:id="rId14"/>
    <p:sldLayoutId id="2147485320" r:id="rId15"/>
    <p:sldLayoutId id="2147485321" r:id="rId16"/>
    <p:sldLayoutId id="2147485322" r:id="rId17"/>
    <p:sldLayoutId id="2147485323" r:id="rId18"/>
    <p:sldLayoutId id="2147485324" r:id="rId19"/>
    <p:sldLayoutId id="2147485325" r:id="rId20"/>
    <p:sldLayoutId id="2147485326" r:id="rId21"/>
    <p:sldLayoutId id="2147485327" r:id="rId22"/>
    <p:sldLayoutId id="2147485328" r:id="rId23"/>
    <p:sldLayoutId id="2147485329" r:id="rId24"/>
    <p:sldLayoutId id="2147485330" r:id="rId25"/>
    <p:sldLayoutId id="2147485331" r:id="rId26"/>
    <p:sldLayoutId id="2147485332" r:id="rId27"/>
    <p:sldLayoutId id="2147485333" r:id="rId28"/>
    <p:sldLayoutId id="2147485334" r:id="rId29"/>
    <p:sldLayoutId id="2147485335" r:id="rId30"/>
    <p:sldLayoutId id="2147485336" r:id="rId31"/>
    <p:sldLayoutId id="2147485337" r:id="rId32"/>
    <p:sldLayoutId id="2147485338" r:id="rId33"/>
    <p:sldLayoutId id="2147485339" r:id="rId34"/>
    <p:sldLayoutId id="2147485340" r:id="rId35"/>
    <p:sldLayoutId id="2147485341" r:id="rId36"/>
    <p:sldLayoutId id="2147485342" r:id="rId37"/>
    <p:sldLayoutId id="2147485343" r:id="rId38"/>
    <p:sldLayoutId id="2147485344" r:id="rId39"/>
    <p:sldLayoutId id="2147485346" r:id="rId40"/>
    <p:sldLayoutId id="2147485347" r:id="rId41"/>
    <p:sldLayoutId id="2147485348" r:id="rId42"/>
    <p:sldLayoutId id="2147485349" r:id="rId43"/>
    <p:sldLayoutId id="2147485350" r:id="rId44"/>
    <p:sldLayoutId id="2147485351" r:id="rId4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3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svg"/><Relationship Id="rId7" Type="http://schemas.openxmlformats.org/officeDocument/2006/relationships/image" Target="../media/image71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70.png"/><Relationship Id="rId5" Type="http://schemas.openxmlformats.org/officeDocument/2006/relationships/image" Target="../media/image69.svg"/><Relationship Id="rId10" Type="http://schemas.openxmlformats.org/officeDocument/2006/relationships/image" Target="../media/image17.png"/><Relationship Id="rId4" Type="http://schemas.openxmlformats.org/officeDocument/2006/relationships/image" Target="../media/image68.png"/><Relationship Id="rId9" Type="http://schemas.openxmlformats.org/officeDocument/2006/relationships/image" Target="../media/image7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82.svg"/><Relationship Id="rId18" Type="http://schemas.openxmlformats.org/officeDocument/2006/relationships/image" Target="../media/image87.png"/><Relationship Id="rId26" Type="http://schemas.openxmlformats.org/officeDocument/2006/relationships/image" Target="../media/image17.png"/><Relationship Id="rId3" Type="http://schemas.openxmlformats.org/officeDocument/2006/relationships/image" Target="../media/image74.png"/><Relationship Id="rId21" Type="http://schemas.openxmlformats.org/officeDocument/2006/relationships/image" Target="../media/image38.svg"/><Relationship Id="rId7" Type="http://schemas.openxmlformats.org/officeDocument/2006/relationships/image" Target="../media/image78.svg"/><Relationship Id="rId12" Type="http://schemas.openxmlformats.org/officeDocument/2006/relationships/image" Target="../media/image81.png"/><Relationship Id="rId17" Type="http://schemas.openxmlformats.org/officeDocument/2006/relationships/image" Target="../media/image86.svg"/><Relationship Id="rId25" Type="http://schemas.openxmlformats.org/officeDocument/2006/relationships/image" Target="../media/image9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7.png"/><Relationship Id="rId11" Type="http://schemas.openxmlformats.org/officeDocument/2006/relationships/image" Target="../media/image80.svg"/><Relationship Id="rId24" Type="http://schemas.openxmlformats.org/officeDocument/2006/relationships/image" Target="../media/image89.png"/><Relationship Id="rId5" Type="http://schemas.openxmlformats.org/officeDocument/2006/relationships/image" Target="../media/image76.svg"/><Relationship Id="rId15" Type="http://schemas.openxmlformats.org/officeDocument/2006/relationships/image" Target="../media/image84.svg"/><Relationship Id="rId23" Type="http://schemas.openxmlformats.org/officeDocument/2006/relationships/image" Target="../media/image18.png"/><Relationship Id="rId10" Type="http://schemas.openxmlformats.org/officeDocument/2006/relationships/image" Target="../media/image79.png"/><Relationship Id="rId19" Type="http://schemas.openxmlformats.org/officeDocument/2006/relationships/image" Target="../media/image88.svg"/><Relationship Id="rId4" Type="http://schemas.openxmlformats.org/officeDocument/2006/relationships/image" Target="../media/image75.png"/><Relationship Id="rId9" Type="http://schemas.openxmlformats.org/officeDocument/2006/relationships/image" Target="../media/image27.svg"/><Relationship Id="rId14" Type="http://schemas.openxmlformats.org/officeDocument/2006/relationships/image" Target="../media/image83.png"/><Relationship Id="rId2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77.png"/><Relationship Id="rId12" Type="http://schemas.openxmlformats.org/officeDocument/2006/relationships/image" Target="../media/image84.sv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2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6.svg"/><Relationship Id="rId11" Type="http://schemas.openxmlformats.org/officeDocument/2006/relationships/image" Target="../media/image83.png"/><Relationship Id="rId5" Type="http://schemas.openxmlformats.org/officeDocument/2006/relationships/image" Target="../media/image75.png"/><Relationship Id="rId15" Type="http://schemas.openxmlformats.org/officeDocument/2006/relationships/image" Target="../media/image91.png"/><Relationship Id="rId10" Type="http://schemas.openxmlformats.org/officeDocument/2006/relationships/image" Target="../media/image27.svg"/><Relationship Id="rId4" Type="http://schemas.openxmlformats.org/officeDocument/2006/relationships/image" Target="../media/image74.png"/><Relationship Id="rId9" Type="http://schemas.openxmlformats.org/officeDocument/2006/relationships/image" Target="../media/image26.png"/><Relationship Id="rId1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13" Type="http://schemas.openxmlformats.org/officeDocument/2006/relationships/image" Target="../media/image24.png"/><Relationship Id="rId18" Type="http://schemas.openxmlformats.org/officeDocument/2006/relationships/image" Target="../media/image18.png"/><Relationship Id="rId3" Type="http://schemas.openxmlformats.org/officeDocument/2006/relationships/image" Target="../media/image95.svg"/><Relationship Id="rId7" Type="http://schemas.openxmlformats.org/officeDocument/2006/relationships/image" Target="../media/image99.png"/><Relationship Id="rId12" Type="http://schemas.openxmlformats.org/officeDocument/2006/relationships/image" Target="../media/image27.svg"/><Relationship Id="rId17" Type="http://schemas.openxmlformats.org/officeDocument/2006/relationships/image" Target="../media/image102.svg"/><Relationship Id="rId2" Type="http://schemas.openxmlformats.org/officeDocument/2006/relationships/image" Target="../media/image94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8.png"/><Relationship Id="rId11" Type="http://schemas.openxmlformats.org/officeDocument/2006/relationships/image" Target="../media/image26.png"/><Relationship Id="rId5" Type="http://schemas.openxmlformats.org/officeDocument/2006/relationships/image" Target="../media/image97.svg"/><Relationship Id="rId15" Type="http://schemas.openxmlformats.org/officeDocument/2006/relationships/image" Target="../media/image31.png"/><Relationship Id="rId10" Type="http://schemas.openxmlformats.org/officeDocument/2006/relationships/image" Target="../media/image82.svg"/><Relationship Id="rId19" Type="http://schemas.openxmlformats.org/officeDocument/2006/relationships/image" Target="../media/image17.png"/><Relationship Id="rId4" Type="http://schemas.openxmlformats.org/officeDocument/2006/relationships/image" Target="../media/image96.png"/><Relationship Id="rId9" Type="http://schemas.openxmlformats.org/officeDocument/2006/relationships/image" Target="../media/image81.png"/><Relationship Id="rId1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cosmosdb-synapselink-samp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jpe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svg"/><Relationship Id="rId11" Type="http://schemas.openxmlformats.org/officeDocument/2006/relationships/image" Target="../media/image17.png"/><Relationship Id="rId5" Type="http://schemas.openxmlformats.org/officeDocument/2006/relationships/image" Target="../media/image26.png"/><Relationship Id="rId10" Type="http://schemas.openxmlformats.org/officeDocument/2006/relationships/image" Target="../media/image19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2.sv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svg"/><Relationship Id="rId11" Type="http://schemas.openxmlformats.org/officeDocument/2006/relationships/image" Target="../media/image33.svg"/><Relationship Id="rId5" Type="http://schemas.openxmlformats.org/officeDocument/2006/relationships/image" Target="../media/image28.png"/><Relationship Id="rId15" Type="http://schemas.openxmlformats.org/officeDocument/2006/relationships/image" Target="../media/image35.svg"/><Relationship Id="rId10" Type="http://schemas.openxmlformats.org/officeDocument/2006/relationships/image" Target="../media/image32.png"/><Relationship Id="rId4" Type="http://schemas.openxmlformats.org/officeDocument/2006/relationships/image" Target="../media/image27.svg"/><Relationship Id="rId9" Type="http://schemas.openxmlformats.org/officeDocument/2006/relationships/image" Target="../media/image18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svg"/><Relationship Id="rId3" Type="http://schemas.openxmlformats.org/officeDocument/2006/relationships/image" Target="../media/image26.png"/><Relationship Id="rId21" Type="http://schemas.openxmlformats.org/officeDocument/2006/relationships/image" Target="../media/image49.png"/><Relationship Id="rId34" Type="http://schemas.openxmlformats.org/officeDocument/2006/relationships/image" Target="../media/image17.png"/><Relationship Id="rId7" Type="http://schemas.openxmlformats.org/officeDocument/2006/relationships/image" Target="../media/image38.svg"/><Relationship Id="rId12" Type="http://schemas.openxmlformats.org/officeDocument/2006/relationships/image" Target="../media/image18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svg"/><Relationship Id="rId11" Type="http://schemas.openxmlformats.org/officeDocument/2006/relationships/image" Target="../media/image19.png"/><Relationship Id="rId24" Type="http://schemas.openxmlformats.org/officeDocument/2006/relationships/image" Target="../media/image52.svg"/><Relationship Id="rId32" Type="http://schemas.openxmlformats.org/officeDocument/2006/relationships/image" Target="../media/image60.png"/><Relationship Id="rId5" Type="http://schemas.openxmlformats.org/officeDocument/2006/relationships/image" Target="../media/image24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1.png"/><Relationship Id="rId19" Type="http://schemas.openxmlformats.org/officeDocument/2006/relationships/image" Target="../media/image47.png"/><Relationship Id="rId31" Type="http://schemas.openxmlformats.org/officeDocument/2006/relationships/image" Target="../media/image59.jpeg"/><Relationship Id="rId4" Type="http://schemas.openxmlformats.org/officeDocument/2006/relationships/image" Target="../media/image36.svg"/><Relationship Id="rId9" Type="http://schemas.openxmlformats.org/officeDocument/2006/relationships/image" Target="../media/image40.svg"/><Relationship Id="rId14" Type="http://schemas.openxmlformats.org/officeDocument/2006/relationships/image" Target="../media/image42.svg"/><Relationship Id="rId22" Type="http://schemas.openxmlformats.org/officeDocument/2006/relationships/image" Target="../media/image50.svg"/><Relationship Id="rId27" Type="http://schemas.openxmlformats.org/officeDocument/2006/relationships/image" Target="../media/image55.png"/><Relationship Id="rId30" Type="http://schemas.openxmlformats.org/officeDocument/2006/relationships/image" Target="../media/image58.svg"/><Relationship Id="rId8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811326" y="2179560"/>
            <a:ext cx="5334715" cy="135421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Azure Synapse Link for Azure Cosmos DB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91E343-C5CB-4A3B-ADB6-E13700C08A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L200 deck</a:t>
            </a:r>
          </a:p>
        </p:txBody>
      </p:sp>
      <p:pic>
        <p:nvPicPr>
          <p:cNvPr id="4" name="Picture 3" descr="Azure Synapse model environment illustration">
            <a:extLst>
              <a:ext uri="{FF2B5EF4-FFF2-40B4-BE49-F238E27FC236}">
                <a16:creationId xmlns:a16="http://schemas.microsoft.com/office/drawing/2014/main" id="{BA58F9F9-F118-56D5-BBFE-A48246DBFE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230" y="1190146"/>
            <a:ext cx="4424920" cy="44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10F9-A5DA-47E7-821E-6B7683BD4D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3643" y="2606366"/>
            <a:ext cx="4080742" cy="1014019"/>
          </a:xfrm>
        </p:spPr>
        <p:txBody>
          <a:bodyPr anchor="ctr" anchorCtr="0"/>
          <a:lstStyle/>
          <a:p>
            <a:r>
              <a:rPr lang="en-US" dirty="0"/>
              <a:t>Typical Scenarios</a:t>
            </a:r>
          </a:p>
        </p:txBody>
      </p:sp>
      <p:grpSp>
        <p:nvGrpSpPr>
          <p:cNvPr id="3" name="Group 2" descr="Graphic of Cosmos DB interaction with information">
            <a:extLst>
              <a:ext uri="{FF2B5EF4-FFF2-40B4-BE49-F238E27FC236}">
                <a16:creationId xmlns:a16="http://schemas.microsoft.com/office/drawing/2014/main" id="{B2F1A6A7-37E3-20A8-34A1-AAED07C02E85}"/>
              </a:ext>
            </a:extLst>
          </p:cNvPr>
          <p:cNvGrpSpPr/>
          <p:nvPr/>
        </p:nvGrpSpPr>
        <p:grpSpPr>
          <a:xfrm>
            <a:off x="5730710" y="1710784"/>
            <a:ext cx="2732806" cy="3085105"/>
            <a:chOff x="5730710" y="1710784"/>
            <a:chExt cx="2732806" cy="308510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2E2B41E-2340-38C6-3B18-5EBBC242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9190" y="3385172"/>
              <a:ext cx="2534610" cy="141071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E9F24E-5972-5C56-FFB2-4D5B526D18CD}"/>
                </a:ext>
              </a:extLst>
            </p:cNvPr>
            <p:cNvSpPr/>
            <p:nvPr/>
          </p:nvSpPr>
          <p:spPr bwMode="auto">
            <a:xfrm>
              <a:off x="6158443" y="2102232"/>
              <a:ext cx="2134727" cy="2134726"/>
            </a:xfrm>
            <a:prstGeom prst="ellipse">
              <a:avLst/>
            </a:prstGeom>
            <a:noFill/>
            <a:ln w="15875">
              <a:solidFill>
                <a:schemeClr val="tx1">
                  <a:alpha val="46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81962FB-0241-219E-598C-2EC87047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9674" y="2688320"/>
              <a:ext cx="1253643" cy="152166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78D1E56-9910-35A6-C5C0-BAAAE6B36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0710" y="2818665"/>
              <a:ext cx="1148556" cy="90981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A90CDFC-986E-7E37-614D-590FE7A93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54148" y="2681393"/>
              <a:ext cx="509368" cy="876777"/>
            </a:xfrm>
            <a:prstGeom prst="rect">
              <a:avLst/>
            </a:prstGeom>
          </p:spPr>
        </p:pic>
        <p:pic>
          <p:nvPicPr>
            <p:cNvPr id="5" name="Picture 16" descr="Azure Cosmos DB Blog">
              <a:extLst>
                <a:ext uri="{FF2B5EF4-FFF2-40B4-BE49-F238E27FC236}">
                  <a16:creationId xmlns:a16="http://schemas.microsoft.com/office/drawing/2014/main" id="{6C6EB9BA-B498-612C-5AF0-F57ED62C5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674" y="1710784"/>
              <a:ext cx="1124491" cy="702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86963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FC8F6A-B865-45BE-950F-4CF17EF2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Supply chain analytics, forecasting &amp; reporting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27D21E-93FE-6BBA-6182-087FD8ADC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4177" y="1438197"/>
            <a:ext cx="10670284" cy="5031922"/>
            <a:chOff x="554177" y="1438197"/>
            <a:chExt cx="10670284" cy="50319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C9CB2B-CF04-C7DA-C5AB-D67FCDA02367}"/>
                </a:ext>
              </a:extLst>
            </p:cNvPr>
            <p:cNvSpPr/>
            <p:nvPr/>
          </p:nvSpPr>
          <p:spPr bwMode="auto">
            <a:xfrm>
              <a:off x="1791181" y="4728127"/>
              <a:ext cx="1671403" cy="128653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EC13219-969C-F6C7-0D87-663703B8655D}"/>
                </a:ext>
              </a:extLst>
            </p:cNvPr>
            <p:cNvSpPr/>
            <p:nvPr/>
          </p:nvSpPr>
          <p:spPr bwMode="auto">
            <a:xfrm>
              <a:off x="8481070" y="4706676"/>
              <a:ext cx="2498080" cy="128653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1CD7787-33DE-ED86-BF15-44460BA86F8B}"/>
                </a:ext>
              </a:extLst>
            </p:cNvPr>
            <p:cNvSpPr/>
            <p:nvPr/>
          </p:nvSpPr>
          <p:spPr bwMode="auto">
            <a:xfrm>
              <a:off x="4347116" y="1438197"/>
              <a:ext cx="3813372" cy="457646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softEdge rad="1143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80CB1E-FA60-F6C9-A998-305DFB5D69A6}"/>
                </a:ext>
              </a:extLst>
            </p:cNvPr>
            <p:cNvSpPr txBox="1"/>
            <p:nvPr/>
          </p:nvSpPr>
          <p:spPr>
            <a:xfrm>
              <a:off x="4633625" y="4558972"/>
              <a:ext cx="674865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6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{ }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F30423-C7D8-DF7C-6790-303F8022DF71}"/>
                </a:ext>
              </a:extLst>
            </p:cNvPr>
            <p:cNvSpPr txBox="1"/>
            <p:nvPr/>
          </p:nvSpPr>
          <p:spPr>
            <a:xfrm>
              <a:off x="7073799" y="4596186"/>
              <a:ext cx="674865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6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{ }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B98A73-6C9A-B144-1101-724F4EDE9B11}"/>
                </a:ext>
              </a:extLst>
            </p:cNvPr>
            <p:cNvSpPr/>
            <p:nvPr/>
          </p:nvSpPr>
          <p:spPr bwMode="auto">
            <a:xfrm>
              <a:off x="1792824" y="3355467"/>
              <a:ext cx="1671403" cy="128653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AE94EA-14C8-083B-FE05-08D8ACAB5AE8}"/>
                </a:ext>
              </a:extLst>
            </p:cNvPr>
            <p:cNvSpPr txBox="1"/>
            <p:nvPr/>
          </p:nvSpPr>
          <p:spPr>
            <a:xfrm>
              <a:off x="2265407" y="4189485"/>
              <a:ext cx="7229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Data Factory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3AF7B4-80BA-609C-1887-225FA30944D6}"/>
                </a:ext>
              </a:extLst>
            </p:cNvPr>
            <p:cNvSpPr/>
            <p:nvPr/>
          </p:nvSpPr>
          <p:spPr bwMode="auto">
            <a:xfrm>
              <a:off x="1791181" y="1439261"/>
              <a:ext cx="1671403" cy="128653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2" descr="Azure App Service - Visual Studio Marketplace">
              <a:extLst>
                <a:ext uri="{FF2B5EF4-FFF2-40B4-BE49-F238E27FC236}">
                  <a16:creationId xmlns:a16="http://schemas.microsoft.com/office/drawing/2014/main" id="{482DA4F0-65A8-29DF-88DB-BF685283B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883" y="1633160"/>
              <a:ext cx="553998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41BA4D-F01F-6ECE-039C-DFC79F1D3FF3}"/>
                </a:ext>
              </a:extLst>
            </p:cNvPr>
            <p:cNvSpPr txBox="1"/>
            <p:nvPr/>
          </p:nvSpPr>
          <p:spPr>
            <a:xfrm>
              <a:off x="2265407" y="2273279"/>
              <a:ext cx="7229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Online Store Experience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513D98-7C66-F8EC-2A8F-F784717028BA}"/>
                </a:ext>
              </a:extLst>
            </p:cNvPr>
            <p:cNvSpPr/>
            <p:nvPr/>
          </p:nvSpPr>
          <p:spPr bwMode="auto">
            <a:xfrm>
              <a:off x="2695351" y="1910159"/>
              <a:ext cx="292395" cy="292395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85">
              <a:extLst>
                <a:ext uri="{FF2B5EF4-FFF2-40B4-BE49-F238E27FC236}">
                  <a16:creationId xmlns:a16="http://schemas.microsoft.com/office/drawing/2014/main" id="{CAD2DB5D-4A88-E983-1D61-2AD4A23DE4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7570" y="1998581"/>
              <a:ext cx="167956" cy="149293"/>
            </a:xfrm>
            <a:custGeom>
              <a:avLst/>
              <a:gdLst>
                <a:gd name="T0" fmla="*/ 175 w 196"/>
                <a:gd name="T1" fmla="*/ 91 h 174"/>
                <a:gd name="T2" fmla="*/ 196 w 196"/>
                <a:gd name="T3" fmla="*/ 25 h 174"/>
                <a:gd name="T4" fmla="*/ 35 w 196"/>
                <a:gd name="T5" fmla="*/ 25 h 174"/>
                <a:gd name="T6" fmla="*/ 31 w 196"/>
                <a:gd name="T7" fmla="*/ 14 h 174"/>
                <a:gd name="T8" fmla="*/ 11 w 196"/>
                <a:gd name="T9" fmla="*/ 0 h 174"/>
                <a:gd name="T10" fmla="*/ 0 w 196"/>
                <a:gd name="T11" fmla="*/ 0 h 174"/>
                <a:gd name="T12" fmla="*/ 0 w 196"/>
                <a:gd name="T13" fmla="*/ 12 h 174"/>
                <a:gd name="T14" fmla="*/ 11 w 196"/>
                <a:gd name="T15" fmla="*/ 12 h 174"/>
                <a:gd name="T16" fmla="*/ 20 w 196"/>
                <a:gd name="T17" fmla="*/ 18 h 174"/>
                <a:gd name="T18" fmla="*/ 54 w 196"/>
                <a:gd name="T19" fmla="*/ 122 h 174"/>
                <a:gd name="T20" fmla="*/ 62 w 196"/>
                <a:gd name="T21" fmla="*/ 136 h 174"/>
                <a:gd name="T22" fmla="*/ 47 w 196"/>
                <a:gd name="T23" fmla="*/ 155 h 174"/>
                <a:gd name="T24" fmla="*/ 66 w 196"/>
                <a:gd name="T25" fmla="*/ 174 h 174"/>
                <a:gd name="T26" fmla="*/ 86 w 196"/>
                <a:gd name="T27" fmla="*/ 155 h 174"/>
                <a:gd name="T28" fmla="*/ 84 w 196"/>
                <a:gd name="T29" fmla="*/ 147 h 174"/>
                <a:gd name="T30" fmla="*/ 89 w 196"/>
                <a:gd name="T31" fmla="*/ 148 h 174"/>
                <a:gd name="T32" fmla="*/ 135 w 196"/>
                <a:gd name="T33" fmla="*/ 148 h 174"/>
                <a:gd name="T34" fmla="*/ 134 w 196"/>
                <a:gd name="T35" fmla="*/ 155 h 174"/>
                <a:gd name="T36" fmla="*/ 153 w 196"/>
                <a:gd name="T37" fmla="*/ 174 h 174"/>
                <a:gd name="T38" fmla="*/ 173 w 196"/>
                <a:gd name="T39" fmla="*/ 155 h 174"/>
                <a:gd name="T40" fmla="*/ 153 w 196"/>
                <a:gd name="T41" fmla="*/ 135 h 174"/>
                <a:gd name="T42" fmla="*/ 153 w 196"/>
                <a:gd name="T43" fmla="*/ 135 h 174"/>
                <a:gd name="T44" fmla="*/ 153 w 196"/>
                <a:gd name="T45" fmla="*/ 135 h 174"/>
                <a:gd name="T46" fmla="*/ 89 w 196"/>
                <a:gd name="T47" fmla="*/ 135 h 174"/>
                <a:gd name="T48" fmla="*/ 66 w 196"/>
                <a:gd name="T49" fmla="*/ 119 h 174"/>
                <a:gd name="T50" fmla="*/ 63 w 196"/>
                <a:gd name="T51" fmla="*/ 108 h 174"/>
                <a:gd name="T52" fmla="*/ 151 w 196"/>
                <a:gd name="T53" fmla="*/ 108 h 174"/>
                <a:gd name="T54" fmla="*/ 175 w 196"/>
                <a:gd name="T55" fmla="*/ 91 h 174"/>
                <a:gd name="T56" fmla="*/ 160 w 196"/>
                <a:gd name="T57" fmla="*/ 155 h 174"/>
                <a:gd name="T58" fmla="*/ 153 w 196"/>
                <a:gd name="T59" fmla="*/ 162 h 174"/>
                <a:gd name="T60" fmla="*/ 146 w 196"/>
                <a:gd name="T61" fmla="*/ 155 h 174"/>
                <a:gd name="T62" fmla="*/ 153 w 196"/>
                <a:gd name="T63" fmla="*/ 148 h 174"/>
                <a:gd name="T64" fmla="*/ 160 w 196"/>
                <a:gd name="T65" fmla="*/ 155 h 174"/>
                <a:gd name="T66" fmla="*/ 66 w 196"/>
                <a:gd name="T67" fmla="*/ 162 h 174"/>
                <a:gd name="T68" fmla="*/ 60 w 196"/>
                <a:gd name="T69" fmla="*/ 155 h 174"/>
                <a:gd name="T70" fmla="*/ 66 w 196"/>
                <a:gd name="T71" fmla="*/ 148 h 174"/>
                <a:gd name="T72" fmla="*/ 73 w 196"/>
                <a:gd name="T73" fmla="*/ 155 h 174"/>
                <a:gd name="T74" fmla="*/ 66 w 196"/>
                <a:gd name="T75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174">
                  <a:moveTo>
                    <a:pt x="175" y="91"/>
                  </a:moveTo>
                  <a:cubicBezTo>
                    <a:pt x="196" y="25"/>
                    <a:pt x="196" y="25"/>
                    <a:pt x="19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9" y="6"/>
                    <a:pt x="2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12"/>
                    <a:pt x="19" y="15"/>
                    <a:pt x="20" y="18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6" y="128"/>
                    <a:pt x="59" y="132"/>
                    <a:pt x="62" y="136"/>
                  </a:cubicBezTo>
                  <a:cubicBezTo>
                    <a:pt x="54" y="138"/>
                    <a:pt x="47" y="145"/>
                    <a:pt x="47" y="155"/>
                  </a:cubicBezTo>
                  <a:cubicBezTo>
                    <a:pt x="47" y="165"/>
                    <a:pt x="56" y="174"/>
                    <a:pt x="66" y="174"/>
                  </a:cubicBezTo>
                  <a:cubicBezTo>
                    <a:pt x="77" y="174"/>
                    <a:pt x="86" y="165"/>
                    <a:pt x="86" y="155"/>
                  </a:cubicBezTo>
                  <a:cubicBezTo>
                    <a:pt x="86" y="152"/>
                    <a:pt x="85" y="150"/>
                    <a:pt x="84" y="147"/>
                  </a:cubicBezTo>
                  <a:cubicBezTo>
                    <a:pt x="86" y="148"/>
                    <a:pt x="88" y="148"/>
                    <a:pt x="89" y="148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0"/>
                    <a:pt x="134" y="152"/>
                    <a:pt x="134" y="155"/>
                  </a:cubicBezTo>
                  <a:cubicBezTo>
                    <a:pt x="134" y="165"/>
                    <a:pt x="143" y="174"/>
                    <a:pt x="153" y="174"/>
                  </a:cubicBezTo>
                  <a:cubicBezTo>
                    <a:pt x="164" y="174"/>
                    <a:pt x="173" y="165"/>
                    <a:pt x="173" y="155"/>
                  </a:cubicBezTo>
                  <a:cubicBezTo>
                    <a:pt x="173" y="144"/>
                    <a:pt x="164" y="135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79" y="135"/>
                    <a:pt x="69" y="129"/>
                    <a:pt x="66" y="11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2" y="108"/>
                    <a:pt x="171" y="101"/>
                    <a:pt x="175" y="91"/>
                  </a:cubicBezTo>
                  <a:close/>
                  <a:moveTo>
                    <a:pt x="160" y="155"/>
                  </a:moveTo>
                  <a:cubicBezTo>
                    <a:pt x="160" y="159"/>
                    <a:pt x="157" y="162"/>
                    <a:pt x="153" y="162"/>
                  </a:cubicBezTo>
                  <a:cubicBezTo>
                    <a:pt x="150" y="162"/>
                    <a:pt x="146" y="159"/>
                    <a:pt x="146" y="155"/>
                  </a:cubicBezTo>
                  <a:cubicBezTo>
                    <a:pt x="146" y="151"/>
                    <a:pt x="150" y="148"/>
                    <a:pt x="153" y="148"/>
                  </a:cubicBezTo>
                  <a:cubicBezTo>
                    <a:pt x="157" y="148"/>
                    <a:pt x="160" y="151"/>
                    <a:pt x="160" y="155"/>
                  </a:cubicBezTo>
                  <a:close/>
                  <a:moveTo>
                    <a:pt x="66" y="162"/>
                  </a:moveTo>
                  <a:cubicBezTo>
                    <a:pt x="63" y="162"/>
                    <a:pt x="60" y="159"/>
                    <a:pt x="60" y="155"/>
                  </a:cubicBezTo>
                  <a:cubicBezTo>
                    <a:pt x="60" y="151"/>
                    <a:pt x="63" y="148"/>
                    <a:pt x="66" y="148"/>
                  </a:cubicBezTo>
                  <a:cubicBezTo>
                    <a:pt x="70" y="148"/>
                    <a:pt x="73" y="151"/>
                    <a:pt x="73" y="155"/>
                  </a:cubicBezTo>
                  <a:cubicBezTo>
                    <a:pt x="73" y="159"/>
                    <a:pt x="70" y="162"/>
                    <a:pt x="66" y="162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>
                <a:solidFill>
                  <a:srgbClr val="505050"/>
                </a:solidFill>
                <a:latin typeface="Segoe UI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BCC396-E536-A350-7760-133EC1EEEB14}"/>
                </a:ext>
              </a:extLst>
            </p:cNvPr>
            <p:cNvGrpSpPr/>
            <p:nvPr/>
          </p:nvGrpSpPr>
          <p:grpSpPr>
            <a:xfrm>
              <a:off x="668739" y="1525319"/>
              <a:ext cx="795671" cy="622555"/>
              <a:chOff x="597194" y="1290925"/>
              <a:chExt cx="1241572" cy="971440"/>
            </a:xfrm>
          </p:grpSpPr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F0F7C166-E754-6CCA-3579-E45B2A80C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995" y="1290925"/>
                <a:ext cx="553998" cy="553998"/>
              </a:xfrm>
              <a:prstGeom prst="rect">
                <a:avLst/>
              </a:prstGeom>
            </p:spPr>
          </p:pic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3185F1F1-08F6-56F1-51CD-3136F7446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7194" y="1474522"/>
                <a:ext cx="553998" cy="553998"/>
              </a:xfrm>
              <a:prstGeom prst="rect">
                <a:avLst/>
              </a:prstGeom>
            </p:spPr>
          </p:pic>
          <p:pic>
            <p:nvPicPr>
              <p:cNvPr id="17" name="Graphic 16" descr="User with solid fill">
                <a:extLst>
                  <a:ext uri="{FF2B5EF4-FFF2-40B4-BE49-F238E27FC236}">
                    <a16:creationId xmlns:a16="http://schemas.microsoft.com/office/drawing/2014/main" id="{B7583473-494F-23CB-5A34-A494E8171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84768" y="1524770"/>
                <a:ext cx="553998" cy="553998"/>
              </a:xfrm>
              <a:prstGeom prst="rect">
                <a:avLst/>
              </a:prstGeom>
            </p:spPr>
          </p:pic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B5AF7C5A-975A-C210-51A5-08A17FDC8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9967" y="1708367"/>
                <a:ext cx="553998" cy="553998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877583-5D95-07E4-EDD2-F3BEE544DC3B}"/>
                </a:ext>
              </a:extLst>
            </p:cNvPr>
            <p:cNvSpPr txBox="1"/>
            <p:nvPr/>
          </p:nvSpPr>
          <p:spPr>
            <a:xfrm>
              <a:off x="662297" y="2152304"/>
              <a:ext cx="7229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Online Shoppers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DA6697-C5DA-CB59-DA69-4C66C19E27BE}"/>
                </a:ext>
              </a:extLst>
            </p:cNvPr>
            <p:cNvCxnSpPr>
              <a:cxnSpLocks/>
            </p:cNvCxnSpPr>
            <p:nvPr/>
          </p:nvCxnSpPr>
          <p:spPr>
            <a:xfrm>
              <a:off x="1515235" y="1963218"/>
              <a:ext cx="55684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DF20A34-1460-185D-1D81-5F888DE79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176317" y="1613800"/>
              <a:ext cx="592717" cy="59271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2B766A-89D9-3E42-CB3F-D63773A7171E}"/>
                </a:ext>
              </a:extLst>
            </p:cNvPr>
            <p:cNvSpPr txBox="1"/>
            <p:nvPr/>
          </p:nvSpPr>
          <p:spPr>
            <a:xfrm>
              <a:off x="4850857" y="1765450"/>
              <a:ext cx="7229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Cosmos DB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57C4583-77B3-0C71-C35B-0F377AB271E5}"/>
                </a:ext>
              </a:extLst>
            </p:cNvPr>
            <p:cNvCxnSpPr>
              <a:cxnSpLocks/>
            </p:cNvCxnSpPr>
            <p:nvPr/>
          </p:nvCxnSpPr>
          <p:spPr>
            <a:xfrm>
              <a:off x="3189863" y="1964871"/>
              <a:ext cx="55684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A24BE7F-3100-E146-0861-404434D6C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03781" y="3560235"/>
              <a:ext cx="446202" cy="446202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E05F4B06-67B7-28CA-E4BB-0D26430CF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65407" y="4865553"/>
              <a:ext cx="627146" cy="62714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4A1FA4-0CB9-5772-0C9E-AC3648B07D87}"/>
                </a:ext>
              </a:extLst>
            </p:cNvPr>
            <p:cNvSpPr txBox="1"/>
            <p:nvPr/>
          </p:nvSpPr>
          <p:spPr>
            <a:xfrm>
              <a:off x="2092291" y="5562145"/>
              <a:ext cx="106918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Streaming Analytics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11B8D841-06E8-C205-0FBB-FFBBFDE33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6830564" y="4533101"/>
              <a:ext cx="1161109" cy="1161109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60336DE-39E4-8346-6A4C-28E8B3369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25918" y="4562090"/>
              <a:ext cx="1090281" cy="1090281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C56B1C3-EB73-D338-84A1-491741BD3E9B}"/>
                </a:ext>
              </a:extLst>
            </p:cNvPr>
            <p:cNvCxnSpPr>
              <a:cxnSpLocks/>
            </p:cNvCxnSpPr>
            <p:nvPr/>
          </p:nvCxnSpPr>
          <p:spPr>
            <a:xfrm>
              <a:off x="1515235" y="4004784"/>
              <a:ext cx="55684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F7D58F-D5F5-C515-B817-4FC5C1159301}"/>
                </a:ext>
              </a:extLst>
            </p:cNvPr>
            <p:cNvCxnSpPr>
              <a:cxnSpLocks/>
            </p:cNvCxnSpPr>
            <p:nvPr/>
          </p:nvCxnSpPr>
          <p:spPr>
            <a:xfrm>
              <a:off x="3189863" y="4006437"/>
              <a:ext cx="1157253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3C77EC2-D89D-098C-A3FE-770713DBC417}"/>
                </a:ext>
              </a:extLst>
            </p:cNvPr>
            <p:cNvCxnSpPr>
              <a:cxnSpLocks/>
            </p:cNvCxnSpPr>
            <p:nvPr/>
          </p:nvCxnSpPr>
          <p:spPr>
            <a:xfrm>
              <a:off x="1515235" y="5349946"/>
              <a:ext cx="55684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B72EDA-529C-FD97-AC4B-A42BD877C195}"/>
                </a:ext>
              </a:extLst>
            </p:cNvPr>
            <p:cNvSpPr/>
            <p:nvPr/>
          </p:nvSpPr>
          <p:spPr bwMode="auto">
            <a:xfrm>
              <a:off x="1034706" y="3561919"/>
              <a:ext cx="359196" cy="456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&lt;/&gt;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3C0EDC-F7D1-624C-E2EF-590FF98D38FE}"/>
                </a:ext>
              </a:extLst>
            </p:cNvPr>
            <p:cNvSpPr txBox="1"/>
            <p:nvPr/>
          </p:nvSpPr>
          <p:spPr>
            <a:xfrm>
              <a:off x="619157" y="4119306"/>
              <a:ext cx="7229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Inbound batch files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86C1D8-9CE5-BA81-A720-1AAE5984EA23}"/>
                </a:ext>
              </a:extLst>
            </p:cNvPr>
            <p:cNvSpPr txBox="1"/>
            <p:nvPr/>
          </p:nvSpPr>
          <p:spPr>
            <a:xfrm>
              <a:off x="662296" y="5752669"/>
              <a:ext cx="7229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Logistics Telemetry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DF7B45-3450-3804-A9BB-B7DD02C7A2CA}"/>
                </a:ext>
              </a:extLst>
            </p:cNvPr>
            <p:cNvSpPr/>
            <p:nvPr/>
          </p:nvSpPr>
          <p:spPr bwMode="auto">
            <a:xfrm>
              <a:off x="864073" y="3449094"/>
              <a:ext cx="359196" cy="456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&lt;/&gt;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A0F4F9-8040-98F9-EC19-2327C2FE5AF5}"/>
                </a:ext>
              </a:extLst>
            </p:cNvPr>
            <p:cNvSpPr/>
            <p:nvPr/>
          </p:nvSpPr>
          <p:spPr bwMode="auto">
            <a:xfrm>
              <a:off x="554177" y="3561919"/>
              <a:ext cx="359196" cy="456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&lt;/&gt;</a:t>
              </a:r>
            </a:p>
          </p:txBody>
        </p:sp>
        <p:pic>
          <p:nvPicPr>
            <p:cNvPr id="56" name="Graphic 55" descr="Truck with solid fill">
              <a:extLst>
                <a:ext uri="{FF2B5EF4-FFF2-40B4-BE49-F238E27FC236}">
                  <a16:creationId xmlns:a16="http://schemas.microsoft.com/office/drawing/2014/main" id="{D165EC29-A524-7736-5960-1A6B50D62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8004" y="5120806"/>
              <a:ext cx="573404" cy="573404"/>
            </a:xfrm>
            <a:prstGeom prst="rect">
              <a:avLst/>
            </a:prstGeom>
          </p:spPr>
        </p:pic>
        <p:pic>
          <p:nvPicPr>
            <p:cNvPr id="58" name="Graphic 57" descr="Wireless outline">
              <a:extLst>
                <a:ext uri="{FF2B5EF4-FFF2-40B4-BE49-F238E27FC236}">
                  <a16:creationId xmlns:a16="http://schemas.microsoft.com/office/drawing/2014/main" id="{ADB0B5FA-0E11-D456-5D96-1A83F82C5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896065">
              <a:off x="759899" y="4785531"/>
              <a:ext cx="453205" cy="45320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05EBF4-09E7-713F-9007-6D0B11E1495A}"/>
                </a:ext>
              </a:extLst>
            </p:cNvPr>
            <p:cNvSpPr txBox="1"/>
            <p:nvPr/>
          </p:nvSpPr>
          <p:spPr>
            <a:xfrm>
              <a:off x="2201615" y="2866917"/>
              <a:ext cx="8205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Batch Data Integration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6DA550D-491A-1496-3BAC-1A20CBF86BF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10159"/>
              <a:ext cx="0" cy="37840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6528B2C-64CC-6B5A-5024-83105AA86E5C}"/>
                </a:ext>
              </a:extLst>
            </p:cNvPr>
            <p:cNvSpPr/>
            <p:nvPr/>
          </p:nvSpPr>
          <p:spPr bwMode="auto">
            <a:xfrm>
              <a:off x="5632668" y="4797500"/>
              <a:ext cx="824023" cy="83904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0B507E15-23CD-CB17-85A4-8084A151D416}"/>
                </a:ext>
              </a:extLst>
            </p:cNvPr>
            <p:cNvSpPr/>
            <p:nvPr/>
          </p:nvSpPr>
          <p:spPr bwMode="auto">
            <a:xfrm>
              <a:off x="5800899" y="4999011"/>
              <a:ext cx="824023" cy="83904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934E631D-6613-250A-FC50-17CD6B12C611}"/>
                </a:ext>
              </a:extLst>
            </p:cNvPr>
            <p:cNvSpPr/>
            <p:nvPr/>
          </p:nvSpPr>
          <p:spPr bwMode="auto">
            <a:xfrm>
              <a:off x="5973002" y="5200522"/>
              <a:ext cx="824023" cy="83904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E8BBAA-70E3-46C8-6B1B-934AB93E8300}"/>
                </a:ext>
              </a:extLst>
            </p:cNvPr>
            <p:cNvSpPr txBox="1"/>
            <p:nvPr/>
          </p:nvSpPr>
          <p:spPr>
            <a:xfrm>
              <a:off x="9794486" y="5542997"/>
              <a:ext cx="969421" cy="346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00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Azure Machine Learning</a:t>
              </a: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08EFB789-9153-F4CC-B5FC-1C56F97F2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24810" y="5028557"/>
              <a:ext cx="359287" cy="433912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8" name="Picture 2" descr="Azure Machine Learning - Visual Studio Marketplace">
              <a:extLst>
                <a:ext uri="{FF2B5EF4-FFF2-40B4-BE49-F238E27FC236}">
                  <a16:creationId xmlns:a16="http://schemas.microsoft.com/office/drawing/2014/main" id="{B4810ADD-118D-9A87-E621-558842689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136" y="5012637"/>
              <a:ext cx="380115" cy="40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A9BF5C-5ACC-D33D-01CD-2AABA5210F25}"/>
                </a:ext>
              </a:extLst>
            </p:cNvPr>
            <p:cNvSpPr txBox="1"/>
            <p:nvPr/>
          </p:nvSpPr>
          <p:spPr>
            <a:xfrm>
              <a:off x="8545909" y="5542997"/>
              <a:ext cx="969421" cy="344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00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Azure Synapse Spark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EECE489-1E63-94A8-4FF7-07098881FB99}"/>
                </a:ext>
              </a:extLst>
            </p:cNvPr>
            <p:cNvCxnSpPr>
              <a:cxnSpLocks/>
            </p:cNvCxnSpPr>
            <p:nvPr/>
          </p:nvCxnSpPr>
          <p:spPr>
            <a:xfrm>
              <a:off x="3189863" y="5332077"/>
              <a:ext cx="1157253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DA68BE8-4B6F-7693-8886-F1673E50C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3205" y="5276850"/>
              <a:ext cx="2608995" cy="977601"/>
            </a:xfrm>
            <a:prstGeom prst="bentConnector3">
              <a:avLst>
                <a:gd name="adj1" fmla="val 82614"/>
              </a:avLst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1BC10E8-BB20-F375-A713-2D64052C2170}"/>
                </a:ext>
              </a:extLst>
            </p:cNvPr>
            <p:cNvCxnSpPr>
              <a:cxnSpLocks/>
            </p:cNvCxnSpPr>
            <p:nvPr/>
          </p:nvCxnSpPr>
          <p:spPr>
            <a:xfrm>
              <a:off x="4068692" y="5652371"/>
              <a:ext cx="278424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F167206E-9F5E-C18A-5D6E-A79B785744A8}"/>
                </a:ext>
              </a:extLst>
            </p:cNvPr>
            <p:cNvCxnSpPr>
              <a:cxnSpLocks/>
            </p:cNvCxnSpPr>
            <p:nvPr/>
          </p:nvCxnSpPr>
          <p:spPr>
            <a:xfrm>
              <a:off x="4068692" y="5655489"/>
              <a:ext cx="2036597" cy="600832"/>
            </a:xfrm>
            <a:prstGeom prst="bentConnector3">
              <a:avLst>
                <a:gd name="adj1" fmla="val -380"/>
              </a:avLst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20E7D055-AA73-AC99-8C65-F72D4E3BB670}"/>
                </a:ext>
              </a:extLst>
            </p:cNvPr>
            <p:cNvCxnSpPr>
              <a:cxnSpLocks/>
            </p:cNvCxnSpPr>
            <p:nvPr/>
          </p:nvCxnSpPr>
          <p:spPr>
            <a:xfrm>
              <a:off x="8159523" y="4195809"/>
              <a:ext cx="789526" cy="470603"/>
            </a:xfrm>
            <a:prstGeom prst="bentConnector3">
              <a:avLst>
                <a:gd name="adj1" fmla="val 99936"/>
              </a:avLst>
            </a:prstGeom>
            <a:ln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716D29-4AE2-46D3-C61D-13D725904CB2}"/>
                </a:ext>
              </a:extLst>
            </p:cNvPr>
            <p:cNvCxnSpPr>
              <a:cxnSpLocks/>
            </p:cNvCxnSpPr>
            <p:nvPr/>
          </p:nvCxnSpPr>
          <p:spPr>
            <a:xfrm>
              <a:off x="9352524" y="5276850"/>
              <a:ext cx="55684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BEB5EB0-A0F8-63CC-75D6-601F1120020A}"/>
                </a:ext>
              </a:extLst>
            </p:cNvPr>
            <p:cNvSpPr/>
            <p:nvPr/>
          </p:nvSpPr>
          <p:spPr bwMode="auto">
            <a:xfrm>
              <a:off x="8438912" y="1874797"/>
              <a:ext cx="1263888" cy="212998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C02920FB-B658-DC43-B528-35521603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91213" y="3044373"/>
              <a:ext cx="359287" cy="433912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259350E-CF6B-D20A-85D0-6BBD618CE698}"/>
                </a:ext>
              </a:extLst>
            </p:cNvPr>
            <p:cNvSpPr txBox="1"/>
            <p:nvPr/>
          </p:nvSpPr>
          <p:spPr>
            <a:xfrm>
              <a:off x="8586146" y="3558813"/>
              <a:ext cx="969421" cy="3446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00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Azure Synapse SQL Serverless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24A47F7-46F7-5933-FB28-0ED33695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0856" y="2674351"/>
              <a:ext cx="0" cy="241693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3F53446-77C5-BA9A-45A7-114C33D099DC}"/>
                </a:ext>
              </a:extLst>
            </p:cNvPr>
            <p:cNvSpPr txBox="1"/>
            <p:nvPr/>
          </p:nvSpPr>
          <p:spPr>
            <a:xfrm>
              <a:off x="8716155" y="2451319"/>
              <a:ext cx="709403" cy="1665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00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</a:t>
              </a:r>
            </a:p>
          </p:txBody>
        </p:sp>
        <p:pic>
          <p:nvPicPr>
            <p:cNvPr id="108" name="Picture 10">
              <a:extLst>
                <a:ext uri="{FF2B5EF4-FFF2-40B4-BE49-F238E27FC236}">
                  <a16:creationId xmlns:a16="http://schemas.microsoft.com/office/drawing/2014/main" id="{55C66BF8-6BA3-6BE0-141F-46F99BD7A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211" y="2007644"/>
              <a:ext cx="377290" cy="377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9A3A8A2-DB9F-BE45-0CA0-8D72CA69E754}"/>
                </a:ext>
              </a:extLst>
            </p:cNvPr>
            <p:cNvGrpSpPr/>
            <p:nvPr/>
          </p:nvGrpSpPr>
          <p:grpSpPr>
            <a:xfrm>
              <a:off x="10405488" y="1908475"/>
              <a:ext cx="795671" cy="622555"/>
              <a:chOff x="597194" y="1888805"/>
              <a:chExt cx="1241572" cy="971440"/>
            </a:xfrm>
            <a:solidFill>
              <a:schemeClr val="tx1">
                <a:lumMod val="50000"/>
              </a:schemeClr>
            </a:solidFill>
          </p:grpSpPr>
          <p:pic>
            <p:nvPicPr>
              <p:cNvPr id="110" name="Graphic 109" descr="User with solid fill">
                <a:extLst>
                  <a:ext uri="{FF2B5EF4-FFF2-40B4-BE49-F238E27FC236}">
                    <a16:creationId xmlns:a16="http://schemas.microsoft.com/office/drawing/2014/main" id="{911B22D5-A916-120F-CF3B-89BEDE36A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01995" y="1888805"/>
                <a:ext cx="553998" cy="553998"/>
              </a:xfrm>
              <a:prstGeom prst="rect">
                <a:avLst/>
              </a:prstGeom>
            </p:spPr>
          </p:pic>
          <p:pic>
            <p:nvPicPr>
              <p:cNvPr id="111" name="Graphic 110" descr="User with solid fill">
                <a:extLst>
                  <a:ext uri="{FF2B5EF4-FFF2-40B4-BE49-F238E27FC236}">
                    <a16:creationId xmlns:a16="http://schemas.microsoft.com/office/drawing/2014/main" id="{650B4BF3-3342-4EB2-B37B-D4C2598D2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97194" y="2072404"/>
                <a:ext cx="553998" cy="553998"/>
              </a:xfrm>
              <a:prstGeom prst="rect">
                <a:avLst/>
              </a:prstGeom>
            </p:spPr>
          </p:pic>
          <p:pic>
            <p:nvPicPr>
              <p:cNvPr id="112" name="Graphic 111" descr="User with solid fill">
                <a:extLst>
                  <a:ext uri="{FF2B5EF4-FFF2-40B4-BE49-F238E27FC236}">
                    <a16:creationId xmlns:a16="http://schemas.microsoft.com/office/drawing/2014/main" id="{E093F470-856D-23CD-E70B-ECBB59CFF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284768" y="2122649"/>
                <a:ext cx="553998" cy="553998"/>
              </a:xfrm>
              <a:prstGeom prst="rect">
                <a:avLst/>
              </a:prstGeom>
            </p:spPr>
          </p:pic>
          <p:pic>
            <p:nvPicPr>
              <p:cNvPr id="113" name="Graphic 112" descr="User with solid fill">
                <a:extLst>
                  <a:ext uri="{FF2B5EF4-FFF2-40B4-BE49-F238E27FC236}">
                    <a16:creationId xmlns:a16="http://schemas.microsoft.com/office/drawing/2014/main" id="{EF79BE1A-8D74-4CCA-9570-B721C3D5A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79967" y="2306247"/>
                <a:ext cx="553998" cy="553998"/>
              </a:xfrm>
              <a:prstGeom prst="rect">
                <a:avLst/>
              </a:prstGeom>
            </p:spPr>
          </p:pic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7EB146D-1070-4754-B232-2467C76DA207}"/>
                </a:ext>
              </a:extLst>
            </p:cNvPr>
            <p:cNvSpPr txBox="1"/>
            <p:nvPr/>
          </p:nvSpPr>
          <p:spPr>
            <a:xfrm>
              <a:off x="10409377" y="2535460"/>
              <a:ext cx="8150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Store</a:t>
              </a:r>
              <a:b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Management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F4EE59F-5D6B-AF3C-86C3-D23F91D3A3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48990" y="2263509"/>
              <a:ext cx="46374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5BD8BBB-5B62-0E4B-FC3A-90A9EBAFF810}"/>
                </a:ext>
              </a:extLst>
            </p:cNvPr>
            <p:cNvSpPr txBox="1"/>
            <p:nvPr/>
          </p:nvSpPr>
          <p:spPr>
            <a:xfrm>
              <a:off x="8660600" y="1469423"/>
              <a:ext cx="8205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Operational reporting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5FBAB5F-096D-E513-FC84-98CE218B1B5C}"/>
                </a:ext>
              </a:extLst>
            </p:cNvPr>
            <p:cNvCxnSpPr>
              <a:cxnSpLocks/>
            </p:cNvCxnSpPr>
            <p:nvPr/>
          </p:nvCxnSpPr>
          <p:spPr>
            <a:xfrm>
              <a:off x="8137457" y="3236249"/>
              <a:ext cx="301455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682776-A7ED-DC9E-188F-72E6370C7B31}"/>
                </a:ext>
              </a:extLst>
            </p:cNvPr>
            <p:cNvSpPr txBox="1"/>
            <p:nvPr/>
          </p:nvSpPr>
          <p:spPr>
            <a:xfrm>
              <a:off x="8587765" y="6121859"/>
              <a:ext cx="228469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Prep &amp; Train Prediction Pipeline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1312264-D441-2ACF-4FB1-7D33B643283C}"/>
                </a:ext>
              </a:extLst>
            </p:cNvPr>
            <p:cNvSpPr txBox="1"/>
            <p:nvPr/>
          </p:nvSpPr>
          <p:spPr>
            <a:xfrm>
              <a:off x="1791181" y="6100787"/>
              <a:ext cx="167140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Streaming Data Integration</a:t>
              </a:r>
            </a:p>
          </p:txBody>
        </p:sp>
      </p:grpSp>
      <p:pic>
        <p:nvPicPr>
          <p:cNvPr id="124" name="Picture 16" descr="Azure Cosmos DB Blog">
            <a:extLst>
              <a:ext uri="{FF2B5EF4-FFF2-40B4-BE49-F238E27FC236}">
                <a16:creationId xmlns:a16="http://schemas.microsoft.com/office/drawing/2014/main" id="{7A4CF569-6845-6398-3C6D-F3E9CFF7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93" y="292100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9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FC8F6A-B865-45BE-950F-4CF17EF2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personalization</a:t>
            </a:r>
          </a:p>
        </p:txBody>
      </p:sp>
      <p:pic>
        <p:nvPicPr>
          <p:cNvPr id="124" name="Picture 16" descr="Azure Cosmos DB Blog">
            <a:extLst>
              <a:ext uri="{FF2B5EF4-FFF2-40B4-BE49-F238E27FC236}">
                <a16:creationId xmlns:a16="http://schemas.microsoft.com/office/drawing/2014/main" id="{7A4CF569-6845-6398-3C6D-F3E9CFF7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93" y="292100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2A67CBC-7A75-577A-FAEC-AD0576A97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2297" y="1117743"/>
            <a:ext cx="10950315" cy="5007828"/>
            <a:chOff x="662297" y="1117743"/>
            <a:chExt cx="10950315" cy="50078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1CD7787-33DE-ED86-BF15-44460BA86F8B}"/>
                </a:ext>
              </a:extLst>
            </p:cNvPr>
            <p:cNvSpPr/>
            <p:nvPr/>
          </p:nvSpPr>
          <p:spPr bwMode="auto">
            <a:xfrm>
              <a:off x="5995286" y="1438197"/>
              <a:ext cx="3813372" cy="457646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softEdge rad="11430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80CB1E-FA60-F6C9-A998-305DFB5D69A6}"/>
                </a:ext>
              </a:extLst>
            </p:cNvPr>
            <p:cNvSpPr txBox="1"/>
            <p:nvPr/>
          </p:nvSpPr>
          <p:spPr>
            <a:xfrm>
              <a:off x="6281795" y="4558972"/>
              <a:ext cx="674865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6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{ }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F30423-C7D8-DF7C-6790-303F8022DF71}"/>
                </a:ext>
              </a:extLst>
            </p:cNvPr>
            <p:cNvSpPr txBox="1"/>
            <p:nvPr/>
          </p:nvSpPr>
          <p:spPr>
            <a:xfrm>
              <a:off x="8721969" y="4596186"/>
              <a:ext cx="674865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6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{ 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41BA4D-F01F-6ECE-039C-DFC79F1D3FF3}"/>
                </a:ext>
              </a:extLst>
            </p:cNvPr>
            <p:cNvSpPr txBox="1"/>
            <p:nvPr/>
          </p:nvSpPr>
          <p:spPr>
            <a:xfrm>
              <a:off x="2530057" y="4005610"/>
              <a:ext cx="10391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 App</a:t>
              </a:r>
              <a:b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(E-commerce store)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DB0DA83-F2C4-E8C5-66C9-C85861D736D9}"/>
                </a:ext>
              </a:extLst>
            </p:cNvPr>
            <p:cNvGrpSpPr/>
            <p:nvPr/>
          </p:nvGrpSpPr>
          <p:grpSpPr>
            <a:xfrm>
              <a:off x="2784973" y="3365491"/>
              <a:ext cx="637863" cy="569394"/>
              <a:chOff x="2349883" y="3365491"/>
              <a:chExt cx="637863" cy="569394"/>
            </a:xfrm>
          </p:grpSpPr>
          <p:pic>
            <p:nvPicPr>
              <p:cNvPr id="5" name="Picture 2" descr="Azure App Service - Visual Studio Marketplace">
                <a:extLst>
                  <a:ext uri="{FF2B5EF4-FFF2-40B4-BE49-F238E27FC236}">
                    <a16:creationId xmlns:a16="http://schemas.microsoft.com/office/drawing/2014/main" id="{482DA4F0-65A8-29DF-88DB-BF685283B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9883" y="3365491"/>
                <a:ext cx="553998" cy="553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513D98-7C66-F8EC-2A8F-F784717028BA}"/>
                  </a:ext>
                </a:extLst>
              </p:cNvPr>
              <p:cNvSpPr/>
              <p:nvPr/>
            </p:nvSpPr>
            <p:spPr bwMode="auto">
              <a:xfrm>
                <a:off x="2695351" y="3642490"/>
                <a:ext cx="292395" cy="2923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Freeform 85">
                <a:extLst>
                  <a:ext uri="{FF2B5EF4-FFF2-40B4-BE49-F238E27FC236}">
                    <a16:creationId xmlns:a16="http://schemas.microsoft.com/office/drawing/2014/main" id="{CAD2DB5D-4A88-E983-1D61-2AD4A23DE4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7570" y="3730912"/>
                <a:ext cx="167956" cy="149293"/>
              </a:xfrm>
              <a:custGeom>
                <a:avLst/>
                <a:gdLst>
                  <a:gd name="T0" fmla="*/ 175 w 196"/>
                  <a:gd name="T1" fmla="*/ 91 h 174"/>
                  <a:gd name="T2" fmla="*/ 196 w 196"/>
                  <a:gd name="T3" fmla="*/ 25 h 174"/>
                  <a:gd name="T4" fmla="*/ 35 w 196"/>
                  <a:gd name="T5" fmla="*/ 25 h 174"/>
                  <a:gd name="T6" fmla="*/ 31 w 196"/>
                  <a:gd name="T7" fmla="*/ 14 h 174"/>
                  <a:gd name="T8" fmla="*/ 11 w 196"/>
                  <a:gd name="T9" fmla="*/ 0 h 174"/>
                  <a:gd name="T10" fmla="*/ 0 w 196"/>
                  <a:gd name="T11" fmla="*/ 0 h 174"/>
                  <a:gd name="T12" fmla="*/ 0 w 196"/>
                  <a:gd name="T13" fmla="*/ 12 h 174"/>
                  <a:gd name="T14" fmla="*/ 11 w 196"/>
                  <a:gd name="T15" fmla="*/ 12 h 174"/>
                  <a:gd name="T16" fmla="*/ 20 w 196"/>
                  <a:gd name="T17" fmla="*/ 18 h 174"/>
                  <a:gd name="T18" fmla="*/ 54 w 196"/>
                  <a:gd name="T19" fmla="*/ 122 h 174"/>
                  <a:gd name="T20" fmla="*/ 62 w 196"/>
                  <a:gd name="T21" fmla="*/ 136 h 174"/>
                  <a:gd name="T22" fmla="*/ 47 w 196"/>
                  <a:gd name="T23" fmla="*/ 155 h 174"/>
                  <a:gd name="T24" fmla="*/ 66 w 196"/>
                  <a:gd name="T25" fmla="*/ 174 h 174"/>
                  <a:gd name="T26" fmla="*/ 86 w 196"/>
                  <a:gd name="T27" fmla="*/ 155 h 174"/>
                  <a:gd name="T28" fmla="*/ 84 w 196"/>
                  <a:gd name="T29" fmla="*/ 147 h 174"/>
                  <a:gd name="T30" fmla="*/ 89 w 196"/>
                  <a:gd name="T31" fmla="*/ 148 h 174"/>
                  <a:gd name="T32" fmla="*/ 135 w 196"/>
                  <a:gd name="T33" fmla="*/ 148 h 174"/>
                  <a:gd name="T34" fmla="*/ 134 w 196"/>
                  <a:gd name="T35" fmla="*/ 155 h 174"/>
                  <a:gd name="T36" fmla="*/ 153 w 196"/>
                  <a:gd name="T37" fmla="*/ 174 h 174"/>
                  <a:gd name="T38" fmla="*/ 173 w 196"/>
                  <a:gd name="T39" fmla="*/ 155 h 174"/>
                  <a:gd name="T40" fmla="*/ 153 w 196"/>
                  <a:gd name="T41" fmla="*/ 135 h 174"/>
                  <a:gd name="T42" fmla="*/ 153 w 196"/>
                  <a:gd name="T43" fmla="*/ 135 h 174"/>
                  <a:gd name="T44" fmla="*/ 153 w 196"/>
                  <a:gd name="T45" fmla="*/ 135 h 174"/>
                  <a:gd name="T46" fmla="*/ 89 w 196"/>
                  <a:gd name="T47" fmla="*/ 135 h 174"/>
                  <a:gd name="T48" fmla="*/ 66 w 196"/>
                  <a:gd name="T49" fmla="*/ 119 h 174"/>
                  <a:gd name="T50" fmla="*/ 63 w 196"/>
                  <a:gd name="T51" fmla="*/ 108 h 174"/>
                  <a:gd name="T52" fmla="*/ 151 w 196"/>
                  <a:gd name="T53" fmla="*/ 108 h 174"/>
                  <a:gd name="T54" fmla="*/ 175 w 196"/>
                  <a:gd name="T55" fmla="*/ 91 h 174"/>
                  <a:gd name="T56" fmla="*/ 160 w 196"/>
                  <a:gd name="T57" fmla="*/ 155 h 174"/>
                  <a:gd name="T58" fmla="*/ 153 w 196"/>
                  <a:gd name="T59" fmla="*/ 162 h 174"/>
                  <a:gd name="T60" fmla="*/ 146 w 196"/>
                  <a:gd name="T61" fmla="*/ 155 h 174"/>
                  <a:gd name="T62" fmla="*/ 153 w 196"/>
                  <a:gd name="T63" fmla="*/ 148 h 174"/>
                  <a:gd name="T64" fmla="*/ 160 w 196"/>
                  <a:gd name="T65" fmla="*/ 155 h 174"/>
                  <a:gd name="T66" fmla="*/ 66 w 196"/>
                  <a:gd name="T67" fmla="*/ 162 h 174"/>
                  <a:gd name="T68" fmla="*/ 60 w 196"/>
                  <a:gd name="T69" fmla="*/ 155 h 174"/>
                  <a:gd name="T70" fmla="*/ 66 w 196"/>
                  <a:gd name="T71" fmla="*/ 148 h 174"/>
                  <a:gd name="T72" fmla="*/ 73 w 196"/>
                  <a:gd name="T73" fmla="*/ 155 h 174"/>
                  <a:gd name="T74" fmla="*/ 66 w 196"/>
                  <a:gd name="T75" fmla="*/ 162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174">
                    <a:moveTo>
                      <a:pt x="175" y="91"/>
                    </a:moveTo>
                    <a:cubicBezTo>
                      <a:pt x="196" y="25"/>
                      <a:pt x="196" y="25"/>
                      <a:pt x="196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9" y="6"/>
                      <a:pt x="21" y="0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5" y="12"/>
                      <a:pt x="19" y="15"/>
                      <a:pt x="20" y="18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56" y="128"/>
                      <a:pt x="59" y="132"/>
                      <a:pt x="62" y="136"/>
                    </a:cubicBezTo>
                    <a:cubicBezTo>
                      <a:pt x="54" y="138"/>
                      <a:pt x="47" y="145"/>
                      <a:pt x="47" y="155"/>
                    </a:cubicBezTo>
                    <a:cubicBezTo>
                      <a:pt x="47" y="165"/>
                      <a:pt x="56" y="174"/>
                      <a:pt x="66" y="174"/>
                    </a:cubicBezTo>
                    <a:cubicBezTo>
                      <a:pt x="77" y="174"/>
                      <a:pt x="86" y="165"/>
                      <a:pt x="86" y="155"/>
                    </a:cubicBezTo>
                    <a:cubicBezTo>
                      <a:pt x="86" y="152"/>
                      <a:pt x="85" y="150"/>
                      <a:pt x="84" y="147"/>
                    </a:cubicBezTo>
                    <a:cubicBezTo>
                      <a:pt x="86" y="148"/>
                      <a:pt x="88" y="148"/>
                      <a:pt x="89" y="148"/>
                    </a:cubicBezTo>
                    <a:cubicBezTo>
                      <a:pt x="135" y="148"/>
                      <a:pt x="135" y="148"/>
                      <a:pt x="135" y="148"/>
                    </a:cubicBezTo>
                    <a:cubicBezTo>
                      <a:pt x="135" y="150"/>
                      <a:pt x="134" y="152"/>
                      <a:pt x="134" y="155"/>
                    </a:cubicBezTo>
                    <a:cubicBezTo>
                      <a:pt x="134" y="165"/>
                      <a:pt x="143" y="174"/>
                      <a:pt x="153" y="174"/>
                    </a:cubicBezTo>
                    <a:cubicBezTo>
                      <a:pt x="164" y="174"/>
                      <a:pt x="173" y="165"/>
                      <a:pt x="173" y="155"/>
                    </a:cubicBezTo>
                    <a:cubicBezTo>
                      <a:pt x="173" y="144"/>
                      <a:pt x="164" y="135"/>
                      <a:pt x="153" y="135"/>
                    </a:cubicBezTo>
                    <a:cubicBezTo>
                      <a:pt x="153" y="135"/>
                      <a:pt x="153" y="135"/>
                      <a:pt x="153" y="135"/>
                    </a:cubicBezTo>
                    <a:cubicBezTo>
                      <a:pt x="153" y="135"/>
                      <a:pt x="153" y="135"/>
                      <a:pt x="153" y="135"/>
                    </a:cubicBezTo>
                    <a:cubicBezTo>
                      <a:pt x="89" y="135"/>
                      <a:pt x="89" y="135"/>
                      <a:pt x="89" y="135"/>
                    </a:cubicBezTo>
                    <a:cubicBezTo>
                      <a:pt x="79" y="135"/>
                      <a:pt x="69" y="129"/>
                      <a:pt x="66" y="119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51" y="108"/>
                      <a:pt x="151" y="108"/>
                      <a:pt x="151" y="108"/>
                    </a:cubicBezTo>
                    <a:cubicBezTo>
                      <a:pt x="162" y="108"/>
                      <a:pt x="171" y="101"/>
                      <a:pt x="175" y="91"/>
                    </a:cubicBezTo>
                    <a:close/>
                    <a:moveTo>
                      <a:pt x="160" y="155"/>
                    </a:moveTo>
                    <a:cubicBezTo>
                      <a:pt x="160" y="159"/>
                      <a:pt x="157" y="162"/>
                      <a:pt x="153" y="162"/>
                    </a:cubicBezTo>
                    <a:cubicBezTo>
                      <a:pt x="150" y="162"/>
                      <a:pt x="146" y="159"/>
                      <a:pt x="146" y="155"/>
                    </a:cubicBezTo>
                    <a:cubicBezTo>
                      <a:pt x="146" y="151"/>
                      <a:pt x="150" y="148"/>
                      <a:pt x="153" y="148"/>
                    </a:cubicBezTo>
                    <a:cubicBezTo>
                      <a:pt x="157" y="148"/>
                      <a:pt x="160" y="151"/>
                      <a:pt x="160" y="155"/>
                    </a:cubicBezTo>
                    <a:close/>
                    <a:moveTo>
                      <a:pt x="66" y="162"/>
                    </a:moveTo>
                    <a:cubicBezTo>
                      <a:pt x="63" y="162"/>
                      <a:pt x="60" y="159"/>
                      <a:pt x="60" y="155"/>
                    </a:cubicBezTo>
                    <a:cubicBezTo>
                      <a:pt x="60" y="151"/>
                      <a:pt x="63" y="148"/>
                      <a:pt x="66" y="148"/>
                    </a:cubicBezTo>
                    <a:cubicBezTo>
                      <a:pt x="70" y="148"/>
                      <a:pt x="73" y="151"/>
                      <a:pt x="73" y="155"/>
                    </a:cubicBezTo>
                    <a:cubicBezTo>
                      <a:pt x="73" y="159"/>
                      <a:pt x="70" y="162"/>
                      <a:pt x="66" y="162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BCC396-E536-A350-7760-133EC1EEEB14}"/>
                </a:ext>
              </a:extLst>
            </p:cNvPr>
            <p:cNvGrpSpPr/>
            <p:nvPr/>
          </p:nvGrpSpPr>
          <p:grpSpPr>
            <a:xfrm>
              <a:off x="668739" y="3257650"/>
              <a:ext cx="795671" cy="622555"/>
              <a:chOff x="597194" y="1290925"/>
              <a:chExt cx="1241572" cy="971440"/>
            </a:xfrm>
          </p:grpSpPr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F0F7C166-E754-6CCA-3579-E45B2A80C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1995" y="1290925"/>
                <a:ext cx="553998" cy="553998"/>
              </a:xfrm>
              <a:prstGeom prst="rect">
                <a:avLst/>
              </a:prstGeom>
            </p:spPr>
          </p:pic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3185F1F1-08F6-56F1-51CD-3136F7446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7194" y="1474522"/>
                <a:ext cx="553998" cy="553998"/>
              </a:xfrm>
              <a:prstGeom prst="rect">
                <a:avLst/>
              </a:prstGeom>
            </p:spPr>
          </p:pic>
          <p:pic>
            <p:nvPicPr>
              <p:cNvPr id="17" name="Graphic 16" descr="User with solid fill">
                <a:extLst>
                  <a:ext uri="{FF2B5EF4-FFF2-40B4-BE49-F238E27FC236}">
                    <a16:creationId xmlns:a16="http://schemas.microsoft.com/office/drawing/2014/main" id="{B7583473-494F-23CB-5A34-A494E8171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84768" y="1524770"/>
                <a:ext cx="553998" cy="553998"/>
              </a:xfrm>
              <a:prstGeom prst="rect">
                <a:avLst/>
              </a:prstGeom>
            </p:spPr>
          </p:pic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B5AF7C5A-975A-C210-51A5-08A17FDC8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9967" y="1708367"/>
                <a:ext cx="553998" cy="553998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877583-5D95-07E4-EDD2-F3BEE544DC3B}"/>
                </a:ext>
              </a:extLst>
            </p:cNvPr>
            <p:cNvSpPr txBox="1"/>
            <p:nvPr/>
          </p:nvSpPr>
          <p:spPr>
            <a:xfrm>
              <a:off x="662297" y="3884635"/>
              <a:ext cx="72295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Shoppers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DA6697-C5DA-CB59-DA69-4C66C19E27BE}"/>
                </a:ext>
              </a:extLst>
            </p:cNvPr>
            <p:cNvCxnSpPr>
              <a:cxnSpLocks/>
            </p:cNvCxnSpPr>
            <p:nvPr/>
          </p:nvCxnSpPr>
          <p:spPr>
            <a:xfrm>
              <a:off x="1515235" y="3695549"/>
              <a:ext cx="113536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DF20A34-1460-185D-1D81-5F888DE79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477037" y="1613800"/>
              <a:ext cx="592717" cy="59271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2B766A-89D9-3E42-CB3F-D63773A7171E}"/>
                </a:ext>
              </a:extLst>
            </p:cNvPr>
            <p:cNvSpPr txBox="1"/>
            <p:nvPr/>
          </p:nvSpPr>
          <p:spPr>
            <a:xfrm>
              <a:off x="8673883" y="1765450"/>
              <a:ext cx="7229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Cosmos DB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11B8D841-06E8-C205-0FBB-FFBBFDE33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8478734" y="4533101"/>
              <a:ext cx="1161109" cy="1161109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60336DE-39E4-8346-6A4C-28E8B3369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74088" y="4562090"/>
              <a:ext cx="1090281" cy="109028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6DA550D-491A-1496-3BAC-1A20CBF86BF7}"/>
                </a:ext>
              </a:extLst>
            </p:cNvPr>
            <p:cNvCxnSpPr>
              <a:cxnSpLocks/>
            </p:cNvCxnSpPr>
            <p:nvPr/>
          </p:nvCxnSpPr>
          <p:spPr>
            <a:xfrm>
              <a:off x="7744170" y="1910159"/>
              <a:ext cx="0" cy="37840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6528B2C-64CC-6B5A-5024-83105AA86E5C}"/>
                </a:ext>
              </a:extLst>
            </p:cNvPr>
            <p:cNvSpPr/>
            <p:nvPr/>
          </p:nvSpPr>
          <p:spPr bwMode="auto">
            <a:xfrm>
              <a:off x="7280838" y="4797500"/>
              <a:ext cx="824023" cy="83904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0B507E15-23CD-CB17-85A4-8084A151D416}"/>
                </a:ext>
              </a:extLst>
            </p:cNvPr>
            <p:cNvSpPr/>
            <p:nvPr/>
          </p:nvSpPr>
          <p:spPr bwMode="auto">
            <a:xfrm>
              <a:off x="7449069" y="4999011"/>
              <a:ext cx="824023" cy="83904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934E631D-6613-250A-FC50-17CD6B12C611}"/>
                </a:ext>
              </a:extLst>
            </p:cNvPr>
            <p:cNvSpPr/>
            <p:nvPr/>
          </p:nvSpPr>
          <p:spPr bwMode="auto">
            <a:xfrm>
              <a:off x="7621172" y="5200522"/>
              <a:ext cx="824023" cy="83904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C02920FB-B658-DC43-B528-35521603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60357" y="2831302"/>
              <a:ext cx="817601" cy="987419"/>
            </a:xfrm>
            <a:prstGeom prst="rect">
              <a:avLst/>
            </a:prstGeom>
            <a:effectLst/>
          </p:spPr>
        </p:pic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58FEBC4-E1C3-F046-C742-4D9ED30EBFF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16708" y="2619391"/>
              <a:ext cx="831401" cy="648022"/>
            </a:xfrm>
            <a:prstGeom prst="bentConnector3">
              <a:avLst>
                <a:gd name="adj1" fmla="val 83"/>
              </a:avLst>
            </a:prstGeom>
            <a:ln>
              <a:solidFill>
                <a:schemeClr val="tx1"/>
              </a:solidFill>
              <a:headEnd type="arrow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CD18BAE1-BA06-A185-6D83-CDE0A9B09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42824" y="1723019"/>
              <a:ext cx="404837" cy="4048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EDB30A-BBA0-6857-CEE1-7CDAF9FC938D}"/>
                </a:ext>
              </a:extLst>
            </p:cNvPr>
            <p:cNvSpPr txBox="1"/>
            <p:nvPr/>
          </p:nvSpPr>
          <p:spPr>
            <a:xfrm>
              <a:off x="1792773" y="2133803"/>
              <a:ext cx="7229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Active Director B2C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500014-4E17-CD83-9BC6-45CC806F99C8}"/>
                </a:ext>
              </a:extLst>
            </p:cNvPr>
            <p:cNvSpPr/>
            <p:nvPr/>
          </p:nvSpPr>
          <p:spPr bwMode="auto">
            <a:xfrm>
              <a:off x="3860428" y="1560828"/>
              <a:ext cx="1671403" cy="128653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991535-CB4D-BAB8-85B5-B1F82AF15FE0}"/>
                </a:ext>
              </a:extLst>
            </p:cNvPr>
            <p:cNvSpPr txBox="1"/>
            <p:nvPr/>
          </p:nvSpPr>
          <p:spPr>
            <a:xfrm>
              <a:off x="3978499" y="2394846"/>
              <a:ext cx="143526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Kubernetes Service</a:t>
              </a:r>
              <a:b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(Recommendations API)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A054642A-D9B3-D45A-7017-53D5DC62CC1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32800" y="2344695"/>
              <a:ext cx="1087654" cy="653976"/>
            </a:xfrm>
            <a:prstGeom prst="bentConnector3">
              <a:avLst>
                <a:gd name="adj1" fmla="val 100017"/>
              </a:avLst>
            </a:prstGeom>
            <a:ln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DBEE6102-CC6B-380C-EC1D-29377CB99A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28645" y="4637738"/>
              <a:ext cx="1087654" cy="653976"/>
            </a:xfrm>
            <a:prstGeom prst="bentConnector3">
              <a:avLst>
                <a:gd name="adj1" fmla="val 100017"/>
              </a:avLst>
            </a:prstGeom>
            <a:ln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99CC62-3540-A28C-DD6E-037E4CC42839}"/>
                </a:ext>
              </a:extLst>
            </p:cNvPr>
            <p:cNvSpPr/>
            <p:nvPr/>
          </p:nvSpPr>
          <p:spPr bwMode="auto">
            <a:xfrm>
              <a:off x="3860428" y="4839032"/>
              <a:ext cx="1671403" cy="128653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D6F8E6-81C3-36B9-98F3-3FCAC2E757D7}"/>
                </a:ext>
              </a:extLst>
            </p:cNvPr>
            <p:cNvSpPr txBox="1"/>
            <p:nvPr/>
          </p:nvSpPr>
          <p:spPr>
            <a:xfrm>
              <a:off x="3978499" y="5673050"/>
              <a:ext cx="143526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Kubernetes Service</a:t>
              </a:r>
              <a:b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(Recommendations API)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7345BA-47C2-A1ED-AA33-0C0892A7C9C5}"/>
                </a:ext>
              </a:extLst>
            </p:cNvPr>
            <p:cNvSpPr txBox="1"/>
            <p:nvPr/>
          </p:nvSpPr>
          <p:spPr>
            <a:xfrm>
              <a:off x="3553784" y="4533101"/>
              <a:ext cx="228469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Online order processing service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574B16-C97D-BB3B-933A-55986D1861CE}"/>
                </a:ext>
              </a:extLst>
            </p:cNvPr>
            <p:cNvSpPr txBox="1"/>
            <p:nvPr/>
          </p:nvSpPr>
          <p:spPr>
            <a:xfrm>
              <a:off x="3553784" y="1263464"/>
              <a:ext cx="228469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Online recommendation service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8075AC7-0137-5061-3985-B8164CDB84F3}"/>
                </a:ext>
              </a:extLst>
            </p:cNvPr>
            <p:cNvGrpSpPr/>
            <p:nvPr/>
          </p:nvGrpSpPr>
          <p:grpSpPr>
            <a:xfrm>
              <a:off x="4377197" y="4968776"/>
              <a:ext cx="669381" cy="569394"/>
              <a:chOff x="4377197" y="4968776"/>
              <a:chExt cx="669381" cy="569394"/>
            </a:xfrm>
          </p:grpSpPr>
          <p:pic>
            <p:nvPicPr>
              <p:cNvPr id="48" name="Picture 2" descr="Azure App Service - Visual Studio Marketplace">
                <a:extLst>
                  <a:ext uri="{FF2B5EF4-FFF2-40B4-BE49-F238E27FC236}">
                    <a16:creationId xmlns:a16="http://schemas.microsoft.com/office/drawing/2014/main" id="{7C76D961-3C88-E26D-E455-042BF14CEC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7197" y="4968776"/>
                <a:ext cx="553998" cy="553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4D2FF68-CDBB-F9F6-6F83-44CF50570E07}"/>
                  </a:ext>
                </a:extLst>
              </p:cNvPr>
              <p:cNvSpPr/>
              <p:nvPr/>
            </p:nvSpPr>
            <p:spPr bwMode="auto">
              <a:xfrm>
                <a:off x="4722665" y="5245775"/>
                <a:ext cx="292395" cy="2923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1" name="Synaptic conection">
                <a:extLst>
                  <a:ext uri="{FF2B5EF4-FFF2-40B4-BE49-F238E27FC236}">
                    <a16:creationId xmlns:a16="http://schemas.microsoft.com/office/drawing/2014/main" id="{8A68CF98-0852-8B1A-B70F-83CD204A4F1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V="1">
                <a:off x="4734278" y="5290895"/>
                <a:ext cx="312300" cy="201101"/>
                <a:chOff x="2084" y="3500"/>
                <a:chExt cx="1047" cy="720"/>
              </a:xfrm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3D9BEFB3-C8EE-1497-6FC0-C40278A6D7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1" y="3500"/>
                  <a:ext cx="542" cy="720"/>
                </a:xfrm>
                <a:custGeom>
                  <a:avLst/>
                  <a:gdLst>
                    <a:gd name="T0" fmla="*/ 2 w 690"/>
                    <a:gd name="T1" fmla="*/ 62 h 916"/>
                    <a:gd name="T2" fmla="*/ 232 w 690"/>
                    <a:gd name="T3" fmla="*/ 0 h 916"/>
                    <a:gd name="T4" fmla="*/ 690 w 690"/>
                    <a:gd name="T5" fmla="*/ 458 h 916"/>
                    <a:gd name="T6" fmla="*/ 232 w 690"/>
                    <a:gd name="T7" fmla="*/ 916 h 916"/>
                    <a:gd name="T8" fmla="*/ 0 w 690"/>
                    <a:gd name="T9" fmla="*/ 853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0" h="916">
                      <a:moveTo>
                        <a:pt x="2" y="62"/>
                      </a:moveTo>
                      <a:cubicBezTo>
                        <a:pt x="70" y="23"/>
                        <a:pt x="148" y="0"/>
                        <a:pt x="232" y="0"/>
                      </a:cubicBezTo>
                      <a:cubicBezTo>
                        <a:pt x="485" y="0"/>
                        <a:pt x="690" y="205"/>
                        <a:pt x="690" y="458"/>
                      </a:cubicBezTo>
                      <a:cubicBezTo>
                        <a:pt x="690" y="711"/>
                        <a:pt x="485" y="916"/>
                        <a:pt x="232" y="916"/>
                      </a:cubicBezTo>
                      <a:cubicBezTo>
                        <a:pt x="147" y="916"/>
                        <a:pt x="68" y="893"/>
                        <a:pt x="0" y="853"/>
                      </a:cubicBezTo>
                    </a:path>
                  </a:pathLst>
                </a:custGeom>
                <a:noFill/>
                <a:ln w="190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Line 8">
                  <a:extLst>
                    <a:ext uri="{FF2B5EF4-FFF2-40B4-BE49-F238E27FC236}">
                      <a16:creationId xmlns:a16="http://schemas.microsoft.com/office/drawing/2014/main" id="{A559FD28-367F-ADE3-C790-FC99085E1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3" y="3860"/>
                  <a:ext cx="258" cy="0"/>
                </a:xfrm>
                <a:prstGeom prst="line">
                  <a:avLst/>
                </a:prstGeom>
                <a:noFill/>
                <a:ln w="19050" cap="flat">
                  <a:gradFill flip="none" rotWithShape="1">
                    <a:gsLst>
                      <a:gs pos="0">
                        <a:schemeClr val="accent1"/>
                      </a:gs>
                      <a:gs pos="50000">
                        <a:srgbClr val="0078D4"/>
                      </a:gs>
                      <a:gs pos="97000">
                        <a:schemeClr val="accent1">
                          <a:alpha val="0"/>
                        </a:schemeClr>
                      </a:gs>
                    </a:gsLst>
                    <a:lin ang="0" scaled="1"/>
                    <a:tileRect/>
                  </a:gra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Line 8">
                  <a:extLst>
                    <a:ext uri="{FF2B5EF4-FFF2-40B4-BE49-F238E27FC236}">
                      <a16:creationId xmlns:a16="http://schemas.microsoft.com/office/drawing/2014/main" id="{54220C2A-069D-4836-5525-BDDAD49B3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4" y="3860"/>
                  <a:ext cx="343" cy="0"/>
                </a:xfrm>
                <a:prstGeom prst="line">
                  <a:avLst/>
                </a:prstGeom>
                <a:noFill/>
                <a:ln w="19050" cap="flat">
                  <a:gradFill flip="none" rotWithShape="1">
                    <a:gsLst>
                      <a:gs pos="0">
                        <a:schemeClr val="accent1"/>
                      </a:gs>
                      <a:gs pos="53000">
                        <a:srgbClr val="0078D4"/>
                      </a:gs>
                      <a:gs pos="99000">
                        <a:schemeClr val="accent1">
                          <a:alpha val="0"/>
                        </a:schemeClr>
                      </a:gs>
                    </a:gsLst>
                    <a:lin ang="10800000" scaled="1"/>
                    <a:tileRect/>
                  </a:gra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">
                  <a:extLst>
                    <a:ext uri="{FF2B5EF4-FFF2-40B4-BE49-F238E27FC236}">
                      <a16:creationId xmlns:a16="http://schemas.microsoft.com/office/drawing/2014/main" id="{907EA6DE-5008-521D-B723-317CE8B04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3" y="3739"/>
                  <a:ext cx="240" cy="241"/>
                </a:xfrm>
                <a:prstGeom prst="ellipse">
                  <a:avLst/>
                </a:prstGeom>
                <a:gradFill flip="none" rotWithShape="1">
                  <a:gsLst>
                    <a:gs pos="2917">
                      <a:schemeClr val="accent1"/>
                    </a:gs>
                    <a:gs pos="100000">
                      <a:schemeClr val="accent2"/>
                    </a:gs>
                  </a:gsLst>
                  <a:lin ang="18900000" scaled="1"/>
                  <a:tileRect/>
                </a:gradFill>
                <a:ln w="317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F6F5D11-A7CB-C3EA-B9ED-4D012E68B25E}"/>
                </a:ext>
              </a:extLst>
            </p:cNvPr>
            <p:cNvCxnSpPr>
              <a:cxnSpLocks/>
            </p:cNvCxnSpPr>
            <p:nvPr/>
          </p:nvCxnSpPr>
          <p:spPr>
            <a:xfrm>
              <a:off x="5270790" y="5245775"/>
              <a:ext cx="717844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CBE039E-15F7-CB69-E2FF-BE0BFCF27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3020" y="2127856"/>
              <a:ext cx="96106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Azure Kubernetes Service Logo (AKS) Download Vector">
              <a:extLst>
                <a:ext uri="{FF2B5EF4-FFF2-40B4-BE49-F238E27FC236}">
                  <a16:creationId xmlns:a16="http://schemas.microsoft.com/office/drawing/2014/main" id="{0F2BA80A-7262-BBD5-8472-CA40B477C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971" y="1696940"/>
              <a:ext cx="651204" cy="572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4" descr="Comparing Databricks to Apache Spark - Databricks">
              <a:extLst>
                <a:ext uri="{FF2B5EF4-FFF2-40B4-BE49-F238E27FC236}">
                  <a16:creationId xmlns:a16="http://schemas.microsoft.com/office/drawing/2014/main" id="{01031FDB-3928-672D-8831-3C6F3BD11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2299" y="2601526"/>
              <a:ext cx="511318" cy="26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85DFC916-E84B-4C77-B4BF-10EF4B7B1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6003" y="4453899"/>
              <a:ext cx="1097907" cy="696729"/>
            </a:xfrm>
            <a:prstGeom prst="bentConnector3">
              <a:avLst>
                <a:gd name="adj1" fmla="val 100057"/>
              </a:avLst>
            </a:prstGeom>
            <a:ln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8A67BE81-60E8-48EA-E416-43A0C4C8827E}"/>
                </a:ext>
              </a:extLst>
            </p:cNvPr>
            <p:cNvCxnSpPr>
              <a:cxnSpLocks/>
            </p:cNvCxnSpPr>
            <p:nvPr/>
          </p:nvCxnSpPr>
          <p:spPr>
            <a:xfrm>
              <a:off x="8478734" y="1117743"/>
              <a:ext cx="2371533" cy="1444364"/>
            </a:xfrm>
            <a:prstGeom prst="bentConnector3">
              <a:avLst>
                <a:gd name="adj1" fmla="val 100305"/>
              </a:avLst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0F76EE8-B25F-3252-11D2-83B73615C87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56663" y="1118773"/>
              <a:ext cx="1538127" cy="309392"/>
            </a:xfrm>
            <a:prstGeom prst="bentConnector3">
              <a:avLst>
                <a:gd name="adj1" fmla="val 99994"/>
              </a:avLst>
            </a:prstGeom>
            <a:ln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7D444D6-BFD9-EA07-01F7-4935081CD5C0}"/>
                </a:ext>
              </a:extLst>
            </p:cNvPr>
            <p:cNvSpPr txBox="1"/>
            <p:nvPr/>
          </p:nvSpPr>
          <p:spPr>
            <a:xfrm>
              <a:off x="6232893" y="5583185"/>
              <a:ext cx="8080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Transactional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0A6AFE6-2056-5906-D6B6-52383D9BF645}"/>
                </a:ext>
              </a:extLst>
            </p:cNvPr>
            <p:cNvSpPr txBox="1"/>
            <p:nvPr/>
          </p:nvSpPr>
          <p:spPr>
            <a:xfrm>
              <a:off x="8668953" y="5583185"/>
              <a:ext cx="8080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Analytical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9B05CAD-EE10-8AC9-920B-2B702DD46855}"/>
                </a:ext>
              </a:extLst>
            </p:cNvPr>
            <p:cNvSpPr txBox="1"/>
            <p:nvPr/>
          </p:nvSpPr>
          <p:spPr>
            <a:xfrm>
              <a:off x="10177351" y="4005609"/>
              <a:ext cx="143526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Synapse</a:t>
              </a:r>
              <a:b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(Spark processing pipeline)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FC8F6A-B865-45BE-950F-4CF17EF2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predictive maintenance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859C1D9-3F87-187B-5784-7F6D7092C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263" y="1436688"/>
            <a:ext cx="11021124" cy="4832350"/>
            <a:chOff x="588263" y="1436688"/>
            <a:chExt cx="11021124" cy="48323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B52B27-5D4F-29B4-7EF5-2C273AEF9187}"/>
                </a:ext>
              </a:extLst>
            </p:cNvPr>
            <p:cNvSpPr/>
            <p:nvPr/>
          </p:nvSpPr>
          <p:spPr bwMode="auto">
            <a:xfrm>
              <a:off x="3738836" y="1436688"/>
              <a:ext cx="7870551" cy="483235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7A7AA-941D-DC36-3773-B8A9C3DCE336}"/>
                </a:ext>
              </a:extLst>
            </p:cNvPr>
            <p:cNvSpPr/>
            <p:nvPr/>
          </p:nvSpPr>
          <p:spPr bwMode="auto">
            <a:xfrm>
              <a:off x="588263" y="1436688"/>
              <a:ext cx="2921973" cy="483235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Graphic 6" descr="Wireless router outline">
              <a:extLst>
                <a:ext uri="{FF2B5EF4-FFF2-40B4-BE49-F238E27FC236}">
                  <a16:creationId xmlns:a16="http://schemas.microsoft.com/office/drawing/2014/main" id="{691826FF-F374-111D-C053-8BF5D6C33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074" y="2217738"/>
              <a:ext cx="583688" cy="58368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C0C87B-EFFE-7327-66B6-6A74E323A56A}"/>
                </a:ext>
              </a:extLst>
            </p:cNvPr>
            <p:cNvSpPr/>
            <p:nvPr/>
          </p:nvSpPr>
          <p:spPr bwMode="auto">
            <a:xfrm>
              <a:off x="754856" y="1864518"/>
              <a:ext cx="1000125" cy="2207419"/>
            </a:xfrm>
            <a:prstGeom prst="rect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C9CA1-026B-D437-8E41-EBB74909461B}"/>
                </a:ext>
              </a:extLst>
            </p:cNvPr>
            <p:cNvSpPr txBox="1"/>
            <p:nvPr/>
          </p:nvSpPr>
          <p:spPr>
            <a:xfrm>
              <a:off x="893443" y="2017713"/>
              <a:ext cx="72295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IoT Devices</a:t>
              </a:r>
            </a:p>
          </p:txBody>
        </p:sp>
        <p:pic>
          <p:nvPicPr>
            <p:cNvPr id="12" name="Graphic 11" descr="Wireless router outline">
              <a:extLst>
                <a:ext uri="{FF2B5EF4-FFF2-40B4-BE49-F238E27FC236}">
                  <a16:creationId xmlns:a16="http://schemas.microsoft.com/office/drawing/2014/main" id="{9F0755C1-803C-EE1A-9A3F-2FEC70E4D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074" y="2801426"/>
              <a:ext cx="583688" cy="583688"/>
            </a:xfrm>
            <a:prstGeom prst="rect">
              <a:avLst/>
            </a:prstGeom>
          </p:spPr>
        </p:pic>
        <p:pic>
          <p:nvPicPr>
            <p:cNvPr id="13" name="Graphic 12" descr="Wireless router outline">
              <a:extLst>
                <a:ext uri="{FF2B5EF4-FFF2-40B4-BE49-F238E27FC236}">
                  <a16:creationId xmlns:a16="http://schemas.microsoft.com/office/drawing/2014/main" id="{F3F4D419-E07A-FA28-F40C-B8FF55850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074" y="3422907"/>
              <a:ext cx="583688" cy="58368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9D21B3-D4E2-B7E5-6809-E1138E810645}"/>
                </a:ext>
              </a:extLst>
            </p:cNvPr>
            <p:cNvSpPr/>
            <p:nvPr/>
          </p:nvSpPr>
          <p:spPr bwMode="auto">
            <a:xfrm>
              <a:off x="2021681" y="1864518"/>
              <a:ext cx="1264444" cy="220741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CC741B-9E8B-F951-C6DB-395AADE1A99E}"/>
                </a:ext>
              </a:extLst>
            </p:cNvPr>
            <p:cNvSpPr txBox="1"/>
            <p:nvPr/>
          </p:nvSpPr>
          <p:spPr>
            <a:xfrm>
              <a:off x="2239567" y="2020888"/>
              <a:ext cx="82867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Azure IoT Edge Runtime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F7F154-F6BC-1D85-2C66-A26F7EC7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9356" y="2385061"/>
              <a:ext cx="369094" cy="36909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1C3AE4-C2CD-043A-54A5-ED067350ED17}"/>
                </a:ext>
              </a:extLst>
            </p:cNvPr>
            <p:cNvSpPr txBox="1"/>
            <p:nvPr/>
          </p:nvSpPr>
          <p:spPr>
            <a:xfrm>
              <a:off x="2239567" y="2983191"/>
              <a:ext cx="828672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Machine Learning Model</a:t>
              </a:r>
            </a:p>
          </p:txBody>
        </p:sp>
        <p:pic>
          <p:nvPicPr>
            <p:cNvPr id="25" name="Picture 24" descr="A picture containing building, dome&#10;&#10;Description automatically generated">
              <a:extLst>
                <a:ext uri="{FF2B5EF4-FFF2-40B4-BE49-F238E27FC236}">
                  <a16:creationId xmlns:a16="http://schemas.microsoft.com/office/drawing/2014/main" id="{62D5B400-DD6C-97A1-69A8-50A8132A2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318" y="3537225"/>
              <a:ext cx="443171" cy="44234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A3DA14-7ABE-6FA4-3F68-CCA60821DF88}"/>
                </a:ext>
              </a:extLst>
            </p:cNvPr>
            <p:cNvSpPr/>
            <p:nvPr/>
          </p:nvSpPr>
          <p:spPr bwMode="auto">
            <a:xfrm>
              <a:off x="3977077" y="1864518"/>
              <a:ext cx="1264444" cy="130016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accent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DB0A44-89AF-5062-01AE-68B4E60541D1}"/>
                </a:ext>
              </a:extLst>
            </p:cNvPr>
            <p:cNvSpPr txBox="1"/>
            <p:nvPr/>
          </p:nvSpPr>
          <p:spPr>
            <a:xfrm>
              <a:off x="4206865" y="2020888"/>
              <a:ext cx="81676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Azure IoT Hub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30E3A29-AA65-EDA6-53DE-49F2D9E27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96163" y="2477933"/>
              <a:ext cx="478631" cy="47863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D94D04-A152-A9AA-7B6E-C820EF83F657}"/>
                </a:ext>
              </a:extLst>
            </p:cNvPr>
            <p:cNvSpPr/>
            <p:nvPr/>
          </p:nvSpPr>
          <p:spPr bwMode="auto">
            <a:xfrm>
              <a:off x="5459407" y="1864518"/>
              <a:ext cx="1264444" cy="130016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accent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8D3004-D165-A2F4-02BC-5650F5A6DB53}"/>
                </a:ext>
              </a:extLst>
            </p:cNvPr>
            <p:cNvSpPr txBox="1"/>
            <p:nvPr/>
          </p:nvSpPr>
          <p:spPr>
            <a:xfrm>
              <a:off x="5689195" y="2020888"/>
              <a:ext cx="81676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Azure Stream </a:t>
              </a:r>
              <a:r>
                <a:rPr lang="en-US" sz="1000" dirty="0" err="1">
                  <a:solidFill>
                    <a:schemeClr val="accent1"/>
                  </a:solidFill>
                </a:rPr>
                <a:t>Analtics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7DFE900F-D68F-E303-8129-E1BDEA60A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89196" y="2403675"/>
              <a:ext cx="627146" cy="627146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9E7A6-7092-15B9-EDCA-A9AF1781B7D7}"/>
                </a:ext>
              </a:extLst>
            </p:cNvPr>
            <p:cNvSpPr/>
            <p:nvPr/>
          </p:nvSpPr>
          <p:spPr bwMode="auto">
            <a:xfrm>
              <a:off x="6915542" y="1864518"/>
              <a:ext cx="1264444" cy="130016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accent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0C2301-8CC7-6BA2-3DBB-FDDE72332EC5}"/>
                </a:ext>
              </a:extLst>
            </p:cNvPr>
            <p:cNvSpPr txBox="1"/>
            <p:nvPr/>
          </p:nvSpPr>
          <p:spPr>
            <a:xfrm>
              <a:off x="7015552" y="2020888"/>
              <a:ext cx="10287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Azure Cosmos DB</a:t>
              </a:r>
              <a:br>
                <a:rPr lang="en-US" sz="1000" dirty="0">
                  <a:solidFill>
                    <a:schemeClr val="accent1"/>
                  </a:solidFill>
                </a:rPr>
              </a:br>
              <a:r>
                <a:rPr lang="en-US" sz="1000" b="1" dirty="0">
                  <a:solidFill>
                    <a:schemeClr val="bg1"/>
                  </a:solidFill>
                </a:rPr>
                <a:t>(HTAP enabled)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FEDC6E06-FBC9-246D-FD1B-1D7E33EE5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233543" y="2420890"/>
              <a:ext cx="592717" cy="592717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A22E3-8DEF-568E-F62B-09F66C22B7F2}"/>
                </a:ext>
              </a:extLst>
            </p:cNvPr>
            <p:cNvSpPr/>
            <p:nvPr/>
          </p:nvSpPr>
          <p:spPr bwMode="auto">
            <a:xfrm>
              <a:off x="7679923" y="3256906"/>
              <a:ext cx="1644380" cy="1079349"/>
            </a:xfrm>
            <a:prstGeom prst="rect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F56BD17-715E-2D50-D985-3F47D0211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2184" y="3799688"/>
              <a:ext cx="408800" cy="493709"/>
            </a:xfrm>
            <a:prstGeom prst="rect">
              <a:avLst/>
            </a:prstGeom>
            <a:effectLst/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188DB0-595E-9B11-A2C5-4BB619774D85}"/>
                </a:ext>
              </a:extLst>
            </p:cNvPr>
            <p:cNvSpPr txBox="1"/>
            <p:nvPr/>
          </p:nvSpPr>
          <p:spPr>
            <a:xfrm>
              <a:off x="7783363" y="3370465"/>
              <a:ext cx="10287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/>
                  </a:solidFill>
                </a:rPr>
                <a:t>Azure Cosmos DB</a:t>
              </a:r>
              <a:br>
                <a:rPr lang="en-US" sz="1000" dirty="0">
                  <a:solidFill>
                    <a:schemeClr val="accent1"/>
                  </a:solidFill>
                </a:rPr>
              </a:br>
              <a:r>
                <a:rPr lang="en-US" sz="1000" b="1" dirty="0">
                  <a:solidFill>
                    <a:schemeClr val="tx2"/>
                  </a:solidFill>
                </a:rPr>
                <a:t>(SQL Serverless)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B316CE-C91B-C0D6-29F9-F238F1FEB158}"/>
                </a:ext>
              </a:extLst>
            </p:cNvPr>
            <p:cNvSpPr txBox="1"/>
            <p:nvPr/>
          </p:nvSpPr>
          <p:spPr>
            <a:xfrm>
              <a:off x="8913393" y="4039496"/>
              <a:ext cx="35244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SQL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67618A-18FA-AC01-DC98-8F71570A012D}"/>
                </a:ext>
              </a:extLst>
            </p:cNvPr>
            <p:cNvSpPr/>
            <p:nvPr/>
          </p:nvSpPr>
          <p:spPr bwMode="auto">
            <a:xfrm>
              <a:off x="5886840" y="4467077"/>
              <a:ext cx="3437463" cy="1079349"/>
            </a:xfrm>
            <a:prstGeom prst="rect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91A53EF0-9514-EC66-CACE-B692332D7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02378" y="5009859"/>
              <a:ext cx="408800" cy="493709"/>
            </a:xfrm>
            <a:prstGeom prst="rect">
              <a:avLst/>
            </a:prstGeom>
            <a:effectLst/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768E3C-E5FE-0454-2F46-1178F96AE6C6}"/>
                </a:ext>
              </a:extLst>
            </p:cNvPr>
            <p:cNvSpPr txBox="1"/>
            <p:nvPr/>
          </p:nvSpPr>
          <p:spPr>
            <a:xfrm>
              <a:off x="6017420" y="4580636"/>
              <a:ext cx="14909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/>
                  </a:solidFill>
                </a:rPr>
                <a:t>Azure Synapse Analytics</a:t>
              </a:r>
              <a:br>
                <a:rPr lang="en-US" sz="1000" dirty="0">
                  <a:solidFill>
                    <a:schemeClr val="accent1"/>
                  </a:solidFill>
                </a:rPr>
              </a:br>
              <a:r>
                <a:rPr lang="en-US" sz="1000" b="1" dirty="0">
                  <a:solidFill>
                    <a:schemeClr val="tx2"/>
                  </a:solidFill>
                </a:rPr>
                <a:t>(Spark)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19838A-FD68-DCD5-9C74-16BAEF516334}"/>
                </a:ext>
              </a:extLst>
            </p:cNvPr>
            <p:cNvSpPr txBox="1"/>
            <p:nvPr/>
          </p:nvSpPr>
          <p:spPr>
            <a:xfrm>
              <a:off x="7638935" y="4580239"/>
              <a:ext cx="1661764" cy="165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000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Machine Learning</a:t>
              </a:r>
            </a:p>
          </p:txBody>
        </p:sp>
        <p:pic>
          <p:nvPicPr>
            <p:cNvPr id="53" name="Picture 2" descr="Azure Machine Learning - Visual Studio Marketplace">
              <a:extLst>
                <a:ext uri="{FF2B5EF4-FFF2-40B4-BE49-F238E27FC236}">
                  <a16:creationId xmlns:a16="http://schemas.microsoft.com/office/drawing/2014/main" id="{FF03F213-42E5-4B07-ECE1-DC536107E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6" y="4941385"/>
              <a:ext cx="380115" cy="40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F1807E7-8542-7225-E9C1-E5086BBFA00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030042" y="3511061"/>
              <a:ext cx="731937" cy="324931"/>
            </a:xfrm>
            <a:prstGeom prst="bentConnector3">
              <a:avLst>
                <a:gd name="adj1" fmla="val 99884"/>
              </a:avLst>
            </a:prstGeom>
            <a:ln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F6F684E-F009-1AE1-15BE-A70680549137}"/>
                </a:ext>
              </a:extLst>
            </p:cNvPr>
            <p:cNvCxnSpPr>
              <a:cxnSpLocks/>
            </p:cNvCxnSpPr>
            <p:nvPr/>
          </p:nvCxnSpPr>
          <p:spPr>
            <a:xfrm>
              <a:off x="7082815" y="3307557"/>
              <a:ext cx="0" cy="110146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712EDA-94D7-28DD-DAD1-8FFC15C1EC7E}"/>
                </a:ext>
              </a:extLst>
            </p:cNvPr>
            <p:cNvSpPr/>
            <p:nvPr/>
          </p:nvSpPr>
          <p:spPr bwMode="auto">
            <a:xfrm>
              <a:off x="9660321" y="4336255"/>
              <a:ext cx="1599023" cy="1198612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2B19BE-2B4D-6B04-CD76-23F6270E68CA}"/>
                </a:ext>
              </a:extLst>
            </p:cNvPr>
            <p:cNvSpPr txBox="1"/>
            <p:nvPr/>
          </p:nvSpPr>
          <p:spPr>
            <a:xfrm>
              <a:off x="9926114" y="4446121"/>
              <a:ext cx="10814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Machine Learning Model</a:t>
              </a:r>
            </a:p>
          </p:txBody>
        </p:sp>
        <p:pic>
          <p:nvPicPr>
            <p:cNvPr id="67" name="Picture 66" descr="A picture containing building, dome&#10;&#10;Description automatically generated">
              <a:extLst>
                <a:ext uri="{FF2B5EF4-FFF2-40B4-BE49-F238E27FC236}">
                  <a16:creationId xmlns:a16="http://schemas.microsoft.com/office/drawing/2014/main" id="{C4910A73-A2D8-ED0C-8D09-331053D1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247" y="5000155"/>
              <a:ext cx="443171" cy="442343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DE45A44-893E-484F-E553-6EE227C70B6B}"/>
                </a:ext>
              </a:extLst>
            </p:cNvPr>
            <p:cNvSpPr/>
            <p:nvPr/>
          </p:nvSpPr>
          <p:spPr bwMode="auto">
            <a:xfrm>
              <a:off x="9660321" y="3025550"/>
              <a:ext cx="1599023" cy="1198612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C3C3F1-4CBC-0561-D23A-81E8B96C9B0E}"/>
                </a:ext>
              </a:extLst>
            </p:cNvPr>
            <p:cNvSpPr/>
            <p:nvPr/>
          </p:nvSpPr>
          <p:spPr bwMode="auto">
            <a:xfrm>
              <a:off x="9660321" y="1734569"/>
              <a:ext cx="1599023" cy="1198612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AAF0C4-F900-0A2F-9B25-6E22A228784C}"/>
                </a:ext>
              </a:extLst>
            </p:cNvPr>
            <p:cNvSpPr txBox="1"/>
            <p:nvPr/>
          </p:nvSpPr>
          <p:spPr>
            <a:xfrm>
              <a:off x="9792706" y="1871432"/>
              <a:ext cx="1334252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Azure API Apps</a:t>
              </a:r>
              <a:br>
                <a:rPr lang="en-US" sz="1000" dirty="0">
                  <a:solidFill>
                    <a:schemeClr val="accent1"/>
                  </a:solidFill>
                </a:rPr>
              </a:br>
              <a:r>
                <a:rPr lang="en-US" sz="800" dirty="0">
                  <a:solidFill>
                    <a:schemeClr val="accent1"/>
                  </a:solidFill>
                </a:rPr>
                <a:t>Real-time apps preforming data lookups and queries over hot data TTL = 90 days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7F4974-15B5-B646-0581-F8E1B99CD05C}"/>
                </a:ext>
              </a:extLst>
            </p:cNvPr>
            <p:cNvSpPr txBox="1"/>
            <p:nvPr/>
          </p:nvSpPr>
          <p:spPr>
            <a:xfrm>
              <a:off x="9792706" y="3114367"/>
              <a:ext cx="1334252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Power BI</a:t>
              </a:r>
              <a:br>
                <a:rPr lang="en-US" sz="1000" dirty="0">
                  <a:solidFill>
                    <a:schemeClr val="accent1"/>
                  </a:solidFill>
                </a:rPr>
              </a:br>
              <a:r>
                <a:rPr lang="en-US" sz="800" dirty="0" err="1">
                  <a:solidFill>
                    <a:schemeClr val="accent1"/>
                  </a:solidFill>
                </a:rPr>
                <a:t>BI</a:t>
              </a:r>
              <a:r>
                <a:rPr lang="en-US" sz="800" dirty="0">
                  <a:solidFill>
                    <a:schemeClr val="accent1"/>
                  </a:solidFill>
                </a:rPr>
                <a:t> dashboards over historical data TTL = 3 years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057F1AB-7B6B-604F-428D-8067A12C6B3C}"/>
                </a:ext>
              </a:extLst>
            </p:cNvPr>
            <p:cNvCxnSpPr>
              <a:cxnSpLocks/>
            </p:cNvCxnSpPr>
            <p:nvPr/>
          </p:nvCxnSpPr>
          <p:spPr>
            <a:xfrm>
              <a:off x="3359150" y="2502055"/>
              <a:ext cx="521789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6F695ABD-4E19-16E2-1DAA-B822DFDEB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241617" y="2441532"/>
              <a:ext cx="436431" cy="436431"/>
            </a:xfrm>
            <a:prstGeom prst="rect">
              <a:avLst/>
            </a:prstGeom>
          </p:spPr>
        </p:pic>
        <p:pic>
          <p:nvPicPr>
            <p:cNvPr id="80" name="Picture 10">
              <a:extLst>
                <a:ext uri="{FF2B5EF4-FFF2-40B4-BE49-F238E27FC236}">
                  <a16:creationId xmlns:a16="http://schemas.microsoft.com/office/drawing/2014/main" id="{9B25145D-F0E9-33D8-6872-3ADA820E9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150" y="3715425"/>
              <a:ext cx="377290" cy="377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4C72058-D7C0-51BA-2D0C-4BDAAEF35B87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01" y="2502055"/>
              <a:ext cx="210249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52506FF-607A-3021-9CF9-4F875E9D1CB2}"/>
                </a:ext>
              </a:extLst>
            </p:cNvPr>
            <p:cNvCxnSpPr>
              <a:cxnSpLocks/>
            </p:cNvCxnSpPr>
            <p:nvPr/>
          </p:nvCxnSpPr>
          <p:spPr>
            <a:xfrm>
              <a:off x="6730201" y="2502055"/>
              <a:ext cx="210249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AA54791-D4C4-16BE-62AD-8F4517CA37F3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00" y="2502210"/>
              <a:ext cx="13209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61C865C-79B5-4638-4989-9F3026225C7E}"/>
                </a:ext>
              </a:extLst>
            </p:cNvPr>
            <p:cNvCxnSpPr>
              <a:cxnSpLocks/>
            </p:cNvCxnSpPr>
            <p:nvPr/>
          </p:nvCxnSpPr>
          <p:spPr>
            <a:xfrm>
              <a:off x="1793081" y="2960513"/>
              <a:ext cx="210249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8BEEAE3-6DA8-AC6E-129D-0B9A3A4B458D}"/>
                </a:ext>
              </a:extLst>
            </p:cNvPr>
            <p:cNvCxnSpPr>
              <a:cxnSpLocks/>
            </p:cNvCxnSpPr>
            <p:nvPr/>
          </p:nvCxnSpPr>
          <p:spPr>
            <a:xfrm>
              <a:off x="2699048" y="4251150"/>
              <a:ext cx="4998659" cy="1521000"/>
            </a:xfrm>
            <a:prstGeom prst="bentConnector3">
              <a:avLst>
                <a:gd name="adj1" fmla="val 8"/>
              </a:avLst>
            </a:prstGeom>
            <a:ln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A5E8EFE0-9E74-EEA9-2E33-AAEBFB3A0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6981" y="5595372"/>
              <a:ext cx="2779864" cy="175721"/>
            </a:xfrm>
            <a:prstGeom prst="bentConnector3">
              <a:avLst>
                <a:gd name="adj1" fmla="val 100132"/>
              </a:avLst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983D12-C55B-6C7F-64C6-4453E5EC8F42}"/>
                </a:ext>
              </a:extLst>
            </p:cNvPr>
            <p:cNvSpPr txBox="1"/>
            <p:nvPr/>
          </p:nvSpPr>
          <p:spPr>
            <a:xfrm>
              <a:off x="749945" y="1515972"/>
              <a:ext cx="5678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Edge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B9F0DDF-EB7E-4D75-CDD1-5F325E636649}"/>
                </a:ext>
              </a:extLst>
            </p:cNvPr>
            <p:cNvSpPr txBox="1"/>
            <p:nvPr/>
          </p:nvSpPr>
          <p:spPr>
            <a:xfrm>
              <a:off x="3910288" y="1515972"/>
              <a:ext cx="5678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Azure</a:t>
              </a:r>
            </a:p>
          </p:txBody>
        </p:sp>
      </p:grpSp>
      <p:pic>
        <p:nvPicPr>
          <p:cNvPr id="106" name="Picture 16" descr="Azure Cosmos DB Blog">
            <a:extLst>
              <a:ext uri="{FF2B5EF4-FFF2-40B4-BE49-F238E27FC236}">
                <a16:creationId xmlns:a16="http://schemas.microsoft.com/office/drawing/2014/main" id="{2B60A082-F400-2F8F-0A95-7C1C8067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93" y="292100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284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ADB1B82E-0BFA-4347-AF2D-F92BE54D0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1059" y="1446996"/>
            <a:ext cx="10871665" cy="230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8" indent="-230188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AAD support</a:t>
            </a:r>
          </a:p>
          <a:p>
            <a:pPr marL="230188" indent="-230188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799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188" indent="-230188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Existing containers for MongoDB API</a:t>
            </a:r>
          </a:p>
          <a:p>
            <a:pPr marL="230188" indent="-230188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799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188" indent="-230188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Compatibility with continuous backup</a:t>
            </a:r>
          </a:p>
          <a:p>
            <a:pPr marL="230188" indent="-230188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799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188" indent="-230188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Gremlin API</a:t>
            </a:r>
          </a:p>
          <a:p>
            <a:pPr marL="742808" lvl="1" indent="-285695">
              <a:spcAft>
                <a:spcPts val="1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endParaRPr lang="en-US" sz="1799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2F2FE-3A94-1134-8404-CA96390C5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Link for Cosmos DB Roadmap in 2022</a:t>
            </a:r>
          </a:p>
        </p:txBody>
      </p:sp>
    </p:spTree>
    <p:extLst>
      <p:ext uri="{BB962C8B-B14F-4D97-AF65-F5344CB8AC3E}">
        <p14:creationId xmlns:p14="http://schemas.microsoft.com/office/powerpoint/2010/main" val="304974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CD778B-DC1D-464D-B1CD-A3F543EFD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578884" y="1096824"/>
            <a:ext cx="10951853" cy="50072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961" dirty="0">
                <a:hlinkClick r:id="rId3"/>
              </a:rPr>
              <a:t>https://aka.ms/cosmosdb-synapselink-samples</a:t>
            </a:r>
            <a:endParaRPr lang="en-IN" sz="1961" dirty="0"/>
          </a:p>
          <a:p>
            <a:endParaRPr lang="en-IN" sz="1961" dirty="0"/>
          </a:p>
          <a:p>
            <a:pPr lvl="1"/>
            <a:r>
              <a:rPr lang="en-IN" sz="1800" dirty="0">
                <a:solidFill>
                  <a:schemeClr val="accent2"/>
                </a:solidFill>
              </a:rPr>
              <a:t>IoT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Created dataset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SQL API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Streaming and Batch Ingestion into OLTP with Spark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Spark SQL joins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Anomaly Detection using MML Spark</a:t>
            </a:r>
          </a:p>
          <a:p>
            <a:pPr lvl="2"/>
            <a:endParaRPr lang="en-IN" sz="1568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IN" sz="1800" dirty="0">
                <a:solidFill>
                  <a:schemeClr val="accent2"/>
                </a:solidFill>
              </a:rPr>
              <a:t>Retail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Created dataset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SQL API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Batch Ingestion with Spark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Forecasting using Spark and AML SDK (</a:t>
            </a:r>
            <a:r>
              <a:rPr lang="en-IN" sz="1600" dirty="0" err="1">
                <a:solidFill>
                  <a:schemeClr val="tx1"/>
                </a:solidFill>
                <a:latin typeface="+mn-lt"/>
              </a:rPr>
              <a:t>AutoML</a:t>
            </a:r>
            <a:r>
              <a:rPr lang="en-IN" sz="16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2"/>
            <a:endParaRPr lang="en-IN" sz="1568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IN" sz="1800" dirty="0">
                <a:solidFill>
                  <a:schemeClr val="accent2"/>
                </a:solidFill>
              </a:rPr>
              <a:t>E-Commerce (Food orders)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Data Generator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MongoDB API</a:t>
            </a:r>
          </a:p>
          <a:p>
            <a:pPr marL="228600" lvl="2"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Aggregations with Spark and Spark SQL</a:t>
            </a:r>
          </a:p>
          <a:p>
            <a:pPr lvl="2"/>
            <a:endParaRPr lang="en-IN" sz="1568" dirty="0"/>
          </a:p>
          <a:p>
            <a:endParaRPr lang="en-IN" sz="1961" dirty="0">
              <a:hlinkClick r:id="rId3"/>
            </a:endParaRPr>
          </a:p>
          <a:p>
            <a:endParaRPr lang="en-IN" sz="196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FEED8-D0E3-5946-AF6D-0CBB52D4F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Labs</a:t>
            </a:r>
          </a:p>
        </p:txBody>
      </p:sp>
    </p:spTree>
    <p:extLst>
      <p:ext uri="{BB962C8B-B14F-4D97-AF65-F5344CB8AC3E}">
        <p14:creationId xmlns:p14="http://schemas.microsoft.com/office/powerpoint/2010/main" val="364179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raphic 254">
            <a:extLst>
              <a:ext uri="{FF2B5EF4-FFF2-40B4-BE49-F238E27FC236}">
                <a16:creationId xmlns:a16="http://schemas.microsoft.com/office/drawing/2014/main" id="{5CB6772D-034B-4835-9B2B-B89A616F1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0671" y="2017713"/>
            <a:ext cx="5192239" cy="3081845"/>
          </a:xfrm>
          <a:prstGeom prst="rect">
            <a:avLst/>
          </a:prstGeom>
        </p:spPr>
      </p:pic>
      <p:pic>
        <p:nvPicPr>
          <p:cNvPr id="257" name="Graphic 256">
            <a:extLst>
              <a:ext uri="{FF2B5EF4-FFF2-40B4-BE49-F238E27FC236}">
                <a16:creationId xmlns:a16="http://schemas.microsoft.com/office/drawing/2014/main" id="{A97E85B9-8410-471B-B577-4FE4402EE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5752" y="3756311"/>
            <a:ext cx="5422077" cy="3218265"/>
          </a:xfrm>
          <a:prstGeom prst="rect">
            <a:avLst/>
          </a:prstGeom>
        </p:spPr>
      </p:pic>
      <p:sp>
        <p:nvSpPr>
          <p:cNvPr id="259" name="Rectangle 258">
            <a:extLst>
              <a:ext uri="{FF2B5EF4-FFF2-40B4-BE49-F238E27FC236}">
                <a16:creationId xmlns:a16="http://schemas.microsoft.com/office/drawing/2014/main" id="{38199AA0-46BC-4C71-AC8C-AD07E82C0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803492">
            <a:off x="5073327" y="3656944"/>
            <a:ext cx="5526528" cy="75078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6000">
                <a:schemeClr val="bg1">
                  <a:alpha val="8800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35" tIns="146189" rIns="182735" bIns="1461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710" fontAlgn="base">
              <a:spcBef>
                <a:spcPct val="0"/>
              </a:spcBef>
              <a:spcAft>
                <a:spcPct val="0"/>
              </a:spcAft>
            </a:pPr>
            <a:r>
              <a:rPr lang="en-US" sz="1999">
                <a:noFill/>
                <a:ea typeface="Segoe UI" pitchFamily="34" charset="0"/>
                <a:cs typeface="Segoe UI" pitchFamily="34" charset="0"/>
              </a:rPr>
              <a:t>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CE9E55D-D89A-48B8-9A6F-F15CA8DDC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647" y="2254774"/>
            <a:ext cx="998286" cy="998280"/>
          </a:xfrm>
          <a:prstGeom prst="rect">
            <a:avLst/>
          </a:prstGeom>
          <a:effectLst>
            <a:outerShdw blurRad="76200" dist="12700" dir="5400000" sx="90000" sy="-19000" rotWithShape="0">
              <a:prstClr val="black">
                <a:alpha val="89000"/>
              </a:prstClr>
            </a:outerShdw>
          </a:effectLst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64474B89-E65A-4C00-B7E0-4F0163D3D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65581" y="4272144"/>
            <a:ext cx="615297" cy="1480132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  <a:scene3d>
              <a:camera prst="isometricTopUp"/>
              <a:lightRig rig="threePt" dir="t">
                <a:rot lat="0" lon="0" rev="3600000"/>
              </a:lightRig>
            </a:scene3d>
          </a:bodyPr>
          <a:lstStyle/>
          <a:p>
            <a:r>
              <a:rPr lang="en-US" sz="1999" dirty="0">
                <a:latin typeface="+mj-lt"/>
              </a:rPr>
              <a:t>Azure Synapse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07C8951-422B-4BF6-B872-B2E2EB5B1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69422" y="5213217"/>
            <a:ext cx="738407" cy="1602303"/>
          </a:xfrm>
          <a:prstGeom prst="rect">
            <a:avLst/>
          </a:prstGeom>
          <a:noFill/>
        </p:spPr>
        <p:txBody>
          <a:bodyPr vert="vert" wrap="square" lIns="0" tIns="0" rIns="0" bIns="0" rtlCol="0">
            <a:spAutoFit/>
            <a:scene3d>
              <a:camera prst="isometricTopUp"/>
              <a:lightRig rig="threePt" dir="t">
                <a:rot lat="0" lon="0" rev="3600000"/>
              </a:lightRig>
            </a:scene3d>
          </a:bodyPr>
          <a:lstStyle/>
          <a:p>
            <a:r>
              <a:rPr lang="en-US" sz="2399" dirty="0">
                <a:latin typeface="+mj-lt"/>
              </a:rPr>
              <a:t>Azure</a:t>
            </a:r>
          </a:p>
          <a:p>
            <a:r>
              <a:rPr lang="en-US" sz="2399" dirty="0">
                <a:latin typeface="+mj-lt"/>
              </a:rPr>
              <a:t>Cosmos DB</a:t>
            </a:r>
          </a:p>
        </p:txBody>
      </p:sp>
      <p:pic>
        <p:nvPicPr>
          <p:cNvPr id="211" name="Graphic 210">
            <a:extLst>
              <a:ext uri="{FF2B5EF4-FFF2-40B4-BE49-F238E27FC236}">
                <a16:creationId xmlns:a16="http://schemas.microsoft.com/office/drawing/2014/main" id="{F47036AD-8BF2-4358-9293-7F8E03AB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9942" y="3990451"/>
            <a:ext cx="1137194" cy="1109107"/>
          </a:xfrm>
          <a:prstGeom prst="rect">
            <a:avLst/>
          </a:prstGeom>
          <a:effectLst>
            <a:outerShdw blurRad="76200" dist="12700" dir="5400000" sx="90000" sy="-19000" rotWithShape="0">
              <a:prstClr val="black">
                <a:alpha val="89000"/>
              </a:prstClr>
            </a:outerShdw>
          </a:effec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929203-D47E-4D72-A5D8-43139C57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769487" y="1880163"/>
            <a:ext cx="2005532" cy="3065775"/>
          </a:xfrm>
          <a:custGeom>
            <a:avLst/>
            <a:gdLst>
              <a:gd name="connsiteX0" fmla="*/ 0 w 1423463"/>
              <a:gd name="connsiteY0" fmla="*/ 0 h 2522944"/>
              <a:gd name="connsiteX1" fmla="*/ 1423463 w 1423463"/>
              <a:gd name="connsiteY1" fmla="*/ 845410 h 2522944"/>
              <a:gd name="connsiteX2" fmla="*/ 1423463 w 1423463"/>
              <a:gd name="connsiteY2" fmla="*/ 2522944 h 2522944"/>
              <a:gd name="connsiteX3" fmla="*/ 0 w 1423463"/>
              <a:gd name="connsiteY3" fmla="*/ 1691986 h 2522944"/>
              <a:gd name="connsiteX0" fmla="*/ 0 w 1423463"/>
              <a:gd name="connsiteY0" fmla="*/ 0 h 2522944"/>
              <a:gd name="connsiteX1" fmla="*/ 1419436 w 1423463"/>
              <a:gd name="connsiteY1" fmla="*/ 997694 h 2522944"/>
              <a:gd name="connsiteX2" fmla="*/ 1423463 w 1423463"/>
              <a:gd name="connsiteY2" fmla="*/ 2522944 h 2522944"/>
              <a:gd name="connsiteX3" fmla="*/ 0 w 1423463"/>
              <a:gd name="connsiteY3" fmla="*/ 1691986 h 2522944"/>
              <a:gd name="connsiteX4" fmla="*/ 0 w 1423463"/>
              <a:gd name="connsiteY4" fmla="*/ 0 h 2522944"/>
              <a:gd name="connsiteX0" fmla="*/ 0 w 1419823"/>
              <a:gd name="connsiteY0" fmla="*/ 0 h 2670613"/>
              <a:gd name="connsiteX1" fmla="*/ 1419436 w 1419823"/>
              <a:gd name="connsiteY1" fmla="*/ 997694 h 2670613"/>
              <a:gd name="connsiteX2" fmla="*/ 1419436 w 1419823"/>
              <a:gd name="connsiteY2" fmla="*/ 2670613 h 2670613"/>
              <a:gd name="connsiteX3" fmla="*/ 0 w 1419823"/>
              <a:gd name="connsiteY3" fmla="*/ 1691986 h 2670613"/>
              <a:gd name="connsiteX4" fmla="*/ 0 w 1419823"/>
              <a:gd name="connsiteY4" fmla="*/ 0 h 2670613"/>
              <a:gd name="connsiteX0" fmla="*/ 0 w 1423641"/>
              <a:gd name="connsiteY0" fmla="*/ 0 h 2670613"/>
              <a:gd name="connsiteX1" fmla="*/ 1423463 w 1423641"/>
              <a:gd name="connsiteY1" fmla="*/ 946932 h 2670613"/>
              <a:gd name="connsiteX2" fmla="*/ 1419436 w 1423641"/>
              <a:gd name="connsiteY2" fmla="*/ 2670613 h 2670613"/>
              <a:gd name="connsiteX3" fmla="*/ 0 w 1423641"/>
              <a:gd name="connsiteY3" fmla="*/ 1691986 h 2670613"/>
              <a:gd name="connsiteX4" fmla="*/ 0 w 1423641"/>
              <a:gd name="connsiteY4" fmla="*/ 0 h 2670613"/>
              <a:gd name="connsiteX0" fmla="*/ 0 w 1423641"/>
              <a:gd name="connsiteY0" fmla="*/ 0 h 2670613"/>
              <a:gd name="connsiteX1" fmla="*/ 1423463 w 1423641"/>
              <a:gd name="connsiteY1" fmla="*/ 946932 h 2670613"/>
              <a:gd name="connsiteX2" fmla="*/ 1419436 w 1423641"/>
              <a:gd name="connsiteY2" fmla="*/ 2670613 h 2670613"/>
              <a:gd name="connsiteX3" fmla="*/ 0 w 1423641"/>
              <a:gd name="connsiteY3" fmla="*/ 1742747 h 2670613"/>
              <a:gd name="connsiteX4" fmla="*/ 0 w 1423641"/>
              <a:gd name="connsiteY4" fmla="*/ 0 h 2670613"/>
              <a:gd name="connsiteX0" fmla="*/ 0 w 1423641"/>
              <a:gd name="connsiteY0" fmla="*/ 0 h 2698301"/>
              <a:gd name="connsiteX1" fmla="*/ 1423463 w 1423641"/>
              <a:gd name="connsiteY1" fmla="*/ 946932 h 2698301"/>
              <a:gd name="connsiteX2" fmla="*/ 1419436 w 1423641"/>
              <a:gd name="connsiteY2" fmla="*/ 2698301 h 2698301"/>
              <a:gd name="connsiteX3" fmla="*/ 0 w 1423641"/>
              <a:gd name="connsiteY3" fmla="*/ 1742747 h 2698301"/>
              <a:gd name="connsiteX4" fmla="*/ 0 w 1423641"/>
              <a:gd name="connsiteY4" fmla="*/ 0 h 2698301"/>
              <a:gd name="connsiteX0" fmla="*/ 0 w 1435545"/>
              <a:gd name="connsiteY0" fmla="*/ 0 h 2698301"/>
              <a:gd name="connsiteX1" fmla="*/ 1423463 w 1435545"/>
              <a:gd name="connsiteY1" fmla="*/ 946932 h 2698301"/>
              <a:gd name="connsiteX2" fmla="*/ 1435545 w 1435545"/>
              <a:gd name="connsiteY2" fmla="*/ 2698301 h 2698301"/>
              <a:gd name="connsiteX3" fmla="*/ 0 w 1435545"/>
              <a:gd name="connsiteY3" fmla="*/ 1742747 h 2698301"/>
              <a:gd name="connsiteX4" fmla="*/ 0 w 1435545"/>
              <a:gd name="connsiteY4" fmla="*/ 0 h 2698301"/>
              <a:gd name="connsiteX0" fmla="*/ 0 w 1429504"/>
              <a:gd name="connsiteY0" fmla="*/ 0 h 2698301"/>
              <a:gd name="connsiteX1" fmla="*/ 1423463 w 1429504"/>
              <a:gd name="connsiteY1" fmla="*/ 946932 h 2698301"/>
              <a:gd name="connsiteX2" fmla="*/ 1429504 w 1429504"/>
              <a:gd name="connsiteY2" fmla="*/ 2698301 h 2698301"/>
              <a:gd name="connsiteX3" fmla="*/ 0 w 1429504"/>
              <a:gd name="connsiteY3" fmla="*/ 1742747 h 2698301"/>
              <a:gd name="connsiteX4" fmla="*/ 0 w 1429504"/>
              <a:gd name="connsiteY4" fmla="*/ 0 h 269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504" h="2698301">
                <a:moveTo>
                  <a:pt x="0" y="0"/>
                </a:moveTo>
                <a:lnTo>
                  <a:pt x="1423463" y="946932"/>
                </a:lnTo>
                <a:cubicBezTo>
                  <a:pt x="1424805" y="1455349"/>
                  <a:pt x="1428162" y="2189884"/>
                  <a:pt x="1429504" y="2698301"/>
                </a:cubicBezTo>
                <a:lnTo>
                  <a:pt x="0" y="174274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35" tIns="146189" rIns="182735" bIns="1461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7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000000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DEF4DC-7244-40D2-910F-671A3EEDD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585537" y="2025169"/>
            <a:ext cx="4082100" cy="19389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7051">
                      <a:schemeClr val="tx1"/>
                    </a:gs>
                    <a:gs pos="20000">
                      <a:schemeClr val="tx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230188" indent="-230188">
              <a:spcAft>
                <a:spcPts val="1199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spc="0" dirty="0">
                <a:latin typeface="Segoe UI" panose="020B0502040204020203" pitchFamily="34" charset="0"/>
              </a:rPr>
              <a:t>Near real-time data analytics</a:t>
            </a:r>
          </a:p>
          <a:p>
            <a:pPr marL="230188" indent="-230188">
              <a:spcAft>
                <a:spcPts val="1199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spc="0" dirty="0">
                <a:latin typeface="Segoe UI" panose="020B0502040204020203" pitchFamily="34" charset="0"/>
              </a:rPr>
              <a:t>No performance impact on transactional workloads</a:t>
            </a:r>
          </a:p>
          <a:p>
            <a:pPr marL="230188" indent="-230188">
              <a:spcAft>
                <a:spcPts val="1199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spc="0" dirty="0">
                <a:latin typeface="Segoe UI" panose="020B0502040204020203" pitchFamily="34" charset="0"/>
              </a:rPr>
              <a:t>Costs reduction for BI and Analytics workloads</a:t>
            </a:r>
          </a:p>
          <a:p>
            <a:pPr marL="230188" indent="-230188">
              <a:spcAft>
                <a:spcPts val="1199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spc="0" dirty="0">
                <a:latin typeface="Segoe UI" panose="020B0502040204020203" pitchFamily="34" charset="0"/>
              </a:rPr>
              <a:t>Simplified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FA9D30-63B1-463C-9793-4B3F14A52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588842" y="1444814"/>
            <a:ext cx="11009784" cy="36920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en-US" sz="2399" dirty="0">
                <a:solidFill>
                  <a:schemeClr val="accent2"/>
                </a:solidFill>
                <a:latin typeface="+mn-lt"/>
                <a:ea typeface="Segoe UI Semilight" charset="0"/>
                <a:cs typeface="Segoe UI Semibold"/>
              </a:rPr>
              <a:t>HTAP = Breaking down the barrier between OLTP &amp; OLAP</a:t>
            </a:r>
            <a:endParaRPr lang="en-US" sz="2399" dirty="0">
              <a:solidFill>
                <a:schemeClr val="accent2"/>
              </a:solidFill>
              <a:latin typeface="+mn-lt"/>
              <a:ea typeface="Segoe UI Semilight" charset="0"/>
              <a:cs typeface="Segoe UI Semibold" panose="020B07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16C3F-B825-7AAE-B277-5BEA6855D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Synapse Link for Azure Cosmos DB </a:t>
            </a:r>
          </a:p>
        </p:txBody>
      </p:sp>
      <p:grpSp>
        <p:nvGrpSpPr>
          <p:cNvPr id="22" name="Synaptic conection">
            <a:extLst>
              <a:ext uri="{FF2B5EF4-FFF2-40B4-BE49-F238E27FC236}">
                <a16:creationId xmlns:a16="http://schemas.microsoft.com/office/drawing/2014/main" id="{15A4504A-2C97-D0BD-E76B-5C4D9C5B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auto">
          <a:xfrm rot="19671620">
            <a:off x="6940168" y="4028608"/>
            <a:ext cx="1751820" cy="614668"/>
            <a:chOff x="1548" y="3500"/>
            <a:chExt cx="2052" cy="720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E55359A2-969D-5814-8585-4CEA3A04A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3739"/>
              <a:ext cx="240" cy="241"/>
            </a:xfrm>
            <a:prstGeom prst="ellipse">
              <a:avLst/>
            </a:prstGeom>
            <a:gradFill flip="none" rotWithShape="1">
              <a:gsLst>
                <a:gs pos="2917">
                  <a:schemeClr val="accent1"/>
                </a:gs>
                <a:gs pos="100000">
                  <a:schemeClr val="accent2"/>
                </a:gs>
              </a:gsLst>
              <a:lin ang="18900000" scaled="1"/>
              <a:tileRect/>
            </a:gradFill>
            <a:ln w="317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B50864E-882F-6D9D-CB3C-02FA19128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3500"/>
              <a:ext cx="542" cy="720"/>
            </a:xfrm>
            <a:custGeom>
              <a:avLst/>
              <a:gdLst>
                <a:gd name="T0" fmla="*/ 2 w 690"/>
                <a:gd name="T1" fmla="*/ 62 h 916"/>
                <a:gd name="T2" fmla="*/ 232 w 690"/>
                <a:gd name="T3" fmla="*/ 0 h 916"/>
                <a:gd name="T4" fmla="*/ 690 w 690"/>
                <a:gd name="T5" fmla="*/ 458 h 916"/>
                <a:gd name="T6" fmla="*/ 232 w 690"/>
                <a:gd name="T7" fmla="*/ 916 h 916"/>
                <a:gd name="T8" fmla="*/ 0 w 690"/>
                <a:gd name="T9" fmla="*/ 853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916">
                  <a:moveTo>
                    <a:pt x="2" y="62"/>
                  </a:moveTo>
                  <a:cubicBezTo>
                    <a:pt x="70" y="23"/>
                    <a:pt x="148" y="0"/>
                    <a:pt x="232" y="0"/>
                  </a:cubicBezTo>
                  <a:cubicBezTo>
                    <a:pt x="485" y="0"/>
                    <a:pt x="690" y="205"/>
                    <a:pt x="690" y="458"/>
                  </a:cubicBezTo>
                  <a:cubicBezTo>
                    <a:pt x="690" y="711"/>
                    <a:pt x="485" y="916"/>
                    <a:pt x="232" y="916"/>
                  </a:cubicBezTo>
                  <a:cubicBezTo>
                    <a:pt x="147" y="916"/>
                    <a:pt x="68" y="893"/>
                    <a:pt x="0" y="853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93BC2AA3-8B2C-F9B7-FC02-AC9418F5A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860"/>
              <a:ext cx="727" cy="0"/>
            </a:xfrm>
            <a:prstGeom prst="line">
              <a:avLst/>
            </a:prstGeom>
            <a:noFill/>
            <a:ln w="31750" cap="flat">
              <a:gradFill flip="none" rotWithShape="1">
                <a:gsLst>
                  <a:gs pos="0">
                    <a:schemeClr val="accent1"/>
                  </a:gs>
                  <a:gs pos="97000">
                    <a:srgbClr val="242429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49FCBB23-18B0-D011-167D-C7F782547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3860"/>
              <a:ext cx="847" cy="0"/>
            </a:xfrm>
            <a:prstGeom prst="line">
              <a:avLst/>
            </a:prstGeom>
            <a:noFill/>
            <a:ln w="31750" cap="flat">
              <a:gradFill flip="none" rotWithShape="1">
                <a:gsLst>
                  <a:gs pos="0">
                    <a:schemeClr val="accent1"/>
                  </a:gs>
                  <a:gs pos="99000">
                    <a:srgbClr val="242429">
                      <a:alpha val="0"/>
                    </a:srgbClr>
                  </a:gs>
                </a:gsLst>
                <a:lin ang="10800000" scaled="1"/>
                <a:tileRect/>
              </a:gra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51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082146A4-9B58-4699-90ED-3EF84B993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4200" y="5204587"/>
            <a:ext cx="47506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Performance impact on both workloads at scale</a:t>
            </a: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 archiving is delayed to meet analytics demands</a:t>
            </a: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Costs and latency increase as the data volume grows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9A4FD-2B06-6E0C-D544-211FE6C99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Analytics Before Synapse Link</a:t>
            </a:r>
          </a:p>
        </p:txBody>
      </p:sp>
      <p:pic>
        <p:nvPicPr>
          <p:cNvPr id="106" name="Picture 16">
            <a:extLst>
              <a:ext uri="{FF2B5EF4-FFF2-40B4-BE49-F238E27FC236}">
                <a16:creationId xmlns:a16="http://schemas.microsoft.com/office/drawing/2014/main" id="{B6802A8D-20B1-101B-9067-14044FB7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913" y="299391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8C41EB2-7879-27F3-BB75-EAD4328AF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3334" y="1436688"/>
            <a:ext cx="4751482" cy="3644485"/>
            <a:chOff x="583334" y="1436688"/>
            <a:chExt cx="4751482" cy="3644485"/>
          </a:xfrm>
        </p:grpSpPr>
        <p:sp>
          <p:nvSpPr>
            <p:cNvPr id="71" name="TextBox 70" descr="Run OLTP &amp; OLAP workloads on the same database graphic&#10;">
              <a:extLst>
                <a:ext uri="{FF2B5EF4-FFF2-40B4-BE49-F238E27FC236}">
                  <a16:creationId xmlns:a16="http://schemas.microsoft.com/office/drawing/2014/main" id="{2373E62F-6C94-44B4-AE91-BE9D4DF270FD}"/>
                </a:ext>
              </a:extLst>
            </p:cNvPr>
            <p:cNvSpPr txBox="1"/>
            <p:nvPr/>
          </p:nvSpPr>
          <p:spPr>
            <a:xfrm>
              <a:off x="1233683" y="1468309"/>
              <a:ext cx="34507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ea typeface="Segoe UI Semilight" charset="0"/>
                  <a:cs typeface="Segoe UI Semibold" panose="020B0702040204020203" pitchFamily="34" charset="0"/>
                </a:rPr>
                <a:t>Run OLTP &amp; OLAP workloads on the same database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59FF80-68F1-BEE2-C870-7265AABEA435}"/>
                </a:ext>
              </a:extLst>
            </p:cNvPr>
            <p:cNvSpPr/>
            <p:nvPr/>
          </p:nvSpPr>
          <p:spPr bwMode="auto">
            <a:xfrm>
              <a:off x="583334" y="1436688"/>
              <a:ext cx="4751482" cy="3644485"/>
            </a:xfrm>
            <a:prstGeom prst="rect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579DDFDE-8D32-533D-C089-E9B6F4118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389" y="4208064"/>
              <a:ext cx="377290" cy="377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C2176B-2E08-F118-8609-B8CB2B2AD54E}"/>
                </a:ext>
              </a:extLst>
            </p:cNvPr>
            <p:cNvSpPr txBox="1"/>
            <p:nvPr/>
          </p:nvSpPr>
          <p:spPr>
            <a:xfrm>
              <a:off x="1137538" y="4898617"/>
              <a:ext cx="65" cy="9233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7F851B-8F1E-1DFC-1F45-1F23D62062BC}"/>
                </a:ext>
              </a:extLst>
            </p:cNvPr>
            <p:cNvSpPr txBox="1"/>
            <p:nvPr/>
          </p:nvSpPr>
          <p:spPr>
            <a:xfrm>
              <a:off x="3981810" y="4277577"/>
              <a:ext cx="74850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Reporting &amp; Dashboards</a:t>
              </a:r>
            </a:p>
          </p:txBody>
        </p:sp>
        <p:pic>
          <p:nvPicPr>
            <p:cNvPr id="32" name="Picture 14" descr="Comparing Databricks to Apache Spark - Databricks">
              <a:extLst>
                <a:ext uri="{FF2B5EF4-FFF2-40B4-BE49-F238E27FC236}">
                  <a16:creationId xmlns:a16="http://schemas.microsoft.com/office/drawing/2014/main" id="{846DD6A8-9429-2F52-9CB7-D55A53BF5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389" y="2191893"/>
              <a:ext cx="719459" cy="3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6" descr="Azure Cosmos DB Blog">
              <a:extLst>
                <a:ext uri="{FF2B5EF4-FFF2-40B4-BE49-F238E27FC236}">
                  <a16:creationId xmlns:a16="http://schemas.microsoft.com/office/drawing/2014/main" id="{2544377C-4141-0177-BBF0-15FDE043B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187" y="3135806"/>
              <a:ext cx="1021693" cy="638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C7D86EA-E3FB-4621-115A-DCAB4875050A}"/>
                </a:ext>
              </a:extLst>
            </p:cNvPr>
            <p:cNvSpPr txBox="1"/>
            <p:nvPr/>
          </p:nvSpPr>
          <p:spPr>
            <a:xfrm>
              <a:off x="4213939" y="3281328"/>
              <a:ext cx="74850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Cosmos DB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C4F6D2C-1B13-4265-08F7-617931BD1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60917" y="2695107"/>
              <a:ext cx="0" cy="331809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BED07F6-A27B-42DD-D844-6FA6110A1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0654" y="2695107"/>
              <a:ext cx="0" cy="331809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5705E9A-74AB-8AD6-6972-25D2539F536F}"/>
                </a:ext>
              </a:extLst>
            </p:cNvPr>
            <p:cNvCxnSpPr>
              <a:cxnSpLocks/>
            </p:cNvCxnSpPr>
            <p:nvPr/>
          </p:nvCxnSpPr>
          <p:spPr>
            <a:xfrm>
              <a:off x="3763119" y="3774363"/>
              <a:ext cx="0" cy="331809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6463062-C11F-D782-6A61-A652A0D4FC8E}"/>
                </a:ext>
              </a:extLst>
            </p:cNvPr>
            <p:cNvGrpSpPr/>
            <p:nvPr/>
          </p:nvGrpSpPr>
          <p:grpSpPr>
            <a:xfrm>
              <a:off x="1015227" y="3177887"/>
              <a:ext cx="908339" cy="615756"/>
              <a:chOff x="762815" y="3325559"/>
              <a:chExt cx="908339" cy="615756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7C558E2-A4A9-D264-1BA4-9B5BF3AAA3B7}"/>
                  </a:ext>
                </a:extLst>
              </p:cNvPr>
              <p:cNvSpPr/>
              <p:nvPr/>
            </p:nvSpPr>
            <p:spPr bwMode="auto">
              <a:xfrm>
                <a:off x="762815" y="3334871"/>
                <a:ext cx="908339" cy="5871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1A5D695-627D-CDF4-A1E5-F01ABEDBCBC4}"/>
                  </a:ext>
                </a:extLst>
              </p:cNvPr>
              <p:cNvSpPr/>
              <p:nvPr/>
            </p:nvSpPr>
            <p:spPr bwMode="auto">
              <a:xfrm>
                <a:off x="762815" y="3325559"/>
                <a:ext cx="908339" cy="1338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0F2C22C-FF71-FE92-1A5E-09503100E3F0}"/>
                  </a:ext>
                </a:extLst>
              </p:cNvPr>
              <p:cNvSpPr/>
              <p:nvPr/>
            </p:nvSpPr>
            <p:spPr bwMode="auto">
              <a:xfrm>
                <a:off x="805783" y="337393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87A4F5A1-F975-919E-4382-A1E768474C1A}"/>
                  </a:ext>
                </a:extLst>
              </p:cNvPr>
              <p:cNvSpPr/>
              <p:nvPr/>
            </p:nvSpPr>
            <p:spPr bwMode="auto">
              <a:xfrm>
                <a:off x="889167" y="337393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24F600A-87F5-BC56-CCD9-BA0863B22D38}"/>
                  </a:ext>
                </a:extLst>
              </p:cNvPr>
              <p:cNvSpPr/>
              <p:nvPr/>
            </p:nvSpPr>
            <p:spPr bwMode="auto">
              <a:xfrm>
                <a:off x="975187" y="337393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2" name="Graphic 121" descr="Gears outline">
                <a:extLst>
                  <a:ext uri="{FF2B5EF4-FFF2-40B4-BE49-F238E27FC236}">
                    <a16:creationId xmlns:a16="http://schemas.microsoft.com/office/drawing/2014/main" id="{26AE8CDD-C7B2-6DF3-F1C7-98DDC1EC0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39397">
                <a:off x="915707" y="3440138"/>
                <a:ext cx="501177" cy="501177"/>
              </a:xfrm>
              <a:prstGeom prst="rect">
                <a:avLst/>
              </a:prstGeom>
            </p:spPr>
          </p:pic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2C3FEA8-1BFE-B80D-70D5-AB37F3C98516}"/>
                </a:ext>
              </a:extLst>
            </p:cNvPr>
            <p:cNvSpPr txBox="1"/>
            <p:nvPr/>
          </p:nvSpPr>
          <p:spPr>
            <a:xfrm>
              <a:off x="1077601" y="3853656"/>
              <a:ext cx="748509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Real-time Applications &amp; Services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DA9C925-EC0F-7BBA-24CD-D5DDDB02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9130" y="1436365"/>
            <a:ext cx="5830258" cy="3644485"/>
            <a:chOff x="5779130" y="1436365"/>
            <a:chExt cx="5830258" cy="3644485"/>
          </a:xfrm>
        </p:grpSpPr>
        <p:sp>
          <p:nvSpPr>
            <p:cNvPr id="73" name="Title 1">
              <a:extLst>
                <a:ext uri="{FF2B5EF4-FFF2-40B4-BE49-F238E27FC236}">
                  <a16:creationId xmlns:a16="http://schemas.microsoft.com/office/drawing/2014/main" id="{532FBC48-81CD-4BCF-B1F4-4DC13BC6A483}"/>
                </a:ext>
              </a:extLst>
            </p:cNvPr>
            <p:cNvSpPr txBox="1">
              <a:spLocks/>
            </p:cNvSpPr>
            <p:nvPr/>
          </p:nvSpPr>
          <p:spPr>
            <a:xfrm>
              <a:off x="6887093" y="1468309"/>
              <a:ext cx="3614332" cy="276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marR="0" lvl="0" indent="0" defTabSz="932742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-50" normalizeH="0" baseline="0">
                  <a:ln w="3175"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lvl1pPr>
            </a:lstStyle>
            <a:p>
              <a:r>
                <a:rPr lang="en-US" sz="1800" dirty="0">
                  <a:solidFill>
                    <a:schemeClr val="tx1"/>
                  </a:solidFill>
                </a:rPr>
                <a:t>Separating OLTP &amp; OLAP</a:t>
              </a:r>
            </a:p>
          </p:txBody>
        </p:sp>
        <p:pic>
          <p:nvPicPr>
            <p:cNvPr id="128" name="Synaptic logo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686D7A12-25BC-B080-50B8-797006905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2348" y="1918878"/>
              <a:ext cx="473896" cy="473893"/>
            </a:xfrm>
            <a:prstGeom prst="rect">
              <a:avLst/>
            </a:prstGeom>
            <a:effectLst/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219C878-EA25-B02E-4C54-E7DA16E5E35B}"/>
                </a:ext>
              </a:extLst>
            </p:cNvPr>
            <p:cNvSpPr txBox="1"/>
            <p:nvPr/>
          </p:nvSpPr>
          <p:spPr>
            <a:xfrm>
              <a:off x="8623021" y="2495450"/>
              <a:ext cx="84053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Synapse Analytics</a:t>
              </a:r>
            </a:p>
          </p:txBody>
        </p:sp>
        <p:pic>
          <p:nvPicPr>
            <p:cNvPr id="131" name="Picture 16" descr="Azure Cosmos DB Blog">
              <a:extLst>
                <a:ext uri="{FF2B5EF4-FFF2-40B4-BE49-F238E27FC236}">
                  <a16:creationId xmlns:a16="http://schemas.microsoft.com/office/drawing/2014/main" id="{0B979BB7-81E2-3FE5-2837-4CA610793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708" y="3307882"/>
              <a:ext cx="1021693" cy="638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A4B2B2E-05F8-A4D6-40BB-D5E11529C7A2}"/>
                </a:ext>
              </a:extLst>
            </p:cNvPr>
            <p:cNvSpPr txBox="1"/>
            <p:nvPr/>
          </p:nvSpPr>
          <p:spPr>
            <a:xfrm>
              <a:off x="7644757" y="3976192"/>
              <a:ext cx="74850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Cosmos DB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E7A0CA0-5F11-958F-D7E4-178C3844B66A}"/>
                </a:ext>
              </a:extLst>
            </p:cNvPr>
            <p:cNvCxnSpPr>
              <a:cxnSpLocks/>
            </p:cNvCxnSpPr>
            <p:nvPr/>
          </p:nvCxnSpPr>
          <p:spPr>
            <a:xfrm>
              <a:off x="7148158" y="3627160"/>
              <a:ext cx="43965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DE581CE-A9F1-D5CC-BC1F-87C656007EFE}"/>
                </a:ext>
              </a:extLst>
            </p:cNvPr>
            <p:cNvGrpSpPr/>
            <p:nvPr/>
          </p:nvGrpSpPr>
          <p:grpSpPr>
            <a:xfrm>
              <a:off x="6111073" y="3319282"/>
              <a:ext cx="908339" cy="615756"/>
              <a:chOff x="762815" y="3325559"/>
              <a:chExt cx="908339" cy="615756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3DBDC95-A159-8EE7-B67C-8EC4762A3A07}"/>
                  </a:ext>
                </a:extLst>
              </p:cNvPr>
              <p:cNvSpPr/>
              <p:nvPr/>
            </p:nvSpPr>
            <p:spPr bwMode="auto">
              <a:xfrm>
                <a:off x="762815" y="3334871"/>
                <a:ext cx="908339" cy="5871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ABE0E74-015B-011F-4C98-5B34F59640E6}"/>
                  </a:ext>
                </a:extLst>
              </p:cNvPr>
              <p:cNvSpPr/>
              <p:nvPr/>
            </p:nvSpPr>
            <p:spPr bwMode="auto">
              <a:xfrm>
                <a:off x="762815" y="3325559"/>
                <a:ext cx="908339" cy="1338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4257AAE-8ED9-78CC-7364-5357C990CEFB}"/>
                  </a:ext>
                </a:extLst>
              </p:cNvPr>
              <p:cNvSpPr/>
              <p:nvPr/>
            </p:nvSpPr>
            <p:spPr bwMode="auto">
              <a:xfrm>
                <a:off x="805783" y="337393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540AA73-D163-AFA3-A210-A49511F6720C}"/>
                  </a:ext>
                </a:extLst>
              </p:cNvPr>
              <p:cNvSpPr/>
              <p:nvPr/>
            </p:nvSpPr>
            <p:spPr bwMode="auto">
              <a:xfrm>
                <a:off x="889167" y="337393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E5F6B3E-8B51-CF6C-1980-A80DEAC59DA2}"/>
                  </a:ext>
                </a:extLst>
              </p:cNvPr>
              <p:cNvSpPr/>
              <p:nvPr/>
            </p:nvSpPr>
            <p:spPr bwMode="auto">
              <a:xfrm>
                <a:off x="975187" y="337393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0" name="Graphic 139" descr="Gears outline">
                <a:extLst>
                  <a:ext uri="{FF2B5EF4-FFF2-40B4-BE49-F238E27FC236}">
                    <a16:creationId xmlns:a16="http://schemas.microsoft.com/office/drawing/2014/main" id="{815838E0-AB23-D389-6752-A9E12799B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39397">
                <a:off x="915707" y="3440138"/>
                <a:ext cx="501177" cy="501177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1F1E4D2-1422-91CA-A604-050C7D06823A}"/>
                </a:ext>
              </a:extLst>
            </p:cNvPr>
            <p:cNvSpPr txBox="1"/>
            <p:nvPr/>
          </p:nvSpPr>
          <p:spPr>
            <a:xfrm>
              <a:off x="6173447" y="3976192"/>
              <a:ext cx="74850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Applications </a:t>
              </a:r>
            </a:p>
          </p:txBody>
        </p:sp>
        <p:pic>
          <p:nvPicPr>
            <p:cNvPr id="144" name="Picture 143" descr="Azure Data Lake Icon">
              <a:extLst>
                <a:ext uri="{FF2B5EF4-FFF2-40B4-BE49-F238E27FC236}">
                  <a16:creationId xmlns:a16="http://schemas.microsoft.com/office/drawing/2014/main" id="{9FE14ED4-E42C-C8DA-D014-D9CB16421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31" t="798" r="28124" b="2105"/>
            <a:stretch>
              <a:fillRect/>
            </a:stretch>
          </p:blipFill>
          <p:spPr bwMode="auto">
            <a:xfrm>
              <a:off x="8869021" y="3375093"/>
              <a:ext cx="394903" cy="504135"/>
            </a:xfrm>
            <a:custGeom>
              <a:avLst/>
              <a:gdLst>
                <a:gd name="connsiteX0" fmla="*/ 1916373 w 3767181"/>
                <a:gd name="connsiteY0" fmla="*/ 56 h 4809206"/>
                <a:gd name="connsiteX1" fmla="*/ 3767181 w 3767181"/>
                <a:gd name="connsiteY1" fmla="*/ 731059 h 4809206"/>
                <a:gd name="connsiteX2" fmla="*/ 3757898 w 3767181"/>
                <a:gd name="connsiteY2" fmla="*/ 4167766 h 4809206"/>
                <a:gd name="connsiteX3" fmla="*/ 0 w 3767181"/>
                <a:gd name="connsiteY3" fmla="*/ 4088858 h 4809206"/>
                <a:gd name="connsiteX4" fmla="*/ 23208 w 3767181"/>
                <a:gd name="connsiteY4" fmla="*/ 675360 h 4809206"/>
                <a:gd name="connsiteX5" fmla="*/ 1916373 w 3767181"/>
                <a:gd name="connsiteY5" fmla="*/ 56 h 480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7181" h="4809206">
                  <a:moveTo>
                    <a:pt x="1916373" y="56"/>
                  </a:moveTo>
                  <a:cubicBezTo>
                    <a:pt x="2815019" y="4214"/>
                    <a:pt x="3706605" y="242756"/>
                    <a:pt x="3767181" y="731059"/>
                  </a:cubicBezTo>
                  <a:cubicBezTo>
                    <a:pt x="3764087" y="1876628"/>
                    <a:pt x="3760992" y="3022197"/>
                    <a:pt x="3757898" y="4167766"/>
                  </a:cubicBezTo>
                  <a:cubicBezTo>
                    <a:pt x="3306416" y="5038388"/>
                    <a:pt x="311460" y="5032974"/>
                    <a:pt x="0" y="4088858"/>
                  </a:cubicBezTo>
                  <a:cubicBezTo>
                    <a:pt x="0" y="3384243"/>
                    <a:pt x="23208" y="1379975"/>
                    <a:pt x="23208" y="675360"/>
                  </a:cubicBezTo>
                  <a:cubicBezTo>
                    <a:pt x="112021" y="226125"/>
                    <a:pt x="1017727" y="-4102"/>
                    <a:pt x="1916373" y="56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71DED69-54FC-F837-2DCA-AD4EF44867EC}"/>
                </a:ext>
              </a:extLst>
            </p:cNvPr>
            <p:cNvCxnSpPr>
              <a:cxnSpLocks/>
            </p:cNvCxnSpPr>
            <p:nvPr/>
          </p:nvCxnSpPr>
          <p:spPr>
            <a:xfrm>
              <a:off x="8349132" y="3627160"/>
              <a:ext cx="43965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20A61CA-75AA-9991-7654-A05C75B47F32}"/>
                </a:ext>
              </a:extLst>
            </p:cNvPr>
            <p:cNvSpPr txBox="1"/>
            <p:nvPr/>
          </p:nvSpPr>
          <p:spPr>
            <a:xfrm>
              <a:off x="8757399" y="3976192"/>
              <a:ext cx="74850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Lake</a:t>
              </a:r>
            </a:p>
          </p:txBody>
        </p:sp>
        <p:pic>
          <p:nvPicPr>
            <p:cNvPr id="147" name="Synaptic logo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9B34696F-8A0D-7A75-8D4E-AF682B99F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04207" y="3390214"/>
              <a:ext cx="473896" cy="473893"/>
            </a:xfrm>
            <a:prstGeom prst="rect">
              <a:avLst/>
            </a:prstGeom>
            <a:effectLst/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A8CA0E6-E2F0-6617-D6DE-4AB2360CA1E9}"/>
                </a:ext>
              </a:extLst>
            </p:cNvPr>
            <p:cNvSpPr txBox="1"/>
            <p:nvPr/>
          </p:nvSpPr>
          <p:spPr>
            <a:xfrm>
              <a:off x="9720890" y="3976192"/>
              <a:ext cx="840531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Synapse SQL</a:t>
              </a:r>
            </a:p>
          </p:txBody>
        </p:sp>
        <p:pic>
          <p:nvPicPr>
            <p:cNvPr id="149" name="Picture 10">
              <a:extLst>
                <a:ext uri="{FF2B5EF4-FFF2-40B4-BE49-F238E27FC236}">
                  <a16:creationId xmlns:a16="http://schemas.microsoft.com/office/drawing/2014/main" id="{8741E9B7-4499-B48D-7534-E845ED39E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9828" y="3438515"/>
              <a:ext cx="377290" cy="377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30834D4-F6D8-BB47-1985-DCE1974D9B2F}"/>
                </a:ext>
              </a:extLst>
            </p:cNvPr>
            <p:cNvSpPr txBox="1"/>
            <p:nvPr/>
          </p:nvSpPr>
          <p:spPr>
            <a:xfrm>
              <a:off x="10858274" y="3976192"/>
              <a:ext cx="74850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76EE441D-6A72-448F-F868-DA04573F8309}"/>
                </a:ext>
              </a:extLst>
            </p:cNvPr>
            <p:cNvCxnSpPr>
              <a:cxnSpLocks/>
            </p:cNvCxnSpPr>
            <p:nvPr/>
          </p:nvCxnSpPr>
          <p:spPr>
            <a:xfrm>
              <a:off x="9364184" y="3627160"/>
              <a:ext cx="43965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66F99EC-9D40-4D86-5225-5A61D69686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144" y="3627160"/>
              <a:ext cx="43965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7BC62B4-2462-DB73-8A5D-104A38AC5688}"/>
                </a:ext>
              </a:extLst>
            </p:cNvPr>
            <p:cNvSpPr/>
            <p:nvPr/>
          </p:nvSpPr>
          <p:spPr bwMode="auto">
            <a:xfrm>
              <a:off x="5779130" y="1436365"/>
              <a:ext cx="5830258" cy="3644485"/>
            </a:xfrm>
            <a:prstGeom prst="rect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A4BFC00-7658-1573-3F94-E4336233AE6B}"/>
                </a:ext>
              </a:extLst>
            </p:cNvPr>
            <p:cNvCxnSpPr>
              <a:cxnSpLocks/>
            </p:cNvCxnSpPr>
            <p:nvPr/>
          </p:nvCxnSpPr>
          <p:spPr>
            <a:xfrm>
              <a:off x="8101808" y="4462995"/>
              <a:ext cx="1866622" cy="0"/>
            </a:xfrm>
            <a:prstGeom prst="straightConnector1">
              <a:avLst/>
            </a:prstGeom>
            <a:ln cap="rnd">
              <a:solidFill>
                <a:schemeClr val="accent2"/>
              </a:solidFill>
              <a:prstDash val="sysDash"/>
              <a:headEnd type="arrow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5977CF2-8F4A-E3B8-DC63-F58F7733C43B}"/>
                </a:ext>
              </a:extLst>
            </p:cNvPr>
            <p:cNvSpPr txBox="1"/>
            <p:nvPr/>
          </p:nvSpPr>
          <p:spPr>
            <a:xfrm>
              <a:off x="8694259" y="4629840"/>
              <a:ext cx="74850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Orchestrate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07FDDA-1A5A-887B-C62C-099D29BE08C8}"/>
                </a:ext>
              </a:extLst>
            </p:cNvPr>
            <p:cNvCxnSpPr>
              <a:cxnSpLocks/>
            </p:cNvCxnSpPr>
            <p:nvPr/>
          </p:nvCxnSpPr>
          <p:spPr>
            <a:xfrm>
              <a:off x="9165572" y="2895610"/>
              <a:ext cx="0" cy="331809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BFD283A-FCC7-8402-2590-4DE93B969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5309" y="2895610"/>
              <a:ext cx="0" cy="331809"/>
            </a:xfrm>
            <a:prstGeom prst="straightConnector1">
              <a:avLst/>
            </a:prstGeom>
            <a:ln cap="rnd"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0F0A8402-24D3-9255-86DC-10DCB67F7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79131" y="5228944"/>
            <a:ext cx="58276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Ingest data periodically from Azure Cosmos DB to Data Lake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Delayed insights and reports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Management complexity: data formats, ETL jobs, and storage</a:t>
            </a:r>
          </a:p>
        </p:txBody>
      </p:sp>
    </p:spTree>
    <p:extLst>
      <p:ext uri="{BB962C8B-B14F-4D97-AF65-F5344CB8AC3E}">
        <p14:creationId xmlns:p14="http://schemas.microsoft.com/office/powerpoint/2010/main" val="11194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082146A4-9B58-4699-90ED-3EF84B993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78014" y="2473698"/>
            <a:ext cx="4732911" cy="3370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Customers still have to deal with a partition key</a:t>
            </a:r>
          </a:p>
          <a:p>
            <a:pPr marL="227013" indent="-227013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Customers still have to use RUs and transactional store</a:t>
            </a:r>
          </a:p>
          <a:p>
            <a:pPr marL="227013" indent="-227013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Different aggregations demand new Azure Functions programing</a:t>
            </a:r>
          </a:p>
          <a:p>
            <a:pPr marL="227013" indent="-227013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Functions is billed by execution, possible cost issue for big data volume</a:t>
            </a:r>
          </a:p>
          <a:p>
            <a:pPr marL="227013" indent="-227013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Doesn’t address analytics: full scans, joins, complex queries,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AFB44-E2BF-BB1E-CB98-966995407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Analytics Before Synapse Link 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2608867B-247D-83D3-BCA2-43416A36D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913" y="299391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0B7FEE8-90CF-1B14-4AB5-8934F0F67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20" y="2315585"/>
            <a:ext cx="6138524" cy="3645291"/>
            <a:chOff x="-2833053" y="1453150"/>
            <a:chExt cx="8347158" cy="4956863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236F4B7-01AF-4A52-4A79-393C98519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833053" y="3191748"/>
              <a:ext cx="5422077" cy="3218265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2B74A49A-1B52-4870-E06A-12E7BD279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866" y="1453150"/>
              <a:ext cx="5192239" cy="3081845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FABEA8-2FBF-A128-8493-DFA84D35DEE4}"/>
                </a:ext>
              </a:extLst>
            </p:cNvPr>
            <p:cNvSpPr/>
            <p:nvPr/>
          </p:nvSpPr>
          <p:spPr bwMode="auto">
            <a:xfrm rot="1803492">
              <a:off x="12358" y="3245806"/>
              <a:ext cx="3141094" cy="75078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6000">
                  <a:schemeClr val="bg1">
                    <a:alpha val="8800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35" tIns="146189" rIns="182735" bIns="1461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7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99">
                  <a:noFill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pic>
          <p:nvPicPr>
            <p:cNvPr id="38" name="Picture 3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EB42BF5-30FD-65A3-1751-5246DDD34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8842" y="1690211"/>
              <a:ext cx="998286" cy="998280"/>
            </a:xfrm>
            <a:prstGeom prst="rect">
              <a:avLst/>
            </a:prstGeom>
            <a:effectLst>
              <a:outerShdw blurRad="76200" dist="12700" dir="5400000" sx="90000" sy="-19000" rotWithShape="0">
                <a:prstClr val="black">
                  <a:alpha val="89000"/>
                </a:prstClr>
              </a:outerShdw>
            </a:effec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DDF403A-9DF7-E067-E47C-FD465DD58446}"/>
                </a:ext>
              </a:extLst>
            </p:cNvPr>
            <p:cNvSpPr txBox="1"/>
            <p:nvPr/>
          </p:nvSpPr>
          <p:spPr>
            <a:xfrm>
              <a:off x="3546776" y="3707581"/>
              <a:ext cx="615297" cy="1480132"/>
            </a:xfrm>
            <a:prstGeom prst="rect">
              <a:avLst/>
            </a:prstGeom>
            <a:noFill/>
          </p:spPr>
          <p:txBody>
            <a:bodyPr vert="vert" wrap="square" lIns="0" tIns="0" rIns="0" bIns="0" rtlCol="0">
              <a:spAutoFit/>
              <a:scene3d>
                <a:camera prst="isometricTopUp"/>
                <a:lightRig rig="threePt" dir="t">
                  <a:rot lat="0" lon="0" rev="3600000"/>
                </a:lightRig>
              </a:scene3d>
            </a:bodyPr>
            <a:lstStyle/>
            <a:p>
              <a:r>
                <a:rPr lang="en-US" sz="1999" dirty="0">
                  <a:latin typeface="+mj-lt"/>
                </a:rPr>
                <a:t>Azure Synapse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6D3C3C-B95C-A99B-7EC6-F01DB8F09E6C}"/>
                </a:ext>
              </a:extLst>
            </p:cNvPr>
            <p:cNvSpPr txBox="1"/>
            <p:nvPr/>
          </p:nvSpPr>
          <p:spPr>
            <a:xfrm>
              <a:off x="1850617" y="4648654"/>
              <a:ext cx="738407" cy="1602303"/>
            </a:xfrm>
            <a:prstGeom prst="rect">
              <a:avLst/>
            </a:prstGeom>
            <a:noFill/>
          </p:spPr>
          <p:txBody>
            <a:bodyPr vert="vert" wrap="square" lIns="0" tIns="0" rIns="0" bIns="0" rtlCol="0">
              <a:spAutoFit/>
              <a:scene3d>
                <a:camera prst="isometricTopUp"/>
                <a:lightRig rig="threePt" dir="t">
                  <a:rot lat="0" lon="0" rev="3600000"/>
                </a:lightRig>
              </a:scene3d>
            </a:bodyPr>
            <a:lstStyle/>
            <a:p>
              <a:r>
                <a:rPr lang="en-US" sz="2399" dirty="0">
                  <a:latin typeface="+mj-lt"/>
                </a:rPr>
                <a:t>Azure</a:t>
              </a:r>
            </a:p>
            <a:p>
              <a:r>
                <a:rPr lang="en-US" sz="2399" dirty="0">
                  <a:latin typeface="+mj-lt"/>
                </a:rPr>
                <a:t>Cosmos DB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C74D5C70-BDB6-EA3D-E1E8-E616C934E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98863" y="3425888"/>
              <a:ext cx="1137194" cy="1109107"/>
            </a:xfrm>
            <a:prstGeom prst="rect">
              <a:avLst/>
            </a:prstGeom>
            <a:effectLst>
              <a:outerShdw blurRad="76200" dist="12700" dir="5400000" sx="90000" sy="-19000" rotWithShape="0">
                <a:prstClr val="black">
                  <a:alpha val="89000"/>
                </a:prstClr>
              </a:outerShdw>
            </a:effectLst>
          </p:spPr>
        </p:pic>
        <p:grpSp>
          <p:nvGrpSpPr>
            <p:cNvPr id="43" name="Synaptic conection">
              <a:extLst>
                <a:ext uri="{FF2B5EF4-FFF2-40B4-BE49-F238E27FC236}">
                  <a16:creationId xmlns:a16="http://schemas.microsoft.com/office/drawing/2014/main" id="{EFCD545E-3865-BA27-E26E-2A046E3D82F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9671620">
              <a:off x="421363" y="3464045"/>
              <a:ext cx="1751820" cy="614668"/>
              <a:chOff x="1548" y="3500"/>
              <a:chExt cx="2052" cy="720"/>
            </a:xfrm>
          </p:grpSpPr>
          <p:sp>
            <p:nvSpPr>
              <p:cNvPr id="44" name="Oval 5">
                <a:extLst>
                  <a:ext uri="{FF2B5EF4-FFF2-40B4-BE49-F238E27FC236}">
                    <a16:creationId xmlns:a16="http://schemas.microsoft.com/office/drawing/2014/main" id="{1A6F009B-B506-B901-3A9D-DDBB747ED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3739"/>
                <a:ext cx="240" cy="241"/>
              </a:xfrm>
              <a:prstGeom prst="ellipse">
                <a:avLst/>
              </a:prstGeom>
              <a:gradFill flip="none" rotWithShape="1">
                <a:gsLst>
                  <a:gs pos="2917">
                    <a:schemeClr val="accent1"/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317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32E2391E-E5D7-DC6E-D998-8112DDD8F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1" y="3500"/>
                <a:ext cx="542" cy="720"/>
              </a:xfrm>
              <a:custGeom>
                <a:avLst/>
                <a:gdLst>
                  <a:gd name="T0" fmla="*/ 2 w 690"/>
                  <a:gd name="T1" fmla="*/ 62 h 916"/>
                  <a:gd name="T2" fmla="*/ 232 w 690"/>
                  <a:gd name="T3" fmla="*/ 0 h 916"/>
                  <a:gd name="T4" fmla="*/ 690 w 690"/>
                  <a:gd name="T5" fmla="*/ 458 h 916"/>
                  <a:gd name="T6" fmla="*/ 232 w 690"/>
                  <a:gd name="T7" fmla="*/ 916 h 916"/>
                  <a:gd name="T8" fmla="*/ 0 w 690"/>
                  <a:gd name="T9" fmla="*/ 853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0" h="916">
                    <a:moveTo>
                      <a:pt x="2" y="62"/>
                    </a:moveTo>
                    <a:cubicBezTo>
                      <a:pt x="70" y="23"/>
                      <a:pt x="148" y="0"/>
                      <a:pt x="232" y="0"/>
                    </a:cubicBezTo>
                    <a:cubicBezTo>
                      <a:pt x="485" y="0"/>
                      <a:pt x="690" y="205"/>
                      <a:pt x="690" y="458"/>
                    </a:cubicBezTo>
                    <a:cubicBezTo>
                      <a:pt x="690" y="711"/>
                      <a:pt x="485" y="916"/>
                      <a:pt x="232" y="916"/>
                    </a:cubicBezTo>
                    <a:cubicBezTo>
                      <a:pt x="147" y="916"/>
                      <a:pt x="68" y="893"/>
                      <a:pt x="0" y="853"/>
                    </a:cubicBezTo>
                  </a:path>
                </a:pathLst>
              </a:custGeom>
              <a:noFill/>
              <a:ln w="317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" name="Line 8">
                <a:extLst>
                  <a:ext uri="{FF2B5EF4-FFF2-40B4-BE49-F238E27FC236}">
                    <a16:creationId xmlns:a16="http://schemas.microsoft.com/office/drawing/2014/main" id="{9FD142A5-6210-EE09-E9CA-E165D8957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3860"/>
                <a:ext cx="727" cy="0"/>
              </a:xfrm>
              <a:prstGeom prst="line">
                <a:avLst/>
              </a:prstGeom>
              <a:noFill/>
              <a:ln w="31750" cap="flat">
                <a:gradFill flip="none" rotWithShape="1">
                  <a:gsLst>
                    <a:gs pos="0">
                      <a:schemeClr val="accent1"/>
                    </a:gs>
                    <a:gs pos="97000">
                      <a:srgbClr val="242429">
                        <a:alpha val="0"/>
                      </a:srgbClr>
                    </a:gs>
                  </a:gsLst>
                  <a:lin ang="0" scaled="1"/>
                  <a:tileRect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14F92603-60D6-BD78-2DB0-3BF5B520C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8" y="3860"/>
                <a:ext cx="847" cy="0"/>
              </a:xfrm>
              <a:prstGeom prst="line">
                <a:avLst/>
              </a:prstGeom>
              <a:noFill/>
              <a:ln w="31750" cap="flat">
                <a:gradFill flip="none" rotWithShape="1">
                  <a:gsLst>
                    <a:gs pos="0">
                      <a:schemeClr val="accent1"/>
                    </a:gs>
                    <a:gs pos="99000">
                      <a:srgbClr val="242429">
                        <a:alpha val="0"/>
                      </a:srgbClr>
                    </a:gs>
                  </a:gsLst>
                  <a:lin ang="10800000" scaled="1"/>
                  <a:tileRect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BDBB74D0-E89A-8CC8-AA38-32672464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588842" y="1444814"/>
            <a:ext cx="11009784" cy="36920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en-US" sz="2399" dirty="0">
                <a:solidFill>
                  <a:schemeClr val="accent2"/>
                </a:solidFill>
                <a:latin typeface="+mn-lt"/>
                <a:ea typeface="Segoe UI Semilight" charset="0"/>
                <a:cs typeface="Segoe UI Semibold"/>
              </a:rPr>
              <a:t>Change Feed and materialized views would also be used for reporting. But..</a:t>
            </a:r>
          </a:p>
        </p:txBody>
      </p:sp>
    </p:spTree>
    <p:extLst>
      <p:ext uri="{BB962C8B-B14F-4D97-AF65-F5344CB8AC3E}">
        <p14:creationId xmlns:p14="http://schemas.microsoft.com/office/powerpoint/2010/main" val="383043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98EC1DEC-E12F-4C24-A9E1-7D7CEE3A4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090" y="6094380"/>
            <a:ext cx="11038298" cy="468845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399" dirty="0">
                <a:latin typeface="Segoe UI" panose="020B0502040204020203" pitchFamily="34" charset="0"/>
                <a:cs typeface="Segoe UI" panose="020B0502040204020203" pitchFamily="34" charset="0"/>
              </a:rPr>
              <a:t>Generate near real-time insights on your operational data</a:t>
            </a:r>
            <a:endParaRPr lang="en-US" sz="1799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5DFBA-9E88-31EA-F9DD-F4FE70319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Synapse Link for Cosmos DB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FDA749-1C18-DF83-0658-AA8888A0D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090" y="1151202"/>
            <a:ext cx="11036595" cy="4624853"/>
            <a:chOff x="571090" y="1151202"/>
            <a:chExt cx="11036595" cy="462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234009-B982-4753-EAB6-ECE6E0A6268C}"/>
                </a:ext>
              </a:extLst>
            </p:cNvPr>
            <p:cNvSpPr/>
            <p:nvPr/>
          </p:nvSpPr>
          <p:spPr bwMode="auto">
            <a:xfrm>
              <a:off x="1583608" y="2447866"/>
              <a:ext cx="3956748" cy="3328189"/>
            </a:xfrm>
            <a:prstGeom prst="rect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2C0243-E733-F1B3-2EA3-14860BBFC7D1}"/>
                </a:ext>
              </a:extLst>
            </p:cNvPr>
            <p:cNvSpPr/>
            <p:nvPr/>
          </p:nvSpPr>
          <p:spPr bwMode="auto">
            <a:xfrm>
              <a:off x="7650937" y="2447866"/>
              <a:ext cx="3956748" cy="3328189"/>
            </a:xfrm>
            <a:prstGeom prst="rect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35E2E8-235D-2442-8EBC-465BC8BD5A11}"/>
                </a:ext>
              </a:extLst>
            </p:cNvPr>
            <p:cNvSpPr txBox="1"/>
            <p:nvPr/>
          </p:nvSpPr>
          <p:spPr>
            <a:xfrm>
              <a:off x="3543550" y="1151202"/>
              <a:ext cx="2659168" cy="8452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Analytical Store</a:t>
              </a:r>
            </a:p>
            <a:p>
              <a:pPr algn="ctr"/>
              <a:r>
                <a:rPr lang="en-US" sz="1399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Column store </a:t>
              </a:r>
              <a:r>
                <a:rPr lang="en-US" sz="1399" dirty="0">
                  <a:latin typeface="Segoe UI" panose="020B0502040204020203" pitchFamily="34" charset="0"/>
                  <a:cs typeface="Segoe UI" panose="020B0502040204020203" pitchFamily="34" charset="0"/>
                </a:rPr>
                <a:t>optimized for analytical queries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21A8F2-EF9D-EA41-A091-F900BC463DBF}"/>
                </a:ext>
              </a:extLst>
            </p:cNvPr>
            <p:cNvSpPr txBox="1"/>
            <p:nvPr/>
          </p:nvSpPr>
          <p:spPr>
            <a:xfrm>
              <a:off x="1091249" y="1151202"/>
              <a:ext cx="2563187" cy="83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Transactional Store</a:t>
              </a:r>
            </a:p>
            <a:p>
              <a:pPr algn="ctr"/>
              <a:r>
                <a:rPr lang="en-US" sz="1399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Row store </a:t>
              </a:r>
              <a:r>
                <a:rPr lang="en-US" sz="1399" dirty="0">
                  <a:latin typeface="Segoe UI" panose="020B0502040204020203" pitchFamily="34" charset="0"/>
                  <a:cs typeface="Segoe UI" panose="020B0502040204020203" pitchFamily="34" charset="0"/>
                </a:rPr>
                <a:t>optimized for transactional operations</a:t>
              </a: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27C2D98B-9F76-B542-B579-8348D3CBA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52265" y="5125590"/>
              <a:ext cx="332851" cy="382678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F6E04FDC-8256-8C4B-B5B8-88579F129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325799" y="5099769"/>
              <a:ext cx="434318" cy="434318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F2A025E-7195-E946-9519-6720F0C05B0C}"/>
                </a:ext>
              </a:extLst>
            </p:cNvPr>
            <p:cNvSpPr/>
            <p:nvPr/>
          </p:nvSpPr>
          <p:spPr>
            <a:xfrm>
              <a:off x="2766982" y="5224187"/>
              <a:ext cx="1994457" cy="2792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799" kern="0">
                  <a:solidFill>
                    <a:srgbClr val="0078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DB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84BD4D-87F6-FD4D-ADF5-7C3F36351948}"/>
                </a:ext>
              </a:extLst>
            </p:cNvPr>
            <p:cNvSpPr/>
            <p:nvPr/>
          </p:nvSpPr>
          <p:spPr>
            <a:xfrm>
              <a:off x="8414318" y="5235011"/>
              <a:ext cx="2630848" cy="2792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799" kern="0">
                  <a:solidFill>
                    <a:srgbClr val="0078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Synapse Analytics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6EC41B-83E0-C848-9D68-BC015554B156}"/>
                </a:ext>
              </a:extLst>
            </p:cNvPr>
            <p:cNvSpPr/>
            <p:nvPr/>
          </p:nvSpPr>
          <p:spPr bwMode="auto">
            <a:xfrm>
              <a:off x="1583608" y="2450713"/>
              <a:ext cx="3956747" cy="37460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7" tIns="0" rIns="91367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799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CFE599-0A11-504B-8EF2-88D0BC394831}"/>
                </a:ext>
              </a:extLst>
            </p:cNvPr>
            <p:cNvSpPr txBox="1"/>
            <p:nvPr/>
          </p:nvSpPr>
          <p:spPr>
            <a:xfrm>
              <a:off x="5651441" y="3072794"/>
              <a:ext cx="1880927" cy="31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99" dirty="0">
                  <a:latin typeface="Segoe UI" panose="020B0502040204020203" pitchFamily="34" charset="0"/>
                  <a:cs typeface="Segoe UI" panose="020B0502040204020203" pitchFamily="34" charset="0"/>
                </a:rPr>
                <a:t>Cloud-Native HTAP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4FCD35-1EA1-4145-A2F9-D5F623BF6779}"/>
                </a:ext>
              </a:extLst>
            </p:cNvPr>
            <p:cNvSpPr txBox="1"/>
            <p:nvPr/>
          </p:nvSpPr>
          <p:spPr>
            <a:xfrm>
              <a:off x="5547013" y="4085341"/>
              <a:ext cx="2158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</a:t>
              </a:r>
              <a:br>
                <a:rPr lang="en-US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Synapse Link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665578-B176-7A4A-9380-B7E81933115A}"/>
                </a:ext>
              </a:extLst>
            </p:cNvPr>
            <p:cNvSpPr txBox="1"/>
            <p:nvPr/>
          </p:nvSpPr>
          <p:spPr>
            <a:xfrm>
              <a:off x="8135277" y="4210620"/>
              <a:ext cx="1182137" cy="4921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99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SQL</a:t>
              </a:r>
            </a:p>
            <a:p>
              <a:pPr algn="ctr"/>
              <a:r>
                <a:rPr lang="en-US" sz="1599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serverless</a:t>
              </a: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6532937E-B4CB-BF4D-9C7A-3A49C1F85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75530" y="3396411"/>
              <a:ext cx="740944" cy="851867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6E59C9F5-8599-C640-8F7B-C43872F15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4216477" y="3152739"/>
              <a:ext cx="1161109" cy="1161109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A23A03-5222-4240-9A3F-E0BD294582E8}"/>
                </a:ext>
              </a:extLst>
            </p:cNvPr>
            <p:cNvSpPr txBox="1"/>
            <p:nvPr/>
          </p:nvSpPr>
          <p:spPr>
            <a:xfrm>
              <a:off x="2931622" y="3779334"/>
              <a:ext cx="1181282" cy="280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9">
                  <a:latin typeface="Segoe UI" panose="020B0502040204020203" pitchFamily="34" charset="0"/>
                  <a:cs typeface="Segoe UI" panose="020B0502040204020203" pitchFamily="34" charset="0"/>
                </a:rPr>
                <a:t>Auto-Sync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34850670-33E7-294F-89D4-A28F33556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11831" y="3181728"/>
              <a:ext cx="1090281" cy="1090281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2D5FE45-B826-3144-8075-8B4D0BB1DAED}"/>
                </a:ext>
              </a:extLst>
            </p:cNvPr>
            <p:cNvSpPr/>
            <p:nvPr/>
          </p:nvSpPr>
          <p:spPr bwMode="auto">
            <a:xfrm>
              <a:off x="9488610" y="2587373"/>
              <a:ext cx="1683147" cy="49229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52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399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Machine learning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022CEC3-0111-164D-B4E4-1EE21067D3F3}"/>
                </a:ext>
              </a:extLst>
            </p:cNvPr>
            <p:cNvSpPr/>
            <p:nvPr/>
          </p:nvSpPr>
          <p:spPr bwMode="auto">
            <a:xfrm>
              <a:off x="9488610" y="3488602"/>
              <a:ext cx="1683147" cy="49338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52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399" ker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Big data analytics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5EC029-3E8C-1243-ACD7-AF5817D16E9D}"/>
                </a:ext>
              </a:extLst>
            </p:cNvPr>
            <p:cNvSpPr/>
            <p:nvPr/>
          </p:nvSpPr>
          <p:spPr bwMode="auto">
            <a:xfrm>
              <a:off x="9488610" y="4390917"/>
              <a:ext cx="1683147" cy="49338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52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399" ker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 Dashboards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D073A79-F4C5-614A-A8AE-174F77D81ABC}"/>
                </a:ext>
              </a:extLst>
            </p:cNvPr>
            <p:cNvCxnSpPr>
              <a:cxnSpLocks/>
              <a:stCxn id="63" idx="2"/>
              <a:endCxn id="65" idx="3"/>
            </p:cNvCxnSpPr>
            <p:nvPr/>
          </p:nvCxnSpPr>
          <p:spPr>
            <a:xfrm flipH="1" flipV="1">
              <a:off x="2902112" y="3726869"/>
              <a:ext cx="1314365" cy="642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61511E8-81D3-2944-B017-76206A7A5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151" y="2121100"/>
              <a:ext cx="0" cy="10865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335850-2903-451E-B81C-C841FC26C5AE}"/>
                </a:ext>
              </a:extLst>
            </p:cNvPr>
            <p:cNvCxnSpPr>
              <a:cxnSpLocks/>
              <a:stCxn id="65" idx="1"/>
              <a:endCxn id="120" idx="3"/>
            </p:cNvCxnSpPr>
            <p:nvPr/>
          </p:nvCxnSpPr>
          <p:spPr>
            <a:xfrm flipH="1">
              <a:off x="1064577" y="3726869"/>
              <a:ext cx="747254" cy="243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DF78595-E921-412E-ADB2-1B1E434CBE63}"/>
                </a:ext>
              </a:extLst>
            </p:cNvPr>
            <p:cNvSpPr txBox="1"/>
            <p:nvPr/>
          </p:nvSpPr>
          <p:spPr>
            <a:xfrm>
              <a:off x="646483" y="2962845"/>
              <a:ext cx="1043573" cy="42185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050" b="1">
                  <a:latin typeface="Segoe UI" panose="020B0502040204020203" pitchFamily="34" charset="0"/>
                  <a:cs typeface="Segoe UI" panose="020B0502040204020203" pitchFamily="34" charset="0"/>
                </a:rPr>
                <a:t>Operational</a:t>
              </a:r>
            </a:p>
            <a:p>
              <a:r>
                <a:rPr lang="en-US" sz="1050" b="1"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1C7B26F-C212-487C-8079-C0FA61F5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90" y="3430217"/>
              <a:ext cx="493487" cy="598179"/>
            </a:xfrm>
            <a:prstGeom prst="rect">
              <a:avLst/>
            </a:prstGeom>
            <a:noFill/>
          </p:spPr>
        </p:pic>
        <p:grpSp>
          <p:nvGrpSpPr>
            <p:cNvPr id="7" name="Synaptic conection">
              <a:extLst>
                <a:ext uri="{FF2B5EF4-FFF2-40B4-BE49-F238E27FC236}">
                  <a16:creationId xmlns:a16="http://schemas.microsoft.com/office/drawing/2014/main" id="{5C9755D4-022B-98EE-BD74-5992650531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20459" y="3540074"/>
              <a:ext cx="2851591" cy="519747"/>
              <a:chOff x="854" y="3500"/>
              <a:chExt cx="3699" cy="72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3A4146AF-00B3-AA8A-2BD9-5471312CE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1" y="3500"/>
                <a:ext cx="542" cy="720"/>
              </a:xfrm>
              <a:custGeom>
                <a:avLst/>
                <a:gdLst>
                  <a:gd name="T0" fmla="*/ 2 w 690"/>
                  <a:gd name="T1" fmla="*/ 62 h 916"/>
                  <a:gd name="T2" fmla="*/ 232 w 690"/>
                  <a:gd name="T3" fmla="*/ 0 h 916"/>
                  <a:gd name="T4" fmla="*/ 690 w 690"/>
                  <a:gd name="T5" fmla="*/ 458 h 916"/>
                  <a:gd name="T6" fmla="*/ 232 w 690"/>
                  <a:gd name="T7" fmla="*/ 916 h 916"/>
                  <a:gd name="T8" fmla="*/ 0 w 690"/>
                  <a:gd name="T9" fmla="*/ 853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0" h="916">
                    <a:moveTo>
                      <a:pt x="2" y="62"/>
                    </a:moveTo>
                    <a:cubicBezTo>
                      <a:pt x="70" y="23"/>
                      <a:pt x="148" y="0"/>
                      <a:pt x="232" y="0"/>
                    </a:cubicBezTo>
                    <a:cubicBezTo>
                      <a:pt x="485" y="0"/>
                      <a:pt x="690" y="205"/>
                      <a:pt x="690" y="458"/>
                    </a:cubicBezTo>
                    <a:cubicBezTo>
                      <a:pt x="690" y="711"/>
                      <a:pt x="485" y="916"/>
                      <a:pt x="232" y="916"/>
                    </a:cubicBezTo>
                    <a:cubicBezTo>
                      <a:pt x="147" y="916"/>
                      <a:pt x="68" y="893"/>
                      <a:pt x="0" y="853"/>
                    </a:cubicBezTo>
                  </a:path>
                </a:pathLst>
              </a:custGeom>
              <a:noFill/>
              <a:ln w="317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73D5AD1B-AF8E-4B29-217E-2571E7500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3860"/>
                <a:ext cx="1680" cy="0"/>
              </a:xfrm>
              <a:prstGeom prst="line">
                <a:avLst/>
              </a:prstGeom>
              <a:noFill/>
              <a:ln w="31750" cap="flat">
                <a:gradFill flip="none" rotWithShape="1">
                  <a:gsLst>
                    <a:gs pos="0">
                      <a:schemeClr val="accent1"/>
                    </a:gs>
                    <a:gs pos="50000">
                      <a:srgbClr val="0078D4"/>
                    </a:gs>
                    <a:gs pos="97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B61812BF-FFFA-1429-9D56-8BCB5AAB2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" y="3860"/>
                <a:ext cx="1573" cy="0"/>
              </a:xfrm>
              <a:prstGeom prst="line">
                <a:avLst/>
              </a:prstGeom>
              <a:noFill/>
              <a:ln w="31750" cap="flat">
                <a:gradFill flip="none" rotWithShape="1">
                  <a:gsLst>
                    <a:gs pos="0">
                      <a:schemeClr val="accent1"/>
                    </a:gs>
                    <a:gs pos="53000">
                      <a:srgbClr val="0078D4"/>
                    </a:gs>
                    <a:gs pos="99000">
                      <a:schemeClr val="accent1">
                        <a:alpha val="0"/>
                      </a:schemeClr>
                    </a:gs>
                  </a:gsLst>
                  <a:lin ang="10800000" scaled="1"/>
                  <a:tileRect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D77BFAB4-A84D-01CF-48B4-B7013A4BB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3739"/>
                <a:ext cx="240" cy="241"/>
              </a:xfrm>
              <a:prstGeom prst="ellipse">
                <a:avLst/>
              </a:prstGeom>
              <a:gradFill flip="none" rotWithShape="1">
                <a:gsLst>
                  <a:gs pos="2917">
                    <a:schemeClr val="accent1"/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317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DDB4D3-AF9D-F0AC-D102-365247CF6AEE}"/>
                </a:ext>
              </a:extLst>
            </p:cNvPr>
            <p:cNvSpPr/>
            <p:nvPr/>
          </p:nvSpPr>
          <p:spPr bwMode="auto">
            <a:xfrm>
              <a:off x="8987669" y="2607029"/>
              <a:ext cx="424927" cy="2277274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 descr="Comparing Databricks to Apache Spark - Databricks">
              <a:extLst>
                <a:ext uri="{FF2B5EF4-FFF2-40B4-BE49-F238E27FC236}">
                  <a16:creationId xmlns:a16="http://schemas.microsoft.com/office/drawing/2014/main" id="{0D085647-7FA0-9C01-6A57-FFBD801E0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0551" y="2833522"/>
              <a:ext cx="719459" cy="37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445F8F-F768-524F-401B-E3177F0CE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523" y="2121100"/>
              <a:ext cx="0" cy="10865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6">
            <a:extLst>
              <a:ext uri="{FF2B5EF4-FFF2-40B4-BE49-F238E27FC236}">
                <a16:creationId xmlns:a16="http://schemas.microsoft.com/office/drawing/2014/main" id="{4A05CF6D-CB87-2F69-C744-D72B5F56D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913" y="299391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ADB1B82E-0BFA-4347-AF2D-F92BE54D0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7967" y="2022355"/>
            <a:ext cx="64474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 Tables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frequent access for Interactive Spark SQL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1600" i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DataFrames</a:t>
            </a: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 read Cosmos DB data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Batch or Stream Processing and Machine Learning</a:t>
            </a: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into a new or existing Cosmos DB container (through the OLTP store)</a:t>
            </a: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to use and secure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thanks to its integration with linked service connection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5C1C88-0B5C-2AD4-BC84-E3B6EE2BB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your data with Synapse Apache Spark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CEE95-9326-01D7-B31A-7B0A8A102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68810" y="1539824"/>
            <a:ext cx="4239865" cy="4686970"/>
            <a:chOff x="7368810" y="1539824"/>
            <a:chExt cx="4239865" cy="4686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FE0FA9-B377-405B-8435-5ABF5D8B9753}"/>
                </a:ext>
              </a:extLst>
            </p:cNvPr>
            <p:cNvSpPr/>
            <p:nvPr/>
          </p:nvSpPr>
          <p:spPr bwMode="auto">
            <a:xfrm>
              <a:off x="9715963" y="3074585"/>
              <a:ext cx="1892712" cy="1101394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5875"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spcBef>
                  <a:spcPct val="0"/>
                </a:spcBef>
                <a:spcAft>
                  <a:spcPts val="1799"/>
                </a:spcAft>
                <a:defRPr/>
              </a:pPr>
              <a:r>
                <a:rPr lang="en-US" sz="1599" ker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Big data analytics</a:t>
              </a: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099" kern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Preparation/Curation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95551A-70C8-4038-A1CD-0F83BB84DE4E}"/>
                </a:ext>
              </a:extLst>
            </p:cNvPr>
            <p:cNvSpPr/>
            <p:nvPr/>
          </p:nvSpPr>
          <p:spPr bwMode="auto">
            <a:xfrm>
              <a:off x="9715960" y="1539824"/>
              <a:ext cx="1892711" cy="110562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5875"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endParaRPr lang="en-US" sz="1599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599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Ad-hoc data exploration</a:t>
              </a: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099" kern="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Find answer to unknown questions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27A5009-D700-4FC8-A42B-41715DEB074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7834848" y="2092639"/>
              <a:ext cx="1881112" cy="1159029"/>
            </a:xfrm>
            <a:prstGeom prst="bentConnector3">
              <a:avLst>
                <a:gd name="adj1" fmla="val -117"/>
              </a:avLst>
            </a:prstGeom>
            <a:ln w="9525">
              <a:solidFill>
                <a:schemeClr val="accent2"/>
              </a:solidFill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26C28AD-1DF4-43D1-870F-F4DF023425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12994" y="4321035"/>
              <a:ext cx="1429368" cy="785660"/>
            </a:xfrm>
            <a:prstGeom prst="bentConnector2">
              <a:avLst/>
            </a:prstGeom>
            <a:ln w="9525">
              <a:solidFill>
                <a:schemeClr val="accent2"/>
              </a:solidFill>
              <a:headEnd type="none" w="lg" len="med"/>
              <a:tailEnd type="none" w="lg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E76D47-A587-47D0-9746-23C25B309A9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9054138" y="5428549"/>
              <a:ext cx="661821" cy="0"/>
            </a:xfrm>
            <a:prstGeom prst="straightConnector1">
              <a:avLst/>
            </a:prstGeom>
            <a:ln w="9525">
              <a:solidFill>
                <a:schemeClr val="accent2"/>
              </a:solidFill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BA4F42-2CFD-4F23-ACC8-B0C57D5020FA}"/>
                </a:ext>
              </a:extLst>
            </p:cNvPr>
            <p:cNvSpPr txBox="1"/>
            <p:nvPr/>
          </p:nvSpPr>
          <p:spPr>
            <a:xfrm>
              <a:off x="8366649" y="5880723"/>
              <a:ext cx="969421" cy="346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00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Azure Machine Learning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8244E9-F18D-47C9-B0C5-492FAE0999A6}"/>
                </a:ext>
              </a:extLst>
            </p:cNvPr>
            <p:cNvSpPr/>
            <p:nvPr/>
          </p:nvSpPr>
          <p:spPr bwMode="auto">
            <a:xfrm>
              <a:off x="9715961" y="4865356"/>
              <a:ext cx="1892712" cy="112638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5875"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spcBef>
                  <a:spcPct val="0"/>
                </a:spcBef>
                <a:spcAft>
                  <a:spcPts val="1799"/>
                </a:spcAft>
                <a:defRPr/>
              </a:pPr>
              <a:r>
                <a:rPr lang="en-US" sz="1599" ker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Machine learning</a:t>
              </a: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099" kern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Build and deploy models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325181A-8A6A-4DE8-B920-24CFA46E8D9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8416256" y="3625282"/>
              <a:ext cx="1299704" cy="284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9" name="Picture 8" descr="Comparing Databricks to Apache Spark - Databricks">
              <a:extLst>
                <a:ext uri="{FF2B5EF4-FFF2-40B4-BE49-F238E27FC236}">
                  <a16:creationId xmlns:a16="http://schemas.microsoft.com/office/drawing/2014/main" id="{B67E9D0E-E212-F78E-2537-FD1ACC77D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810" y="3359916"/>
              <a:ext cx="996435" cy="518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Azure Machine Learning - Visual Studio Marketplace">
              <a:extLst>
                <a:ext uri="{FF2B5EF4-FFF2-40B4-BE49-F238E27FC236}">
                  <a16:creationId xmlns:a16="http://schemas.microsoft.com/office/drawing/2014/main" id="{26C6F258-19E6-61F4-0CEE-D97CDF0D0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5836" y="5153606"/>
              <a:ext cx="511046" cy="549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5368408-FEC6-D2B3-74A2-820E294A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93" y="292100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ADB1B82E-0BFA-4347-AF2D-F92BE54D0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7612" y="2028167"/>
            <a:ext cx="68813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frequent access for Interactive </a:t>
            </a:r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endParaRPr lang="en-US" sz="1600" i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Run </a:t>
            </a: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analytical T-SQL queries:</a:t>
            </a:r>
            <a:b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Azure Cosmos DB data in place, in seconds</a:t>
            </a: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Build rich </a:t>
            </a: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near real-time dashboards:</a:t>
            </a:r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Using Power BI integrated in </a:t>
            </a:r>
          </a:p>
          <a:p>
            <a:pPr marL="512763" lvl="1" indent="-285750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Use wider range of </a:t>
            </a: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and ad-hoc querying|</a:t>
            </a:r>
          </a:p>
          <a:p>
            <a:pPr marL="512763" lvl="1" indent="-285750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Integrated using T-SQL interface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013" indent="-227013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Build a </a:t>
            </a: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logical data warehouse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512763" lvl="1" indent="-285750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Analyze unified view of data across Azure Cosmos DB,</a:t>
            </a:r>
          </a:p>
          <a:p>
            <a:pPr marL="512763" lvl="1" indent="-285750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Data Lake Storage &amp; Azure Blob </a:t>
            </a:r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72CF2-52C0-258C-1F38-92133178D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your data with Synapse SQL serverless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E4C32-9B2A-7E75-B3B5-2E0C34A26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090" y="6094380"/>
            <a:ext cx="11038298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Available in public preview since October 2020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4526F2-9F28-F825-3B01-1CDA04BA9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33993" y="1370059"/>
            <a:ext cx="6145174" cy="4534555"/>
            <a:chOff x="6833993" y="1370059"/>
            <a:chExt cx="6145174" cy="45345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579AC-6922-BA57-8C96-1CD40D297529}"/>
                </a:ext>
              </a:extLst>
            </p:cNvPr>
            <p:cNvSpPr/>
            <p:nvPr/>
          </p:nvSpPr>
          <p:spPr bwMode="auto">
            <a:xfrm>
              <a:off x="6843180" y="4172443"/>
              <a:ext cx="4766208" cy="1732171"/>
            </a:xfrm>
            <a:prstGeom prst="rect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0D3F878-D493-A8E3-24BD-49D7DD413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0586180" y="4780360"/>
              <a:ext cx="826542" cy="82654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B69569-F005-739D-1FEF-691A5254E538}"/>
                </a:ext>
              </a:extLst>
            </p:cNvPr>
            <p:cNvSpPr/>
            <p:nvPr/>
          </p:nvSpPr>
          <p:spPr bwMode="auto">
            <a:xfrm>
              <a:off x="8093877" y="4650541"/>
              <a:ext cx="1237540" cy="34784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7" tIns="0" rIns="91367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799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244539D-59A5-F96C-388B-029801DE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9362635" y="4612944"/>
              <a:ext cx="1161109" cy="116110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898B41-66C5-7FCF-16B3-E7BEDF94F997}"/>
                </a:ext>
              </a:extLst>
            </p:cNvPr>
            <p:cNvSpPr txBox="1"/>
            <p:nvPr/>
          </p:nvSpPr>
          <p:spPr>
            <a:xfrm>
              <a:off x="8077780" y="5239539"/>
              <a:ext cx="1181282" cy="280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9">
                  <a:latin typeface="Segoe UI" panose="020B0502040204020203" pitchFamily="34" charset="0"/>
                  <a:cs typeface="Segoe UI" panose="020B0502040204020203" pitchFamily="34" charset="0"/>
                </a:rPr>
                <a:t>Auto-Sync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3FCE149-8997-DCB7-F0A1-C64D495E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57989" y="4641933"/>
              <a:ext cx="1090281" cy="109028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8E09D5-D7FA-A6BB-1272-ABC2F118DDB0}"/>
                </a:ext>
              </a:extLst>
            </p:cNvPr>
            <p:cNvCxnSpPr>
              <a:cxnSpLocks/>
              <a:stCxn id="11" idx="2"/>
              <a:endCxn id="13" idx="3"/>
            </p:cNvCxnSpPr>
            <p:nvPr/>
          </p:nvCxnSpPr>
          <p:spPr>
            <a:xfrm flipH="1" flipV="1">
              <a:off x="8048270" y="5187074"/>
              <a:ext cx="1314365" cy="642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5E6939A-29CD-2763-BB03-3BBCECB24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32657" y="2955625"/>
              <a:ext cx="740944" cy="85186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850A87-B0D4-18DE-DEDC-884158FB54C8}"/>
                </a:ext>
              </a:extLst>
            </p:cNvPr>
            <p:cNvSpPr/>
            <p:nvPr/>
          </p:nvSpPr>
          <p:spPr bwMode="auto">
            <a:xfrm>
              <a:off x="6833993" y="2685557"/>
              <a:ext cx="4766208" cy="1392003"/>
            </a:xfrm>
            <a:prstGeom prst="rect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24E358-A6D5-55FB-7EF3-828B488E74C1}"/>
                </a:ext>
              </a:extLst>
            </p:cNvPr>
            <p:cNvSpPr/>
            <p:nvPr/>
          </p:nvSpPr>
          <p:spPr bwMode="auto">
            <a:xfrm>
              <a:off x="8058326" y="3194255"/>
              <a:ext cx="1666921" cy="37460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7" tIns="0" rIns="91367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799" kern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Openrowset</a:t>
              </a:r>
              <a:endParaRPr lang="en-US" sz="1799" kern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01C314-30CE-58B2-FD2E-63B7FF515E1D}"/>
                </a:ext>
              </a:extLst>
            </p:cNvPr>
            <p:cNvSpPr/>
            <p:nvPr/>
          </p:nvSpPr>
          <p:spPr bwMode="auto">
            <a:xfrm>
              <a:off x="9829263" y="3194255"/>
              <a:ext cx="1666921" cy="37460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7" tIns="0" rIns="91367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799" kern="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Openrowset</a:t>
              </a:r>
              <a:endParaRPr lang="en-US" sz="1799" kern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AE6A79C6-5748-3F12-ADE9-12C0D264D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9112" y="1622885"/>
              <a:ext cx="377290" cy="377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008A52-52A9-178E-5958-F2B1563F9CE7}"/>
                </a:ext>
              </a:extLst>
            </p:cNvPr>
            <p:cNvSpPr txBox="1"/>
            <p:nvPr/>
          </p:nvSpPr>
          <p:spPr>
            <a:xfrm>
              <a:off x="7171066" y="2059388"/>
              <a:ext cx="954029" cy="27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9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</a:t>
              </a:r>
            </a:p>
          </p:txBody>
        </p:sp>
        <p:pic>
          <p:nvPicPr>
            <p:cNvPr id="31" name="Graphic 30" descr="Cloud outline">
              <a:extLst>
                <a:ext uri="{FF2B5EF4-FFF2-40B4-BE49-F238E27FC236}">
                  <a16:creationId xmlns:a16="http://schemas.microsoft.com/office/drawing/2014/main" id="{1A194495-01A1-F35A-1672-C6ACBD985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25376" y="1370059"/>
              <a:ext cx="540829" cy="540829"/>
            </a:xfrm>
            <a:prstGeom prst="rect">
              <a:avLst/>
            </a:prstGeom>
          </p:spPr>
        </p:pic>
        <p:grpSp>
          <p:nvGrpSpPr>
            <p:cNvPr id="23" name="storage 1" descr="storage">
              <a:extLst>
                <a:ext uri="{FF2B5EF4-FFF2-40B4-BE49-F238E27FC236}">
                  <a16:creationId xmlns:a16="http://schemas.microsoft.com/office/drawing/2014/main" id="{D0DE49C0-0788-A8D8-FC35-415493E0A1B3}"/>
                </a:ext>
              </a:extLst>
            </p:cNvPr>
            <p:cNvGrpSpPr/>
            <p:nvPr/>
          </p:nvGrpSpPr>
          <p:grpSpPr>
            <a:xfrm>
              <a:off x="8971317" y="1703833"/>
              <a:ext cx="286924" cy="312108"/>
              <a:chOff x="4501240" y="2176494"/>
              <a:chExt cx="344605" cy="374856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A40819E9-D8F0-F881-EFC2-936ADEB10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7816" y="2180440"/>
                <a:ext cx="328821" cy="118376"/>
              </a:xfrm>
              <a:custGeom>
                <a:avLst/>
                <a:gdLst>
                  <a:gd name="T0" fmla="*/ 335 w 335"/>
                  <a:gd name="T1" fmla="*/ 120 h 120"/>
                  <a:gd name="T2" fmla="*/ 5 w 335"/>
                  <a:gd name="T3" fmla="*/ 120 h 120"/>
                  <a:gd name="T4" fmla="*/ 5 w 335"/>
                  <a:gd name="T5" fmla="*/ 46 h 120"/>
                  <a:gd name="T6" fmla="*/ 166 w 335"/>
                  <a:gd name="T7" fmla="*/ 5 h 120"/>
                  <a:gd name="T8" fmla="*/ 335 w 335"/>
                  <a:gd name="T9" fmla="*/ 46 h 120"/>
                  <a:gd name="T10" fmla="*/ 335 w 335"/>
                  <a:gd name="T1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5" h="120">
                    <a:moveTo>
                      <a:pt x="335" y="120"/>
                    </a:moveTo>
                    <a:cubicBezTo>
                      <a:pt x="5" y="120"/>
                      <a:pt x="5" y="120"/>
                      <a:pt x="5" y="120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0" y="10"/>
                      <a:pt x="166" y="5"/>
                    </a:cubicBezTo>
                    <a:cubicBezTo>
                      <a:pt x="331" y="0"/>
                      <a:pt x="335" y="46"/>
                      <a:pt x="335" y="46"/>
                    </a:cubicBezTo>
                    <a:lnTo>
                      <a:pt x="335" y="12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CCA7D27-6790-F7E4-215A-C0F4AD1FC1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01240" y="2176494"/>
                <a:ext cx="344605" cy="172302"/>
              </a:xfrm>
              <a:custGeom>
                <a:avLst/>
                <a:gdLst>
                  <a:gd name="T0" fmla="*/ 176 w 351"/>
                  <a:gd name="T1" fmla="*/ 176 h 176"/>
                  <a:gd name="T2" fmla="*/ 308 w 351"/>
                  <a:gd name="T3" fmla="*/ 162 h 176"/>
                  <a:gd name="T4" fmla="*/ 338 w 351"/>
                  <a:gd name="T5" fmla="*/ 151 h 176"/>
                  <a:gd name="T6" fmla="*/ 350 w 351"/>
                  <a:gd name="T7" fmla="*/ 142 h 176"/>
                  <a:gd name="T8" fmla="*/ 350 w 351"/>
                  <a:gd name="T9" fmla="*/ 140 h 176"/>
                  <a:gd name="T10" fmla="*/ 350 w 351"/>
                  <a:gd name="T11" fmla="*/ 50 h 176"/>
                  <a:gd name="T12" fmla="*/ 350 w 351"/>
                  <a:gd name="T13" fmla="*/ 48 h 176"/>
                  <a:gd name="T14" fmla="*/ 175 w 351"/>
                  <a:gd name="T15" fmla="*/ 0 h 176"/>
                  <a:gd name="T16" fmla="*/ 0 w 351"/>
                  <a:gd name="T17" fmla="*/ 49 h 176"/>
                  <a:gd name="T18" fmla="*/ 0 w 351"/>
                  <a:gd name="T19" fmla="*/ 51 h 176"/>
                  <a:gd name="T20" fmla="*/ 0 w 351"/>
                  <a:gd name="T21" fmla="*/ 140 h 176"/>
                  <a:gd name="T22" fmla="*/ 2 w 351"/>
                  <a:gd name="T23" fmla="*/ 144 h 176"/>
                  <a:gd name="T24" fmla="*/ 176 w 351"/>
                  <a:gd name="T25" fmla="*/ 176 h 176"/>
                  <a:gd name="T26" fmla="*/ 175 w 351"/>
                  <a:gd name="T27" fmla="*/ 17 h 176"/>
                  <a:gd name="T28" fmla="*/ 334 w 351"/>
                  <a:gd name="T29" fmla="*/ 49 h 176"/>
                  <a:gd name="T30" fmla="*/ 175 w 351"/>
                  <a:gd name="T31" fmla="*/ 81 h 176"/>
                  <a:gd name="T32" fmla="*/ 16 w 351"/>
                  <a:gd name="T33" fmla="*/ 49 h 176"/>
                  <a:gd name="T34" fmla="*/ 175 w 351"/>
                  <a:gd name="T35" fmla="*/ 1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1" h="176">
                    <a:moveTo>
                      <a:pt x="176" y="176"/>
                    </a:moveTo>
                    <a:cubicBezTo>
                      <a:pt x="235" y="176"/>
                      <a:pt x="280" y="170"/>
                      <a:pt x="308" y="162"/>
                    </a:cubicBezTo>
                    <a:cubicBezTo>
                      <a:pt x="325" y="157"/>
                      <a:pt x="330" y="155"/>
                      <a:pt x="338" y="151"/>
                    </a:cubicBezTo>
                    <a:cubicBezTo>
                      <a:pt x="343" y="148"/>
                      <a:pt x="347" y="146"/>
                      <a:pt x="350" y="142"/>
                    </a:cubicBezTo>
                    <a:cubicBezTo>
                      <a:pt x="350" y="142"/>
                      <a:pt x="350" y="141"/>
                      <a:pt x="350" y="140"/>
                    </a:cubicBezTo>
                    <a:cubicBezTo>
                      <a:pt x="350" y="50"/>
                      <a:pt x="350" y="50"/>
                      <a:pt x="350" y="50"/>
                    </a:cubicBezTo>
                    <a:cubicBezTo>
                      <a:pt x="350" y="50"/>
                      <a:pt x="350" y="49"/>
                      <a:pt x="350" y="48"/>
                    </a:cubicBezTo>
                    <a:cubicBezTo>
                      <a:pt x="351" y="15"/>
                      <a:pt x="260" y="0"/>
                      <a:pt x="175" y="0"/>
                    </a:cubicBezTo>
                    <a:cubicBezTo>
                      <a:pt x="91" y="0"/>
                      <a:pt x="0" y="15"/>
                      <a:pt x="0" y="49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2"/>
                      <a:pt x="1" y="143"/>
                      <a:pt x="2" y="144"/>
                    </a:cubicBezTo>
                    <a:cubicBezTo>
                      <a:pt x="18" y="157"/>
                      <a:pt x="82" y="176"/>
                      <a:pt x="176" y="176"/>
                    </a:cubicBezTo>
                    <a:close/>
                    <a:moveTo>
                      <a:pt x="175" y="17"/>
                    </a:moveTo>
                    <a:cubicBezTo>
                      <a:pt x="278" y="17"/>
                      <a:pt x="334" y="38"/>
                      <a:pt x="334" y="49"/>
                    </a:cubicBezTo>
                    <a:cubicBezTo>
                      <a:pt x="334" y="60"/>
                      <a:pt x="278" y="81"/>
                      <a:pt x="175" y="81"/>
                    </a:cubicBezTo>
                    <a:cubicBezTo>
                      <a:pt x="72" y="81"/>
                      <a:pt x="16" y="60"/>
                      <a:pt x="16" y="49"/>
                    </a:cubicBezTo>
                    <a:cubicBezTo>
                      <a:pt x="16" y="38"/>
                      <a:pt x="73" y="17"/>
                      <a:pt x="175" y="17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B5D855DC-0B00-6751-817A-6922EFECC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1240" y="2329066"/>
                <a:ext cx="344605" cy="123637"/>
              </a:xfrm>
              <a:custGeom>
                <a:avLst/>
                <a:gdLst>
                  <a:gd name="T0" fmla="*/ 176 w 350"/>
                  <a:gd name="T1" fmla="*/ 126 h 126"/>
                  <a:gd name="T2" fmla="*/ 309 w 350"/>
                  <a:gd name="T3" fmla="*/ 111 h 126"/>
                  <a:gd name="T4" fmla="*/ 339 w 350"/>
                  <a:gd name="T5" fmla="*/ 99 h 126"/>
                  <a:gd name="T6" fmla="*/ 350 w 350"/>
                  <a:gd name="T7" fmla="*/ 90 h 126"/>
                  <a:gd name="T8" fmla="*/ 350 w 350"/>
                  <a:gd name="T9" fmla="*/ 0 h 126"/>
                  <a:gd name="T10" fmla="*/ 341 w 350"/>
                  <a:gd name="T11" fmla="*/ 5 h 126"/>
                  <a:gd name="T12" fmla="*/ 176 w 350"/>
                  <a:gd name="T13" fmla="*/ 31 h 126"/>
                  <a:gd name="T14" fmla="*/ 4 w 350"/>
                  <a:gd name="T15" fmla="*/ 3 h 126"/>
                  <a:gd name="T16" fmla="*/ 0 w 350"/>
                  <a:gd name="T17" fmla="*/ 0 h 126"/>
                  <a:gd name="T18" fmla="*/ 0 w 350"/>
                  <a:gd name="T19" fmla="*/ 91 h 126"/>
                  <a:gd name="T20" fmla="*/ 176 w 350"/>
                  <a:gd name="T21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0" h="126">
                    <a:moveTo>
                      <a:pt x="176" y="126"/>
                    </a:moveTo>
                    <a:cubicBezTo>
                      <a:pt x="236" y="126"/>
                      <a:pt x="280" y="119"/>
                      <a:pt x="309" y="111"/>
                    </a:cubicBezTo>
                    <a:cubicBezTo>
                      <a:pt x="325" y="107"/>
                      <a:pt x="332" y="104"/>
                      <a:pt x="339" y="99"/>
                    </a:cubicBezTo>
                    <a:cubicBezTo>
                      <a:pt x="344" y="96"/>
                      <a:pt x="348" y="94"/>
                      <a:pt x="350" y="9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48" y="2"/>
                      <a:pt x="344" y="3"/>
                      <a:pt x="341" y="5"/>
                    </a:cubicBezTo>
                    <a:cubicBezTo>
                      <a:pt x="308" y="24"/>
                      <a:pt x="240" y="31"/>
                      <a:pt x="176" y="31"/>
                    </a:cubicBezTo>
                    <a:cubicBezTo>
                      <a:pt x="110" y="31"/>
                      <a:pt x="36" y="22"/>
                      <a:pt x="4" y="3"/>
                    </a:cubicBezTo>
                    <a:cubicBezTo>
                      <a:pt x="4" y="3"/>
                      <a:pt x="2" y="2"/>
                      <a:pt x="0" y="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11" y="104"/>
                      <a:pt x="77" y="126"/>
                      <a:pt x="176" y="126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46EEAC96-CBC8-F1E6-9102-72777D8F9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1240" y="2432974"/>
                <a:ext cx="344605" cy="118376"/>
              </a:xfrm>
              <a:custGeom>
                <a:avLst/>
                <a:gdLst>
                  <a:gd name="T0" fmla="*/ 176 w 351"/>
                  <a:gd name="T1" fmla="*/ 31 h 121"/>
                  <a:gd name="T2" fmla="*/ 4 w 351"/>
                  <a:gd name="T3" fmla="*/ 3 h 121"/>
                  <a:gd name="T4" fmla="*/ 0 w 351"/>
                  <a:gd name="T5" fmla="*/ 0 h 121"/>
                  <a:gd name="T6" fmla="*/ 0 w 351"/>
                  <a:gd name="T7" fmla="*/ 71 h 121"/>
                  <a:gd name="T8" fmla="*/ 0 w 351"/>
                  <a:gd name="T9" fmla="*/ 73 h 121"/>
                  <a:gd name="T10" fmla="*/ 175 w 351"/>
                  <a:gd name="T11" fmla="*/ 121 h 121"/>
                  <a:gd name="T12" fmla="*/ 351 w 351"/>
                  <a:gd name="T13" fmla="*/ 73 h 121"/>
                  <a:gd name="T14" fmla="*/ 351 w 351"/>
                  <a:gd name="T15" fmla="*/ 72 h 121"/>
                  <a:gd name="T16" fmla="*/ 351 w 351"/>
                  <a:gd name="T17" fmla="*/ 0 h 121"/>
                  <a:gd name="T18" fmla="*/ 342 w 351"/>
                  <a:gd name="T19" fmla="*/ 6 h 121"/>
                  <a:gd name="T20" fmla="*/ 318 w 351"/>
                  <a:gd name="T21" fmla="*/ 15 h 121"/>
                  <a:gd name="T22" fmla="*/ 176 w 351"/>
                  <a:gd name="T23" fmla="*/ 3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1" h="121">
                    <a:moveTo>
                      <a:pt x="176" y="31"/>
                    </a:moveTo>
                    <a:cubicBezTo>
                      <a:pt x="110" y="31"/>
                      <a:pt x="36" y="22"/>
                      <a:pt x="4" y="3"/>
                    </a:cubicBezTo>
                    <a:cubicBezTo>
                      <a:pt x="4" y="3"/>
                      <a:pt x="2" y="2"/>
                      <a:pt x="0" y="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2"/>
                      <a:pt x="0" y="73"/>
                    </a:cubicBezTo>
                    <a:cubicBezTo>
                      <a:pt x="0" y="106"/>
                      <a:pt x="91" y="121"/>
                      <a:pt x="175" y="121"/>
                    </a:cubicBezTo>
                    <a:cubicBezTo>
                      <a:pt x="260" y="121"/>
                      <a:pt x="351" y="106"/>
                      <a:pt x="351" y="73"/>
                    </a:cubicBezTo>
                    <a:cubicBezTo>
                      <a:pt x="351" y="72"/>
                      <a:pt x="351" y="72"/>
                      <a:pt x="351" y="72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48" y="2"/>
                      <a:pt x="346" y="3"/>
                      <a:pt x="342" y="6"/>
                    </a:cubicBezTo>
                    <a:cubicBezTo>
                      <a:pt x="335" y="9"/>
                      <a:pt x="327" y="12"/>
                      <a:pt x="318" y="15"/>
                    </a:cubicBezTo>
                    <a:cubicBezTo>
                      <a:pt x="281" y="26"/>
                      <a:pt x="227" y="31"/>
                      <a:pt x="176" y="31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pic>
          <p:nvPicPr>
            <p:cNvPr id="29" name="Graphic 28" descr="Gears outline">
              <a:extLst>
                <a:ext uri="{FF2B5EF4-FFF2-40B4-BE49-F238E27FC236}">
                  <a16:creationId xmlns:a16="http://schemas.microsoft.com/office/drawing/2014/main" id="{0C3613C5-83F9-BE5B-04DF-B9FC5CD01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39397">
              <a:off x="9017447" y="1794945"/>
              <a:ext cx="501177" cy="501177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DD867161-6EFB-24E2-3D7D-A10FF0B9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573523" y="1612613"/>
              <a:ext cx="729706" cy="585210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1CB508C-0FF4-08FA-7300-358C42FA44E4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 flipV="1">
              <a:off x="7648081" y="2336259"/>
              <a:ext cx="1150746" cy="73561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9061D4C-5D7A-89DD-045E-061F07499E90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8957699" y="2268164"/>
              <a:ext cx="195314" cy="8258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FB79D2-2E13-846E-B695-25B9FA17481D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 flipV="1">
              <a:off x="7648081" y="2336259"/>
              <a:ext cx="2875663" cy="74361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B6E176B-9B8A-55DA-D6BC-844BFBFD8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2814" y="2262083"/>
              <a:ext cx="195314" cy="8258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4E2C4B-A66A-933A-076D-50BC5DFF4ECA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9025376" y="3683248"/>
              <a:ext cx="917813" cy="9296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1E8517-5333-FA91-9CD7-1E4FEF0F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3853" y="3631579"/>
              <a:ext cx="195314" cy="8258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45F1BC-84B6-C9B2-2041-842C2A090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2579" y="3683248"/>
              <a:ext cx="917813" cy="9296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16">
            <a:extLst>
              <a:ext uri="{FF2B5EF4-FFF2-40B4-BE49-F238E27FC236}">
                <a16:creationId xmlns:a16="http://schemas.microsoft.com/office/drawing/2014/main" id="{DC6D7B44-BFEF-B48E-2BF9-2E59AD396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93" y="292100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00FC-CB23-435D-966C-2E511B35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+ BI patterns with Azure Synapse Link</a:t>
            </a:r>
          </a:p>
        </p:txBody>
      </p:sp>
      <p:grpSp>
        <p:nvGrpSpPr>
          <p:cNvPr id="3" name="Group 2" descr="Analytics plus BI patterns graphic">
            <a:extLst>
              <a:ext uri="{FF2B5EF4-FFF2-40B4-BE49-F238E27FC236}">
                <a16:creationId xmlns:a16="http://schemas.microsoft.com/office/drawing/2014/main" id="{336EF3C0-EDD1-5EAE-162F-68568C5D3630}"/>
              </a:ext>
            </a:extLst>
          </p:cNvPr>
          <p:cNvGrpSpPr/>
          <p:nvPr/>
        </p:nvGrpSpPr>
        <p:grpSpPr>
          <a:xfrm>
            <a:off x="471997" y="1365895"/>
            <a:ext cx="11524624" cy="4897454"/>
            <a:chOff x="471997" y="1365895"/>
            <a:chExt cx="11524624" cy="489745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8B7A78C-796C-4716-83F8-1AFFCC547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758697" y="1700005"/>
              <a:ext cx="534151" cy="561098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E11EAC-3BFE-4830-AB02-BC2C1F7BF31F}"/>
                </a:ext>
              </a:extLst>
            </p:cNvPr>
            <p:cNvSpPr/>
            <p:nvPr/>
          </p:nvSpPr>
          <p:spPr>
            <a:xfrm>
              <a:off x="1194971" y="2302446"/>
              <a:ext cx="1877921" cy="171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0013">
                <a:lnSpc>
                  <a:spcPts val="1299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DB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82FAE8-E30D-455D-A520-3ADE5706D79D}"/>
                </a:ext>
              </a:extLst>
            </p:cNvPr>
            <p:cNvSpPr txBox="1"/>
            <p:nvPr/>
          </p:nvSpPr>
          <p:spPr>
            <a:xfrm>
              <a:off x="3451915" y="3433236"/>
              <a:ext cx="1757843" cy="415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10013">
                <a:lnSpc>
                  <a:spcPts val="1299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600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Synapse SQL </a:t>
              </a:r>
            </a:p>
            <a:p>
              <a:pPr defTabSz="710013">
                <a:lnSpc>
                  <a:spcPts val="1299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600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serverless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D31DD5C-B5A3-42A2-B3AD-B75AC6679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84774" y="3155823"/>
              <a:ext cx="730512" cy="882243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5978B-2865-4548-8A11-C6D4B8299A4E}"/>
                </a:ext>
              </a:extLst>
            </p:cNvPr>
            <p:cNvSpPr/>
            <p:nvPr/>
          </p:nvSpPr>
          <p:spPr bwMode="auto">
            <a:xfrm>
              <a:off x="4346686" y="5294740"/>
              <a:ext cx="1778680" cy="96860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5875"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spcBef>
                  <a:spcPct val="0"/>
                </a:spcBef>
                <a:spcAft>
                  <a:spcPts val="1799"/>
                </a:spcAft>
                <a:defRPr/>
              </a:pPr>
              <a:r>
                <a:rPr lang="en-US" sz="1599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Big data analytics</a:t>
              </a: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Preparation/Curation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5F3B18-4CD4-4622-B6FF-244E8F0F21A6}"/>
                </a:ext>
              </a:extLst>
            </p:cNvPr>
            <p:cNvSpPr/>
            <p:nvPr/>
          </p:nvSpPr>
          <p:spPr bwMode="auto">
            <a:xfrm>
              <a:off x="2377247" y="5294740"/>
              <a:ext cx="1639820" cy="96860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5875"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endParaRPr lang="en-US" sz="1599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599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Ad-hoc data exploration</a:t>
              </a: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Find answer to</a:t>
              </a:r>
              <a:b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unknown questions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F417D1-92AF-4AAE-84C7-5545CF023102}"/>
                </a:ext>
              </a:extLst>
            </p:cNvPr>
            <p:cNvSpPr/>
            <p:nvPr/>
          </p:nvSpPr>
          <p:spPr bwMode="auto">
            <a:xfrm>
              <a:off x="471997" y="5294740"/>
              <a:ext cx="1575631" cy="96860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5875"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endParaRPr lang="en-US" sz="1799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599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 Dashboards </a:t>
              </a: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endParaRPr lang="en-US" sz="1099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Find answers to</a:t>
              </a:r>
              <a:b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known questions</a:t>
              </a: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endParaRPr lang="en-US" sz="1099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C1838F-CD84-44F1-A6ED-8F41C162EC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03984" y="4684123"/>
              <a:ext cx="1082155" cy="139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3133911-4DE5-4A97-B71D-118844EDC9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521" y="4054867"/>
              <a:ext cx="1300708" cy="10953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6BA62575-A93B-4518-B44B-CAF99485B083}"/>
                </a:ext>
              </a:extLst>
            </p:cNvPr>
            <p:cNvCxnSpPr>
              <a:cxnSpLocks/>
            </p:cNvCxnSpPr>
            <p:nvPr/>
          </p:nvCxnSpPr>
          <p:spPr>
            <a:xfrm>
              <a:off x="6260537" y="4164170"/>
              <a:ext cx="1137922" cy="271962"/>
            </a:xfrm>
            <a:prstGeom prst="bentConnector3">
              <a:avLst>
                <a:gd name="adj1" fmla="val 99987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BC342BC-24CE-47D8-8D6D-06F0EE3EA9BA}"/>
                </a:ext>
              </a:extLst>
            </p:cNvPr>
            <p:cNvCxnSpPr>
              <a:cxnSpLocks/>
            </p:cNvCxnSpPr>
            <p:nvPr/>
          </p:nvCxnSpPr>
          <p:spPr>
            <a:xfrm>
              <a:off x="7398460" y="4923890"/>
              <a:ext cx="3825" cy="327228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C576305-A311-4832-B30A-04CED6B83345}"/>
                </a:ext>
              </a:extLst>
            </p:cNvPr>
            <p:cNvSpPr txBox="1"/>
            <p:nvPr/>
          </p:nvSpPr>
          <p:spPr>
            <a:xfrm>
              <a:off x="7701955" y="4553100"/>
              <a:ext cx="969421" cy="346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05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Azure Machine Learning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232A8E-29BC-4E01-9E34-E73AD7C6F9C5}"/>
                </a:ext>
              </a:extLst>
            </p:cNvPr>
            <p:cNvSpPr txBox="1"/>
            <p:nvPr/>
          </p:nvSpPr>
          <p:spPr>
            <a:xfrm>
              <a:off x="1351919" y="4619823"/>
              <a:ext cx="709403" cy="1665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099" kern="0">
                  <a:latin typeface="Segoe UI" panose="020B0502040204020203" pitchFamily="34" charset="0"/>
                  <a:cs typeface="Segoe UI" panose="020B0502040204020203" pitchFamily="34" charset="0"/>
                </a:rPr>
                <a:t>Power BI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CCC3BEB-8C0D-410C-8782-641454BE9BDE}"/>
                </a:ext>
              </a:extLst>
            </p:cNvPr>
            <p:cNvCxnSpPr>
              <a:cxnSpLocks/>
            </p:cNvCxnSpPr>
            <p:nvPr/>
          </p:nvCxnSpPr>
          <p:spPr>
            <a:xfrm>
              <a:off x="2950029" y="3150440"/>
              <a:ext cx="3908804" cy="12209"/>
            </a:xfrm>
            <a:prstGeom prst="line">
              <a:avLst/>
            </a:prstGeom>
            <a:ln w="12700">
              <a:headEnd type="none" w="lg" len="med"/>
              <a:tailEnd type="non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55BE545-475E-47C8-BFD0-D60FFF2070D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950029" y="2477182"/>
              <a:ext cx="0" cy="678640"/>
            </a:xfrm>
            <a:prstGeom prst="straightConnector1">
              <a:avLst/>
            </a:prstGeom>
            <a:ln w="12700">
              <a:headEnd type="none"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A8E6A99-967A-4401-94FF-14516B8C697B}"/>
                </a:ext>
              </a:extLst>
            </p:cNvPr>
            <p:cNvSpPr txBox="1"/>
            <p:nvPr/>
          </p:nvSpPr>
          <p:spPr>
            <a:xfrm>
              <a:off x="2800207" y="2503584"/>
              <a:ext cx="270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Synapse Link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B77FD47-F0F2-4412-A4E6-513E0C474FCC}"/>
                </a:ext>
              </a:extLst>
            </p:cNvPr>
            <p:cNvSpPr/>
            <p:nvPr/>
          </p:nvSpPr>
          <p:spPr>
            <a:xfrm>
              <a:off x="10874627" y="4417513"/>
              <a:ext cx="1121994" cy="632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600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Synapse Analytics</a:t>
              </a:r>
            </a:p>
          </p:txBody>
        </p:sp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6B085C9D-4459-4235-A749-6BEF16920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87623" y="3407656"/>
              <a:ext cx="675262" cy="815517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6E1705-8797-4B94-96ED-86D646F9B6F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292848" y="1980554"/>
              <a:ext cx="1907150" cy="569556"/>
            </a:xfrm>
            <a:prstGeom prst="bentConnector3">
              <a:avLst>
                <a:gd name="adj1" fmla="val 99995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72ABA2-9EBA-4E5E-A874-D0A5DB221435}"/>
                </a:ext>
              </a:extLst>
            </p:cNvPr>
            <p:cNvSpPr/>
            <p:nvPr/>
          </p:nvSpPr>
          <p:spPr bwMode="auto">
            <a:xfrm>
              <a:off x="8350495" y="1365895"/>
              <a:ext cx="1812168" cy="74694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35" tIns="146189" rIns="182735" bIns="1461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710" fontAlgn="base">
                <a:spcBef>
                  <a:spcPct val="0"/>
                </a:spcBef>
                <a:spcAft>
                  <a:spcPct val="0"/>
                </a:spcAft>
              </a:pPr>
              <a:endParaRPr lang="en-US" sz="1999" err="1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64F2738-59B2-44CE-A4EB-A298D8F9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36792" y="1424148"/>
              <a:ext cx="298537" cy="30869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091F7C-C23D-4BA9-A7ED-4FE66085A7D2}"/>
                </a:ext>
              </a:extLst>
            </p:cNvPr>
            <p:cNvSpPr/>
            <p:nvPr/>
          </p:nvSpPr>
          <p:spPr bwMode="auto">
            <a:xfrm>
              <a:off x="8355809" y="2144010"/>
              <a:ext cx="1812168" cy="74694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35" tIns="146189" rIns="182735" bIns="1461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710" fontAlgn="base">
                <a:spcBef>
                  <a:spcPct val="0"/>
                </a:spcBef>
                <a:spcAft>
                  <a:spcPct val="0"/>
                </a:spcAft>
              </a:pPr>
              <a:endParaRPr lang="en-US" sz="1999" err="1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180" name="Group 7179">
              <a:extLst>
                <a:ext uri="{FF2B5EF4-FFF2-40B4-BE49-F238E27FC236}">
                  <a16:creationId xmlns:a16="http://schemas.microsoft.com/office/drawing/2014/main" id="{97C97AB5-3611-D9A8-DD49-89F455F7380F}"/>
                </a:ext>
              </a:extLst>
            </p:cNvPr>
            <p:cNvGrpSpPr/>
            <p:nvPr/>
          </p:nvGrpSpPr>
          <p:grpSpPr>
            <a:xfrm>
              <a:off x="6842279" y="1680067"/>
              <a:ext cx="1446541" cy="779924"/>
              <a:chOff x="7336895" y="1723286"/>
              <a:chExt cx="962284" cy="964230"/>
            </a:xfrm>
          </p:grpSpPr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9976E115-7FCC-47E0-87AF-5FDF776C617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336895" y="1723286"/>
                <a:ext cx="962283" cy="271497"/>
              </a:xfrm>
              <a:prstGeom prst="bentConnector3">
                <a:avLst>
                  <a:gd name="adj1" fmla="val 50000"/>
                </a:avLst>
              </a:prstGeom>
              <a:ln>
                <a:headEnd type="none" w="lg" len="med"/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603FF6AE-0138-4A6C-AECD-1C3317BD34B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36896" y="2153866"/>
                <a:ext cx="962283" cy="533650"/>
              </a:xfrm>
              <a:prstGeom prst="bentConnector3">
                <a:avLst>
                  <a:gd name="adj1" fmla="val 50000"/>
                </a:avLst>
              </a:prstGeom>
              <a:ln>
                <a:headEnd type="none" w="lg" len="med"/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8AA9A21-A147-44E0-BA5B-5A1DBAC98E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55807" y="3596943"/>
              <a:ext cx="1403257" cy="793250"/>
            </a:xfrm>
            <a:prstGeom prst="bentConnector2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9482072-47E2-4EBA-880E-058783396FEF}"/>
                </a:ext>
              </a:extLst>
            </p:cNvPr>
            <p:cNvCxnSpPr>
              <a:cxnSpLocks/>
            </p:cNvCxnSpPr>
            <p:nvPr/>
          </p:nvCxnSpPr>
          <p:spPr>
            <a:xfrm>
              <a:off x="1165008" y="4938095"/>
              <a:ext cx="0" cy="303554"/>
            </a:xfrm>
            <a:prstGeom prst="straightConnector1">
              <a:avLst/>
            </a:prstGeom>
            <a:ln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F9B26C-C469-4973-90F9-5F8EC6B6C1EB}"/>
                </a:ext>
              </a:extLst>
            </p:cNvPr>
            <p:cNvSpPr/>
            <p:nvPr/>
          </p:nvSpPr>
          <p:spPr bwMode="auto">
            <a:xfrm>
              <a:off x="6454985" y="5294740"/>
              <a:ext cx="1652186" cy="96860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5875"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spcBef>
                  <a:spcPct val="0"/>
                </a:spcBef>
                <a:spcAft>
                  <a:spcPts val="1799"/>
                </a:spcAft>
                <a:defRPr/>
              </a:pPr>
              <a:r>
                <a:rPr lang="en-US" sz="1599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Machine learning</a:t>
              </a: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defRPr/>
              </a:pPr>
              <a: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Build and</a:t>
              </a:r>
              <a:b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deploy models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162265E-B328-4FE5-B29B-06707A7A5DF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832" y="2492417"/>
              <a:ext cx="0" cy="658528"/>
            </a:xfrm>
            <a:prstGeom prst="straightConnector1">
              <a:avLst/>
            </a:prstGeom>
            <a:ln w="12700">
              <a:headEnd type="none"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95" name="Straight Arrow Connector 7194">
              <a:extLst>
                <a:ext uri="{FF2B5EF4-FFF2-40B4-BE49-F238E27FC236}">
                  <a16:creationId xmlns:a16="http://schemas.microsoft.com/office/drawing/2014/main" id="{5F3B85DE-7959-4A2C-BB71-56F012293AAA}"/>
                </a:ext>
              </a:extLst>
            </p:cNvPr>
            <p:cNvCxnSpPr>
              <a:cxnSpLocks/>
            </p:cNvCxnSpPr>
            <p:nvPr/>
          </p:nvCxnSpPr>
          <p:spPr>
            <a:xfrm>
              <a:off x="6375276" y="2342402"/>
              <a:ext cx="0" cy="814288"/>
            </a:xfrm>
            <a:prstGeom prst="straightConnector1">
              <a:avLst/>
            </a:prstGeom>
            <a:ln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05" name="TextBox 7204">
              <a:extLst>
                <a:ext uri="{FF2B5EF4-FFF2-40B4-BE49-F238E27FC236}">
                  <a16:creationId xmlns:a16="http://schemas.microsoft.com/office/drawing/2014/main" id="{9375A0DC-021B-4E6E-A510-C9C413EF9AA8}"/>
                </a:ext>
              </a:extLst>
            </p:cNvPr>
            <p:cNvSpPr txBox="1"/>
            <p:nvPr/>
          </p:nvSpPr>
          <p:spPr>
            <a:xfrm>
              <a:off x="4801726" y="1914660"/>
              <a:ext cx="1210246" cy="346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099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Azure Data Lake Store gen2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3C898D34-103B-459C-9396-9DD02929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30960" y="3234019"/>
              <a:ext cx="665762" cy="804045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62E1B9-2459-426E-BC77-9929AB8CA583}"/>
                </a:ext>
              </a:extLst>
            </p:cNvPr>
            <p:cNvCxnSpPr>
              <a:cxnSpLocks/>
            </p:cNvCxnSpPr>
            <p:nvPr/>
          </p:nvCxnSpPr>
          <p:spPr>
            <a:xfrm>
              <a:off x="7314962" y="3685360"/>
              <a:ext cx="15703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C5B78B-E506-46FC-B3A7-354B1A94DB6D}"/>
                </a:ext>
              </a:extLst>
            </p:cNvPr>
            <p:cNvSpPr txBox="1"/>
            <p:nvPr/>
          </p:nvSpPr>
          <p:spPr>
            <a:xfrm>
              <a:off x="9357407" y="3519292"/>
              <a:ext cx="1757843" cy="415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710013">
                <a:lnSpc>
                  <a:spcPts val="1299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600" ker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Synapse </a:t>
              </a:r>
            </a:p>
            <a:p>
              <a:pPr algn="ctr" defTabSz="710013">
                <a:lnSpc>
                  <a:spcPts val="1299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600" ker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SQL pool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39165BF7-5A17-48C9-B604-05B3535548FC}"/>
                </a:ext>
              </a:extLst>
            </p:cNvPr>
            <p:cNvCxnSpPr>
              <a:cxnSpLocks/>
            </p:cNvCxnSpPr>
            <p:nvPr/>
          </p:nvCxnSpPr>
          <p:spPr>
            <a:xfrm>
              <a:off x="6375276" y="2666125"/>
              <a:ext cx="2495646" cy="873340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76" name="Rectangle 7175">
              <a:extLst>
                <a:ext uri="{FF2B5EF4-FFF2-40B4-BE49-F238E27FC236}">
                  <a16:creationId xmlns:a16="http://schemas.microsoft.com/office/drawing/2014/main" id="{DFF1C2A3-1BBF-492E-A2EA-079C367418AD}"/>
                </a:ext>
              </a:extLst>
            </p:cNvPr>
            <p:cNvSpPr/>
            <p:nvPr/>
          </p:nvSpPr>
          <p:spPr bwMode="auto">
            <a:xfrm>
              <a:off x="8436792" y="5294740"/>
              <a:ext cx="1699374" cy="968609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5875">
              <a:solidFill>
                <a:schemeClr val="accent2"/>
              </a:solidFill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0013">
                <a:spcBef>
                  <a:spcPct val="0"/>
                </a:spcBef>
                <a:spcAft>
                  <a:spcPts val="1799"/>
                </a:spcAft>
                <a:defRPr/>
              </a:pPr>
              <a:endParaRPr lang="en-US" sz="1599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710013">
                <a:spcBef>
                  <a:spcPct val="0"/>
                </a:spcBef>
                <a:spcAft>
                  <a:spcPts val="1799"/>
                </a:spcAft>
                <a:defRPr/>
              </a:pPr>
              <a:r>
                <a:rPr lang="en-US" sz="1599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warehousing</a:t>
              </a:r>
            </a:p>
            <a:p>
              <a:pPr algn="ctr" defTabSz="710013">
                <a:spcBef>
                  <a:spcPct val="0"/>
                </a:spcBef>
                <a:spcAft>
                  <a:spcPts val="1799"/>
                </a:spcAft>
                <a:defRPr/>
              </a:pPr>
              <a: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Enterprise data</a:t>
              </a:r>
              <a:b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99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warehousing</a:t>
              </a:r>
            </a:p>
            <a:p>
              <a:pPr algn="ctr" defTabSz="710013">
                <a:spcBef>
                  <a:spcPct val="0"/>
                </a:spcBef>
                <a:spcAft>
                  <a:spcPts val="1799"/>
                </a:spcAft>
                <a:defRPr/>
              </a:pPr>
              <a:endParaRPr lang="en-US" sz="1599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E9E20B2-BDE8-4FA7-B710-324EFA3072D5}"/>
                </a:ext>
              </a:extLst>
            </p:cNvPr>
            <p:cNvSpPr/>
            <p:nvPr/>
          </p:nvSpPr>
          <p:spPr>
            <a:xfrm>
              <a:off x="10235165" y="1822606"/>
              <a:ext cx="787023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710013">
                <a:lnSpc>
                  <a:spcPts val="1399"/>
                </a:lnSpc>
                <a:spcBef>
                  <a:spcPct val="0"/>
                </a:spcBef>
                <a:defRPr/>
              </a:pPr>
              <a:r>
                <a:rPr lang="en-US" sz="120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Other data sources</a:t>
              </a:r>
            </a:p>
          </p:txBody>
        </p:sp>
        <p:cxnSp>
          <p:nvCxnSpPr>
            <p:cNvPr id="7168" name="Connector: Elbow 7167">
              <a:extLst>
                <a:ext uri="{FF2B5EF4-FFF2-40B4-BE49-F238E27FC236}">
                  <a16:creationId xmlns:a16="http://schemas.microsoft.com/office/drawing/2014/main" id="{74808006-2EF9-4A51-96C4-4A2832BAE8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05215" y="4164168"/>
              <a:ext cx="2862753" cy="1084313"/>
            </a:xfrm>
            <a:prstGeom prst="bentConnector3">
              <a:avLst>
                <a:gd name="adj1" fmla="val 100011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99" name="Connector: Elbow 7198">
              <a:extLst>
                <a:ext uri="{FF2B5EF4-FFF2-40B4-BE49-F238E27FC236}">
                  <a16:creationId xmlns:a16="http://schemas.microsoft.com/office/drawing/2014/main" id="{B3845C2E-24DB-49A4-BA4F-62D681E327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753847" y="4696799"/>
              <a:ext cx="1069763" cy="44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headEnd type="none" w="lg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Synaptic conection">
              <a:extLst>
                <a:ext uri="{FF2B5EF4-FFF2-40B4-BE49-F238E27FC236}">
                  <a16:creationId xmlns:a16="http://schemas.microsoft.com/office/drawing/2014/main" id="{606D6E14-4140-75CF-A4A1-26277668E42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01044" y="2916149"/>
              <a:ext cx="2132125" cy="388613"/>
              <a:chOff x="854" y="3500"/>
              <a:chExt cx="3699" cy="720"/>
            </a:xfrm>
          </p:grpSpPr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634D43B4-9EA1-7033-6F14-926D8B527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1" y="3500"/>
                <a:ext cx="542" cy="720"/>
              </a:xfrm>
              <a:custGeom>
                <a:avLst/>
                <a:gdLst>
                  <a:gd name="T0" fmla="*/ 2 w 690"/>
                  <a:gd name="T1" fmla="*/ 62 h 916"/>
                  <a:gd name="T2" fmla="*/ 232 w 690"/>
                  <a:gd name="T3" fmla="*/ 0 h 916"/>
                  <a:gd name="T4" fmla="*/ 690 w 690"/>
                  <a:gd name="T5" fmla="*/ 458 h 916"/>
                  <a:gd name="T6" fmla="*/ 232 w 690"/>
                  <a:gd name="T7" fmla="*/ 916 h 916"/>
                  <a:gd name="T8" fmla="*/ 0 w 690"/>
                  <a:gd name="T9" fmla="*/ 853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0" h="916">
                    <a:moveTo>
                      <a:pt x="2" y="62"/>
                    </a:moveTo>
                    <a:cubicBezTo>
                      <a:pt x="70" y="23"/>
                      <a:pt x="148" y="0"/>
                      <a:pt x="232" y="0"/>
                    </a:cubicBezTo>
                    <a:cubicBezTo>
                      <a:pt x="485" y="0"/>
                      <a:pt x="690" y="205"/>
                      <a:pt x="690" y="458"/>
                    </a:cubicBezTo>
                    <a:cubicBezTo>
                      <a:pt x="690" y="711"/>
                      <a:pt x="485" y="916"/>
                      <a:pt x="232" y="916"/>
                    </a:cubicBezTo>
                    <a:cubicBezTo>
                      <a:pt x="147" y="916"/>
                      <a:pt x="68" y="893"/>
                      <a:pt x="0" y="853"/>
                    </a:cubicBezTo>
                  </a:path>
                </a:pathLst>
              </a:custGeom>
              <a:noFill/>
              <a:ln w="317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Line 8">
                <a:extLst>
                  <a:ext uri="{FF2B5EF4-FFF2-40B4-BE49-F238E27FC236}">
                    <a16:creationId xmlns:a16="http://schemas.microsoft.com/office/drawing/2014/main" id="{7EFF5399-3992-F805-FF2A-E1691F593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3860"/>
                <a:ext cx="1680" cy="0"/>
              </a:xfrm>
              <a:prstGeom prst="line">
                <a:avLst/>
              </a:prstGeom>
              <a:noFill/>
              <a:ln w="31750" cap="flat">
                <a:gradFill flip="none" rotWithShape="1">
                  <a:gsLst>
                    <a:gs pos="0">
                      <a:schemeClr val="accent1"/>
                    </a:gs>
                    <a:gs pos="50000">
                      <a:srgbClr val="0078D4"/>
                    </a:gs>
                    <a:gs pos="97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257C1F72-6AE6-B6B2-020D-AD7D7F07B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" y="3860"/>
                <a:ext cx="1573" cy="0"/>
              </a:xfrm>
              <a:prstGeom prst="line">
                <a:avLst/>
              </a:prstGeom>
              <a:noFill/>
              <a:ln w="31750" cap="flat">
                <a:gradFill flip="none" rotWithShape="1">
                  <a:gsLst>
                    <a:gs pos="0">
                      <a:schemeClr val="accent1"/>
                    </a:gs>
                    <a:gs pos="53000">
                      <a:srgbClr val="0078D4"/>
                    </a:gs>
                    <a:gs pos="99000">
                      <a:schemeClr val="accent1">
                        <a:alpha val="0"/>
                      </a:schemeClr>
                    </a:gs>
                  </a:gsLst>
                  <a:lin ang="10800000" scaled="1"/>
                  <a:tileRect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Oval 5">
                <a:extLst>
                  <a:ext uri="{FF2B5EF4-FFF2-40B4-BE49-F238E27FC236}">
                    <a16:creationId xmlns:a16="http://schemas.microsoft.com/office/drawing/2014/main" id="{B9AA02E2-D7A2-5181-D276-99EF6F2BA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3739"/>
                <a:ext cx="240" cy="241"/>
              </a:xfrm>
              <a:prstGeom prst="ellipse">
                <a:avLst/>
              </a:prstGeom>
              <a:gradFill flip="none" rotWithShape="1">
                <a:gsLst>
                  <a:gs pos="2917">
                    <a:schemeClr val="accent1"/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317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55" name="Picture 2" descr="Azure Machine Learning - Visual Studio Marketplace">
              <a:extLst>
                <a:ext uri="{FF2B5EF4-FFF2-40B4-BE49-F238E27FC236}">
                  <a16:creationId xmlns:a16="http://schemas.microsoft.com/office/drawing/2014/main" id="{699E132D-49C7-E07E-8B64-1C9958633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56" y="4476810"/>
              <a:ext cx="380115" cy="40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D2BD8A-A6F4-EB5A-ACD7-516649BB22F4}"/>
                </a:ext>
              </a:extLst>
            </p:cNvPr>
            <p:cNvSpPr/>
            <p:nvPr/>
          </p:nvSpPr>
          <p:spPr bwMode="auto">
            <a:xfrm>
              <a:off x="10467536" y="3110456"/>
              <a:ext cx="424927" cy="3077650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Picture 62" descr="Comparing Databricks to Apache Spark - Databricks">
              <a:extLst>
                <a:ext uri="{FF2B5EF4-FFF2-40B4-BE49-F238E27FC236}">
                  <a16:creationId xmlns:a16="http://schemas.microsoft.com/office/drawing/2014/main" id="{FD39DCE6-49B2-93E1-3EED-47A70893A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309" y="3318600"/>
              <a:ext cx="996435" cy="518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10">
              <a:extLst>
                <a:ext uri="{FF2B5EF4-FFF2-40B4-BE49-F238E27FC236}">
                  <a16:creationId xmlns:a16="http://schemas.microsoft.com/office/drawing/2014/main" id="{F22998CE-9E7E-1954-E0FF-94ED81577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083" y="4508524"/>
              <a:ext cx="377290" cy="377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CEF8AFEB-19E6-FBA7-90E1-7530958486D2}"/>
                </a:ext>
              </a:extLst>
            </p:cNvPr>
            <p:cNvGrpSpPr/>
            <p:nvPr/>
          </p:nvGrpSpPr>
          <p:grpSpPr>
            <a:xfrm>
              <a:off x="6029587" y="1672500"/>
              <a:ext cx="761392" cy="761392"/>
              <a:chOff x="5959787" y="910464"/>
              <a:chExt cx="914400" cy="914400"/>
            </a:xfrm>
          </p:grpSpPr>
          <p:pic>
            <p:nvPicPr>
              <p:cNvPr id="7182" name="Graphic 7181" descr="Folder outline">
                <a:extLst>
                  <a:ext uri="{FF2B5EF4-FFF2-40B4-BE49-F238E27FC236}">
                    <a16:creationId xmlns:a16="http://schemas.microsoft.com/office/drawing/2014/main" id="{9A6DD9FE-99DD-1CAE-855F-FFAC6727A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959787" y="9104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84" name="Graphic 7183" descr="Lightning bolt outline">
                <a:extLst>
                  <a:ext uri="{FF2B5EF4-FFF2-40B4-BE49-F238E27FC236}">
                    <a16:creationId xmlns:a16="http://schemas.microsoft.com/office/drawing/2014/main" id="{3481A22B-0C3F-EE41-7154-2EAFE164A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198904" y="1203418"/>
                <a:ext cx="405082" cy="405082"/>
              </a:xfrm>
              <a:prstGeom prst="rect">
                <a:avLst/>
              </a:prstGeom>
            </p:spPr>
          </p:pic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B87D5A6-AED1-E4AE-0BFD-89D65CD8BC24}"/>
                </a:ext>
              </a:extLst>
            </p:cNvPr>
            <p:cNvGrpSpPr/>
            <p:nvPr/>
          </p:nvGrpSpPr>
          <p:grpSpPr>
            <a:xfrm>
              <a:off x="9084247" y="1455644"/>
              <a:ext cx="250207" cy="277297"/>
              <a:chOff x="9084247" y="1455644"/>
              <a:chExt cx="250207" cy="277297"/>
            </a:xfrm>
          </p:grpSpPr>
          <p:grpSp>
            <p:nvGrpSpPr>
              <p:cNvPr id="7215" name="Group 7214">
                <a:extLst>
                  <a:ext uri="{FF2B5EF4-FFF2-40B4-BE49-F238E27FC236}">
                    <a16:creationId xmlns:a16="http://schemas.microsoft.com/office/drawing/2014/main" id="{672D95E0-4DF9-82E2-85C9-745257B48739}"/>
                  </a:ext>
                </a:extLst>
              </p:cNvPr>
              <p:cNvGrpSpPr/>
              <p:nvPr/>
            </p:nvGrpSpPr>
            <p:grpSpPr>
              <a:xfrm>
                <a:off x="9084247" y="1455644"/>
                <a:ext cx="149967" cy="244081"/>
                <a:chOff x="10742419" y="734199"/>
                <a:chExt cx="289598" cy="471339"/>
              </a:xfrm>
            </p:grpSpPr>
            <p:sp>
              <p:nvSpPr>
                <p:cNvPr id="7216" name="Rectangle 7215">
                  <a:extLst>
                    <a:ext uri="{FF2B5EF4-FFF2-40B4-BE49-F238E27FC236}">
                      <a16:creationId xmlns:a16="http://schemas.microsoft.com/office/drawing/2014/main" id="{B3C4E8E4-49BD-33E4-06FC-6E92530371FD}"/>
                    </a:ext>
                  </a:extLst>
                </p:cNvPr>
                <p:cNvSpPr/>
                <p:nvPr/>
              </p:nvSpPr>
              <p:spPr bwMode="auto">
                <a:xfrm>
                  <a:off x="10742419" y="734199"/>
                  <a:ext cx="289598" cy="471339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17" name="Rectangle: Rounded Corners 7216">
                  <a:extLst>
                    <a:ext uri="{FF2B5EF4-FFF2-40B4-BE49-F238E27FC236}">
                      <a16:creationId xmlns:a16="http://schemas.microsoft.com/office/drawing/2014/main" id="{CCA9748D-7D82-5AA3-C63D-3E9E4FF439C6}"/>
                    </a:ext>
                  </a:extLst>
                </p:cNvPr>
                <p:cNvSpPr/>
                <p:nvPr/>
              </p:nvSpPr>
              <p:spPr bwMode="auto">
                <a:xfrm>
                  <a:off x="10789920" y="790897"/>
                  <a:ext cx="194755" cy="665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18" name="Oval 7217">
                  <a:extLst>
                    <a:ext uri="{FF2B5EF4-FFF2-40B4-BE49-F238E27FC236}">
                      <a16:creationId xmlns:a16="http://schemas.microsoft.com/office/drawing/2014/main" id="{8491367A-7046-9E88-4B98-A087E7D09877}"/>
                    </a:ext>
                  </a:extLst>
                </p:cNvPr>
                <p:cNvSpPr/>
                <p:nvPr/>
              </p:nvSpPr>
              <p:spPr bwMode="auto">
                <a:xfrm>
                  <a:off x="10811296" y="80277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19" name="Rectangle: Rounded Corners 7218">
                  <a:extLst>
                    <a:ext uri="{FF2B5EF4-FFF2-40B4-BE49-F238E27FC236}">
                      <a16:creationId xmlns:a16="http://schemas.microsoft.com/office/drawing/2014/main" id="{A4C0FE4A-CE5C-B20C-914C-69F3D49A8CD5}"/>
                    </a:ext>
                  </a:extLst>
                </p:cNvPr>
                <p:cNvSpPr/>
                <p:nvPr/>
              </p:nvSpPr>
              <p:spPr bwMode="auto">
                <a:xfrm>
                  <a:off x="10789920" y="875789"/>
                  <a:ext cx="194755" cy="665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20" name="Oval 7219">
                  <a:extLst>
                    <a:ext uri="{FF2B5EF4-FFF2-40B4-BE49-F238E27FC236}">
                      <a16:creationId xmlns:a16="http://schemas.microsoft.com/office/drawing/2014/main" id="{584B9301-8439-C031-D767-313F05674489}"/>
                    </a:ext>
                  </a:extLst>
                </p:cNvPr>
                <p:cNvSpPr/>
                <p:nvPr/>
              </p:nvSpPr>
              <p:spPr bwMode="auto">
                <a:xfrm>
                  <a:off x="10811296" y="88766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pic>
            <p:nvPicPr>
              <p:cNvPr id="7221" name="Graphic 7220">
                <a:extLst>
                  <a:ext uri="{FF2B5EF4-FFF2-40B4-BE49-F238E27FC236}">
                    <a16:creationId xmlns:a16="http://schemas.microsoft.com/office/drawing/2014/main" id="{35DA2BAB-047E-E51B-40CB-85060164F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78703" y="1571891"/>
                <a:ext cx="155751" cy="161050"/>
              </a:xfrm>
              <a:prstGeom prst="rect">
                <a:avLst/>
              </a:prstGeom>
            </p:spPr>
          </p:pic>
        </p:grpSp>
        <p:pic>
          <p:nvPicPr>
            <p:cNvPr id="1030" name="Picture 6" descr="MySql Logo PNG Transparent &amp; SVG Vector - Freebie Supply">
              <a:extLst>
                <a:ext uri="{FF2B5EF4-FFF2-40B4-BE49-F238E27FC236}">
                  <a16:creationId xmlns:a16="http://schemas.microsoft.com/office/drawing/2014/main" id="{36842455-0FC0-2A24-CD0F-8261E3F51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670" y="1418505"/>
              <a:ext cx="508950" cy="352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ostgreSQL Logo transparent PNG - StickPNG">
              <a:extLst>
                <a:ext uri="{FF2B5EF4-FFF2-40B4-BE49-F238E27FC236}">
                  <a16:creationId xmlns:a16="http://schemas.microsoft.com/office/drawing/2014/main" id="{583E3BC4-E22D-EDA5-F992-C3AE32853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039" y="1479033"/>
              <a:ext cx="266676" cy="27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31" name="Graphic 7230">
              <a:extLst>
                <a:ext uri="{FF2B5EF4-FFF2-40B4-BE49-F238E27FC236}">
                  <a16:creationId xmlns:a16="http://schemas.microsoft.com/office/drawing/2014/main" id="{EAD4D9F7-4E77-CF05-FCF6-F1803E03F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73824" y="1444353"/>
              <a:ext cx="275983" cy="254160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9C102DAF-B389-7193-03F6-4CF79BCD6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435361" y="1792639"/>
              <a:ext cx="316973" cy="291909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0A4C8F29-A034-5DE9-0415-418ED360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067515" y="1795649"/>
              <a:ext cx="313706" cy="288900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CF7E1ECE-C92A-BFB6-D64C-AA12E0F03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753072" y="1795647"/>
              <a:ext cx="313706" cy="288901"/>
            </a:xfrm>
            <a:prstGeom prst="rect">
              <a:avLst/>
            </a:prstGeom>
          </p:spPr>
        </p:pic>
        <p:pic>
          <p:nvPicPr>
            <p:cNvPr id="1038" name="Picture 14" descr="FinTech">
              <a:extLst>
                <a:ext uri="{FF2B5EF4-FFF2-40B4-BE49-F238E27FC236}">
                  <a16:creationId xmlns:a16="http://schemas.microsoft.com/office/drawing/2014/main" id="{A35E668C-6BCB-98A3-D07E-D31CC28DF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006" y="1787712"/>
              <a:ext cx="661646" cy="29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FY'21 SFDC Social Value - Criteria - FINAL 4/2/21">
              <a:extLst>
                <a:ext uri="{FF2B5EF4-FFF2-40B4-BE49-F238E27FC236}">
                  <a16:creationId xmlns:a16="http://schemas.microsoft.com/office/drawing/2014/main" id="{4609B425-39CF-254D-D304-7528437AE7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9429" y="2344466"/>
              <a:ext cx="421818" cy="295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8ABB2C2B-E921-E068-2618-1666579FB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725267" y="2325184"/>
              <a:ext cx="291310" cy="291310"/>
            </a:xfrm>
            <a:prstGeom prst="rect">
              <a:avLst/>
            </a:prstGeom>
          </p:spPr>
        </p:pic>
        <p:pic>
          <p:nvPicPr>
            <p:cNvPr id="1044" name="Picture 20" descr="Json Vector Images (75)">
              <a:extLst>
                <a:ext uri="{FF2B5EF4-FFF2-40B4-BE49-F238E27FC236}">
                  <a16:creationId xmlns:a16="http://schemas.microsoft.com/office/drawing/2014/main" id="{D7EF6EE3-AC2B-7349-844C-031A03B5B5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22" t="13453" r="16316" b="19051"/>
            <a:stretch/>
          </p:blipFill>
          <p:spPr bwMode="auto">
            <a:xfrm>
              <a:off x="8403932" y="2304642"/>
              <a:ext cx="291311" cy="32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FBE11EF5-9091-BC96-05BB-C2074C525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236" y="2309135"/>
              <a:ext cx="323408" cy="32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690A65DB-BF25-79EF-A270-2F595500E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4213" y="2285649"/>
              <a:ext cx="223315" cy="357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" name="Picture 16" descr="Azure Cosmos DB Blog">
            <a:extLst>
              <a:ext uri="{FF2B5EF4-FFF2-40B4-BE49-F238E27FC236}">
                <a16:creationId xmlns:a16="http://schemas.microsoft.com/office/drawing/2014/main" id="{7A6D78E1-C641-03BE-7F4F-48000249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93" y="292100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9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45052B-D7C5-41B1-8B0F-6F0ACF059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589826" y="1067159"/>
            <a:ext cx="11480386" cy="3692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R="0" lvl="0" indent="0" defTabSz="93274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-50" normalizeH="0" baseline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239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and Query in 3 Steps!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C8362-4BAB-47DD-ACE6-387E764FA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0584" y="1806934"/>
            <a:ext cx="2695089" cy="4462104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lIns="91440" tIns="91440" rIns="91440" bIns="0" rtlCol="0"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1: Connect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405A33-E012-4FAD-A856-B97A1A85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93118" y="1806934"/>
            <a:ext cx="3238977" cy="4462104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lIns="91440" tIns="91440" rIns="91440" bIns="0" rtlCol="0"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2: Select the 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341-1F9D-45DB-B6E9-1E67A438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90074" y="1806934"/>
            <a:ext cx="5264621" cy="4462104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lIns="91440" tIns="91440" rIns="91440" bIns="0" rtlCol="0"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3: Run a Spark or SQL  command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D7BD33D-429D-40E8-8BC5-783614A25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47520" y="3952908"/>
            <a:ext cx="5000363" cy="2121045"/>
            <a:chOff x="5232525" y="2962805"/>
            <a:chExt cx="3753248" cy="159204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0E5AC2-7752-4E9C-81A5-25616DECC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2525" y="2962805"/>
              <a:ext cx="3753248" cy="1592046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9D4199-876A-46DC-A35E-A7F2FB87B1D6}"/>
                </a:ext>
              </a:extLst>
            </p:cNvPr>
            <p:cNvSpPr/>
            <p:nvPr/>
          </p:nvSpPr>
          <p:spPr bwMode="auto">
            <a:xfrm>
              <a:off x="7523356" y="3709639"/>
              <a:ext cx="1384425" cy="845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646" tIns="194917" rIns="243646" bIns="1949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42280" fontAlgn="base">
                <a:spcBef>
                  <a:spcPct val="0"/>
                </a:spcBef>
                <a:spcAft>
                  <a:spcPct val="0"/>
                </a:spcAft>
              </a:pPr>
              <a:endParaRPr lang="en-US" sz="2664" err="1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00B416-EC5B-4FB2-BE56-32FDDD038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47519" y="2359760"/>
            <a:ext cx="4348252" cy="1447636"/>
            <a:chOff x="5232524" y="1850541"/>
            <a:chExt cx="3263776" cy="108658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D2D32F2-C6A2-496C-95EF-1A752E5E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2524" y="1850541"/>
              <a:ext cx="3263776" cy="108658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687A8F2-631E-4402-A6B4-9AD22C472AE4}"/>
                </a:ext>
              </a:extLst>
            </p:cNvPr>
            <p:cNvSpPr/>
            <p:nvPr/>
          </p:nvSpPr>
          <p:spPr bwMode="auto">
            <a:xfrm>
              <a:off x="7523355" y="2381797"/>
              <a:ext cx="820877" cy="1899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646" tIns="194917" rIns="243646" bIns="1949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42280" fontAlgn="base">
                <a:spcBef>
                  <a:spcPct val="0"/>
                </a:spcBef>
                <a:spcAft>
                  <a:spcPct val="0"/>
                </a:spcAft>
              </a:pPr>
              <a:endParaRPr lang="en-US" sz="2664" err="1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F09FFFD-7984-4545-8921-C9E4709C9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71105" y="2359760"/>
            <a:ext cx="3126800" cy="3025812"/>
            <a:chOff x="2488478" y="1769183"/>
            <a:chExt cx="2346961" cy="22711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0ECF62-54FF-4A52-BF56-CC8EDBDF2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8478" y="1769183"/>
              <a:ext cx="2346961" cy="2271159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D6056BB-92A1-4D95-BDC3-66ED34B4E9BD}"/>
                </a:ext>
              </a:extLst>
            </p:cNvPr>
            <p:cNvSpPr/>
            <p:nvPr/>
          </p:nvSpPr>
          <p:spPr bwMode="auto">
            <a:xfrm>
              <a:off x="2488478" y="3319057"/>
              <a:ext cx="2281642" cy="7212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646" tIns="194917" rIns="243646" bIns="1949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42280" fontAlgn="base">
                <a:spcBef>
                  <a:spcPct val="0"/>
                </a:spcBef>
                <a:spcAft>
                  <a:spcPct val="0"/>
                </a:spcAft>
              </a:pPr>
              <a:endParaRPr lang="en-US" sz="2664" err="1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B3DEE1-102B-4F4B-A527-18D189114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7176" y="2359761"/>
            <a:ext cx="2537170" cy="1768046"/>
            <a:chOff x="312419" y="1769183"/>
            <a:chExt cx="1904387" cy="132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2C3C15-33BF-4909-9CDD-C0038F35E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419" y="1769183"/>
              <a:ext cx="1904387" cy="132708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51C659-3F61-411A-804C-E6796D3FC07D}"/>
                </a:ext>
              </a:extLst>
            </p:cNvPr>
            <p:cNvSpPr/>
            <p:nvPr/>
          </p:nvSpPr>
          <p:spPr bwMode="auto">
            <a:xfrm>
              <a:off x="1281725" y="2374985"/>
              <a:ext cx="935081" cy="1883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646" tIns="194917" rIns="243646" bIns="1949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42280" fontAlgn="base">
                <a:spcBef>
                  <a:spcPct val="0"/>
                </a:spcBef>
                <a:spcAft>
                  <a:spcPct val="0"/>
                </a:spcAft>
              </a:pPr>
              <a:endParaRPr lang="en-US" sz="2664" err="1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6C5A82-275B-0636-7BFA-7AD4B6B77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Synapse Link :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FFFC7788-E3CB-7C8B-7E0A-47A058FE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93" y="292100"/>
            <a:ext cx="726990" cy="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3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1" grpId="0" animBg="1"/>
    </p:bldLst>
  </p:timing>
</p:sld>
</file>

<file path=ppt/theme/theme1.xml><?xml version="1.0" encoding="utf-8"?>
<a:theme xmlns:a="http://schemas.openxmlformats.org/drawingml/2006/main" name="6_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37A1A211E6AD49B6926EBCABCBDE8F" ma:contentTypeVersion="18" ma:contentTypeDescription="Create a new document." ma:contentTypeScope="" ma:versionID="99dd24ec3b8beadf0090b49a1fe390f8">
  <xsd:schema xmlns:xsd="http://www.w3.org/2001/XMLSchema" xmlns:xs="http://www.w3.org/2001/XMLSchema" xmlns:p="http://schemas.microsoft.com/office/2006/metadata/properties" xmlns:ns1="http://schemas.microsoft.com/sharepoint/v3" xmlns:ns2="61349b38-87b0-4d20-bd6f-41da2268192a" xmlns:ns3="68fcb561-4938-471e-ad66-507677a35492" xmlns:ns4="230e9df3-be65-4c73-a93b-d1236ebd677e" targetNamespace="http://schemas.microsoft.com/office/2006/metadata/properties" ma:root="true" ma:fieldsID="37f4ab598d4f0ebaba8791878e8c6b44" ns1:_="" ns2:_="" ns3:_="" ns4:_="">
    <xsd:import namespace="http://schemas.microsoft.com/sharepoint/v3"/>
    <xsd:import namespace="61349b38-87b0-4d20-bd6f-41da2268192a"/>
    <xsd:import namespace="68fcb561-4938-471e-ad66-507677a354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49b38-87b0-4d20-bd6f-41da22681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cb561-4938-471e-ad66-507677a3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e976329-bda7-46dd-ab9f-441921e7087c}" ma:internalName="TaxCatchAll" ma:showField="CatchAllData" ma:web="68fcb561-4938-471e-ad66-507677a3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lcf76f155ced4ddcb4097134ff3c332f xmlns="61349b38-87b0-4d20-bd6f-41da2268192a">
      <Terms xmlns="http://schemas.microsoft.com/office/infopath/2007/PartnerControls"/>
    </lcf76f155ced4ddcb4097134ff3c332f>
    <SharedWithUsers xmlns="68fcb561-4938-471e-ad66-507677a35492">
      <UserInfo>
        <DisplayName>Terence O'Shea (Chilco Strategies Inc)</DisplayName>
        <AccountId>522</AccountId>
        <AccountType/>
      </UserInfo>
      <UserInfo>
        <DisplayName>Tyler Mays-Childers (he/him)</DisplayName>
        <AccountId>515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01F6E73-7FB6-48B5-8C89-DD5F3C12C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8E64A9-1571-4618-8532-CF81A385D5B5}"/>
</file>

<file path=customXml/itemProps3.xml><?xml version="1.0" encoding="utf-8"?>
<ds:datastoreItem xmlns:ds="http://schemas.openxmlformats.org/officeDocument/2006/customXml" ds:itemID="{130537B0-F211-4528-A4DA-98A9F9298C27}">
  <ds:schemaRefs>
    <ds:schemaRef ds:uri="06ccca23-2dd2-41b3-9f0e-af175205266b"/>
    <ds:schemaRef ds:uri="230e9df3-be65-4c73-a93b-d1236ebd677e"/>
    <ds:schemaRef ds:uri="a2165599-a07b-4411-8221-deb1748a0548"/>
    <ds:schemaRef ds:uri="fc07152f-a519-491d-844f-51483cd7f25e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941</Words>
  <Application>Microsoft Office PowerPoint</Application>
  <PresentationFormat>Widescreen</PresentationFormat>
  <Paragraphs>230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Segoe UI</vt:lpstr>
      <vt:lpstr>Segoe UI Semibold</vt:lpstr>
      <vt:lpstr>Segoe UI Semilight</vt:lpstr>
      <vt:lpstr>Wingdings</vt:lpstr>
      <vt:lpstr>6_Black Template</vt:lpstr>
      <vt:lpstr>Azure Synapse Link for Azure Cosmos DB</vt:lpstr>
      <vt:lpstr>Azure Synapse Link for Azure Cosmos DB </vt:lpstr>
      <vt:lpstr>Azure Cosmos DB Analytics Before Synapse Link</vt:lpstr>
      <vt:lpstr>Azure Cosmos DB Analytics Before Synapse Link </vt:lpstr>
      <vt:lpstr>Azure Synapse Link for Cosmos DB</vt:lpstr>
      <vt:lpstr>Analyze your data with Synapse Apache Spark</vt:lpstr>
      <vt:lpstr>Query your data with Synapse SQL serverless </vt:lpstr>
      <vt:lpstr>Analytics + BI patterns with Azure Synapse Link</vt:lpstr>
      <vt:lpstr>Azure Synapse Link :  </vt:lpstr>
      <vt:lpstr>Typical Scenarios</vt:lpstr>
      <vt:lpstr>Supply chain analytics, forecasting &amp; reporting</vt:lpstr>
      <vt:lpstr>Real-time personalization</vt:lpstr>
      <vt:lpstr>IOT predictive maintenance</vt:lpstr>
      <vt:lpstr>Synapse Link for Cosmos DB Roadmap in 2022</vt:lpstr>
      <vt:lpstr>Official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Arbuckle</dc:creator>
  <cp:lastModifiedBy>Terence O'Shea</cp:lastModifiedBy>
  <cp:revision>45</cp:revision>
  <dcterms:created xsi:type="dcterms:W3CDTF">2022-08-09T18:01:12Z</dcterms:created>
  <dcterms:modified xsi:type="dcterms:W3CDTF">2022-10-28T17:29:42Z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0x010100CB37A1A211E6AD49B6926EBCABCBDE8F</vt:lpwstr>
  </property>
  <property fmtid="{D5CDD505-2E9C-101B-9397-08002B2CF9AE}" pid="3" name="MediaServiceImageTags">
    <vt:lpwstr/>
  </property>
</Properties>
</file>