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833" r:id="rId1"/>
    <p:sldMasterId id="2147484857" r:id="rId2"/>
  </p:sldMasterIdLst>
  <p:notesMasterIdLst>
    <p:notesMasterId r:id="rId22"/>
  </p:notesMasterIdLst>
  <p:handoutMasterIdLst>
    <p:handoutMasterId r:id="rId23"/>
  </p:handoutMasterIdLst>
  <p:sldIdLst>
    <p:sldId id="8328" r:id="rId3"/>
    <p:sldId id="8331" r:id="rId4"/>
    <p:sldId id="8250" r:id="rId5"/>
    <p:sldId id="8326" r:id="rId6"/>
    <p:sldId id="8243" r:id="rId7"/>
    <p:sldId id="8330" r:id="rId8"/>
    <p:sldId id="8244" r:id="rId9"/>
    <p:sldId id="8327" r:id="rId10"/>
    <p:sldId id="8246" r:id="rId11"/>
    <p:sldId id="8247" r:id="rId12"/>
    <p:sldId id="8248" r:id="rId13"/>
    <p:sldId id="8249" r:id="rId14"/>
    <p:sldId id="8240" r:id="rId15"/>
    <p:sldId id="8332" r:id="rId16"/>
    <p:sldId id="8333" r:id="rId17"/>
    <p:sldId id="8334" r:id="rId18"/>
    <p:sldId id="2369" r:id="rId19"/>
    <p:sldId id="1599" r:id="rId20"/>
    <p:sldId id="8238"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genda" id="{662A55AF-265B-42B3-9CB6-40C6288A9B30}">
          <p14:sldIdLst>
            <p14:sldId id="8328"/>
            <p14:sldId id="8331"/>
            <p14:sldId id="8250"/>
            <p14:sldId id="8326"/>
            <p14:sldId id="8243"/>
            <p14:sldId id="8330"/>
            <p14:sldId id="8244"/>
            <p14:sldId id="8327"/>
            <p14:sldId id="8246"/>
            <p14:sldId id="8247"/>
            <p14:sldId id="8248"/>
            <p14:sldId id="8249"/>
            <p14:sldId id="8240"/>
            <p14:sldId id="8332"/>
            <p14:sldId id="8333"/>
            <p14:sldId id="8334"/>
          </p14:sldIdLst>
        </p14:section>
        <p14:section name="Technical resources" id="{33D8D32D-2053-494C-ACB1-4E93C90B0443}">
          <p14:sldIdLst>
            <p14:sldId id="2369"/>
            <p14:sldId id="1599"/>
          </p14:sldIdLst>
        </p14:section>
        <p14:section name="Appendix" id="{5A95CC1C-17B4-46BD-98F1-434BEA2070C3}">
          <p14:sldIdLst>
            <p14:sldId id="823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hor" initials="A" lastIdx="35" clrIdx="1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41"/>
    <a:srgbClr val="1E1E4A"/>
    <a:srgbClr val="008C72"/>
    <a:srgbClr val="008272"/>
    <a:srgbClr val="000000"/>
    <a:srgbClr val="3C3C41"/>
    <a:srgbClr val="FFFFFF"/>
    <a:srgbClr val="1A1A1A"/>
    <a:srgbClr val="35353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42" autoAdjust="0"/>
    <p:restoredTop sz="57697" autoAdjust="0"/>
  </p:normalViewPr>
  <p:slideViewPr>
    <p:cSldViewPr snapToGrid="0">
      <p:cViewPr varScale="1">
        <p:scale>
          <a:sx n="64" d="100"/>
          <a:sy n="64" d="100"/>
        </p:scale>
        <p:origin x="1812" y="7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3/14/2019 2:48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3/14/2019 2:47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nam06.safelinks.protection.outlook.com/?url=https%3A%2F%2Fwww.microsoft.com%2Fhandsonlabs%2Finstructorledlabs&amp;data=02%7C01%7Cv-tha%40microsoft.com%7C84a18bfea86a4be2bebf08d66768aeeb%7C72f988bf86f141af91ab2d7cd011db47%7C1%7C0%7C636810096655190075&amp;sdata=uTEeL4hrDUjlEcEPM6vo%2BKo3%2F2bq%2FdrToF%2B%2BolHtuqA%3D&amp;reserved=0"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4480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Under </a:t>
            </a:r>
            <a:r>
              <a:rPr lang="en-US" sz="900" u="sng" kern="1200" dirty="0">
                <a:solidFill>
                  <a:schemeClr val="tx1"/>
                </a:solidFill>
                <a:effectLst/>
                <a:latin typeface="Segoe UI Light" pitchFamily="34" charset="0"/>
                <a:ea typeface="+mn-ea"/>
                <a:cs typeface="+mn-cs"/>
              </a:rPr>
              <a:t>Conform</a:t>
            </a:r>
            <a:endParaRPr lang="en-US" sz="90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Review and book your workshop</a:t>
            </a:r>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The facilitator will receive a conformation email.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758743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SQL MI labs have several browser pop-ups. One for the lab environment, one for the lab guide and in some cases one for an RDP session into a jump box.</a:t>
            </a:r>
          </a:p>
          <a:p>
            <a:pPr marL="171450" indent="-171450">
              <a:buFont typeface="Arial" panose="020B0604020202020204" pitchFamily="34" charset="0"/>
              <a:buChar char="•"/>
            </a:pPr>
            <a:r>
              <a:rPr lang="en-US" dirty="0"/>
              <a:t>Make sure participants have their browser pop-ups enabled </a:t>
            </a:r>
          </a:p>
          <a:p>
            <a:pPr marL="171450" indent="-171450">
              <a:buFont typeface="Arial" panose="020B0604020202020204" pitchFamily="34" charset="0"/>
              <a:buChar char="•"/>
            </a:pPr>
            <a:r>
              <a:rPr lang="en-US" dirty="0"/>
              <a:t>Double check the guide pop-up is sized correctly and not below the screen</a:t>
            </a:r>
          </a:p>
          <a:p>
            <a:pPr marL="171450" indent="-171450">
              <a:buFont typeface="Arial" panose="020B0604020202020204" pitchFamily="34" charset="0"/>
              <a:buChar char="•"/>
            </a:pPr>
            <a:r>
              <a:rPr lang="en-US" dirty="0"/>
              <a:t>For a better experience plan to have additional monitors and adaptors to connect people laptops to the monitors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573796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7B9D4F-5F19-438C-92E8-037C6AE8F87D}" type="slidenum">
              <a:rPr lang="en-US" smtClean="0"/>
              <a:t>18</a:t>
            </a:fld>
            <a:endParaRPr lang="en-US"/>
          </a:p>
        </p:txBody>
      </p:sp>
    </p:spTree>
    <p:extLst>
      <p:ext uri="{BB962C8B-B14F-4D97-AF65-F5344CB8AC3E}">
        <p14:creationId xmlns:p14="http://schemas.microsoft.com/office/powerpoint/2010/main" val="552614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Note: You will need to book the labs for preparation and then again book the labs for the actual training delivery. </a:t>
            </a:r>
          </a:p>
          <a:p>
            <a:r>
              <a:rPr lang="en-US" sz="900" kern="1200" dirty="0">
                <a:solidFill>
                  <a:schemeClr val="tx1"/>
                </a:solidFill>
                <a:effectLst/>
                <a:latin typeface="Segoe UI Light" pitchFamily="34" charset="0"/>
                <a:ea typeface="+mn-ea"/>
                <a:cs typeface="+mn-cs"/>
              </a:rPr>
              <a:t>Labs must be booked 4 DAYS prior to accessing them.</a:t>
            </a:r>
          </a:p>
          <a:p>
            <a:pPr lvl="0"/>
            <a:r>
              <a:rPr lang="en-US" sz="900" kern="1200" dirty="0">
                <a:solidFill>
                  <a:schemeClr val="tx1"/>
                </a:solidFill>
                <a:effectLst/>
                <a:latin typeface="Segoe UI Light" pitchFamily="34" charset="0"/>
                <a:ea typeface="+mn-ea"/>
                <a:cs typeface="+mn-cs"/>
              </a:rPr>
              <a:t>Go to:  </a:t>
            </a:r>
            <a:r>
              <a:rPr lang="en-US" sz="900" u="sng" kern="1200" dirty="0">
                <a:solidFill>
                  <a:schemeClr val="tx1"/>
                </a:solidFill>
                <a:effectLst/>
                <a:latin typeface="Segoe UI Light" pitchFamily="34" charset="0"/>
                <a:ea typeface="+mn-ea"/>
                <a:cs typeface="+mn-cs"/>
                <a:hlinkClick r:id="rId3"/>
              </a:rPr>
              <a:t>https://www.microsoft.com/handsonlabs/instructorledlabs</a:t>
            </a:r>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867090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a:solidFill>
                  <a:schemeClr val="tx1"/>
                </a:solidFill>
                <a:effectLst/>
                <a:latin typeface="Segoe UI Light" pitchFamily="34" charset="0"/>
                <a:ea typeface="+mn-ea"/>
                <a:cs typeface="+mn-cs"/>
              </a:rPr>
              <a:t>You will be routed to a page to log in using one of the following credentials:</a:t>
            </a:r>
          </a:p>
          <a:p>
            <a:pPr lvl="1"/>
            <a:r>
              <a:rPr lang="en-US" sz="900" kern="1200" dirty="0">
                <a:solidFill>
                  <a:schemeClr val="tx1"/>
                </a:solidFill>
                <a:effectLst/>
                <a:latin typeface="Segoe UI Light" pitchFamily="34" charset="0"/>
                <a:ea typeface="+mn-ea"/>
                <a:cs typeface="+mn-cs"/>
              </a:rPr>
              <a:t>Microsoft Customer </a:t>
            </a:r>
          </a:p>
          <a:p>
            <a:pPr lvl="1"/>
            <a:r>
              <a:rPr lang="en-US" sz="900" kern="1200" dirty="0">
                <a:solidFill>
                  <a:schemeClr val="tx1"/>
                </a:solidFill>
                <a:effectLst/>
                <a:latin typeface="Segoe UI Light" pitchFamily="34" charset="0"/>
                <a:ea typeface="+mn-ea"/>
                <a:cs typeface="+mn-cs"/>
              </a:rPr>
              <a:t>Microsoft Employee</a:t>
            </a:r>
          </a:p>
          <a:p>
            <a:pPr lvl="1"/>
            <a:r>
              <a:rPr lang="en-US" sz="900" kern="1200" dirty="0">
                <a:solidFill>
                  <a:schemeClr val="tx1"/>
                </a:solidFill>
                <a:effectLst/>
                <a:latin typeface="Segoe UI Light" pitchFamily="34" charset="0"/>
                <a:ea typeface="+mn-ea"/>
                <a:cs typeface="+mn-cs"/>
              </a:rPr>
              <a:t>Microsoft Partner</a:t>
            </a:r>
          </a:p>
          <a:p>
            <a:r>
              <a:rPr lang="en-US" sz="900" kern="1200" dirty="0">
                <a:solidFill>
                  <a:schemeClr val="tx1"/>
                </a:solidFill>
                <a:effectLst/>
                <a:latin typeface="Segoe UI Light" pitchFamily="34" charset="0"/>
                <a:ea typeface="+mn-ea"/>
                <a:cs typeface="+mn-cs"/>
              </a:rPr>
              <a:t>If you are not a Microsoft Employee or Partner, you will need to have your Microsoft contact book the labs for you.</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022469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a:solidFill>
                  <a:schemeClr val="tx1"/>
                </a:solidFill>
                <a:effectLst/>
                <a:latin typeface="Segoe UI Light" pitchFamily="34" charset="0"/>
                <a:ea typeface="+mn-ea"/>
                <a:cs typeface="+mn-cs"/>
              </a:rPr>
              <a:t>Select “SQL Managed Instance” from the list of instructor-led-labs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253004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a:solidFill>
                  <a:schemeClr val="tx1"/>
                </a:solidFill>
                <a:effectLst/>
                <a:latin typeface="Segoe UI Light" pitchFamily="34" charset="0"/>
                <a:ea typeface="+mn-ea"/>
                <a:cs typeface="+mn-cs"/>
              </a:rPr>
              <a:t>Under </a:t>
            </a:r>
            <a:r>
              <a:rPr lang="en-US" sz="900" u="sng" kern="1200" dirty="0">
                <a:solidFill>
                  <a:schemeClr val="tx1"/>
                </a:solidFill>
                <a:effectLst/>
                <a:latin typeface="Segoe UI Light" pitchFamily="34" charset="0"/>
                <a:ea typeface="+mn-ea"/>
                <a:cs typeface="+mn-cs"/>
              </a:rPr>
              <a:t>Workshop Content</a:t>
            </a:r>
            <a:r>
              <a:rPr lang="en-US" sz="900" kern="1200" dirty="0">
                <a:solidFill>
                  <a:schemeClr val="tx1"/>
                </a:solidFill>
                <a:effectLst/>
                <a:latin typeface="Segoe UI Light" pitchFamily="34" charset="0"/>
                <a:ea typeface="+mn-ea"/>
                <a:cs typeface="+mn-cs"/>
              </a:rPr>
              <a:t>, select the “Data &amp; AI” Solution Area</a:t>
            </a:r>
          </a:p>
          <a:p>
            <a:pPr lvl="0"/>
            <a:r>
              <a:rPr lang="en-US" sz="900" kern="1200" dirty="0">
                <a:solidFill>
                  <a:schemeClr val="tx1"/>
                </a:solidFill>
                <a:effectLst/>
                <a:latin typeface="Segoe UI Light" pitchFamily="34" charset="0"/>
                <a:ea typeface="+mn-ea"/>
                <a:cs typeface="+mn-cs"/>
              </a:rPr>
              <a:t>Click “Next”</a:t>
            </a:r>
          </a:p>
          <a:p>
            <a:endParaRPr lang="en-US" dirty="0"/>
          </a:p>
          <a:p>
            <a:endParaRPr lang="en-US" dirty="0"/>
          </a:p>
          <a:p>
            <a:pPr lvl="0"/>
            <a:r>
              <a:rPr lang="en-US" sz="900" kern="1200" dirty="0">
                <a:solidFill>
                  <a:schemeClr val="tx1"/>
                </a:solidFill>
                <a:effectLst/>
                <a:latin typeface="Segoe UI Light" pitchFamily="34" charset="0"/>
                <a:ea typeface="+mn-ea"/>
                <a:cs typeface="+mn-cs"/>
              </a:rPr>
              <a:t>Click on “Schedule an Instructor Led Workshop” </a:t>
            </a:r>
          </a:p>
          <a:p>
            <a:pPr lvl="0"/>
            <a:r>
              <a:rPr lang="en-US" sz="900" kern="1200" dirty="0">
                <a:solidFill>
                  <a:schemeClr val="tx1"/>
                </a:solidFill>
                <a:effectLst/>
                <a:latin typeface="Segoe UI Light" pitchFamily="34" charset="0"/>
                <a:ea typeface="+mn-ea"/>
                <a:cs typeface="+mn-cs"/>
              </a:rPr>
              <a:t>Find “SQL Managed Instance” and click “Schedule Lab”</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05097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a:solidFill>
                  <a:schemeClr val="tx1"/>
                </a:solidFill>
                <a:effectLst/>
                <a:latin typeface="Segoe UI Light" pitchFamily="34" charset="0"/>
                <a:ea typeface="+mn-ea"/>
                <a:cs typeface="+mn-cs"/>
              </a:rPr>
              <a:t>Under Data &amp; AI, click “</a:t>
            </a:r>
            <a:r>
              <a:rPr lang="en-US" sz="900" b="1" kern="1200" dirty="0">
                <a:solidFill>
                  <a:schemeClr val="tx1"/>
                </a:solidFill>
                <a:effectLst/>
                <a:latin typeface="Segoe UI Light" pitchFamily="34" charset="0"/>
                <a:ea typeface="+mn-ea"/>
                <a:cs typeface="+mn-cs"/>
              </a:rPr>
              <a:t>SQL Managed Instance</a:t>
            </a:r>
            <a:r>
              <a:rPr lang="en-US" sz="900" kern="1200" dirty="0">
                <a:solidFill>
                  <a:schemeClr val="tx1"/>
                </a:solidFill>
                <a:effectLst/>
                <a:latin typeface="Segoe UI Light" pitchFamily="34" charset="0"/>
                <a:ea typeface="+mn-ea"/>
                <a:cs typeface="+mn-cs"/>
              </a:rPr>
              <a:t>” – the labs you will be using during your workshop are titled and are part of the track bundle:</a:t>
            </a:r>
          </a:p>
          <a:p>
            <a:pPr lvl="1"/>
            <a:r>
              <a:rPr lang="en-US" sz="900" kern="1200" dirty="0">
                <a:solidFill>
                  <a:schemeClr val="tx1"/>
                </a:solidFill>
                <a:effectLst/>
                <a:latin typeface="Segoe UI Light" pitchFamily="34" charset="0"/>
                <a:ea typeface="+mn-ea"/>
                <a:cs typeface="+mn-cs"/>
              </a:rPr>
              <a:t>Introduction to SQL Managed Instance</a:t>
            </a:r>
          </a:p>
          <a:p>
            <a:pPr lvl="1"/>
            <a:r>
              <a:rPr lang="en-US" sz="900" kern="1200" dirty="0">
                <a:solidFill>
                  <a:schemeClr val="tx1"/>
                </a:solidFill>
                <a:effectLst/>
                <a:latin typeface="Segoe UI Light" pitchFamily="34" charset="0"/>
                <a:ea typeface="+mn-ea"/>
                <a:cs typeface="+mn-cs"/>
              </a:rPr>
              <a:t>Migration using SQL Managed Instance</a:t>
            </a:r>
          </a:p>
          <a:p>
            <a:pPr lvl="1"/>
            <a:r>
              <a:rPr lang="en-US" sz="900" kern="1200" dirty="0">
                <a:solidFill>
                  <a:schemeClr val="tx1"/>
                </a:solidFill>
                <a:effectLst/>
                <a:latin typeface="Segoe UI Light" pitchFamily="34" charset="0"/>
                <a:ea typeface="+mn-ea"/>
                <a:cs typeface="+mn-cs"/>
              </a:rPr>
              <a:t>Integration of SQL Managed Instance with SSIS and Power BI</a:t>
            </a:r>
          </a:p>
          <a:p>
            <a:pPr lvl="0"/>
            <a:r>
              <a:rPr lang="en-US" sz="900" kern="1200" dirty="0">
                <a:solidFill>
                  <a:schemeClr val="tx1"/>
                </a:solidFill>
                <a:effectLst/>
                <a:latin typeface="Segoe UI Light" pitchFamily="34" charset="0"/>
                <a:ea typeface="+mn-ea"/>
                <a:cs typeface="+mn-cs"/>
              </a:rPr>
              <a:t>Click “Next”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830849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a:solidFill>
                  <a:schemeClr val="tx1"/>
                </a:solidFill>
                <a:effectLst/>
                <a:latin typeface="Segoe UI Light" pitchFamily="34" charset="0"/>
                <a:ea typeface="+mn-ea"/>
                <a:cs typeface="+mn-cs"/>
              </a:rPr>
              <a:t>Under </a:t>
            </a:r>
            <a:r>
              <a:rPr lang="en-US" sz="900" u="sng" kern="1200" dirty="0">
                <a:solidFill>
                  <a:schemeClr val="tx1"/>
                </a:solidFill>
                <a:effectLst/>
                <a:latin typeface="Segoe UI Light" pitchFamily="34" charset="0"/>
                <a:ea typeface="+mn-ea"/>
                <a:cs typeface="+mn-cs"/>
              </a:rPr>
              <a:t>Workshop Information</a:t>
            </a:r>
            <a:endParaRPr lang="en-US" sz="900" kern="1200" dirty="0">
              <a:solidFill>
                <a:schemeClr val="tx1"/>
              </a:solidFill>
              <a:effectLst/>
              <a:latin typeface="Segoe UI Light" pitchFamily="34" charset="0"/>
              <a:ea typeface="+mn-ea"/>
              <a:cs typeface="+mn-cs"/>
            </a:endParaRPr>
          </a:p>
          <a:p>
            <a:pPr lvl="1"/>
            <a:r>
              <a:rPr lang="en-US" sz="900" kern="1200" dirty="0">
                <a:solidFill>
                  <a:schemeClr val="tx1"/>
                </a:solidFill>
                <a:effectLst/>
                <a:latin typeface="Segoe UI Light" pitchFamily="34" charset="0"/>
                <a:ea typeface="+mn-ea"/>
                <a:cs typeface="+mn-cs"/>
              </a:rPr>
              <a:t>For access to the labs </a:t>
            </a:r>
            <a:r>
              <a:rPr lang="en-US" sz="900" u="sng" kern="1200" dirty="0">
                <a:solidFill>
                  <a:schemeClr val="tx1"/>
                </a:solidFill>
                <a:effectLst/>
                <a:latin typeface="Segoe UI Light" pitchFamily="34" charset="0"/>
                <a:ea typeface="+mn-ea"/>
                <a:cs typeface="+mn-cs"/>
              </a:rPr>
              <a:t>to prepare</a:t>
            </a:r>
            <a:r>
              <a:rPr lang="en-US" sz="900" kern="1200" dirty="0">
                <a:solidFill>
                  <a:schemeClr val="tx1"/>
                </a:solidFill>
                <a:effectLst/>
                <a:latin typeface="Segoe UI Light" pitchFamily="34" charset="0"/>
                <a:ea typeface="+mn-ea"/>
                <a:cs typeface="+mn-cs"/>
              </a:rPr>
              <a:t> for your upcoming delivery please select “Personal Training Session” and enter in the title of your session – Azure SQL Managed Instance workshop preparation</a:t>
            </a:r>
          </a:p>
          <a:p>
            <a:pPr lvl="1"/>
            <a:r>
              <a:rPr lang="en-US" sz="900" kern="1200" dirty="0">
                <a:solidFill>
                  <a:schemeClr val="tx1"/>
                </a:solidFill>
                <a:effectLst/>
                <a:latin typeface="Segoe UI Light" pitchFamily="34" charset="0"/>
                <a:ea typeface="+mn-ea"/>
                <a:cs typeface="+mn-cs"/>
              </a:rPr>
              <a:t>For booking the </a:t>
            </a:r>
            <a:r>
              <a:rPr lang="en-US" sz="900" u="sng" kern="1200" dirty="0">
                <a:solidFill>
                  <a:schemeClr val="tx1"/>
                </a:solidFill>
                <a:effectLst/>
                <a:latin typeface="Segoe UI Light" pitchFamily="34" charset="0"/>
                <a:ea typeface="+mn-ea"/>
                <a:cs typeface="+mn-cs"/>
              </a:rPr>
              <a:t>actual partner delivery</a:t>
            </a:r>
            <a:r>
              <a:rPr lang="en-US" sz="900" kern="1200" dirty="0">
                <a:solidFill>
                  <a:schemeClr val="tx1"/>
                </a:solidFill>
                <a:effectLst/>
                <a:latin typeface="Segoe UI Light" pitchFamily="34" charset="0"/>
                <a:ea typeface="+mn-ea"/>
                <a:cs typeface="+mn-cs"/>
              </a:rPr>
              <a:t>, please select “Other” and enter in the title of your session – Azure SQL Managed Instance partner/customer workshop. </a:t>
            </a:r>
          </a:p>
          <a:p>
            <a:pPr lvl="0"/>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kern="1200" dirty="0">
                <a:solidFill>
                  <a:schemeClr val="tx1"/>
                </a:solidFill>
                <a:effectLst/>
                <a:latin typeface="Segoe UI Light" pitchFamily="34" charset="0"/>
                <a:ea typeface="+mn-ea"/>
                <a:cs typeface="+mn-cs"/>
              </a:rPr>
              <a:t>Note:</a:t>
            </a:r>
            <a:r>
              <a:rPr lang="en-US" sz="900" kern="1200" dirty="0">
                <a:solidFill>
                  <a:schemeClr val="tx1"/>
                </a:solidFill>
                <a:effectLst/>
                <a:latin typeface="Segoe UI Light" pitchFamily="34" charset="0"/>
                <a:ea typeface="+mn-ea"/>
                <a:cs typeface="+mn-cs"/>
              </a:rPr>
              <a:t> The default limit is 30 people. Add a note in the booking tool to request more people.</a:t>
            </a:r>
          </a:p>
          <a:p>
            <a:pPr lvl="0"/>
            <a:endParaRPr lang="en-US" sz="900" kern="1200" dirty="0">
              <a:solidFill>
                <a:schemeClr val="tx1"/>
              </a:solidFill>
              <a:effectLst/>
              <a:latin typeface="Segoe UI Light" pitchFamily="34" charset="0"/>
              <a:ea typeface="+mn-ea"/>
              <a:cs typeface="+mn-cs"/>
            </a:endParaRP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Click “Next”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018721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Under </a:t>
            </a:r>
            <a:r>
              <a:rPr lang="en-US" sz="900" u="sng" kern="1200" dirty="0">
                <a:solidFill>
                  <a:schemeClr val="tx1"/>
                </a:solidFill>
                <a:effectLst/>
                <a:latin typeface="Segoe UI Light" pitchFamily="34" charset="0"/>
                <a:ea typeface="+mn-ea"/>
                <a:cs typeface="+mn-cs"/>
              </a:rPr>
              <a:t>Workshop Location &amp; Time</a:t>
            </a:r>
            <a:endParaRPr lang="en-US" sz="90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Enter the country and time zone you will be delivering the labs</a:t>
            </a:r>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Enter the date. Note you need to book a min of 4 days in advance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Click “Next”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721671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Under </a:t>
            </a:r>
            <a:r>
              <a:rPr lang="en-US" sz="900" u="sng" kern="1200" dirty="0">
                <a:solidFill>
                  <a:schemeClr val="tx1"/>
                </a:solidFill>
                <a:effectLst/>
                <a:latin typeface="Segoe UI Light" pitchFamily="34" charset="0"/>
                <a:ea typeface="+mn-ea"/>
                <a:cs typeface="+mn-cs"/>
              </a:rPr>
              <a:t>Facilitators</a:t>
            </a:r>
            <a:endParaRPr lang="en-US" sz="90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Enter at least one facilitator. They will be emailed a conformation and receive the lab URL when it’s ready to run.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Click “Next”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246311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7003381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8398495"/>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losing blue">
    <p:bg>
      <p:bgPr>
        <a:solidFill>
          <a:schemeClr val="accent1"/>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37086" y="6444246"/>
            <a:ext cx="4572000" cy="112090"/>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50843" eaLnBrk="0" hangingPunct="0"/>
            <a:r>
              <a:rPr lang="en-US" sz="714">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37278" y="3268663"/>
            <a:ext cx="2145157" cy="457200"/>
          </a:xfrm>
          <a:prstGeom prst="rect">
            <a:avLst/>
          </a:prstGeom>
        </p:spPr>
      </p:pic>
    </p:spTree>
    <p:extLst>
      <p:ext uri="{BB962C8B-B14F-4D97-AF65-F5344CB8AC3E}">
        <p14:creationId xmlns:p14="http://schemas.microsoft.com/office/powerpoint/2010/main" val="35916322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Higher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40" y="452439"/>
            <a:ext cx="11533187" cy="411162"/>
          </a:xfrm>
        </p:spPr>
        <p:txBody>
          <a:bodyPr wrap="square" lIns="0" tIns="0" rIns="0" bIns="0">
            <a:spAutoFit/>
          </a:bodyPr>
          <a:lstStyle>
            <a:lvl1pPr>
              <a:lnSpc>
                <a:spcPts val="3198"/>
              </a:lnSpc>
              <a:defRPr sz="2800"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9095" y="6578602"/>
            <a:ext cx="11819049" cy="120651"/>
          </a:xfrm>
          <a:prstGeom prst="rect">
            <a:avLst/>
          </a:prstGeom>
        </p:spPr>
        <p:txBody>
          <a:bodyPr vert="horz" lIns="91440" tIns="45720" rIns="91440" bIns="45720" numCol="2" rtlCol="0" anchor="ctr"/>
          <a:lstStyle>
            <a:lvl1pPr algn="l">
              <a:defRPr sz="700">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5444983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632780"/>
            <a:ext cx="11533187" cy="411162"/>
          </a:xfrm>
        </p:spPr>
        <p:txBody>
          <a:bodyPr wrap="square" lIns="0" tIns="0" rIns="0" bIns="0">
            <a:spAutoFit/>
          </a:bodyPr>
          <a:lstStyle>
            <a:lvl1pPr>
              <a:lnSpc>
                <a:spcPts val="3199"/>
              </a:lnSpc>
              <a:defRPr sz="2800"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lvl1pPr algn="l">
              <a:defRPr sz="700">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55968798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Higher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40" y="452439"/>
            <a:ext cx="11533187" cy="411162"/>
          </a:xfrm>
        </p:spPr>
        <p:txBody>
          <a:bodyPr wrap="square" lIns="0" tIns="0" rIns="0" bIns="0">
            <a:spAutoFit/>
          </a:bodyPr>
          <a:lstStyle>
            <a:lvl1pPr>
              <a:lnSpc>
                <a:spcPts val="3198"/>
              </a:lnSpc>
              <a:defRPr sz="2800"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9095" y="6578602"/>
            <a:ext cx="11819049" cy="120651"/>
          </a:xfrm>
          <a:prstGeom prst="rect">
            <a:avLst/>
          </a:prstGeom>
        </p:spPr>
        <p:txBody>
          <a:bodyPr vert="horz" lIns="91440" tIns="45720" rIns="91440" bIns="45720" numCol="2" rtlCol="0" anchor="ctr"/>
          <a:lstStyle>
            <a:lvl1pPr algn="l">
              <a:defRPr sz="700">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74690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6"/>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66248567"/>
      </p:ext>
    </p:extLst>
  </p:cSld>
  <p:clrMap bg1="lt1" tx1="dk1" bg2="lt2" tx2="dk2" accent1="accent1" accent2="accent2" accent3="accent3" accent4="accent4" accent5="accent5" accent6="accent6" hlink="hlink" folHlink="folHlink"/>
  <p:sldLayoutIdLst>
    <p:sldLayoutId id="2147484834" r:id="rId1"/>
    <p:sldLayoutId id="2147484843" r:id="rId2"/>
    <p:sldLayoutId id="2147484855" r:id="rId3"/>
    <p:sldLayoutId id="2147484860" r:id="rId4"/>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3187"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533187" cy="2169825"/>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2"/>
            <a:r>
              <a:rPr lang="en-US"/>
              <a:t>H3 Segoe UI </a:t>
            </a:r>
            <a:r>
              <a:rPr lang="en-US" err="1"/>
              <a:t>Semibold</a:t>
            </a:r>
            <a:r>
              <a:rPr lang="en-US"/>
              <a:t> 14/18</a:t>
            </a:r>
          </a:p>
          <a:p>
            <a:pPr lvl="3"/>
            <a:r>
              <a:rPr lang="en-US"/>
              <a:t>B2 Segoe UI Regular 14/18</a:t>
            </a:r>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lvl1pPr algn="l">
              <a:defRPr sz="700">
                <a:solidFill>
                  <a:schemeClr val="tx1">
                    <a:tint val="75000"/>
                  </a:schemeClr>
                </a:solidFill>
              </a:defRPr>
            </a:lvl1pPr>
          </a:lstStyle>
          <a:p>
            <a:r>
              <a:rPr lang="en-US">
                <a:solidFill>
                  <a:schemeClr val="bg1">
                    <a:lumMod val="65000"/>
                  </a:schemeClr>
                </a:solidFill>
              </a:rPr>
              <a:t>© Microsoft Corporation                                                                                  								                                Azure </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5400000">
            <a:off x="9618797" y="2898553"/>
            <a:ext cx="6985725" cy="1188133"/>
          </a:xfrm>
          <a:prstGeom prst="rect">
            <a:avLst/>
          </a:prstGeom>
        </p:spPr>
      </p:pic>
    </p:spTree>
    <p:extLst>
      <p:ext uri="{BB962C8B-B14F-4D97-AF65-F5344CB8AC3E}">
        <p14:creationId xmlns:p14="http://schemas.microsoft.com/office/powerpoint/2010/main" val="2790865828"/>
      </p:ext>
    </p:extLst>
  </p:cSld>
  <p:clrMap bg1="lt1" tx1="dk1" bg2="lt2" tx2="dk2" accent1="accent1" accent2="accent2" accent3="accent3" accent4="accent4" accent5="accent5" accent6="accent6" hlink="hlink" folHlink="folHlink"/>
  <p:sldLayoutIdLst>
    <p:sldLayoutId id="2147484858" r:id="rId1"/>
    <p:sldLayoutId id="2147484859" r:id="rId2"/>
  </p:sldLayoutIdLst>
  <p:transition>
    <p:fade/>
  </p:transition>
  <p:hf sldNum="0"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1199"/>
        </a:spcBef>
        <a:spcAft>
          <a:spcPts val="600"/>
        </a:spcAft>
        <a:buClrTx/>
        <a:buSzPct val="90000"/>
        <a:buFont typeface="Wingdings" panose="05000000000000000000" pitchFamily="2" charset="2"/>
        <a:buNone/>
        <a:tabLst/>
        <a:defRPr sz="2400" kern="1200" spc="-50" baseline="0">
          <a:solidFill>
            <a:schemeClr val="tx1"/>
          </a:solidFill>
          <a:latin typeface="+mj-lt"/>
          <a:ea typeface="+mn-ea"/>
          <a:cs typeface="+mn-cs"/>
        </a:defRPr>
      </a:lvl1pPr>
      <a:lvl2pPr marL="0" marR="0" indent="0" algn="l" defTabSz="932563" rtl="0" eaLnBrk="1" fontAlgn="auto" latinLnBrk="0" hangingPunct="1">
        <a:lnSpc>
          <a:spcPct val="100000"/>
        </a:lnSpc>
        <a:spcBef>
          <a:spcPts val="0"/>
        </a:spcBef>
        <a:spcAft>
          <a:spcPts val="60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0"/>
        </a:spcBef>
        <a:spcAft>
          <a:spcPts val="60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600"/>
        </a:spcAft>
        <a:buFont typeface="Arial" pitchFamily="34" charset="0"/>
        <a:buNone/>
        <a:defRPr sz="1199"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tinyurl.com/yaju8q5p" TargetMode="Externa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mailto:sessionsupport@handsonlabs.microsoft.com" TargetMode="External"/><Relationship Id="rId2" Type="http://schemas.openxmlformats.org/officeDocument/2006/relationships/hyperlink" Target="mailto:support@handsonlabs.microsoft.com"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mailto:sessionsupport@handsonlabs.microsoft.com"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mailto:sessionsupport@handsonlabs.microsoft.com" TargetMode="External"/><Relationship Id="rId2" Type="http://schemas.openxmlformats.org/officeDocument/2006/relationships/hyperlink" Target="mailto:support@handsonlabs.microsoft.com"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hyperlink" Target="https://blogs.msdn.microsoft.com/sqlcat/2018/05/04/azure-sql-db-managed-instance-sp_readmierrorlog/" TargetMode="External"/><Relationship Id="rId13" Type="http://schemas.openxmlformats.org/officeDocument/2006/relationships/hyperlink" Target="https://blogs.msdn.microsoft.com/sqlreleaseservices/public-preview-azure-sql-database-managed-instance-management-pack/" TargetMode="External"/><Relationship Id="rId3" Type="http://schemas.openxmlformats.org/officeDocument/2006/relationships/hyperlink" Target="https://blogs.msdn.microsoft.com/sqlserverstorageengine/2018/05/15/creating-azure-sql-managed-instance-using-arm-templates/" TargetMode="External"/><Relationship Id="rId7" Type="http://schemas.openxmlformats.org/officeDocument/2006/relationships/hyperlink" Target="https://blogs.msdn.microsoft.com/sqlcat/2018/07/20/storage-performance-best-practices-and-considerations-for-azure-sql-db-managed-instance-general-purpose/" TargetMode="External"/><Relationship Id="rId12" Type="http://schemas.openxmlformats.org/officeDocument/2006/relationships/hyperlink" Target="https://na01.safelinks.protection.outlook.com/?url=https://blogs.msdn.microsoft.com/sqlserverstorageengine/2018/08/31/sending-emails-in-azure-sql-managed-instance/&amp;data=02|01|colinmu@microsoft.com|3a4fc0cce7c04f67b0a908d6338873f5|72f988bf86f141af91ab2d7cd011db47|1|0|636753058484138981&amp;sdata=yasrBwffl1f77sXZJN5UgoZh4ifWu15Tcn1%2BHjoJLY4%3D&amp;reserved=0" TargetMode="External"/><Relationship Id="rId2" Type="http://schemas.openxmlformats.org/officeDocument/2006/relationships/hyperlink" Target="https://docs.microsoft.com/en-us/azure/templates/microsoft.sql/managedinstances" TargetMode="External"/><Relationship Id="rId1" Type="http://schemas.openxmlformats.org/officeDocument/2006/relationships/slideLayout" Target="../slideLayouts/slideLayout2.xml"/><Relationship Id="rId6" Type="http://schemas.openxmlformats.org/officeDocument/2006/relationships/hyperlink" Target="https://blogs.msdn.microsoft.com/sqlcat/2018/05/04/cpu-and-memory-allocation-on-azure-sql-database-managed-instance/" TargetMode="External"/><Relationship Id="rId11" Type="http://schemas.openxmlformats.org/officeDocument/2006/relationships/hyperlink" Target="https://na01.safelinks.protection.outlook.com/?url=https://www.influxdata.com/time-series-platform/telegraf/&amp;data=02|01|colinmu@microsoft.com|3a4fc0cce7c04f67b0a908d6338873f5|72f988bf86f141af91ab2d7cd011db47|1|0|636753058484138981&amp;sdata=VUMoscSrNwKTBhI8cRM92y4WhB84RLm/Y0seb44M6LQ%3D&amp;reserved=0" TargetMode="External"/><Relationship Id="rId5" Type="http://schemas.openxmlformats.org/officeDocument/2006/relationships/hyperlink" Target="https://blogs.msdn.microsoft.com/sqlserverstorageengine/2018/06/07/cross-instance-point-in-time-restore-in-azure-sql-database-managed-instance/" TargetMode="External"/><Relationship Id="rId10" Type="http://schemas.openxmlformats.org/officeDocument/2006/relationships/hyperlink" Target="https://na01.safelinks.protection.outlook.com/?url=https://blogs.msdn.microsoft.com/sqlcat/2018/09/26/real-time-performance-monitoring-for-azure-sql-database-managed-instance/&amp;data=02|01|colinmu@microsoft.com|3a4fc0cce7c04f67b0a908d6338873f5|72f988bf86f141af91ab2d7cd011db47|1|0|636753058484138981&amp;sdata=8HEpoF/9JeKkxb0RCPDXSowWNuspZlXTuG2wUyvPfKU%3D&amp;reserved=0" TargetMode="External"/><Relationship Id="rId4" Type="http://schemas.openxmlformats.org/officeDocument/2006/relationships/hyperlink" Target="https://blogs.msdn.microsoft.com/sqlserverstorageengine/2018/05/31/change-size-azure-sql-managed-instance-using-powershell/" TargetMode="External"/><Relationship Id="rId9" Type="http://schemas.openxmlformats.org/officeDocument/2006/relationships/hyperlink" Target="https://github.com/dimitri-furman/managed-instance/tree/master/sp_readmierrorlo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icrosoft.com/handsonlabs/instructorledlabs"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handsonlabs/instructorledlab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47D116-F4C0-4552-97BC-327DA7CE4D71}"/>
              </a:ext>
            </a:extLst>
          </p:cNvPr>
          <p:cNvSpPr>
            <a:spLocks noGrp="1"/>
          </p:cNvSpPr>
          <p:nvPr>
            <p:ph type="title"/>
          </p:nvPr>
        </p:nvSpPr>
        <p:spPr>
          <a:xfrm>
            <a:off x="596710" y="1908852"/>
            <a:ext cx="11696889" cy="1695272"/>
          </a:xfrm>
        </p:spPr>
        <p:txBody>
          <a:bodyPr/>
          <a:lstStyle/>
          <a:p>
            <a:r>
              <a:rPr lang="en-US" sz="3600" spc="0" dirty="0">
                <a:solidFill>
                  <a:schemeClr val="accent2"/>
                </a:solidFill>
              </a:rPr>
              <a:t>Lab guidance </a:t>
            </a:r>
            <a:r>
              <a:rPr lang="en-US" sz="3600" dirty="0"/>
              <a:t>for Azure SQL Database Managed Instance </a:t>
            </a:r>
            <a:br>
              <a:rPr lang="en-US" dirty="0"/>
            </a:br>
            <a:endParaRPr lang="en-US" i="1" dirty="0"/>
          </a:p>
        </p:txBody>
      </p:sp>
    </p:spTree>
    <p:extLst>
      <p:ext uri="{BB962C8B-B14F-4D97-AF65-F5344CB8AC3E}">
        <p14:creationId xmlns:p14="http://schemas.microsoft.com/office/powerpoint/2010/main" val="169255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D726-2775-4B03-8BC7-37CFD50A039E}"/>
              </a:ext>
            </a:extLst>
          </p:cNvPr>
          <p:cNvSpPr>
            <a:spLocks noGrp="1"/>
          </p:cNvSpPr>
          <p:nvPr>
            <p:ph type="title"/>
          </p:nvPr>
        </p:nvSpPr>
        <p:spPr/>
        <p:txBody>
          <a:bodyPr/>
          <a:lstStyle/>
          <a:p>
            <a:r>
              <a:rPr lang="en-US" dirty="0"/>
              <a:t>Fil in the location &amp; time for workshop</a:t>
            </a:r>
          </a:p>
        </p:txBody>
      </p:sp>
      <p:pic>
        <p:nvPicPr>
          <p:cNvPr id="4" name="Picture 3">
            <a:extLst>
              <a:ext uri="{FF2B5EF4-FFF2-40B4-BE49-F238E27FC236}">
                <a16:creationId xmlns:a16="http://schemas.microsoft.com/office/drawing/2014/main" id="{66EA2158-AD67-4C91-93C2-72CA92267F9D}"/>
              </a:ext>
            </a:extLst>
          </p:cNvPr>
          <p:cNvPicPr>
            <a:picLocks noChangeAspect="1"/>
          </p:cNvPicPr>
          <p:nvPr/>
        </p:nvPicPr>
        <p:blipFill>
          <a:blip r:embed="rId3"/>
          <a:stretch>
            <a:fillRect/>
          </a:stretch>
        </p:blipFill>
        <p:spPr>
          <a:xfrm>
            <a:off x="882" y="2132977"/>
            <a:ext cx="12434711" cy="4210281"/>
          </a:xfrm>
          <a:prstGeom prst="rect">
            <a:avLst/>
          </a:prstGeom>
        </p:spPr>
      </p:pic>
      <p:sp>
        <p:nvSpPr>
          <p:cNvPr id="5" name="TextBox 4">
            <a:extLst>
              <a:ext uri="{FF2B5EF4-FFF2-40B4-BE49-F238E27FC236}">
                <a16:creationId xmlns:a16="http://schemas.microsoft.com/office/drawing/2014/main" id="{74FD344F-1B5D-48D0-B5B3-5ACBB438D2BB}"/>
              </a:ext>
            </a:extLst>
          </p:cNvPr>
          <p:cNvSpPr txBox="1"/>
          <p:nvPr/>
        </p:nvSpPr>
        <p:spPr>
          <a:xfrm>
            <a:off x="305939" y="976183"/>
            <a:ext cx="6085741" cy="560645"/>
          </a:xfrm>
          <a:prstGeom prst="rect">
            <a:avLst/>
          </a:prstGeom>
          <a:noFill/>
        </p:spPr>
        <p:txBody>
          <a:bodyPr wrap="none" lIns="186521" tIns="149217" rIns="186521" bIns="149217" rtlCol="0">
            <a:spAutoFit/>
          </a:bodyPr>
          <a:lstStyle/>
          <a:p>
            <a:pPr defTabSz="932597">
              <a:lnSpc>
                <a:spcPct val="90000"/>
              </a:lnSpc>
              <a:spcAft>
                <a:spcPts val="612"/>
              </a:spcAft>
            </a:pPr>
            <a:r>
              <a:rPr lang="en-US" sz="1836" b="1" dirty="0">
                <a:gradFill>
                  <a:gsLst>
                    <a:gs pos="2917">
                      <a:srgbClr val="3C3C41"/>
                    </a:gs>
                    <a:gs pos="30000">
                      <a:srgbClr val="3C3C41"/>
                    </a:gs>
                  </a:gsLst>
                  <a:lin ang="5400000" scaled="0"/>
                </a:gradFill>
                <a:latin typeface="Segoe UI"/>
              </a:rPr>
              <a:t>Note: </a:t>
            </a:r>
            <a:r>
              <a:rPr lang="en-US" sz="1836" dirty="0">
                <a:solidFill>
                  <a:srgbClr val="C00000"/>
                </a:solidFill>
                <a:latin typeface="Segoe UI"/>
              </a:rPr>
              <a:t>Reservations must be at least 4 days in advance</a:t>
            </a:r>
          </a:p>
        </p:txBody>
      </p:sp>
    </p:spTree>
    <p:extLst>
      <p:ext uri="{BB962C8B-B14F-4D97-AF65-F5344CB8AC3E}">
        <p14:creationId xmlns:p14="http://schemas.microsoft.com/office/powerpoint/2010/main" val="32382897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D722-266D-440C-8504-5B26300407BD}"/>
              </a:ext>
            </a:extLst>
          </p:cNvPr>
          <p:cNvSpPr>
            <a:spLocks noGrp="1"/>
          </p:cNvSpPr>
          <p:nvPr>
            <p:ph type="title"/>
          </p:nvPr>
        </p:nvSpPr>
        <p:spPr/>
        <p:txBody>
          <a:bodyPr/>
          <a:lstStyle/>
          <a:p>
            <a:r>
              <a:rPr lang="en-US" dirty="0"/>
              <a:t>Add facilitators</a:t>
            </a:r>
          </a:p>
        </p:txBody>
      </p:sp>
      <p:pic>
        <p:nvPicPr>
          <p:cNvPr id="5" name="Picture 4">
            <a:extLst>
              <a:ext uri="{FF2B5EF4-FFF2-40B4-BE49-F238E27FC236}">
                <a16:creationId xmlns:a16="http://schemas.microsoft.com/office/drawing/2014/main" id="{8950B6DE-06B6-4E9D-B480-4503FB7E2D06}"/>
              </a:ext>
            </a:extLst>
          </p:cNvPr>
          <p:cNvPicPr>
            <a:picLocks noChangeAspect="1"/>
          </p:cNvPicPr>
          <p:nvPr/>
        </p:nvPicPr>
        <p:blipFill>
          <a:blip r:embed="rId3"/>
          <a:stretch>
            <a:fillRect/>
          </a:stretch>
        </p:blipFill>
        <p:spPr>
          <a:xfrm>
            <a:off x="882" y="2325101"/>
            <a:ext cx="12434711" cy="2989302"/>
          </a:xfrm>
          <a:prstGeom prst="rect">
            <a:avLst/>
          </a:prstGeom>
        </p:spPr>
      </p:pic>
    </p:spTree>
    <p:extLst>
      <p:ext uri="{BB962C8B-B14F-4D97-AF65-F5344CB8AC3E}">
        <p14:creationId xmlns:p14="http://schemas.microsoft.com/office/powerpoint/2010/main" val="20029792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F607-16EF-45D7-8A8D-2A5A3F775DD7}"/>
              </a:ext>
            </a:extLst>
          </p:cNvPr>
          <p:cNvSpPr>
            <a:spLocks noGrp="1"/>
          </p:cNvSpPr>
          <p:nvPr>
            <p:ph type="title"/>
          </p:nvPr>
        </p:nvSpPr>
        <p:spPr/>
        <p:txBody>
          <a:bodyPr/>
          <a:lstStyle/>
          <a:p>
            <a:r>
              <a:rPr lang="en-US" dirty="0"/>
              <a:t>Review &amp; book</a:t>
            </a:r>
          </a:p>
        </p:txBody>
      </p:sp>
      <p:pic>
        <p:nvPicPr>
          <p:cNvPr id="4" name="Picture 3">
            <a:extLst>
              <a:ext uri="{FF2B5EF4-FFF2-40B4-BE49-F238E27FC236}">
                <a16:creationId xmlns:a16="http://schemas.microsoft.com/office/drawing/2014/main" id="{2B9B48BE-A533-4F38-A6A4-A928C9C4F0D4}"/>
              </a:ext>
            </a:extLst>
          </p:cNvPr>
          <p:cNvPicPr>
            <a:picLocks noChangeAspect="1"/>
          </p:cNvPicPr>
          <p:nvPr/>
        </p:nvPicPr>
        <p:blipFill>
          <a:blip r:embed="rId3"/>
          <a:stretch>
            <a:fillRect/>
          </a:stretch>
        </p:blipFill>
        <p:spPr>
          <a:xfrm>
            <a:off x="882" y="864769"/>
            <a:ext cx="12434711" cy="4107661"/>
          </a:xfrm>
          <a:prstGeom prst="rect">
            <a:avLst/>
          </a:prstGeom>
        </p:spPr>
      </p:pic>
      <p:pic>
        <p:nvPicPr>
          <p:cNvPr id="5" name="Picture 4">
            <a:extLst>
              <a:ext uri="{FF2B5EF4-FFF2-40B4-BE49-F238E27FC236}">
                <a16:creationId xmlns:a16="http://schemas.microsoft.com/office/drawing/2014/main" id="{8F0D3F50-AAEC-43B1-90D3-D60D59BEC745}"/>
              </a:ext>
            </a:extLst>
          </p:cNvPr>
          <p:cNvPicPr>
            <a:picLocks noChangeAspect="1"/>
          </p:cNvPicPr>
          <p:nvPr/>
        </p:nvPicPr>
        <p:blipFill>
          <a:blip r:embed="rId4"/>
          <a:stretch>
            <a:fillRect/>
          </a:stretch>
        </p:blipFill>
        <p:spPr>
          <a:xfrm>
            <a:off x="2502351" y="5614832"/>
            <a:ext cx="7714240" cy="1171077"/>
          </a:xfrm>
          <a:prstGeom prst="rect">
            <a:avLst/>
          </a:prstGeom>
          <a:ln>
            <a:solidFill>
              <a:srgbClr val="C00000"/>
            </a:solidFill>
          </a:ln>
        </p:spPr>
      </p:pic>
    </p:spTree>
    <p:extLst>
      <p:ext uri="{BB962C8B-B14F-4D97-AF65-F5344CB8AC3E}">
        <p14:creationId xmlns:p14="http://schemas.microsoft.com/office/powerpoint/2010/main" val="28950557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89B987-0AC1-498E-B3FC-1BEA07C1C74A}"/>
              </a:ext>
            </a:extLst>
          </p:cNvPr>
          <p:cNvSpPr>
            <a:spLocks noGrp="1"/>
          </p:cNvSpPr>
          <p:nvPr>
            <p:ph type="title"/>
          </p:nvPr>
        </p:nvSpPr>
        <p:spPr/>
        <p:txBody>
          <a:bodyPr/>
          <a:lstStyle/>
          <a:p>
            <a:r>
              <a:rPr lang="en-US" dirty="0"/>
              <a:t>Running the labs in a Workshop </a:t>
            </a:r>
          </a:p>
        </p:txBody>
      </p:sp>
      <p:pic>
        <p:nvPicPr>
          <p:cNvPr id="2" name="Picture 1">
            <a:extLst>
              <a:ext uri="{FF2B5EF4-FFF2-40B4-BE49-F238E27FC236}">
                <a16:creationId xmlns:a16="http://schemas.microsoft.com/office/drawing/2014/main" id="{DD870E34-18AC-4AB8-B95E-05586C22A5A0}"/>
              </a:ext>
            </a:extLst>
          </p:cNvPr>
          <p:cNvPicPr>
            <a:picLocks noChangeAspect="1"/>
          </p:cNvPicPr>
          <p:nvPr/>
        </p:nvPicPr>
        <p:blipFill>
          <a:blip r:embed="rId3"/>
          <a:stretch>
            <a:fillRect/>
          </a:stretch>
        </p:blipFill>
        <p:spPr>
          <a:xfrm>
            <a:off x="5654212" y="2248934"/>
            <a:ext cx="1623595" cy="3372082"/>
          </a:xfrm>
          <a:prstGeom prst="rect">
            <a:avLst/>
          </a:prstGeom>
        </p:spPr>
      </p:pic>
      <p:pic>
        <p:nvPicPr>
          <p:cNvPr id="3" name="Picture 2">
            <a:extLst>
              <a:ext uri="{FF2B5EF4-FFF2-40B4-BE49-F238E27FC236}">
                <a16:creationId xmlns:a16="http://schemas.microsoft.com/office/drawing/2014/main" id="{364CF693-5B2C-4B2F-B548-49FE5A119771}"/>
              </a:ext>
            </a:extLst>
          </p:cNvPr>
          <p:cNvPicPr>
            <a:picLocks noChangeAspect="1"/>
          </p:cNvPicPr>
          <p:nvPr/>
        </p:nvPicPr>
        <p:blipFill>
          <a:blip r:embed="rId4"/>
          <a:stretch>
            <a:fillRect/>
          </a:stretch>
        </p:blipFill>
        <p:spPr>
          <a:xfrm>
            <a:off x="446141" y="2248935"/>
            <a:ext cx="5141014" cy="3376940"/>
          </a:xfrm>
          <a:prstGeom prst="rect">
            <a:avLst/>
          </a:prstGeom>
        </p:spPr>
      </p:pic>
      <p:sp>
        <p:nvSpPr>
          <p:cNvPr id="6" name="TextBox 5">
            <a:extLst>
              <a:ext uri="{FF2B5EF4-FFF2-40B4-BE49-F238E27FC236}">
                <a16:creationId xmlns:a16="http://schemas.microsoft.com/office/drawing/2014/main" id="{8D7EDE47-88E0-46B3-8750-6D6296FC20F3}"/>
              </a:ext>
            </a:extLst>
          </p:cNvPr>
          <p:cNvSpPr txBox="1"/>
          <p:nvPr/>
        </p:nvSpPr>
        <p:spPr>
          <a:xfrm>
            <a:off x="1709204" y="5587208"/>
            <a:ext cx="3163878" cy="555568"/>
          </a:xfrm>
          <a:prstGeom prst="rect">
            <a:avLst/>
          </a:prstGeom>
          <a:noFill/>
        </p:spPr>
        <p:txBody>
          <a:bodyPr wrap="square" lIns="186494" tIns="149196" rIns="186494" bIns="149196" rtlCol="0">
            <a:spAutoFit/>
          </a:bodyPr>
          <a:lstStyle/>
          <a:p>
            <a:pPr defTabSz="932418">
              <a:lnSpc>
                <a:spcPct val="90000"/>
              </a:lnSpc>
              <a:spcAft>
                <a:spcPts val="612"/>
              </a:spcAft>
            </a:pPr>
            <a:r>
              <a:rPr lang="en-US" sz="1836" b="1" i="1" dirty="0">
                <a:solidFill>
                  <a:srgbClr val="C00000"/>
                </a:solidFill>
                <a:latin typeface="Segoe UI"/>
              </a:rPr>
              <a:t>Use an InPrivate browser</a:t>
            </a:r>
          </a:p>
        </p:txBody>
      </p:sp>
      <p:sp>
        <p:nvSpPr>
          <p:cNvPr id="7" name="TextBox 6">
            <a:extLst>
              <a:ext uri="{FF2B5EF4-FFF2-40B4-BE49-F238E27FC236}">
                <a16:creationId xmlns:a16="http://schemas.microsoft.com/office/drawing/2014/main" id="{BED8DC9C-4225-44FC-8D77-A0902991C1DF}"/>
              </a:ext>
            </a:extLst>
          </p:cNvPr>
          <p:cNvSpPr txBox="1"/>
          <p:nvPr/>
        </p:nvSpPr>
        <p:spPr>
          <a:xfrm>
            <a:off x="411349" y="993953"/>
            <a:ext cx="6489577" cy="877647"/>
          </a:xfrm>
          <a:prstGeom prst="rect">
            <a:avLst/>
          </a:prstGeom>
          <a:solidFill>
            <a:schemeClr val="tx2"/>
          </a:solidFill>
        </p:spPr>
        <p:txBody>
          <a:bodyPr wrap="none" lIns="186494" tIns="149196" rIns="186494" bIns="149196" rtlCol="0">
            <a:spAutoFit/>
          </a:bodyPr>
          <a:lstStyle/>
          <a:p>
            <a:pPr defTabSz="932418">
              <a:lnSpc>
                <a:spcPct val="90000"/>
              </a:lnSpc>
              <a:spcAft>
                <a:spcPts val="612"/>
              </a:spcAft>
            </a:pPr>
            <a:r>
              <a:rPr lang="en-US" sz="2448" dirty="0">
                <a:solidFill>
                  <a:srgbClr val="FFFFFF"/>
                </a:solidFill>
                <a:latin typeface="Segoe UI"/>
              </a:rPr>
              <a:t>Tiny URL:</a:t>
            </a:r>
            <a:r>
              <a:rPr lang="en-US" sz="4080" dirty="0">
                <a:solidFill>
                  <a:srgbClr val="FFFF00"/>
                </a:solidFill>
                <a:latin typeface="Segoe UI Semibold"/>
              </a:rPr>
              <a:t> </a:t>
            </a:r>
            <a:r>
              <a:rPr lang="en-US" sz="2856" u="sng" dirty="0">
                <a:solidFill>
                  <a:srgbClr val="FFFF00"/>
                </a:solidFill>
                <a:latin typeface="Segoe UI Semibold"/>
                <a:hlinkClick r:id="rId5">
                  <a:extLst>
                    <a:ext uri="{A12FA001-AC4F-418D-AE19-62706E023703}">
                      <ahyp:hlinkClr xmlns:ahyp="http://schemas.microsoft.com/office/drawing/2018/hyperlinkcolor" val="tx"/>
                    </a:ext>
                  </a:extLst>
                </a:hlinkClick>
              </a:rPr>
              <a:t>http://tinyurl.com/????????</a:t>
            </a:r>
            <a:r>
              <a:rPr lang="en-US" sz="2856" u="sng" dirty="0">
                <a:solidFill>
                  <a:srgbClr val="FFFF00"/>
                </a:solidFill>
                <a:latin typeface="Segoe UI Semibold"/>
              </a:rPr>
              <a:t>?</a:t>
            </a:r>
            <a:endParaRPr lang="en-US" sz="2448" dirty="0">
              <a:solidFill>
                <a:srgbClr val="FFFF00"/>
              </a:solidFill>
              <a:latin typeface="Segoe UI Semibold"/>
            </a:endParaRPr>
          </a:p>
        </p:txBody>
      </p:sp>
      <p:sp>
        <p:nvSpPr>
          <p:cNvPr id="12" name="Arrow: Down 11">
            <a:extLst>
              <a:ext uri="{FF2B5EF4-FFF2-40B4-BE49-F238E27FC236}">
                <a16:creationId xmlns:a16="http://schemas.microsoft.com/office/drawing/2014/main" id="{9528898B-F49D-4CBE-8085-A22B41002553}"/>
              </a:ext>
            </a:extLst>
          </p:cNvPr>
          <p:cNvSpPr/>
          <p:nvPr/>
        </p:nvSpPr>
        <p:spPr bwMode="auto">
          <a:xfrm rot="3230135">
            <a:off x="6845301" y="1009719"/>
            <a:ext cx="141931" cy="534949"/>
          </a:xfrm>
          <a:prstGeom prst="downArrow">
            <a:avLst>
              <a:gd name="adj1" fmla="val 39189"/>
              <a:gd name="adj2" fmla="val 44595"/>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TextBox 12">
            <a:extLst>
              <a:ext uri="{FF2B5EF4-FFF2-40B4-BE49-F238E27FC236}">
                <a16:creationId xmlns:a16="http://schemas.microsoft.com/office/drawing/2014/main" id="{35B97F0E-0AFC-4490-BB1D-2F21DA4763A7}"/>
              </a:ext>
            </a:extLst>
          </p:cNvPr>
          <p:cNvSpPr txBox="1"/>
          <p:nvPr/>
        </p:nvSpPr>
        <p:spPr>
          <a:xfrm>
            <a:off x="7041545" y="844295"/>
            <a:ext cx="5257498" cy="1056384"/>
          </a:xfrm>
          <a:prstGeom prst="rect">
            <a:avLst/>
          </a:prstGeom>
          <a:noFill/>
        </p:spPr>
        <p:txBody>
          <a:bodyPr wrap="square" lIns="186494" tIns="149196" rIns="186494" bIns="149196" rtlCol="0">
            <a:spAutoFit/>
          </a:bodyPr>
          <a:lstStyle/>
          <a:p>
            <a:pPr defTabSz="932418">
              <a:lnSpc>
                <a:spcPct val="90000"/>
              </a:lnSpc>
              <a:spcAft>
                <a:spcPts val="612"/>
              </a:spcAft>
            </a:pPr>
            <a:r>
              <a:rPr lang="en-US" sz="1224" i="1" dirty="0">
                <a:gradFill>
                  <a:gsLst>
                    <a:gs pos="2917">
                      <a:srgbClr val="3C3C41"/>
                    </a:gs>
                    <a:gs pos="30000">
                      <a:srgbClr val="3C3C41"/>
                    </a:gs>
                  </a:gsLst>
                  <a:lin ang="5400000" scaled="0"/>
                </a:gradFill>
                <a:latin typeface="Segoe UI"/>
              </a:rPr>
              <a:t>Once you’ve requested a workshop that includes labs you will get your own Tiny URL when the labs are ready. </a:t>
            </a:r>
            <a:r>
              <a:rPr lang="en-US" sz="1224" b="1" i="1" dirty="0">
                <a:gradFill>
                  <a:gsLst>
                    <a:gs pos="2917">
                      <a:srgbClr val="3C3C41"/>
                    </a:gs>
                    <a:gs pos="30000">
                      <a:srgbClr val="3C3C41"/>
                    </a:gs>
                  </a:gsLst>
                  <a:lin ang="5400000" scaled="0"/>
                </a:gradFill>
                <a:latin typeface="Segoe UI"/>
              </a:rPr>
              <a:t>Normally 1 hours prior to start </a:t>
            </a:r>
          </a:p>
          <a:p>
            <a:pPr defTabSz="932418">
              <a:lnSpc>
                <a:spcPct val="90000"/>
              </a:lnSpc>
              <a:spcAft>
                <a:spcPts val="612"/>
              </a:spcAft>
            </a:pPr>
            <a:endParaRPr lang="en-US" sz="1224" b="1" i="1" dirty="0">
              <a:gradFill>
                <a:gsLst>
                  <a:gs pos="2917">
                    <a:srgbClr val="3C3C41"/>
                  </a:gs>
                  <a:gs pos="30000">
                    <a:srgbClr val="3C3C41"/>
                  </a:gs>
                </a:gsLst>
                <a:lin ang="5400000" scaled="0"/>
              </a:gradFill>
              <a:latin typeface="Segoe UI"/>
            </a:endParaRPr>
          </a:p>
        </p:txBody>
      </p:sp>
      <p:sp>
        <p:nvSpPr>
          <p:cNvPr id="10" name="TextBox 9">
            <a:extLst>
              <a:ext uri="{FF2B5EF4-FFF2-40B4-BE49-F238E27FC236}">
                <a16:creationId xmlns:a16="http://schemas.microsoft.com/office/drawing/2014/main" id="{3C046337-0668-4B70-980D-A9790FBE68A4}"/>
              </a:ext>
            </a:extLst>
          </p:cNvPr>
          <p:cNvSpPr txBox="1"/>
          <p:nvPr/>
        </p:nvSpPr>
        <p:spPr>
          <a:xfrm>
            <a:off x="8453872" y="3912299"/>
            <a:ext cx="3163878" cy="647123"/>
          </a:xfrm>
          <a:prstGeom prst="rect">
            <a:avLst/>
          </a:prstGeom>
          <a:noFill/>
        </p:spPr>
        <p:txBody>
          <a:bodyPr wrap="square" lIns="186494" tIns="149196" rIns="186494" bIns="149196" rtlCol="0">
            <a:spAutoFit/>
          </a:bodyPr>
          <a:lstStyle/>
          <a:p>
            <a:pPr defTabSz="932418">
              <a:lnSpc>
                <a:spcPct val="90000"/>
              </a:lnSpc>
              <a:spcAft>
                <a:spcPts val="612"/>
              </a:spcAft>
            </a:pPr>
            <a:r>
              <a:rPr lang="en-US" sz="1224" b="1" i="1" dirty="0">
                <a:gradFill>
                  <a:gsLst>
                    <a:gs pos="2917">
                      <a:srgbClr val="3C3C41"/>
                    </a:gs>
                    <a:gs pos="30000">
                      <a:srgbClr val="3C3C41"/>
                    </a:gs>
                  </a:gsLst>
                  <a:lin ang="5400000" scaled="0"/>
                </a:gradFill>
                <a:latin typeface="Segoe UI"/>
              </a:rPr>
              <a:t>Make sure to login with the session credentials your give in the lab</a:t>
            </a:r>
          </a:p>
        </p:txBody>
      </p:sp>
      <p:sp>
        <p:nvSpPr>
          <p:cNvPr id="11" name="Arrow: Down 10">
            <a:extLst>
              <a:ext uri="{FF2B5EF4-FFF2-40B4-BE49-F238E27FC236}">
                <a16:creationId xmlns:a16="http://schemas.microsoft.com/office/drawing/2014/main" id="{1CE5FEFB-E759-48B0-A805-0C50D13B5AB0}"/>
              </a:ext>
            </a:extLst>
          </p:cNvPr>
          <p:cNvSpPr/>
          <p:nvPr/>
        </p:nvSpPr>
        <p:spPr bwMode="auto">
          <a:xfrm rot="5400000">
            <a:off x="7805081" y="3515968"/>
            <a:ext cx="137474" cy="1354758"/>
          </a:xfrm>
          <a:prstGeom prst="downArrow">
            <a:avLst>
              <a:gd name="adj1" fmla="val 39189"/>
              <a:gd name="adj2" fmla="val 44595"/>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FEAC1E0A-2CE4-4C9B-86D3-D44E627012FB}"/>
              </a:ext>
            </a:extLst>
          </p:cNvPr>
          <p:cNvSpPr/>
          <p:nvPr/>
        </p:nvSpPr>
        <p:spPr bwMode="auto">
          <a:xfrm>
            <a:off x="389745" y="2173573"/>
            <a:ext cx="6925455" cy="3507699"/>
          </a:xfrm>
          <a:prstGeom prst="roundRect">
            <a:avLst>
              <a:gd name="adj" fmla="val 3031"/>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935814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D69D-EBE7-4BFC-B7C3-785F3BA3DDF6}"/>
              </a:ext>
            </a:extLst>
          </p:cNvPr>
          <p:cNvSpPr>
            <a:spLocks noGrp="1"/>
          </p:cNvSpPr>
          <p:nvPr>
            <p:ph type="title"/>
          </p:nvPr>
        </p:nvSpPr>
        <p:spPr>
          <a:xfrm>
            <a:off x="465955" y="397449"/>
            <a:ext cx="11531551" cy="411162"/>
          </a:xfrm>
        </p:spPr>
        <p:txBody>
          <a:bodyPr/>
          <a:lstStyle/>
          <a:p>
            <a:r>
              <a:rPr lang="en-US" dirty="0"/>
              <a:t>Before each workshop session</a:t>
            </a:r>
          </a:p>
        </p:txBody>
      </p:sp>
      <p:sp>
        <p:nvSpPr>
          <p:cNvPr id="3" name="TextBox 2">
            <a:extLst>
              <a:ext uri="{FF2B5EF4-FFF2-40B4-BE49-F238E27FC236}">
                <a16:creationId xmlns:a16="http://schemas.microsoft.com/office/drawing/2014/main" id="{D1D4A350-C166-4D83-B7F0-EE9DFE6856CB}"/>
              </a:ext>
            </a:extLst>
          </p:cNvPr>
          <p:cNvSpPr txBox="1"/>
          <p:nvPr/>
        </p:nvSpPr>
        <p:spPr>
          <a:xfrm>
            <a:off x="344774" y="1614110"/>
            <a:ext cx="11977141" cy="4074962"/>
          </a:xfrm>
          <a:prstGeom prst="rect">
            <a:avLst/>
          </a:prstGeom>
          <a:noFill/>
        </p:spPr>
        <p:txBody>
          <a:bodyPr wrap="square" lIns="182880" tIns="146304" rIns="182880" bIns="146304" rtlCol="0">
            <a:spAutoFit/>
          </a:bodyPr>
          <a:lstStyle/>
          <a:p>
            <a:pPr lvl="0"/>
            <a:r>
              <a:rPr lang="en-US" dirty="0"/>
              <a:t>Once booked, you will receive a calendar request for EACH of the sessions (one for preparation and one for partner delivery) </a:t>
            </a:r>
          </a:p>
          <a:p>
            <a:pPr lvl="1"/>
            <a:r>
              <a:rPr lang="en-US" sz="1600" dirty="0"/>
              <a:t>Please accept that invite for the session to be confirmed</a:t>
            </a:r>
          </a:p>
          <a:p>
            <a:pPr lvl="1"/>
            <a:r>
              <a:rPr lang="en-US" sz="1600" dirty="0"/>
              <a:t>If you have not received a calendar request within 7 days of your training, please email </a:t>
            </a:r>
            <a:r>
              <a:rPr lang="en-US" sz="1600" u="sng" dirty="0">
                <a:hlinkClick r:id="rId2"/>
              </a:rPr>
              <a:t>support@handsonlabs.microsoft.com</a:t>
            </a:r>
            <a:endParaRPr lang="en-US" sz="1600" dirty="0"/>
          </a:p>
          <a:p>
            <a:pPr lvl="1"/>
            <a:r>
              <a:rPr lang="en-US" sz="1600" dirty="0"/>
              <a:t>You will receive session login and password information for you and the students </a:t>
            </a:r>
            <a:r>
              <a:rPr lang="en-US" sz="1600" u="sng" dirty="0"/>
              <a:t>1 hour before the session is scheduled to begin</a:t>
            </a:r>
            <a:r>
              <a:rPr lang="en-US" sz="1600" dirty="0"/>
              <a:t> from Microsoft Hands on Labs (See appendix A for sample email), If you did not receive it, email the </a:t>
            </a:r>
            <a:r>
              <a:rPr lang="en-US" sz="1600" u="sng" dirty="0">
                <a:hlinkClick r:id="rId3"/>
              </a:rPr>
              <a:t>sessionsupport@handsonlabs.microsoft.com</a:t>
            </a:r>
            <a:r>
              <a:rPr lang="en-US" sz="1600" dirty="0"/>
              <a:t> </a:t>
            </a:r>
          </a:p>
          <a:p>
            <a:pPr lvl="0"/>
            <a:endParaRPr lang="en-US" dirty="0"/>
          </a:p>
          <a:p>
            <a:pPr lvl="0"/>
            <a:r>
              <a:rPr lang="en-US" dirty="0"/>
              <a:t>Always walk through the scenarios before a session, even if you have facilitated the same content before as</a:t>
            </a:r>
            <a:br>
              <a:rPr lang="en-US" dirty="0"/>
            </a:br>
            <a:r>
              <a:rPr lang="en-US" i="1" dirty="0"/>
              <a:t>there are frequent updates to the content</a:t>
            </a:r>
          </a:p>
          <a:p>
            <a:pPr lvl="0"/>
            <a:endParaRPr lang="en-US" dirty="0"/>
          </a:p>
          <a:p>
            <a:pPr lvl="0"/>
            <a:r>
              <a:rPr lang="en-US" dirty="0"/>
              <a:t>If your attendees are bringing their own laptops, make sure they have 3</a:t>
            </a:r>
            <a:r>
              <a:rPr lang="en-US" baseline="30000" dirty="0"/>
              <a:t>rd</a:t>
            </a:r>
            <a:r>
              <a:rPr lang="en-US" dirty="0"/>
              <a:t> party RDP client installed for mac OS or Linux</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9508581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D69D-EBE7-4BFC-B7C3-785F3BA3DDF6}"/>
              </a:ext>
            </a:extLst>
          </p:cNvPr>
          <p:cNvSpPr>
            <a:spLocks noGrp="1"/>
          </p:cNvSpPr>
          <p:nvPr>
            <p:ph type="title"/>
          </p:nvPr>
        </p:nvSpPr>
        <p:spPr>
          <a:xfrm>
            <a:off x="465955" y="397449"/>
            <a:ext cx="11531551" cy="411162"/>
          </a:xfrm>
        </p:spPr>
        <p:txBody>
          <a:bodyPr/>
          <a:lstStyle/>
          <a:p>
            <a:r>
              <a:rPr lang="en-US" dirty="0"/>
              <a:t>During each workshop session</a:t>
            </a:r>
          </a:p>
        </p:txBody>
      </p:sp>
      <p:sp>
        <p:nvSpPr>
          <p:cNvPr id="3" name="TextBox 2">
            <a:extLst>
              <a:ext uri="{FF2B5EF4-FFF2-40B4-BE49-F238E27FC236}">
                <a16:creationId xmlns:a16="http://schemas.microsoft.com/office/drawing/2014/main" id="{D1D4A350-C166-4D83-B7F0-EE9DFE6856CB}"/>
              </a:ext>
            </a:extLst>
          </p:cNvPr>
          <p:cNvSpPr txBox="1"/>
          <p:nvPr/>
        </p:nvSpPr>
        <p:spPr>
          <a:xfrm>
            <a:off x="344774" y="1614110"/>
            <a:ext cx="11977141" cy="4228850"/>
          </a:xfrm>
          <a:prstGeom prst="rect">
            <a:avLst/>
          </a:prstGeom>
          <a:noFill/>
        </p:spPr>
        <p:txBody>
          <a:bodyPr wrap="square" lIns="182880" tIns="146304" rIns="182880" bIns="146304" rtlCol="0">
            <a:spAutoFit/>
          </a:bodyPr>
          <a:lstStyle/>
          <a:p>
            <a:pPr lvl="0"/>
            <a:r>
              <a:rPr lang="en-US" dirty="0"/>
              <a:t>Arrive at least 60 minutes before the session. Prepare and test the environment connection to ensure everything works properly</a:t>
            </a:r>
          </a:p>
          <a:p>
            <a:pPr lvl="0"/>
            <a:endParaRPr lang="en-US" dirty="0"/>
          </a:p>
          <a:p>
            <a:pPr lvl="0"/>
            <a:r>
              <a:rPr lang="en-US" dirty="0"/>
              <a:t>Write your session URL (</a:t>
            </a:r>
            <a:r>
              <a:rPr lang="en-US" dirty="0" err="1"/>
              <a:t>tinyurl</a:t>
            </a:r>
            <a:r>
              <a:rPr lang="en-US" dirty="0"/>
              <a:t>/</a:t>
            </a:r>
            <a:r>
              <a:rPr lang="en-US" dirty="0" err="1"/>
              <a:t>xxxx</a:t>
            </a:r>
            <a:r>
              <a:rPr lang="en-US" dirty="0"/>
              <a:t>), provided to you in the lab confirmation email, on a whiteboard so attendees can reference that during the sessions if they accidentally log out or have a hard time reading the demo script. </a:t>
            </a:r>
          </a:p>
          <a:p>
            <a:pPr lvl="0"/>
            <a:endParaRPr lang="en-US" dirty="0"/>
          </a:p>
          <a:p>
            <a:pPr lvl="0"/>
            <a:r>
              <a:rPr lang="en-US" dirty="0"/>
              <a:t>Call out instructor-only sections in the scenarios to prevent attendees from causing errors </a:t>
            </a:r>
          </a:p>
          <a:p>
            <a:pPr lvl="0"/>
            <a:endParaRPr lang="en-US" dirty="0"/>
          </a:p>
          <a:p>
            <a:pPr lvl="0"/>
            <a:r>
              <a:rPr lang="en-US" dirty="0"/>
              <a:t>Switch to click-through demos if you run into connectivity or system-related issues or if certain scenario is not working properly and switch back to the live hands-on labs for the next scenario</a:t>
            </a:r>
          </a:p>
          <a:p>
            <a:pPr lvl="0"/>
            <a:endParaRPr lang="en-US" dirty="0"/>
          </a:p>
          <a:p>
            <a:pPr lvl="0"/>
            <a:r>
              <a:rPr lang="en-US" dirty="0"/>
              <a:t>Administer the event evaluation form before the wrap-up session to ensure high response rate</a:t>
            </a:r>
          </a:p>
          <a:p>
            <a:pPr lvl="0"/>
            <a:r>
              <a:rPr lang="en-US" u="sng" dirty="0"/>
              <a:t>In-session</a:t>
            </a:r>
            <a:r>
              <a:rPr lang="en-US" dirty="0"/>
              <a:t> user support is available. Email </a:t>
            </a:r>
            <a:r>
              <a:rPr lang="en-US" u="sng" dirty="0">
                <a:hlinkClick r:id="rId2"/>
              </a:rPr>
              <a:t>sessionsupport@handsonlabs.microsoft.com</a:t>
            </a:r>
            <a:r>
              <a:rPr lang="en-US" dirty="0"/>
              <a:t>   </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241187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D69D-EBE7-4BFC-B7C3-785F3BA3DDF6}"/>
              </a:ext>
            </a:extLst>
          </p:cNvPr>
          <p:cNvSpPr>
            <a:spLocks noGrp="1"/>
          </p:cNvSpPr>
          <p:nvPr>
            <p:ph type="title"/>
          </p:nvPr>
        </p:nvSpPr>
        <p:spPr>
          <a:xfrm>
            <a:off x="465955" y="397449"/>
            <a:ext cx="11531551" cy="411162"/>
          </a:xfrm>
        </p:spPr>
        <p:txBody>
          <a:bodyPr/>
          <a:lstStyle/>
          <a:p>
            <a:r>
              <a:rPr lang="en-US" dirty="0"/>
              <a:t>After each workshop session</a:t>
            </a:r>
          </a:p>
        </p:txBody>
      </p:sp>
      <p:sp>
        <p:nvSpPr>
          <p:cNvPr id="3" name="TextBox 2">
            <a:extLst>
              <a:ext uri="{FF2B5EF4-FFF2-40B4-BE49-F238E27FC236}">
                <a16:creationId xmlns:a16="http://schemas.microsoft.com/office/drawing/2014/main" id="{D1D4A350-C166-4D83-B7F0-EE9DFE6856CB}"/>
              </a:ext>
            </a:extLst>
          </p:cNvPr>
          <p:cNvSpPr txBox="1"/>
          <p:nvPr/>
        </p:nvSpPr>
        <p:spPr>
          <a:xfrm>
            <a:off x="344774" y="1614110"/>
            <a:ext cx="11977141" cy="1735860"/>
          </a:xfrm>
          <a:prstGeom prst="rect">
            <a:avLst/>
          </a:prstGeom>
          <a:noFill/>
        </p:spPr>
        <p:txBody>
          <a:bodyPr wrap="square" lIns="182880" tIns="146304" rIns="182880" bIns="146304" rtlCol="0">
            <a:spAutoFit/>
          </a:bodyPr>
          <a:lstStyle/>
          <a:p>
            <a:pPr lvl="0"/>
            <a:r>
              <a:rPr lang="en-US" dirty="0"/>
              <a:t>Logins used in the session will be automatically disabled approximately one hour after your booked session</a:t>
            </a:r>
          </a:p>
          <a:p>
            <a:pPr lvl="0"/>
            <a:endParaRPr lang="en-US" dirty="0"/>
          </a:p>
          <a:p>
            <a:pPr lvl="0"/>
            <a:r>
              <a:rPr lang="en-US" dirty="0"/>
              <a:t>Share any feedback on successes and issues with the hands-on workshop experience, and report an issue by submitting a ticket on the field or partner portal</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40E6A38E-916A-4DFB-84EB-C12890629D7B}"/>
              </a:ext>
            </a:extLst>
          </p:cNvPr>
          <p:cNvSpPr txBox="1"/>
          <p:nvPr/>
        </p:nvSpPr>
        <p:spPr>
          <a:xfrm>
            <a:off x="376532" y="4210967"/>
            <a:ext cx="11900411" cy="2843855"/>
          </a:xfrm>
          <a:prstGeom prst="rect">
            <a:avLst/>
          </a:prstGeom>
          <a:noFill/>
        </p:spPr>
        <p:txBody>
          <a:bodyPr wrap="square" lIns="182880" tIns="146304" rIns="182880" bIns="146304" rtlCol="0">
            <a:spAutoFit/>
          </a:bodyPr>
          <a:lstStyle/>
          <a:p>
            <a:r>
              <a:rPr lang="en-US" sz="1600" dirty="0"/>
              <a:t>Support provided by the Hands on Lab platform is Monday through Friday. If you require assistance over the weekend, the support team will not get back to you until Monday. Please try to plan ahead for preparing for the labs should you have questions that need to be addressed.</a:t>
            </a:r>
          </a:p>
          <a:p>
            <a:endParaRPr lang="en-US" sz="1600" dirty="0"/>
          </a:p>
          <a:p>
            <a:r>
              <a:rPr lang="en-US" sz="1600" dirty="0"/>
              <a:t>For </a:t>
            </a:r>
            <a:r>
              <a:rPr lang="en-US" sz="1600" u="sng" dirty="0"/>
              <a:t>general support questions or special workshop requests</a:t>
            </a:r>
            <a:r>
              <a:rPr lang="en-US" sz="1600" dirty="0"/>
              <a:t> outside of the booking parameters, please contact the HOL General Support Team: </a:t>
            </a:r>
            <a:r>
              <a:rPr lang="en-US" sz="1600" u="sng" dirty="0">
                <a:hlinkClick r:id="rId2"/>
              </a:rPr>
              <a:t>support@handsonlabs.microsoft.com</a:t>
            </a:r>
            <a:r>
              <a:rPr lang="en-US" sz="1600" dirty="0"/>
              <a:t> </a:t>
            </a:r>
          </a:p>
          <a:p>
            <a:endParaRPr lang="en-US" sz="1600" dirty="0"/>
          </a:p>
          <a:p>
            <a:r>
              <a:rPr lang="en-US" sz="1600" dirty="0"/>
              <a:t>If any issues are encountered </a:t>
            </a:r>
            <a:r>
              <a:rPr lang="en-US" sz="1600" u="sng" dirty="0"/>
              <a:t>during a live workshop and you require immediate assistance</a:t>
            </a:r>
            <a:r>
              <a:rPr lang="en-US" sz="1600" dirty="0"/>
              <a:t>, please contact the HOL Session Support Team: </a:t>
            </a:r>
            <a:r>
              <a:rPr lang="en-US" sz="1600" u="sng" dirty="0">
                <a:hlinkClick r:id="rId3"/>
              </a:rPr>
              <a:t>sessionsupport@handsonlabs.microsoft.com</a:t>
            </a:r>
            <a:r>
              <a:rPr lang="en-US" sz="1600" dirty="0"/>
              <a:t> </a:t>
            </a:r>
          </a:p>
          <a:p>
            <a:pPr>
              <a:lnSpc>
                <a:spcPct val="90000"/>
              </a:lnSpc>
              <a:spcAft>
                <a:spcPts val="600"/>
              </a:spcAft>
            </a:pPr>
            <a:endParaRPr lang="en-US" sz="20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5DD98344-762B-45EE-A335-3BAD5454857C}"/>
              </a:ext>
            </a:extLst>
          </p:cNvPr>
          <p:cNvSpPr txBox="1">
            <a:spLocks/>
          </p:cNvSpPr>
          <p:nvPr/>
        </p:nvSpPr>
        <p:spPr>
          <a:xfrm>
            <a:off x="558395" y="3712771"/>
            <a:ext cx="2514590" cy="377476"/>
          </a:xfrm>
          <a:prstGeom prst="rect">
            <a:avLst/>
          </a:prstGeom>
        </p:spPr>
        <p:txBody>
          <a:bodyPr vert="horz" wrap="square" lIns="0" tIns="0" rIns="0" bIns="0" rtlCol="0" anchor="t">
            <a:spAutoFit/>
          </a:bodyPr>
          <a:lstStyle>
            <a:lvl1pPr algn="l" defTabSz="932563" rtl="0" eaLnBrk="1" latinLnBrk="0" hangingPunct="1">
              <a:lnSpc>
                <a:spcPts val="3199"/>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en-US" sz="2400" dirty="0">
                <a:solidFill>
                  <a:srgbClr val="0070C0"/>
                </a:solidFill>
              </a:rPr>
              <a:t>Support</a:t>
            </a:r>
          </a:p>
        </p:txBody>
      </p:sp>
    </p:spTree>
    <p:extLst>
      <p:ext uri="{BB962C8B-B14F-4D97-AF65-F5344CB8AC3E}">
        <p14:creationId xmlns:p14="http://schemas.microsoft.com/office/powerpoint/2010/main" val="44871308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62355D-4959-4BBD-A5FA-672E34AF55B2}"/>
              </a:ext>
            </a:extLst>
          </p:cNvPr>
          <p:cNvSpPr>
            <a:spLocks noGrp="1"/>
          </p:cNvSpPr>
          <p:nvPr>
            <p:ph type="title"/>
          </p:nvPr>
        </p:nvSpPr>
        <p:spPr/>
        <p:txBody>
          <a:bodyPr/>
          <a:lstStyle/>
          <a:p>
            <a:r>
              <a:rPr lang="en-US" sz="3264"/>
              <a:t>Blogs, best practices</a:t>
            </a:r>
          </a:p>
        </p:txBody>
      </p:sp>
      <p:graphicFrame>
        <p:nvGraphicFramePr>
          <p:cNvPr id="6" name="Table 5">
            <a:extLst>
              <a:ext uri="{FF2B5EF4-FFF2-40B4-BE49-F238E27FC236}">
                <a16:creationId xmlns:a16="http://schemas.microsoft.com/office/drawing/2014/main" id="{5B37E89F-BFC9-4195-B5FD-350ACA656D50}"/>
              </a:ext>
            </a:extLst>
          </p:cNvPr>
          <p:cNvGraphicFramePr>
            <a:graphicFrameLocks noGrp="1"/>
          </p:cNvGraphicFramePr>
          <p:nvPr>
            <p:extLst>
              <p:ext uri="{D42A27DB-BD31-4B8C-83A1-F6EECF244321}">
                <p14:modId xmlns:p14="http://schemas.microsoft.com/office/powerpoint/2010/main" val="3613940936"/>
              </p:ext>
            </p:extLst>
          </p:nvPr>
        </p:nvGraphicFramePr>
        <p:xfrm>
          <a:off x="590398" y="1223484"/>
          <a:ext cx="11544300" cy="5321808"/>
        </p:xfrm>
        <a:graphic>
          <a:graphicData uri="http://schemas.openxmlformats.org/drawingml/2006/table">
            <a:tbl>
              <a:tblPr firstRow="1" firstCol="1" bandRow="1"/>
              <a:tblGrid>
                <a:gridCol w="5688919">
                  <a:extLst>
                    <a:ext uri="{9D8B030D-6E8A-4147-A177-3AD203B41FA5}">
                      <a16:colId xmlns:a16="http://schemas.microsoft.com/office/drawing/2014/main" val="895096204"/>
                    </a:ext>
                  </a:extLst>
                </a:gridCol>
                <a:gridCol w="5855381">
                  <a:extLst>
                    <a:ext uri="{9D8B030D-6E8A-4147-A177-3AD203B41FA5}">
                      <a16:colId xmlns:a16="http://schemas.microsoft.com/office/drawing/2014/main" val="3611563581"/>
                    </a:ext>
                  </a:extLst>
                </a:gridCol>
              </a:tblGrid>
              <a:tr h="365760">
                <a:tc>
                  <a:txBody>
                    <a:bodyPr/>
                    <a:lstStyle>
                      <a:lvl1pPr marL="0" algn="l" defTabSz="951304" rtl="0" eaLnBrk="1" latinLnBrk="0" hangingPunct="1">
                        <a:defRPr sz="1836" b="1" kern="1200">
                          <a:solidFill>
                            <a:schemeClr val="lt1"/>
                          </a:solidFill>
                          <a:latin typeface="Segoe UI"/>
                        </a:defRPr>
                      </a:lvl1pPr>
                      <a:lvl2pPr marL="475652" algn="l" defTabSz="951304" rtl="0" eaLnBrk="1" latinLnBrk="0" hangingPunct="1">
                        <a:defRPr sz="1836" b="1" kern="1200">
                          <a:solidFill>
                            <a:schemeClr val="lt1"/>
                          </a:solidFill>
                          <a:latin typeface="Segoe UI"/>
                        </a:defRPr>
                      </a:lvl2pPr>
                      <a:lvl3pPr marL="951304" algn="l" defTabSz="951304" rtl="0" eaLnBrk="1" latinLnBrk="0" hangingPunct="1">
                        <a:defRPr sz="1836" b="1" kern="1200">
                          <a:solidFill>
                            <a:schemeClr val="lt1"/>
                          </a:solidFill>
                          <a:latin typeface="Segoe UI"/>
                        </a:defRPr>
                      </a:lvl3pPr>
                      <a:lvl4pPr marL="1426955" algn="l" defTabSz="951304" rtl="0" eaLnBrk="1" latinLnBrk="0" hangingPunct="1">
                        <a:defRPr sz="1836" b="1" kern="1200">
                          <a:solidFill>
                            <a:schemeClr val="lt1"/>
                          </a:solidFill>
                          <a:latin typeface="Segoe UI"/>
                        </a:defRPr>
                      </a:lvl4pPr>
                      <a:lvl5pPr marL="1902607" algn="l" defTabSz="951304" rtl="0" eaLnBrk="1" latinLnBrk="0" hangingPunct="1">
                        <a:defRPr sz="1836" b="1" kern="1200">
                          <a:solidFill>
                            <a:schemeClr val="lt1"/>
                          </a:solidFill>
                          <a:latin typeface="Segoe UI"/>
                        </a:defRPr>
                      </a:lvl5pPr>
                      <a:lvl6pPr marL="2378260" algn="l" defTabSz="951304" rtl="0" eaLnBrk="1" latinLnBrk="0" hangingPunct="1">
                        <a:defRPr sz="1836" b="1" kern="1200">
                          <a:solidFill>
                            <a:schemeClr val="lt1"/>
                          </a:solidFill>
                          <a:latin typeface="Segoe UI"/>
                        </a:defRPr>
                      </a:lvl6pPr>
                      <a:lvl7pPr marL="2853911" algn="l" defTabSz="951304" rtl="0" eaLnBrk="1" latinLnBrk="0" hangingPunct="1">
                        <a:defRPr sz="1836" b="1" kern="1200">
                          <a:solidFill>
                            <a:schemeClr val="lt1"/>
                          </a:solidFill>
                          <a:latin typeface="Segoe UI"/>
                        </a:defRPr>
                      </a:lvl7pPr>
                      <a:lvl8pPr marL="3329562" algn="l" defTabSz="951304" rtl="0" eaLnBrk="1" latinLnBrk="0" hangingPunct="1">
                        <a:defRPr sz="1836" b="1" kern="1200">
                          <a:solidFill>
                            <a:schemeClr val="lt1"/>
                          </a:solidFill>
                          <a:latin typeface="Segoe UI"/>
                        </a:defRPr>
                      </a:lvl8pPr>
                      <a:lvl9pPr marL="3805215" algn="l" defTabSz="951304" rtl="0" eaLnBrk="1" latinLnBrk="0" hangingPunct="1">
                        <a:defRPr sz="1836" b="1" kern="1200">
                          <a:solidFill>
                            <a:schemeClr val="lt1"/>
                          </a:solidFill>
                          <a:latin typeface="Segoe UI"/>
                        </a:defRPr>
                      </a:lvl9pPr>
                    </a:lstStyle>
                    <a:p>
                      <a:pPr marL="0" marR="0">
                        <a:spcBef>
                          <a:spcPts val="0"/>
                        </a:spcBef>
                        <a:spcAft>
                          <a:spcPts val="0"/>
                        </a:spcAft>
                      </a:pPr>
                      <a:r>
                        <a:rPr lang="en-US" sz="1400">
                          <a:solidFill>
                            <a:schemeClr val="bg1"/>
                          </a:solidFill>
                          <a:effectLst/>
                        </a:rPr>
                        <a:t>Document </a:t>
                      </a:r>
                      <a:endParaRPr lang="en-US" sz="1400">
                        <a:solidFill>
                          <a:schemeClr val="bg1"/>
                        </a:solidFill>
                        <a:effectLst/>
                        <a:latin typeface="Times New Roman" panose="02020603050405020304" pitchFamily="18" charset="0"/>
                        <a:ea typeface="Calibri" panose="020F0502020204030204" pitchFamily="34" charset="0"/>
                      </a:endParaRPr>
                    </a:p>
                  </a:txBody>
                  <a:tcPr marR="4572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3"/>
                    </a:solidFill>
                  </a:tcPr>
                </a:tc>
                <a:tc>
                  <a:txBody>
                    <a:bodyPr/>
                    <a:lstStyle>
                      <a:lvl1pPr marL="0" algn="l" defTabSz="951304" rtl="0" eaLnBrk="1" latinLnBrk="0" hangingPunct="1">
                        <a:defRPr sz="1836" b="1" kern="1200">
                          <a:solidFill>
                            <a:schemeClr val="lt1"/>
                          </a:solidFill>
                          <a:latin typeface="Segoe UI"/>
                        </a:defRPr>
                      </a:lvl1pPr>
                      <a:lvl2pPr marL="475652" algn="l" defTabSz="951304" rtl="0" eaLnBrk="1" latinLnBrk="0" hangingPunct="1">
                        <a:defRPr sz="1836" b="1" kern="1200">
                          <a:solidFill>
                            <a:schemeClr val="lt1"/>
                          </a:solidFill>
                          <a:latin typeface="Segoe UI"/>
                        </a:defRPr>
                      </a:lvl2pPr>
                      <a:lvl3pPr marL="951304" algn="l" defTabSz="951304" rtl="0" eaLnBrk="1" latinLnBrk="0" hangingPunct="1">
                        <a:defRPr sz="1836" b="1" kern="1200">
                          <a:solidFill>
                            <a:schemeClr val="lt1"/>
                          </a:solidFill>
                          <a:latin typeface="Segoe UI"/>
                        </a:defRPr>
                      </a:lvl3pPr>
                      <a:lvl4pPr marL="1426955" algn="l" defTabSz="951304" rtl="0" eaLnBrk="1" latinLnBrk="0" hangingPunct="1">
                        <a:defRPr sz="1836" b="1" kern="1200">
                          <a:solidFill>
                            <a:schemeClr val="lt1"/>
                          </a:solidFill>
                          <a:latin typeface="Segoe UI"/>
                        </a:defRPr>
                      </a:lvl4pPr>
                      <a:lvl5pPr marL="1902607" algn="l" defTabSz="951304" rtl="0" eaLnBrk="1" latinLnBrk="0" hangingPunct="1">
                        <a:defRPr sz="1836" b="1" kern="1200">
                          <a:solidFill>
                            <a:schemeClr val="lt1"/>
                          </a:solidFill>
                          <a:latin typeface="Segoe UI"/>
                        </a:defRPr>
                      </a:lvl5pPr>
                      <a:lvl6pPr marL="2378260" algn="l" defTabSz="951304" rtl="0" eaLnBrk="1" latinLnBrk="0" hangingPunct="1">
                        <a:defRPr sz="1836" b="1" kern="1200">
                          <a:solidFill>
                            <a:schemeClr val="lt1"/>
                          </a:solidFill>
                          <a:latin typeface="Segoe UI"/>
                        </a:defRPr>
                      </a:lvl6pPr>
                      <a:lvl7pPr marL="2853911" algn="l" defTabSz="951304" rtl="0" eaLnBrk="1" latinLnBrk="0" hangingPunct="1">
                        <a:defRPr sz="1836" b="1" kern="1200">
                          <a:solidFill>
                            <a:schemeClr val="lt1"/>
                          </a:solidFill>
                          <a:latin typeface="Segoe UI"/>
                        </a:defRPr>
                      </a:lvl7pPr>
                      <a:lvl8pPr marL="3329562" algn="l" defTabSz="951304" rtl="0" eaLnBrk="1" latinLnBrk="0" hangingPunct="1">
                        <a:defRPr sz="1836" b="1" kern="1200">
                          <a:solidFill>
                            <a:schemeClr val="lt1"/>
                          </a:solidFill>
                          <a:latin typeface="Segoe UI"/>
                        </a:defRPr>
                      </a:lvl8pPr>
                      <a:lvl9pPr marL="3805215" algn="l" defTabSz="951304" rtl="0" eaLnBrk="1" latinLnBrk="0" hangingPunct="1">
                        <a:defRPr sz="1836" b="1" kern="1200">
                          <a:solidFill>
                            <a:schemeClr val="lt1"/>
                          </a:solidFill>
                          <a:latin typeface="Segoe UI"/>
                        </a:defRPr>
                      </a:lvl9pPr>
                    </a:lstStyle>
                    <a:p>
                      <a:pPr marL="0" marR="0">
                        <a:spcBef>
                          <a:spcPts val="0"/>
                        </a:spcBef>
                        <a:spcAft>
                          <a:spcPts val="0"/>
                        </a:spcAft>
                      </a:pPr>
                      <a:r>
                        <a:rPr lang="en-US" sz="1400">
                          <a:effectLst/>
                        </a:rPr>
                        <a:t>When to use it</a:t>
                      </a:r>
                      <a:endParaRPr lang="en-US" sz="1400">
                        <a:effectLst/>
                        <a:latin typeface="Times New Roman" panose="02020603050405020304" pitchFamily="18" charset="0"/>
                        <a:ea typeface="Calibri" panose="020F0502020204030204" pitchFamily="34" charset="0"/>
                      </a:endParaRPr>
                    </a:p>
                  </a:txBody>
                  <a:tcPr marR="4572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3"/>
                    </a:solidFill>
                  </a:tcPr>
                </a:tc>
                <a:extLst>
                  <a:ext uri="{0D108BD9-81ED-4DB2-BD59-A6C34878D82A}">
                    <a16:rowId xmlns:a16="http://schemas.microsoft.com/office/drawing/2014/main" val="1145993479"/>
                  </a:ext>
                </a:extLst>
              </a:tr>
              <a:tr h="373785">
                <a:tc>
                  <a:txBody>
                    <a:bodyPr/>
                    <a:lstStyle>
                      <a:lvl1pPr marL="0" algn="l" defTabSz="951304" rtl="0" eaLnBrk="1" latinLnBrk="0" hangingPunct="1">
                        <a:defRPr sz="1836" b="1" kern="1200">
                          <a:solidFill>
                            <a:schemeClr val="lt1"/>
                          </a:solidFill>
                          <a:latin typeface="Segoe UI"/>
                        </a:defRPr>
                      </a:lvl1pPr>
                      <a:lvl2pPr marL="475652" algn="l" defTabSz="951304" rtl="0" eaLnBrk="1" latinLnBrk="0" hangingPunct="1">
                        <a:defRPr sz="1836" b="1" kern="1200">
                          <a:solidFill>
                            <a:schemeClr val="lt1"/>
                          </a:solidFill>
                          <a:latin typeface="Segoe UI"/>
                        </a:defRPr>
                      </a:lvl2pPr>
                      <a:lvl3pPr marL="951304" algn="l" defTabSz="951304" rtl="0" eaLnBrk="1" latinLnBrk="0" hangingPunct="1">
                        <a:defRPr sz="1836" b="1" kern="1200">
                          <a:solidFill>
                            <a:schemeClr val="lt1"/>
                          </a:solidFill>
                          <a:latin typeface="Segoe UI"/>
                        </a:defRPr>
                      </a:lvl3pPr>
                      <a:lvl4pPr marL="1426955" algn="l" defTabSz="951304" rtl="0" eaLnBrk="1" latinLnBrk="0" hangingPunct="1">
                        <a:defRPr sz="1836" b="1" kern="1200">
                          <a:solidFill>
                            <a:schemeClr val="lt1"/>
                          </a:solidFill>
                          <a:latin typeface="Segoe UI"/>
                        </a:defRPr>
                      </a:lvl4pPr>
                      <a:lvl5pPr marL="1902607" algn="l" defTabSz="951304" rtl="0" eaLnBrk="1" latinLnBrk="0" hangingPunct="1">
                        <a:defRPr sz="1836" b="1" kern="1200">
                          <a:solidFill>
                            <a:schemeClr val="lt1"/>
                          </a:solidFill>
                          <a:latin typeface="Segoe UI"/>
                        </a:defRPr>
                      </a:lvl5pPr>
                      <a:lvl6pPr marL="2378260" algn="l" defTabSz="951304" rtl="0" eaLnBrk="1" latinLnBrk="0" hangingPunct="1">
                        <a:defRPr sz="1836" b="1" kern="1200">
                          <a:solidFill>
                            <a:schemeClr val="lt1"/>
                          </a:solidFill>
                          <a:latin typeface="Segoe UI"/>
                        </a:defRPr>
                      </a:lvl6pPr>
                      <a:lvl7pPr marL="2853911" algn="l" defTabSz="951304" rtl="0" eaLnBrk="1" latinLnBrk="0" hangingPunct="1">
                        <a:defRPr sz="1836" b="1" kern="1200">
                          <a:solidFill>
                            <a:schemeClr val="lt1"/>
                          </a:solidFill>
                          <a:latin typeface="Segoe UI"/>
                        </a:defRPr>
                      </a:lvl7pPr>
                      <a:lvl8pPr marL="3329562" algn="l" defTabSz="951304" rtl="0" eaLnBrk="1" latinLnBrk="0" hangingPunct="1">
                        <a:defRPr sz="1836" b="1" kern="1200">
                          <a:solidFill>
                            <a:schemeClr val="lt1"/>
                          </a:solidFill>
                          <a:latin typeface="Segoe UI"/>
                        </a:defRPr>
                      </a:lvl8pPr>
                      <a:lvl9pPr marL="3805215" algn="l" defTabSz="951304" rtl="0" eaLnBrk="1" latinLnBrk="0" hangingPunct="1">
                        <a:defRPr sz="1836" b="1" kern="1200">
                          <a:solidFill>
                            <a:schemeClr val="lt1"/>
                          </a:solidFill>
                          <a:latin typeface="Segoe UI"/>
                        </a:defRPr>
                      </a:lvl9pPr>
                    </a:lstStyle>
                    <a:p>
                      <a:pPr>
                        <a:lnSpc>
                          <a:spcPct val="90000"/>
                        </a:lnSpc>
                      </a:pPr>
                      <a:r>
                        <a:rPr lang="en-US" sz="1400" b="0" kern="1200">
                          <a:solidFill>
                            <a:schemeClr val="accent1"/>
                          </a:solidFill>
                          <a:effectLst/>
                          <a:latin typeface="+mn-lt"/>
                          <a:ea typeface="+mn-ea"/>
                          <a:cs typeface="+mn-cs"/>
                          <a:hlinkClick r:id="rId2">
                            <a:extLst>
                              <a:ext uri="{A12FA001-AC4F-418D-AE19-62706E023703}">
                                <ahyp:hlinkClr xmlns:ahyp="http://schemas.microsoft.com/office/drawing/2018/hyperlinkcolor" val="tx"/>
                              </a:ext>
                            </a:extLst>
                          </a:hlinkClick>
                        </a:rPr>
                        <a:t>Managed Instance ARM template reference</a:t>
                      </a:r>
                      <a:endParaRPr lang="en-US" sz="1400" b="0" kern="1200">
                        <a:solidFill>
                          <a:schemeClr val="accent1"/>
                        </a:solidFill>
                        <a:effectLst/>
                        <a:latin typeface="+mn-lt"/>
                        <a:ea typeface="+mn-ea"/>
                        <a:cs typeface="+mn-cs"/>
                      </a:endParaRPr>
                    </a:p>
                    <a:p>
                      <a:pPr>
                        <a:lnSpc>
                          <a:spcPct val="90000"/>
                        </a:lnSpc>
                      </a:pPr>
                      <a:r>
                        <a:rPr lang="en-US" sz="1400" b="0" kern="1200">
                          <a:solidFill>
                            <a:schemeClr val="accent1"/>
                          </a:solidFill>
                          <a:effectLst/>
                          <a:latin typeface="+mn-lt"/>
                          <a:ea typeface="+mn-ea"/>
                          <a:cs typeface="+mn-cs"/>
                        </a:rPr>
                        <a:t> </a:t>
                      </a:r>
                    </a:p>
                    <a:p>
                      <a:pPr>
                        <a:lnSpc>
                          <a:spcPct val="90000"/>
                        </a:lnSpc>
                      </a:pPr>
                      <a:r>
                        <a:rPr lang="en-US" sz="1400" b="0" kern="1200">
                          <a:solidFill>
                            <a:schemeClr val="accent1"/>
                          </a:solidFill>
                          <a:effectLst/>
                          <a:latin typeface="+mn-lt"/>
                          <a:ea typeface="+mn-ea"/>
                          <a:cs typeface="+mn-cs"/>
                          <a:hlinkClick r:id="rId3">
                            <a:extLst>
                              <a:ext uri="{A12FA001-AC4F-418D-AE19-62706E023703}">
                                <ahyp:hlinkClr xmlns:ahyp="http://schemas.microsoft.com/office/drawing/2018/hyperlinkcolor" val="tx"/>
                              </a:ext>
                            </a:extLst>
                          </a:hlinkClick>
                        </a:rPr>
                        <a:t>Create SQL MI using ARM templates</a:t>
                      </a:r>
                      <a:endParaRPr lang="en-US" sz="1400" b="0" kern="1200">
                        <a:solidFill>
                          <a:schemeClr val="accent1"/>
                        </a:solidFill>
                        <a:effectLst/>
                        <a:latin typeface="+mn-lt"/>
                        <a:ea typeface="+mn-ea"/>
                        <a:cs typeface="+mn-cs"/>
                      </a:endParaRPr>
                    </a:p>
                    <a:p>
                      <a:pPr>
                        <a:lnSpc>
                          <a:spcPct val="90000"/>
                        </a:lnSpc>
                      </a:pPr>
                      <a:r>
                        <a:rPr lang="en-US" sz="1400" b="0" kern="1200">
                          <a:solidFill>
                            <a:schemeClr val="accent1"/>
                          </a:solidFill>
                          <a:effectLst/>
                          <a:latin typeface="+mn-lt"/>
                          <a:ea typeface="+mn-ea"/>
                          <a:cs typeface="+mn-cs"/>
                        </a:rPr>
                        <a:t> </a:t>
                      </a:r>
                    </a:p>
                    <a:p>
                      <a:pPr>
                        <a:lnSpc>
                          <a:spcPct val="90000"/>
                        </a:lnSpc>
                      </a:pPr>
                      <a:r>
                        <a:rPr lang="en-US" sz="1400" b="0" kern="1200">
                          <a:solidFill>
                            <a:schemeClr val="accent1"/>
                          </a:solidFill>
                          <a:effectLst/>
                          <a:latin typeface="+mn-lt"/>
                          <a:ea typeface="+mn-ea"/>
                          <a:cs typeface="+mn-cs"/>
                          <a:hlinkClick r:id="rId4">
                            <a:extLst>
                              <a:ext uri="{A12FA001-AC4F-418D-AE19-62706E023703}">
                                <ahyp:hlinkClr xmlns:ahyp="http://schemas.microsoft.com/office/drawing/2018/hyperlinkcolor" val="tx"/>
                              </a:ext>
                            </a:extLst>
                          </a:hlinkClick>
                        </a:rPr>
                        <a:t>Change size of SQL MI using PowerShell</a:t>
                      </a:r>
                      <a:endParaRPr lang="en-US" sz="1400" b="0" kern="1200">
                        <a:solidFill>
                          <a:schemeClr val="accent1"/>
                        </a:solidFill>
                        <a:effectLst/>
                        <a:latin typeface="+mn-lt"/>
                        <a:ea typeface="+mn-ea"/>
                        <a:cs typeface="+mn-cs"/>
                      </a:endParaRPr>
                    </a:p>
                  </a:txBody>
                  <a:tcPr marR="45720">
                    <a:lnL w="12700" cmpd="sng">
                      <a:solidFill>
                        <a:srgbClr val="FFFFFF"/>
                      </a:solidFill>
                    </a:lnL>
                    <a:lnR w="12700" cmpd="sng">
                      <a:solidFill>
                        <a:srgbClr val="FFFFFF"/>
                      </a:solidFill>
                    </a:lnR>
                    <a:lnT w="38100" cmpd="sng">
                      <a:solidFill>
                        <a:srgbClr val="FFFFFF"/>
                      </a:solidFill>
                    </a:lnT>
                    <a:lnB w="6350" cap="flat" cmpd="sng" algn="ctr">
                      <a:solidFill>
                        <a:srgbClr val="3C3C41">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51304" rtl="0" eaLnBrk="1" latinLnBrk="0" hangingPunct="1">
                        <a:defRPr sz="1836" kern="1200">
                          <a:solidFill>
                            <a:schemeClr val="dk1"/>
                          </a:solidFill>
                          <a:latin typeface="Segoe UI"/>
                        </a:defRPr>
                      </a:lvl1pPr>
                      <a:lvl2pPr marL="475652" algn="l" defTabSz="951304" rtl="0" eaLnBrk="1" latinLnBrk="0" hangingPunct="1">
                        <a:defRPr sz="1836" kern="1200">
                          <a:solidFill>
                            <a:schemeClr val="dk1"/>
                          </a:solidFill>
                          <a:latin typeface="Segoe UI"/>
                        </a:defRPr>
                      </a:lvl2pPr>
                      <a:lvl3pPr marL="951304" algn="l" defTabSz="951304" rtl="0" eaLnBrk="1" latinLnBrk="0" hangingPunct="1">
                        <a:defRPr sz="1836" kern="1200">
                          <a:solidFill>
                            <a:schemeClr val="dk1"/>
                          </a:solidFill>
                          <a:latin typeface="Segoe UI"/>
                        </a:defRPr>
                      </a:lvl3pPr>
                      <a:lvl4pPr marL="1426955" algn="l" defTabSz="951304" rtl="0" eaLnBrk="1" latinLnBrk="0" hangingPunct="1">
                        <a:defRPr sz="1836" kern="1200">
                          <a:solidFill>
                            <a:schemeClr val="dk1"/>
                          </a:solidFill>
                          <a:latin typeface="Segoe UI"/>
                        </a:defRPr>
                      </a:lvl4pPr>
                      <a:lvl5pPr marL="1902607" algn="l" defTabSz="951304" rtl="0" eaLnBrk="1" latinLnBrk="0" hangingPunct="1">
                        <a:defRPr sz="1836" kern="1200">
                          <a:solidFill>
                            <a:schemeClr val="dk1"/>
                          </a:solidFill>
                          <a:latin typeface="Segoe UI"/>
                        </a:defRPr>
                      </a:lvl5pPr>
                      <a:lvl6pPr marL="2378260" algn="l" defTabSz="951304" rtl="0" eaLnBrk="1" latinLnBrk="0" hangingPunct="1">
                        <a:defRPr sz="1836" kern="1200">
                          <a:solidFill>
                            <a:schemeClr val="dk1"/>
                          </a:solidFill>
                          <a:latin typeface="Segoe UI"/>
                        </a:defRPr>
                      </a:lvl6pPr>
                      <a:lvl7pPr marL="2853911" algn="l" defTabSz="951304" rtl="0" eaLnBrk="1" latinLnBrk="0" hangingPunct="1">
                        <a:defRPr sz="1836" kern="1200">
                          <a:solidFill>
                            <a:schemeClr val="dk1"/>
                          </a:solidFill>
                          <a:latin typeface="Segoe UI"/>
                        </a:defRPr>
                      </a:lvl7pPr>
                      <a:lvl8pPr marL="3329562" algn="l" defTabSz="951304" rtl="0" eaLnBrk="1" latinLnBrk="0" hangingPunct="1">
                        <a:defRPr sz="1836" kern="1200">
                          <a:solidFill>
                            <a:schemeClr val="dk1"/>
                          </a:solidFill>
                          <a:latin typeface="Segoe UI"/>
                        </a:defRPr>
                      </a:lvl8pPr>
                      <a:lvl9pPr marL="3805215" algn="l" defTabSz="951304" rtl="0" eaLnBrk="1" latinLnBrk="0" hangingPunct="1">
                        <a:defRPr sz="1836" kern="1200">
                          <a:solidFill>
                            <a:schemeClr val="dk1"/>
                          </a:solidFill>
                          <a:latin typeface="Segoe UI"/>
                        </a:defRPr>
                      </a:lvl9pPr>
                    </a:lstStyle>
                    <a:p>
                      <a:pPr marL="0" marR="0">
                        <a:lnSpc>
                          <a:spcPct val="90000"/>
                        </a:lnSpc>
                        <a:spcBef>
                          <a:spcPts val="0"/>
                        </a:spcBef>
                        <a:spcAft>
                          <a:spcPts val="0"/>
                        </a:spcAft>
                      </a:pPr>
                      <a:r>
                        <a:rPr lang="en-US" sz="1400">
                          <a:solidFill>
                            <a:schemeClr val="tx1"/>
                          </a:solidFill>
                          <a:effectLst/>
                        </a:rPr>
                        <a:t>SQL MI management through ARM templates &amp; PowerShell </a:t>
                      </a:r>
                    </a:p>
                    <a:p>
                      <a:pPr marL="0" marR="0">
                        <a:lnSpc>
                          <a:spcPct val="90000"/>
                        </a:lnSpc>
                        <a:spcBef>
                          <a:spcPts val="0"/>
                        </a:spcBef>
                        <a:spcAft>
                          <a:spcPts val="0"/>
                        </a:spcAft>
                      </a:pPr>
                      <a:r>
                        <a:rPr lang="en-US" sz="1400" kern="1200">
                          <a:solidFill>
                            <a:schemeClr val="tx1"/>
                          </a:solidFill>
                          <a:effectLst/>
                          <a:latin typeface="+mn-lt"/>
                          <a:ea typeface="+mn-ea"/>
                          <a:cs typeface="+mn-cs"/>
                        </a:rPr>
                        <a:t>(official docs and blogs)</a:t>
                      </a:r>
                    </a:p>
                  </a:txBody>
                  <a:tcPr marR="45720">
                    <a:lnL w="12700" cmpd="sng">
                      <a:solidFill>
                        <a:srgbClr val="FFFFFF"/>
                      </a:solidFill>
                    </a:lnL>
                    <a:lnR w="12700" cmpd="sng">
                      <a:solidFill>
                        <a:srgbClr val="FFFFFF"/>
                      </a:solidFill>
                    </a:lnR>
                    <a:lnT w="38100" cmpd="sng">
                      <a:solidFill>
                        <a:srgbClr val="FFFFFF"/>
                      </a:solidFill>
                    </a:lnT>
                    <a:lnB w="6350" cap="flat" cmpd="sng" algn="ctr">
                      <a:solidFill>
                        <a:srgbClr val="3C3C41">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3827421"/>
                  </a:ext>
                </a:extLst>
              </a:tr>
              <a:tr h="233615">
                <a:tc>
                  <a:txBody>
                    <a:bodyPr/>
                    <a:lstStyle>
                      <a:lvl1pPr marL="0" algn="l" defTabSz="951304" rtl="0" eaLnBrk="1" latinLnBrk="0" hangingPunct="1">
                        <a:defRPr sz="1836" b="1" kern="1200">
                          <a:solidFill>
                            <a:schemeClr val="lt1"/>
                          </a:solidFill>
                          <a:latin typeface="Segoe UI"/>
                        </a:defRPr>
                      </a:lvl1pPr>
                      <a:lvl2pPr marL="475652" algn="l" defTabSz="951304" rtl="0" eaLnBrk="1" latinLnBrk="0" hangingPunct="1">
                        <a:defRPr sz="1836" b="1" kern="1200">
                          <a:solidFill>
                            <a:schemeClr val="lt1"/>
                          </a:solidFill>
                          <a:latin typeface="Segoe UI"/>
                        </a:defRPr>
                      </a:lvl2pPr>
                      <a:lvl3pPr marL="951304" algn="l" defTabSz="951304" rtl="0" eaLnBrk="1" latinLnBrk="0" hangingPunct="1">
                        <a:defRPr sz="1836" b="1" kern="1200">
                          <a:solidFill>
                            <a:schemeClr val="lt1"/>
                          </a:solidFill>
                          <a:latin typeface="Segoe UI"/>
                        </a:defRPr>
                      </a:lvl3pPr>
                      <a:lvl4pPr marL="1426955" algn="l" defTabSz="951304" rtl="0" eaLnBrk="1" latinLnBrk="0" hangingPunct="1">
                        <a:defRPr sz="1836" b="1" kern="1200">
                          <a:solidFill>
                            <a:schemeClr val="lt1"/>
                          </a:solidFill>
                          <a:latin typeface="Segoe UI"/>
                        </a:defRPr>
                      </a:lvl4pPr>
                      <a:lvl5pPr marL="1902607" algn="l" defTabSz="951304" rtl="0" eaLnBrk="1" latinLnBrk="0" hangingPunct="1">
                        <a:defRPr sz="1836" b="1" kern="1200">
                          <a:solidFill>
                            <a:schemeClr val="lt1"/>
                          </a:solidFill>
                          <a:latin typeface="Segoe UI"/>
                        </a:defRPr>
                      </a:lvl5pPr>
                      <a:lvl6pPr marL="2378260" algn="l" defTabSz="951304" rtl="0" eaLnBrk="1" latinLnBrk="0" hangingPunct="1">
                        <a:defRPr sz="1836" b="1" kern="1200">
                          <a:solidFill>
                            <a:schemeClr val="lt1"/>
                          </a:solidFill>
                          <a:latin typeface="Segoe UI"/>
                        </a:defRPr>
                      </a:lvl6pPr>
                      <a:lvl7pPr marL="2853911" algn="l" defTabSz="951304" rtl="0" eaLnBrk="1" latinLnBrk="0" hangingPunct="1">
                        <a:defRPr sz="1836" b="1" kern="1200">
                          <a:solidFill>
                            <a:schemeClr val="lt1"/>
                          </a:solidFill>
                          <a:latin typeface="Segoe UI"/>
                        </a:defRPr>
                      </a:lvl7pPr>
                      <a:lvl8pPr marL="3329562" algn="l" defTabSz="951304" rtl="0" eaLnBrk="1" latinLnBrk="0" hangingPunct="1">
                        <a:defRPr sz="1836" b="1" kern="1200">
                          <a:solidFill>
                            <a:schemeClr val="lt1"/>
                          </a:solidFill>
                          <a:latin typeface="Segoe UI"/>
                        </a:defRPr>
                      </a:lvl8pPr>
                      <a:lvl9pPr marL="3805215" algn="l" defTabSz="951304" rtl="0" eaLnBrk="1" latinLnBrk="0" hangingPunct="1">
                        <a:defRPr sz="1836" b="1" kern="1200">
                          <a:solidFill>
                            <a:schemeClr val="lt1"/>
                          </a:solidFill>
                          <a:latin typeface="Segoe UI"/>
                        </a:defRPr>
                      </a:lvl9pPr>
                    </a:lstStyle>
                    <a:p>
                      <a:pPr marL="0" marR="0">
                        <a:lnSpc>
                          <a:spcPct val="90000"/>
                        </a:lnSpc>
                        <a:spcBef>
                          <a:spcPts val="0"/>
                        </a:spcBef>
                        <a:spcAft>
                          <a:spcPts val="0"/>
                        </a:spcAft>
                      </a:pPr>
                      <a:r>
                        <a:rPr lang="en-US" sz="1400" b="0" kern="1200">
                          <a:solidFill>
                            <a:schemeClr val="accent1"/>
                          </a:solidFill>
                          <a:effectLst/>
                          <a:latin typeface="+mn-lt"/>
                          <a:ea typeface="+mn-ea"/>
                          <a:cs typeface="+mn-cs"/>
                          <a:hlinkClick r:id="rId5">
                            <a:extLst>
                              <a:ext uri="{A12FA001-AC4F-418D-AE19-62706E023703}">
                                <ahyp:hlinkClr xmlns:ahyp="http://schemas.microsoft.com/office/drawing/2018/hyperlinkcolor" val="tx"/>
                              </a:ext>
                            </a:extLst>
                          </a:hlinkClick>
                        </a:rPr>
                        <a:t>Cross-instance point-in-time restore in Azure SQL Database Managed Instance</a:t>
                      </a:r>
                      <a:endParaRPr lang="en-US" sz="1100" b="0">
                        <a:solidFill>
                          <a:schemeClr val="accent1"/>
                        </a:solidFill>
                        <a:effectLst/>
                        <a:latin typeface="Times New Roman" panose="02020603050405020304" pitchFamily="18" charset="0"/>
                        <a:ea typeface="Calibri" panose="020F0502020204030204" pitchFamily="34" charset="0"/>
                      </a:endParaRPr>
                    </a:p>
                  </a:txBody>
                  <a:tcPr marR="45720">
                    <a:lnL w="12700" cmpd="sng">
                      <a:solidFill>
                        <a:srgbClr val="FFFFFF"/>
                      </a:solidFill>
                    </a:lnL>
                    <a:lnR w="12700" cmpd="sng">
                      <a:solidFill>
                        <a:srgbClr val="FFFFFF"/>
                      </a:solidFill>
                    </a:lnR>
                    <a:lnT w="6350" cap="flat" cmpd="sng" algn="ctr">
                      <a:solidFill>
                        <a:srgbClr val="3C3C41">
                          <a:lumMod val="60000"/>
                          <a:lumOff val="40000"/>
                        </a:srgbClr>
                      </a:solidFill>
                      <a:prstDash val="solid"/>
                      <a:round/>
                      <a:headEnd type="none" w="med" len="med"/>
                      <a:tailEnd type="none" w="med" len="med"/>
                    </a:lnT>
                    <a:lnB w="6350" cap="flat" cmpd="sng" algn="ctr">
                      <a:solidFill>
                        <a:srgbClr val="3C3C41">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51304" rtl="0" eaLnBrk="1" latinLnBrk="0" hangingPunct="1">
                        <a:defRPr sz="1836" kern="1200">
                          <a:solidFill>
                            <a:schemeClr val="dk1"/>
                          </a:solidFill>
                          <a:latin typeface="Segoe UI"/>
                        </a:defRPr>
                      </a:lvl1pPr>
                      <a:lvl2pPr marL="475652" algn="l" defTabSz="951304" rtl="0" eaLnBrk="1" latinLnBrk="0" hangingPunct="1">
                        <a:defRPr sz="1836" kern="1200">
                          <a:solidFill>
                            <a:schemeClr val="dk1"/>
                          </a:solidFill>
                          <a:latin typeface="Segoe UI"/>
                        </a:defRPr>
                      </a:lvl2pPr>
                      <a:lvl3pPr marL="951304" algn="l" defTabSz="951304" rtl="0" eaLnBrk="1" latinLnBrk="0" hangingPunct="1">
                        <a:defRPr sz="1836" kern="1200">
                          <a:solidFill>
                            <a:schemeClr val="dk1"/>
                          </a:solidFill>
                          <a:latin typeface="Segoe UI"/>
                        </a:defRPr>
                      </a:lvl3pPr>
                      <a:lvl4pPr marL="1426955" algn="l" defTabSz="951304" rtl="0" eaLnBrk="1" latinLnBrk="0" hangingPunct="1">
                        <a:defRPr sz="1836" kern="1200">
                          <a:solidFill>
                            <a:schemeClr val="dk1"/>
                          </a:solidFill>
                          <a:latin typeface="Segoe UI"/>
                        </a:defRPr>
                      </a:lvl4pPr>
                      <a:lvl5pPr marL="1902607" algn="l" defTabSz="951304" rtl="0" eaLnBrk="1" latinLnBrk="0" hangingPunct="1">
                        <a:defRPr sz="1836" kern="1200">
                          <a:solidFill>
                            <a:schemeClr val="dk1"/>
                          </a:solidFill>
                          <a:latin typeface="Segoe UI"/>
                        </a:defRPr>
                      </a:lvl5pPr>
                      <a:lvl6pPr marL="2378260" algn="l" defTabSz="951304" rtl="0" eaLnBrk="1" latinLnBrk="0" hangingPunct="1">
                        <a:defRPr sz="1836" kern="1200">
                          <a:solidFill>
                            <a:schemeClr val="dk1"/>
                          </a:solidFill>
                          <a:latin typeface="Segoe UI"/>
                        </a:defRPr>
                      </a:lvl6pPr>
                      <a:lvl7pPr marL="2853911" algn="l" defTabSz="951304" rtl="0" eaLnBrk="1" latinLnBrk="0" hangingPunct="1">
                        <a:defRPr sz="1836" kern="1200">
                          <a:solidFill>
                            <a:schemeClr val="dk1"/>
                          </a:solidFill>
                          <a:latin typeface="Segoe UI"/>
                        </a:defRPr>
                      </a:lvl7pPr>
                      <a:lvl8pPr marL="3329562" algn="l" defTabSz="951304" rtl="0" eaLnBrk="1" latinLnBrk="0" hangingPunct="1">
                        <a:defRPr sz="1836" kern="1200">
                          <a:solidFill>
                            <a:schemeClr val="dk1"/>
                          </a:solidFill>
                          <a:latin typeface="Segoe UI"/>
                        </a:defRPr>
                      </a:lvl8pPr>
                      <a:lvl9pPr marL="3805215" algn="l" defTabSz="951304" rtl="0" eaLnBrk="1" latinLnBrk="0" hangingPunct="1">
                        <a:defRPr sz="1836" kern="1200">
                          <a:solidFill>
                            <a:schemeClr val="dk1"/>
                          </a:solidFill>
                          <a:latin typeface="Segoe UI"/>
                        </a:defRPr>
                      </a:lvl9pPr>
                    </a:lstStyle>
                    <a:p>
                      <a:pPr marL="0" marR="0">
                        <a:lnSpc>
                          <a:spcPct val="90000"/>
                        </a:lnSpc>
                        <a:spcBef>
                          <a:spcPts val="0"/>
                        </a:spcBef>
                        <a:spcAft>
                          <a:spcPts val="0"/>
                        </a:spcAft>
                      </a:pPr>
                      <a:r>
                        <a:rPr lang="en-US" sz="1400" kern="1200">
                          <a:solidFill>
                            <a:schemeClr val="tx1"/>
                          </a:solidFill>
                          <a:effectLst/>
                          <a:latin typeface="+mn-lt"/>
                          <a:ea typeface="+mn-ea"/>
                          <a:cs typeface="+mn-cs"/>
                        </a:rPr>
                        <a:t>How to restore database to another instance</a:t>
                      </a:r>
                    </a:p>
                  </a:txBody>
                  <a:tcPr marR="45720">
                    <a:lnL w="12700" cmpd="sng">
                      <a:solidFill>
                        <a:srgbClr val="FFFFFF"/>
                      </a:solidFill>
                    </a:lnL>
                    <a:lnR w="12700" cmpd="sng">
                      <a:solidFill>
                        <a:srgbClr val="FFFFFF"/>
                      </a:solidFill>
                    </a:lnR>
                    <a:lnT w="6350" cap="flat" cmpd="sng" algn="ctr">
                      <a:solidFill>
                        <a:srgbClr val="3C3C41">
                          <a:lumMod val="60000"/>
                          <a:lumOff val="40000"/>
                        </a:srgbClr>
                      </a:solidFill>
                      <a:prstDash val="solid"/>
                      <a:round/>
                      <a:headEnd type="none" w="med" len="med"/>
                      <a:tailEnd type="none" w="med" len="med"/>
                    </a:lnT>
                    <a:lnB w="6350" cap="flat" cmpd="sng" algn="ctr">
                      <a:solidFill>
                        <a:srgbClr val="3C3C41">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1427775"/>
                  </a:ext>
                </a:extLst>
              </a:tr>
              <a:tr h="233615">
                <a:tc>
                  <a:txBody>
                    <a:bodyPr/>
                    <a:lstStyle>
                      <a:lvl1pPr marL="0" algn="l" defTabSz="951304" rtl="0" eaLnBrk="1" latinLnBrk="0" hangingPunct="1">
                        <a:defRPr sz="1836" b="1" kern="1200">
                          <a:solidFill>
                            <a:schemeClr val="lt1"/>
                          </a:solidFill>
                          <a:latin typeface="Segoe UI"/>
                        </a:defRPr>
                      </a:lvl1pPr>
                      <a:lvl2pPr marL="475652" algn="l" defTabSz="951304" rtl="0" eaLnBrk="1" latinLnBrk="0" hangingPunct="1">
                        <a:defRPr sz="1836" b="1" kern="1200">
                          <a:solidFill>
                            <a:schemeClr val="lt1"/>
                          </a:solidFill>
                          <a:latin typeface="Segoe UI"/>
                        </a:defRPr>
                      </a:lvl2pPr>
                      <a:lvl3pPr marL="951304" algn="l" defTabSz="951304" rtl="0" eaLnBrk="1" latinLnBrk="0" hangingPunct="1">
                        <a:defRPr sz="1836" b="1" kern="1200">
                          <a:solidFill>
                            <a:schemeClr val="lt1"/>
                          </a:solidFill>
                          <a:latin typeface="Segoe UI"/>
                        </a:defRPr>
                      </a:lvl3pPr>
                      <a:lvl4pPr marL="1426955" algn="l" defTabSz="951304" rtl="0" eaLnBrk="1" latinLnBrk="0" hangingPunct="1">
                        <a:defRPr sz="1836" b="1" kern="1200">
                          <a:solidFill>
                            <a:schemeClr val="lt1"/>
                          </a:solidFill>
                          <a:latin typeface="Segoe UI"/>
                        </a:defRPr>
                      </a:lvl4pPr>
                      <a:lvl5pPr marL="1902607" algn="l" defTabSz="951304" rtl="0" eaLnBrk="1" latinLnBrk="0" hangingPunct="1">
                        <a:defRPr sz="1836" b="1" kern="1200">
                          <a:solidFill>
                            <a:schemeClr val="lt1"/>
                          </a:solidFill>
                          <a:latin typeface="Segoe UI"/>
                        </a:defRPr>
                      </a:lvl5pPr>
                      <a:lvl6pPr marL="2378260" algn="l" defTabSz="951304" rtl="0" eaLnBrk="1" latinLnBrk="0" hangingPunct="1">
                        <a:defRPr sz="1836" b="1" kern="1200">
                          <a:solidFill>
                            <a:schemeClr val="lt1"/>
                          </a:solidFill>
                          <a:latin typeface="Segoe UI"/>
                        </a:defRPr>
                      </a:lvl6pPr>
                      <a:lvl7pPr marL="2853911" algn="l" defTabSz="951304" rtl="0" eaLnBrk="1" latinLnBrk="0" hangingPunct="1">
                        <a:defRPr sz="1836" b="1" kern="1200">
                          <a:solidFill>
                            <a:schemeClr val="lt1"/>
                          </a:solidFill>
                          <a:latin typeface="Segoe UI"/>
                        </a:defRPr>
                      </a:lvl7pPr>
                      <a:lvl8pPr marL="3329562" algn="l" defTabSz="951304" rtl="0" eaLnBrk="1" latinLnBrk="0" hangingPunct="1">
                        <a:defRPr sz="1836" b="1" kern="1200">
                          <a:solidFill>
                            <a:schemeClr val="lt1"/>
                          </a:solidFill>
                          <a:latin typeface="Segoe UI"/>
                        </a:defRPr>
                      </a:lvl8pPr>
                      <a:lvl9pPr marL="3805215" algn="l" defTabSz="951304" rtl="0" eaLnBrk="1" latinLnBrk="0" hangingPunct="1">
                        <a:defRPr sz="1836" b="1" kern="1200">
                          <a:solidFill>
                            <a:schemeClr val="lt1"/>
                          </a:solidFill>
                          <a:latin typeface="Segoe UI"/>
                        </a:defRPr>
                      </a:lvl9pPr>
                    </a:lstStyle>
                    <a:p>
                      <a:pPr marL="0" marR="0" algn="l" defTabSz="914367" rtl="0" eaLnBrk="1" latinLnBrk="0" hangingPunct="1">
                        <a:lnSpc>
                          <a:spcPct val="90000"/>
                        </a:lnSpc>
                        <a:spcBef>
                          <a:spcPts val="0"/>
                        </a:spcBef>
                        <a:spcAft>
                          <a:spcPts val="0"/>
                        </a:spcAft>
                      </a:pPr>
                      <a:r>
                        <a:rPr lang="en-US" sz="1400" b="0" kern="1200">
                          <a:solidFill>
                            <a:schemeClr val="accent1"/>
                          </a:solidFill>
                          <a:effectLst/>
                          <a:latin typeface="+mn-lt"/>
                          <a:ea typeface="+mn-ea"/>
                          <a:cs typeface="+mn-cs"/>
                          <a:hlinkClick r:id="rId6">
                            <a:extLst>
                              <a:ext uri="{A12FA001-AC4F-418D-AE19-62706E023703}">
                                <ahyp:hlinkClr xmlns:ahyp="http://schemas.microsoft.com/office/drawing/2018/hyperlinkcolor" val="tx"/>
                              </a:ext>
                            </a:extLst>
                          </a:hlinkClick>
                        </a:rPr>
                        <a:t>CAT Blog: CPU and Memory Allocation on Azure SQL Database Managed Instance</a:t>
                      </a:r>
                      <a:endParaRPr lang="en-US" sz="1400" b="0" kern="1200">
                        <a:solidFill>
                          <a:schemeClr val="accent1"/>
                        </a:solidFill>
                        <a:effectLst/>
                        <a:latin typeface="+mn-lt"/>
                        <a:ea typeface="+mn-ea"/>
                        <a:cs typeface="+mn-cs"/>
                      </a:endParaRPr>
                    </a:p>
                  </a:txBody>
                  <a:tcPr marR="45720">
                    <a:lnL w="12700" cmpd="sng">
                      <a:solidFill>
                        <a:srgbClr val="FFFFFF"/>
                      </a:solidFill>
                    </a:lnL>
                    <a:lnR w="12700" cmpd="sng">
                      <a:solidFill>
                        <a:srgbClr val="FFFFFF"/>
                      </a:solidFill>
                    </a:lnR>
                    <a:lnT w="6350" cap="flat" cmpd="sng" algn="ctr">
                      <a:solidFill>
                        <a:srgbClr val="3C3C41">
                          <a:lumMod val="60000"/>
                          <a:lumOff val="40000"/>
                        </a:srgbClr>
                      </a:solidFill>
                      <a:prstDash val="solid"/>
                      <a:round/>
                      <a:headEnd type="none" w="med" len="med"/>
                      <a:tailEnd type="none" w="med" len="med"/>
                    </a:lnT>
                    <a:lnB w="6350" cap="flat" cmpd="sng" algn="ctr">
                      <a:solidFill>
                        <a:srgbClr val="3C3C41">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51304" rtl="0" eaLnBrk="1" latinLnBrk="0" hangingPunct="1">
                        <a:defRPr sz="1836" kern="1200">
                          <a:solidFill>
                            <a:schemeClr val="dk1"/>
                          </a:solidFill>
                          <a:latin typeface="Segoe UI"/>
                        </a:defRPr>
                      </a:lvl1pPr>
                      <a:lvl2pPr marL="475652" algn="l" defTabSz="951304" rtl="0" eaLnBrk="1" latinLnBrk="0" hangingPunct="1">
                        <a:defRPr sz="1836" kern="1200">
                          <a:solidFill>
                            <a:schemeClr val="dk1"/>
                          </a:solidFill>
                          <a:latin typeface="Segoe UI"/>
                        </a:defRPr>
                      </a:lvl2pPr>
                      <a:lvl3pPr marL="951304" algn="l" defTabSz="951304" rtl="0" eaLnBrk="1" latinLnBrk="0" hangingPunct="1">
                        <a:defRPr sz="1836" kern="1200">
                          <a:solidFill>
                            <a:schemeClr val="dk1"/>
                          </a:solidFill>
                          <a:latin typeface="Segoe UI"/>
                        </a:defRPr>
                      </a:lvl3pPr>
                      <a:lvl4pPr marL="1426955" algn="l" defTabSz="951304" rtl="0" eaLnBrk="1" latinLnBrk="0" hangingPunct="1">
                        <a:defRPr sz="1836" kern="1200">
                          <a:solidFill>
                            <a:schemeClr val="dk1"/>
                          </a:solidFill>
                          <a:latin typeface="Segoe UI"/>
                        </a:defRPr>
                      </a:lvl4pPr>
                      <a:lvl5pPr marL="1902607" algn="l" defTabSz="951304" rtl="0" eaLnBrk="1" latinLnBrk="0" hangingPunct="1">
                        <a:defRPr sz="1836" kern="1200">
                          <a:solidFill>
                            <a:schemeClr val="dk1"/>
                          </a:solidFill>
                          <a:latin typeface="Segoe UI"/>
                        </a:defRPr>
                      </a:lvl5pPr>
                      <a:lvl6pPr marL="2378260" algn="l" defTabSz="951304" rtl="0" eaLnBrk="1" latinLnBrk="0" hangingPunct="1">
                        <a:defRPr sz="1836" kern="1200">
                          <a:solidFill>
                            <a:schemeClr val="dk1"/>
                          </a:solidFill>
                          <a:latin typeface="Segoe UI"/>
                        </a:defRPr>
                      </a:lvl6pPr>
                      <a:lvl7pPr marL="2853911" algn="l" defTabSz="951304" rtl="0" eaLnBrk="1" latinLnBrk="0" hangingPunct="1">
                        <a:defRPr sz="1836" kern="1200">
                          <a:solidFill>
                            <a:schemeClr val="dk1"/>
                          </a:solidFill>
                          <a:latin typeface="Segoe UI"/>
                        </a:defRPr>
                      </a:lvl7pPr>
                      <a:lvl8pPr marL="3329562" algn="l" defTabSz="951304" rtl="0" eaLnBrk="1" latinLnBrk="0" hangingPunct="1">
                        <a:defRPr sz="1836" kern="1200">
                          <a:solidFill>
                            <a:schemeClr val="dk1"/>
                          </a:solidFill>
                          <a:latin typeface="Segoe UI"/>
                        </a:defRPr>
                      </a:lvl8pPr>
                      <a:lvl9pPr marL="3805215" algn="l" defTabSz="951304" rtl="0" eaLnBrk="1" latinLnBrk="0" hangingPunct="1">
                        <a:defRPr sz="1836" kern="1200">
                          <a:solidFill>
                            <a:schemeClr val="dk1"/>
                          </a:solidFill>
                          <a:latin typeface="Segoe UI"/>
                        </a:defRPr>
                      </a:lvl9pPr>
                    </a:lstStyle>
                    <a:p>
                      <a:pPr marL="0" marR="0" algn="l" defTabSz="914367" rtl="0" eaLnBrk="1" latinLnBrk="0" hangingPunct="1">
                        <a:lnSpc>
                          <a:spcPct val="90000"/>
                        </a:lnSpc>
                        <a:spcBef>
                          <a:spcPts val="0"/>
                        </a:spcBef>
                        <a:spcAft>
                          <a:spcPts val="0"/>
                        </a:spcAft>
                      </a:pPr>
                      <a:r>
                        <a:rPr lang="en-US" sz="1400" kern="1200">
                          <a:solidFill>
                            <a:schemeClr val="tx1"/>
                          </a:solidFill>
                          <a:effectLst/>
                          <a:latin typeface="+mn-lt"/>
                          <a:ea typeface="+mn-ea"/>
                          <a:cs typeface="+mn-cs"/>
                        </a:rPr>
                        <a:t>Explains how to interpret various information exposed in SSMS and DMVs regarding resource allocation is SQL MI</a:t>
                      </a:r>
                    </a:p>
                    <a:p>
                      <a:pPr marL="0" marR="0">
                        <a:lnSpc>
                          <a:spcPct val="90000"/>
                        </a:lnSpc>
                        <a:spcBef>
                          <a:spcPts val="0"/>
                        </a:spcBef>
                        <a:spcAft>
                          <a:spcPts val="0"/>
                        </a:spcAft>
                      </a:pPr>
                      <a:endParaRPr lang="en-US" sz="1400">
                        <a:solidFill>
                          <a:schemeClr val="tx1"/>
                        </a:solidFill>
                        <a:effectLst/>
                        <a:latin typeface="Times New Roman" panose="02020603050405020304" pitchFamily="18" charset="0"/>
                        <a:ea typeface="Calibri" panose="020F0502020204030204" pitchFamily="34" charset="0"/>
                      </a:endParaRPr>
                    </a:p>
                  </a:txBody>
                  <a:tcPr marR="45720">
                    <a:lnL w="12700" cmpd="sng">
                      <a:solidFill>
                        <a:srgbClr val="FFFFFF"/>
                      </a:solidFill>
                    </a:lnL>
                    <a:lnR w="12700" cmpd="sng">
                      <a:solidFill>
                        <a:srgbClr val="FFFFFF"/>
                      </a:solidFill>
                    </a:lnR>
                    <a:lnT w="6350" cap="flat" cmpd="sng" algn="ctr">
                      <a:solidFill>
                        <a:srgbClr val="3C3C41">
                          <a:lumMod val="60000"/>
                          <a:lumOff val="40000"/>
                        </a:srgbClr>
                      </a:solidFill>
                      <a:prstDash val="solid"/>
                      <a:round/>
                      <a:headEnd type="none" w="med" len="med"/>
                      <a:tailEnd type="none" w="med" len="med"/>
                    </a:lnT>
                    <a:lnB w="6350" cap="flat" cmpd="sng" algn="ctr">
                      <a:solidFill>
                        <a:srgbClr val="3C3C41">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4167633"/>
                  </a:ext>
                </a:extLst>
              </a:tr>
              <a:tr h="233615">
                <a:tc>
                  <a:txBody>
                    <a:bodyPr/>
                    <a:lstStyle>
                      <a:lvl1pPr marL="0" algn="l" defTabSz="951304" rtl="0" eaLnBrk="1" latinLnBrk="0" hangingPunct="1">
                        <a:defRPr sz="1836" b="1" kern="1200">
                          <a:solidFill>
                            <a:schemeClr val="lt1"/>
                          </a:solidFill>
                          <a:latin typeface="Segoe UI"/>
                        </a:defRPr>
                      </a:lvl1pPr>
                      <a:lvl2pPr marL="475652" algn="l" defTabSz="951304" rtl="0" eaLnBrk="1" latinLnBrk="0" hangingPunct="1">
                        <a:defRPr sz="1836" b="1" kern="1200">
                          <a:solidFill>
                            <a:schemeClr val="lt1"/>
                          </a:solidFill>
                          <a:latin typeface="Segoe UI"/>
                        </a:defRPr>
                      </a:lvl2pPr>
                      <a:lvl3pPr marL="951304" algn="l" defTabSz="951304" rtl="0" eaLnBrk="1" latinLnBrk="0" hangingPunct="1">
                        <a:defRPr sz="1836" b="1" kern="1200">
                          <a:solidFill>
                            <a:schemeClr val="lt1"/>
                          </a:solidFill>
                          <a:latin typeface="Segoe UI"/>
                        </a:defRPr>
                      </a:lvl3pPr>
                      <a:lvl4pPr marL="1426955" algn="l" defTabSz="951304" rtl="0" eaLnBrk="1" latinLnBrk="0" hangingPunct="1">
                        <a:defRPr sz="1836" b="1" kern="1200">
                          <a:solidFill>
                            <a:schemeClr val="lt1"/>
                          </a:solidFill>
                          <a:latin typeface="Segoe UI"/>
                        </a:defRPr>
                      </a:lvl4pPr>
                      <a:lvl5pPr marL="1902607" algn="l" defTabSz="951304" rtl="0" eaLnBrk="1" latinLnBrk="0" hangingPunct="1">
                        <a:defRPr sz="1836" b="1" kern="1200">
                          <a:solidFill>
                            <a:schemeClr val="lt1"/>
                          </a:solidFill>
                          <a:latin typeface="Segoe UI"/>
                        </a:defRPr>
                      </a:lvl5pPr>
                      <a:lvl6pPr marL="2378260" algn="l" defTabSz="951304" rtl="0" eaLnBrk="1" latinLnBrk="0" hangingPunct="1">
                        <a:defRPr sz="1836" b="1" kern="1200">
                          <a:solidFill>
                            <a:schemeClr val="lt1"/>
                          </a:solidFill>
                          <a:latin typeface="Segoe UI"/>
                        </a:defRPr>
                      </a:lvl6pPr>
                      <a:lvl7pPr marL="2853911" algn="l" defTabSz="951304" rtl="0" eaLnBrk="1" latinLnBrk="0" hangingPunct="1">
                        <a:defRPr sz="1836" b="1" kern="1200">
                          <a:solidFill>
                            <a:schemeClr val="lt1"/>
                          </a:solidFill>
                          <a:latin typeface="Segoe UI"/>
                        </a:defRPr>
                      </a:lvl7pPr>
                      <a:lvl8pPr marL="3329562" algn="l" defTabSz="951304" rtl="0" eaLnBrk="1" latinLnBrk="0" hangingPunct="1">
                        <a:defRPr sz="1836" b="1" kern="1200">
                          <a:solidFill>
                            <a:schemeClr val="lt1"/>
                          </a:solidFill>
                          <a:latin typeface="Segoe UI"/>
                        </a:defRPr>
                      </a:lvl8pPr>
                      <a:lvl9pPr marL="3805215" algn="l" defTabSz="951304" rtl="0" eaLnBrk="1" latinLnBrk="0" hangingPunct="1">
                        <a:defRPr sz="1836" b="1" kern="1200">
                          <a:solidFill>
                            <a:schemeClr val="lt1"/>
                          </a:solidFill>
                          <a:latin typeface="Segoe UI"/>
                        </a:defRPr>
                      </a:lvl9pPr>
                    </a:lstStyle>
                    <a:p>
                      <a:pPr marL="0" marR="0" algn="l" defTabSz="914367" rtl="0" eaLnBrk="1" latinLnBrk="0" hangingPunct="1">
                        <a:lnSpc>
                          <a:spcPct val="90000"/>
                        </a:lnSpc>
                        <a:spcBef>
                          <a:spcPts val="0"/>
                        </a:spcBef>
                        <a:spcAft>
                          <a:spcPts val="0"/>
                        </a:spcAft>
                      </a:pPr>
                      <a:r>
                        <a:rPr lang="en-US" sz="1400" b="0" kern="1200">
                          <a:solidFill>
                            <a:schemeClr val="accent1"/>
                          </a:solidFill>
                          <a:effectLst/>
                          <a:latin typeface="+mn-lt"/>
                          <a:ea typeface="+mn-ea"/>
                          <a:cs typeface="+mn-cs"/>
                          <a:hlinkClick r:id="rId7">
                            <a:extLst>
                              <a:ext uri="{A12FA001-AC4F-418D-AE19-62706E023703}">
                                <ahyp:hlinkClr xmlns:ahyp="http://schemas.microsoft.com/office/drawing/2018/hyperlinkcolor" val="tx"/>
                              </a:ext>
                            </a:extLst>
                          </a:hlinkClick>
                        </a:rPr>
                        <a:t>CAT Blog: Storage best practices in General Purpose </a:t>
                      </a:r>
                      <a:endParaRPr lang="en-US" sz="1400" b="0" kern="1200">
                        <a:solidFill>
                          <a:schemeClr val="accent1"/>
                        </a:solidFill>
                        <a:effectLst/>
                        <a:latin typeface="+mn-lt"/>
                        <a:ea typeface="+mn-ea"/>
                        <a:cs typeface="+mn-cs"/>
                      </a:endParaRPr>
                    </a:p>
                  </a:txBody>
                  <a:tcPr marR="45720">
                    <a:lnL w="12700" cmpd="sng">
                      <a:solidFill>
                        <a:srgbClr val="FFFFFF"/>
                      </a:solidFill>
                    </a:lnL>
                    <a:lnR w="12700" cmpd="sng">
                      <a:solidFill>
                        <a:srgbClr val="FFFFFF"/>
                      </a:solidFill>
                    </a:lnR>
                    <a:lnT w="6350" cap="flat" cmpd="sng" algn="ctr">
                      <a:solidFill>
                        <a:srgbClr val="3C3C41">
                          <a:lumMod val="60000"/>
                          <a:lumOff val="40000"/>
                        </a:srgbClr>
                      </a:solidFill>
                      <a:prstDash val="solid"/>
                      <a:round/>
                      <a:headEnd type="none" w="med" len="med"/>
                      <a:tailEnd type="none" w="med" len="med"/>
                    </a:lnT>
                    <a:lnB w="6350" cap="flat" cmpd="sng" algn="ctr">
                      <a:solidFill>
                        <a:srgbClr val="3C3C41">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51304" rtl="0" eaLnBrk="1" latinLnBrk="0" hangingPunct="1">
                        <a:defRPr sz="1836" kern="1200">
                          <a:solidFill>
                            <a:schemeClr val="dk1"/>
                          </a:solidFill>
                          <a:latin typeface="Segoe UI"/>
                        </a:defRPr>
                      </a:lvl1pPr>
                      <a:lvl2pPr marL="475652" algn="l" defTabSz="951304" rtl="0" eaLnBrk="1" latinLnBrk="0" hangingPunct="1">
                        <a:defRPr sz="1836" kern="1200">
                          <a:solidFill>
                            <a:schemeClr val="dk1"/>
                          </a:solidFill>
                          <a:latin typeface="Segoe UI"/>
                        </a:defRPr>
                      </a:lvl2pPr>
                      <a:lvl3pPr marL="951304" algn="l" defTabSz="951304" rtl="0" eaLnBrk="1" latinLnBrk="0" hangingPunct="1">
                        <a:defRPr sz="1836" kern="1200">
                          <a:solidFill>
                            <a:schemeClr val="dk1"/>
                          </a:solidFill>
                          <a:latin typeface="Segoe UI"/>
                        </a:defRPr>
                      </a:lvl3pPr>
                      <a:lvl4pPr marL="1426955" algn="l" defTabSz="951304" rtl="0" eaLnBrk="1" latinLnBrk="0" hangingPunct="1">
                        <a:defRPr sz="1836" kern="1200">
                          <a:solidFill>
                            <a:schemeClr val="dk1"/>
                          </a:solidFill>
                          <a:latin typeface="Segoe UI"/>
                        </a:defRPr>
                      </a:lvl4pPr>
                      <a:lvl5pPr marL="1902607" algn="l" defTabSz="951304" rtl="0" eaLnBrk="1" latinLnBrk="0" hangingPunct="1">
                        <a:defRPr sz="1836" kern="1200">
                          <a:solidFill>
                            <a:schemeClr val="dk1"/>
                          </a:solidFill>
                          <a:latin typeface="Segoe UI"/>
                        </a:defRPr>
                      </a:lvl5pPr>
                      <a:lvl6pPr marL="2378260" algn="l" defTabSz="951304" rtl="0" eaLnBrk="1" latinLnBrk="0" hangingPunct="1">
                        <a:defRPr sz="1836" kern="1200">
                          <a:solidFill>
                            <a:schemeClr val="dk1"/>
                          </a:solidFill>
                          <a:latin typeface="Segoe UI"/>
                        </a:defRPr>
                      </a:lvl6pPr>
                      <a:lvl7pPr marL="2853911" algn="l" defTabSz="951304" rtl="0" eaLnBrk="1" latinLnBrk="0" hangingPunct="1">
                        <a:defRPr sz="1836" kern="1200">
                          <a:solidFill>
                            <a:schemeClr val="dk1"/>
                          </a:solidFill>
                          <a:latin typeface="Segoe UI"/>
                        </a:defRPr>
                      </a:lvl7pPr>
                      <a:lvl8pPr marL="3329562" algn="l" defTabSz="951304" rtl="0" eaLnBrk="1" latinLnBrk="0" hangingPunct="1">
                        <a:defRPr sz="1836" kern="1200">
                          <a:solidFill>
                            <a:schemeClr val="dk1"/>
                          </a:solidFill>
                          <a:latin typeface="Segoe UI"/>
                        </a:defRPr>
                      </a:lvl8pPr>
                      <a:lvl9pPr marL="3805215" algn="l" defTabSz="951304" rtl="0" eaLnBrk="1" latinLnBrk="0" hangingPunct="1">
                        <a:defRPr sz="1836" kern="1200">
                          <a:solidFill>
                            <a:schemeClr val="dk1"/>
                          </a:solidFill>
                          <a:latin typeface="Segoe UI"/>
                        </a:defRPr>
                      </a:lvl9pPr>
                    </a:lstStyle>
                    <a:p>
                      <a:pPr marL="0" marR="0" lvl="0" indent="0" algn="l" defTabSz="914367" rtl="0" eaLnBrk="1" fontAlgn="auto" latinLnBrk="0" hangingPunct="1">
                        <a:lnSpc>
                          <a:spcPct val="90000"/>
                        </a:lnSpc>
                        <a:spcBef>
                          <a:spcPts val="0"/>
                        </a:spcBef>
                        <a:spcAft>
                          <a:spcPts val="0"/>
                        </a:spcAft>
                        <a:buClrTx/>
                        <a:buSzTx/>
                        <a:buFontTx/>
                        <a:buNone/>
                        <a:tabLst/>
                        <a:defRPr/>
                      </a:pPr>
                      <a:r>
                        <a:rPr lang="en-US" sz="1400" kern="1200">
                          <a:solidFill>
                            <a:schemeClr val="tx1"/>
                          </a:solidFill>
                          <a:effectLst/>
                          <a:latin typeface="+mn-lt"/>
                          <a:ea typeface="+mn-ea"/>
                          <a:cs typeface="+mn-cs"/>
                        </a:rPr>
                        <a:t>In this article, we describe database storage architecture on Azure SQL Database Managed Instance (MI), for General Purpose (GP) instances specifically. We also provide a set of best practices to help optimize storage performance</a:t>
                      </a:r>
                    </a:p>
                    <a:p>
                      <a:pPr marL="0" marR="0">
                        <a:lnSpc>
                          <a:spcPct val="90000"/>
                        </a:lnSpc>
                        <a:spcBef>
                          <a:spcPts val="0"/>
                        </a:spcBef>
                        <a:spcAft>
                          <a:spcPts val="0"/>
                        </a:spcAft>
                      </a:pPr>
                      <a:endParaRPr lang="en-US" sz="1400">
                        <a:solidFill>
                          <a:schemeClr val="tx1"/>
                        </a:solidFill>
                        <a:effectLst/>
                        <a:latin typeface="Times New Roman" panose="02020603050405020304" pitchFamily="18" charset="0"/>
                        <a:ea typeface="Calibri" panose="020F0502020204030204" pitchFamily="34" charset="0"/>
                      </a:endParaRPr>
                    </a:p>
                  </a:txBody>
                  <a:tcPr marR="45720">
                    <a:lnL w="12700" cmpd="sng">
                      <a:solidFill>
                        <a:srgbClr val="FFFFFF"/>
                      </a:solidFill>
                    </a:lnL>
                    <a:lnR w="12700" cmpd="sng">
                      <a:solidFill>
                        <a:srgbClr val="FFFFFF"/>
                      </a:solidFill>
                    </a:lnR>
                    <a:lnT w="6350" cap="flat" cmpd="sng" algn="ctr">
                      <a:solidFill>
                        <a:srgbClr val="3C3C41">
                          <a:lumMod val="60000"/>
                          <a:lumOff val="40000"/>
                        </a:srgbClr>
                      </a:solidFill>
                      <a:prstDash val="solid"/>
                      <a:round/>
                      <a:headEnd type="none" w="med" len="med"/>
                      <a:tailEnd type="none" w="med" len="med"/>
                    </a:lnT>
                    <a:lnB w="6350" cap="flat" cmpd="sng" algn="ctr">
                      <a:solidFill>
                        <a:srgbClr val="3C3C41">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3399030"/>
                  </a:ext>
                </a:extLst>
              </a:tr>
              <a:tr h="233615">
                <a:tc>
                  <a:txBody>
                    <a:bodyPr/>
                    <a:lstStyle>
                      <a:lvl1pPr marL="0" algn="l" defTabSz="951304" rtl="0" eaLnBrk="1" latinLnBrk="0" hangingPunct="1">
                        <a:defRPr sz="1836" b="1" kern="1200">
                          <a:solidFill>
                            <a:schemeClr val="lt1"/>
                          </a:solidFill>
                          <a:latin typeface="Segoe UI"/>
                        </a:defRPr>
                      </a:lvl1pPr>
                      <a:lvl2pPr marL="475652" algn="l" defTabSz="951304" rtl="0" eaLnBrk="1" latinLnBrk="0" hangingPunct="1">
                        <a:defRPr sz="1836" b="1" kern="1200">
                          <a:solidFill>
                            <a:schemeClr val="lt1"/>
                          </a:solidFill>
                          <a:latin typeface="Segoe UI"/>
                        </a:defRPr>
                      </a:lvl2pPr>
                      <a:lvl3pPr marL="951304" algn="l" defTabSz="951304" rtl="0" eaLnBrk="1" latinLnBrk="0" hangingPunct="1">
                        <a:defRPr sz="1836" b="1" kern="1200">
                          <a:solidFill>
                            <a:schemeClr val="lt1"/>
                          </a:solidFill>
                          <a:latin typeface="Segoe UI"/>
                        </a:defRPr>
                      </a:lvl3pPr>
                      <a:lvl4pPr marL="1426955" algn="l" defTabSz="951304" rtl="0" eaLnBrk="1" latinLnBrk="0" hangingPunct="1">
                        <a:defRPr sz="1836" b="1" kern="1200">
                          <a:solidFill>
                            <a:schemeClr val="lt1"/>
                          </a:solidFill>
                          <a:latin typeface="Segoe UI"/>
                        </a:defRPr>
                      </a:lvl4pPr>
                      <a:lvl5pPr marL="1902607" algn="l" defTabSz="951304" rtl="0" eaLnBrk="1" latinLnBrk="0" hangingPunct="1">
                        <a:defRPr sz="1836" b="1" kern="1200">
                          <a:solidFill>
                            <a:schemeClr val="lt1"/>
                          </a:solidFill>
                          <a:latin typeface="Segoe UI"/>
                        </a:defRPr>
                      </a:lvl5pPr>
                      <a:lvl6pPr marL="2378260" algn="l" defTabSz="951304" rtl="0" eaLnBrk="1" latinLnBrk="0" hangingPunct="1">
                        <a:defRPr sz="1836" b="1" kern="1200">
                          <a:solidFill>
                            <a:schemeClr val="lt1"/>
                          </a:solidFill>
                          <a:latin typeface="Segoe UI"/>
                        </a:defRPr>
                      </a:lvl6pPr>
                      <a:lvl7pPr marL="2853911" algn="l" defTabSz="951304" rtl="0" eaLnBrk="1" latinLnBrk="0" hangingPunct="1">
                        <a:defRPr sz="1836" b="1" kern="1200">
                          <a:solidFill>
                            <a:schemeClr val="lt1"/>
                          </a:solidFill>
                          <a:latin typeface="Segoe UI"/>
                        </a:defRPr>
                      </a:lvl7pPr>
                      <a:lvl8pPr marL="3329562" algn="l" defTabSz="951304" rtl="0" eaLnBrk="1" latinLnBrk="0" hangingPunct="1">
                        <a:defRPr sz="1836" b="1" kern="1200">
                          <a:solidFill>
                            <a:schemeClr val="lt1"/>
                          </a:solidFill>
                          <a:latin typeface="Segoe UI"/>
                        </a:defRPr>
                      </a:lvl8pPr>
                      <a:lvl9pPr marL="3805215" algn="l" defTabSz="951304" rtl="0" eaLnBrk="1" latinLnBrk="0" hangingPunct="1">
                        <a:defRPr sz="1836" b="1" kern="1200">
                          <a:solidFill>
                            <a:schemeClr val="lt1"/>
                          </a:solidFill>
                          <a:latin typeface="Segoe UI"/>
                        </a:defRPr>
                      </a:lvl9pPr>
                    </a:lstStyle>
                    <a:p>
                      <a:pPr marL="0" marR="0" algn="l" defTabSz="914367" rtl="0" eaLnBrk="1" latinLnBrk="0" hangingPunct="1">
                        <a:lnSpc>
                          <a:spcPct val="90000"/>
                        </a:lnSpc>
                        <a:spcBef>
                          <a:spcPts val="0"/>
                        </a:spcBef>
                        <a:spcAft>
                          <a:spcPts val="0"/>
                        </a:spcAft>
                      </a:pPr>
                      <a:r>
                        <a:rPr lang="en-US" sz="1400" b="0" kern="1200">
                          <a:solidFill>
                            <a:schemeClr val="accent1"/>
                          </a:solidFill>
                          <a:effectLst/>
                          <a:latin typeface="+mn-lt"/>
                          <a:ea typeface="+mn-ea"/>
                          <a:cs typeface="+mn-cs"/>
                          <a:hlinkClick r:id="rId8">
                            <a:extLst>
                              <a:ext uri="{A12FA001-AC4F-418D-AE19-62706E023703}">
                                <ahyp:hlinkClr xmlns:ahyp="http://schemas.microsoft.com/office/drawing/2018/hyperlinkcolor" val="tx"/>
                              </a:ext>
                            </a:extLst>
                          </a:hlinkClick>
                        </a:rPr>
                        <a:t>CAT Blog: Consume SQL MI Error Log</a:t>
                      </a:r>
                      <a:endParaRPr lang="en-US" sz="1400" b="0" kern="1200">
                        <a:solidFill>
                          <a:schemeClr val="accent1"/>
                        </a:solidFill>
                        <a:effectLst/>
                        <a:latin typeface="+mn-lt"/>
                        <a:ea typeface="+mn-ea"/>
                        <a:cs typeface="+mn-cs"/>
                      </a:endParaRPr>
                    </a:p>
                  </a:txBody>
                  <a:tcPr marR="45720">
                    <a:lnL w="12700" cmpd="sng">
                      <a:solidFill>
                        <a:srgbClr val="FFFFFF"/>
                      </a:solidFill>
                    </a:lnL>
                    <a:lnR w="12700" cmpd="sng">
                      <a:solidFill>
                        <a:srgbClr val="FFFFFF"/>
                      </a:solidFill>
                    </a:lnR>
                    <a:lnT w="6350" cap="flat" cmpd="sng" algn="ctr">
                      <a:solidFill>
                        <a:srgbClr val="3C3C41">
                          <a:lumMod val="60000"/>
                          <a:lumOff val="40000"/>
                        </a:srgbClr>
                      </a:solidFill>
                      <a:prstDash val="solid"/>
                      <a:round/>
                      <a:headEnd type="none" w="med" len="med"/>
                      <a:tailEnd type="none" w="med" len="med"/>
                    </a:lnT>
                    <a:lnB w="6350" cap="flat" cmpd="sng" algn="ctr">
                      <a:solidFill>
                        <a:srgbClr val="3C3C41">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51304" rtl="0" eaLnBrk="1" latinLnBrk="0" hangingPunct="1">
                        <a:defRPr sz="1836" kern="1200">
                          <a:solidFill>
                            <a:schemeClr val="dk1"/>
                          </a:solidFill>
                          <a:latin typeface="Segoe UI"/>
                        </a:defRPr>
                      </a:lvl1pPr>
                      <a:lvl2pPr marL="475652" algn="l" defTabSz="951304" rtl="0" eaLnBrk="1" latinLnBrk="0" hangingPunct="1">
                        <a:defRPr sz="1836" kern="1200">
                          <a:solidFill>
                            <a:schemeClr val="dk1"/>
                          </a:solidFill>
                          <a:latin typeface="Segoe UI"/>
                        </a:defRPr>
                      </a:lvl2pPr>
                      <a:lvl3pPr marL="951304" algn="l" defTabSz="951304" rtl="0" eaLnBrk="1" latinLnBrk="0" hangingPunct="1">
                        <a:defRPr sz="1836" kern="1200">
                          <a:solidFill>
                            <a:schemeClr val="dk1"/>
                          </a:solidFill>
                          <a:latin typeface="Segoe UI"/>
                        </a:defRPr>
                      </a:lvl3pPr>
                      <a:lvl4pPr marL="1426955" algn="l" defTabSz="951304" rtl="0" eaLnBrk="1" latinLnBrk="0" hangingPunct="1">
                        <a:defRPr sz="1836" kern="1200">
                          <a:solidFill>
                            <a:schemeClr val="dk1"/>
                          </a:solidFill>
                          <a:latin typeface="Segoe UI"/>
                        </a:defRPr>
                      </a:lvl4pPr>
                      <a:lvl5pPr marL="1902607" algn="l" defTabSz="951304" rtl="0" eaLnBrk="1" latinLnBrk="0" hangingPunct="1">
                        <a:defRPr sz="1836" kern="1200">
                          <a:solidFill>
                            <a:schemeClr val="dk1"/>
                          </a:solidFill>
                          <a:latin typeface="Segoe UI"/>
                        </a:defRPr>
                      </a:lvl5pPr>
                      <a:lvl6pPr marL="2378260" algn="l" defTabSz="951304" rtl="0" eaLnBrk="1" latinLnBrk="0" hangingPunct="1">
                        <a:defRPr sz="1836" kern="1200">
                          <a:solidFill>
                            <a:schemeClr val="dk1"/>
                          </a:solidFill>
                          <a:latin typeface="Segoe UI"/>
                        </a:defRPr>
                      </a:lvl6pPr>
                      <a:lvl7pPr marL="2853911" algn="l" defTabSz="951304" rtl="0" eaLnBrk="1" latinLnBrk="0" hangingPunct="1">
                        <a:defRPr sz="1836" kern="1200">
                          <a:solidFill>
                            <a:schemeClr val="dk1"/>
                          </a:solidFill>
                          <a:latin typeface="Segoe UI"/>
                        </a:defRPr>
                      </a:lvl7pPr>
                      <a:lvl8pPr marL="3329562" algn="l" defTabSz="951304" rtl="0" eaLnBrk="1" latinLnBrk="0" hangingPunct="1">
                        <a:defRPr sz="1836" kern="1200">
                          <a:solidFill>
                            <a:schemeClr val="dk1"/>
                          </a:solidFill>
                          <a:latin typeface="Segoe UI"/>
                        </a:defRPr>
                      </a:lvl8pPr>
                      <a:lvl9pPr marL="3805215" algn="l" defTabSz="951304" rtl="0" eaLnBrk="1" latinLnBrk="0" hangingPunct="1">
                        <a:defRPr sz="1836" kern="1200">
                          <a:solidFill>
                            <a:schemeClr val="dk1"/>
                          </a:solidFill>
                          <a:latin typeface="Segoe UI"/>
                        </a:defRPr>
                      </a:lvl9pPr>
                    </a:lstStyle>
                    <a:p>
                      <a:pPr marL="0" marR="0" lvl="0" indent="0" algn="l" defTabSz="914367" rtl="0" eaLnBrk="1" fontAlgn="auto" latinLnBrk="0" hangingPunct="1">
                        <a:lnSpc>
                          <a:spcPct val="90000"/>
                        </a:lnSpc>
                        <a:spcBef>
                          <a:spcPts val="0"/>
                        </a:spcBef>
                        <a:spcAft>
                          <a:spcPts val="0"/>
                        </a:spcAft>
                        <a:buClrTx/>
                        <a:buSzTx/>
                        <a:buFontTx/>
                        <a:buNone/>
                        <a:tabLst/>
                        <a:defRPr/>
                      </a:pPr>
                      <a:r>
                        <a:rPr lang="en-US" sz="1400" kern="1200">
                          <a:solidFill>
                            <a:schemeClr val="tx1"/>
                          </a:solidFill>
                          <a:effectLst/>
                          <a:latin typeface="+mn-lt"/>
                          <a:ea typeface="+mn-ea"/>
                          <a:cs typeface="+mn-cs"/>
                        </a:rPr>
                        <a:t>How to filter out unnecessary info from SQL error log and focus on what's important to your app using </a:t>
                      </a:r>
                      <a:r>
                        <a:rPr lang="en-US" sz="1400" b="1" kern="1200" err="1">
                          <a:solidFill>
                            <a:schemeClr val="tx1"/>
                          </a:solidFill>
                          <a:effectLst/>
                          <a:latin typeface="+mj-lt"/>
                          <a:ea typeface="+mn-ea"/>
                          <a:cs typeface="+mn-cs"/>
                          <a:hlinkClick r:id="rId9">
                            <a:extLst>
                              <a:ext uri="{A12FA001-AC4F-418D-AE19-62706E023703}">
                                <ahyp:hlinkClr xmlns:ahyp="http://schemas.microsoft.com/office/drawing/2018/hyperlinkcolor" val="tx"/>
                              </a:ext>
                            </a:extLst>
                          </a:hlinkClick>
                        </a:rPr>
                        <a:t>sp_readmierrorlog</a:t>
                      </a:r>
                      <a:endParaRPr lang="en-US" sz="1400" kern="1200">
                        <a:solidFill>
                          <a:schemeClr val="tx1"/>
                        </a:solidFill>
                        <a:effectLst/>
                        <a:latin typeface="+mj-lt"/>
                        <a:ea typeface="+mn-ea"/>
                        <a:cs typeface="+mn-cs"/>
                      </a:endParaRPr>
                    </a:p>
                    <a:p>
                      <a:pPr marL="0" marR="0">
                        <a:lnSpc>
                          <a:spcPct val="90000"/>
                        </a:lnSpc>
                        <a:spcBef>
                          <a:spcPts val="0"/>
                        </a:spcBef>
                        <a:spcAft>
                          <a:spcPts val="0"/>
                        </a:spcAft>
                      </a:pPr>
                      <a:endParaRPr lang="en-US" sz="1400">
                        <a:solidFill>
                          <a:schemeClr val="tx1"/>
                        </a:solidFill>
                        <a:effectLst/>
                        <a:latin typeface="Times New Roman" panose="02020603050405020304" pitchFamily="18" charset="0"/>
                        <a:ea typeface="Calibri" panose="020F0502020204030204" pitchFamily="34" charset="0"/>
                      </a:endParaRPr>
                    </a:p>
                  </a:txBody>
                  <a:tcPr marR="45720">
                    <a:lnL w="12700" cmpd="sng">
                      <a:solidFill>
                        <a:srgbClr val="FFFFFF"/>
                      </a:solidFill>
                    </a:lnL>
                    <a:lnR w="12700" cmpd="sng">
                      <a:solidFill>
                        <a:srgbClr val="FFFFFF"/>
                      </a:solidFill>
                    </a:lnR>
                    <a:lnT w="6350" cap="flat" cmpd="sng" algn="ctr">
                      <a:solidFill>
                        <a:srgbClr val="3C3C41">
                          <a:lumMod val="60000"/>
                          <a:lumOff val="40000"/>
                        </a:srgbClr>
                      </a:solidFill>
                      <a:prstDash val="solid"/>
                      <a:round/>
                      <a:headEnd type="none" w="med" len="med"/>
                      <a:tailEnd type="none" w="med" len="med"/>
                    </a:lnT>
                    <a:lnB w="6350" cap="flat" cmpd="sng" algn="ctr">
                      <a:solidFill>
                        <a:srgbClr val="3C3C41">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1152890"/>
                  </a:ext>
                </a:extLst>
              </a:tr>
              <a:tr h="233615">
                <a:tc>
                  <a:txBody>
                    <a:bodyPr/>
                    <a:lstStyle>
                      <a:lvl1pPr marL="0" algn="l" defTabSz="951304" rtl="0" eaLnBrk="1" latinLnBrk="0" hangingPunct="1">
                        <a:defRPr sz="1836" b="1" kern="1200">
                          <a:solidFill>
                            <a:schemeClr val="lt1"/>
                          </a:solidFill>
                          <a:latin typeface="Segoe UI"/>
                        </a:defRPr>
                      </a:lvl1pPr>
                      <a:lvl2pPr marL="475652" algn="l" defTabSz="951304" rtl="0" eaLnBrk="1" latinLnBrk="0" hangingPunct="1">
                        <a:defRPr sz="1836" b="1" kern="1200">
                          <a:solidFill>
                            <a:schemeClr val="lt1"/>
                          </a:solidFill>
                          <a:latin typeface="Segoe UI"/>
                        </a:defRPr>
                      </a:lvl2pPr>
                      <a:lvl3pPr marL="951304" algn="l" defTabSz="951304" rtl="0" eaLnBrk="1" latinLnBrk="0" hangingPunct="1">
                        <a:defRPr sz="1836" b="1" kern="1200">
                          <a:solidFill>
                            <a:schemeClr val="lt1"/>
                          </a:solidFill>
                          <a:latin typeface="Segoe UI"/>
                        </a:defRPr>
                      </a:lvl3pPr>
                      <a:lvl4pPr marL="1426955" algn="l" defTabSz="951304" rtl="0" eaLnBrk="1" latinLnBrk="0" hangingPunct="1">
                        <a:defRPr sz="1836" b="1" kern="1200">
                          <a:solidFill>
                            <a:schemeClr val="lt1"/>
                          </a:solidFill>
                          <a:latin typeface="Segoe UI"/>
                        </a:defRPr>
                      </a:lvl4pPr>
                      <a:lvl5pPr marL="1902607" algn="l" defTabSz="951304" rtl="0" eaLnBrk="1" latinLnBrk="0" hangingPunct="1">
                        <a:defRPr sz="1836" b="1" kern="1200">
                          <a:solidFill>
                            <a:schemeClr val="lt1"/>
                          </a:solidFill>
                          <a:latin typeface="Segoe UI"/>
                        </a:defRPr>
                      </a:lvl5pPr>
                      <a:lvl6pPr marL="2378260" algn="l" defTabSz="951304" rtl="0" eaLnBrk="1" latinLnBrk="0" hangingPunct="1">
                        <a:defRPr sz="1836" b="1" kern="1200">
                          <a:solidFill>
                            <a:schemeClr val="lt1"/>
                          </a:solidFill>
                          <a:latin typeface="Segoe UI"/>
                        </a:defRPr>
                      </a:lvl6pPr>
                      <a:lvl7pPr marL="2853911" algn="l" defTabSz="951304" rtl="0" eaLnBrk="1" latinLnBrk="0" hangingPunct="1">
                        <a:defRPr sz="1836" b="1" kern="1200">
                          <a:solidFill>
                            <a:schemeClr val="lt1"/>
                          </a:solidFill>
                          <a:latin typeface="Segoe UI"/>
                        </a:defRPr>
                      </a:lvl7pPr>
                      <a:lvl8pPr marL="3329562" algn="l" defTabSz="951304" rtl="0" eaLnBrk="1" latinLnBrk="0" hangingPunct="1">
                        <a:defRPr sz="1836" b="1" kern="1200">
                          <a:solidFill>
                            <a:schemeClr val="lt1"/>
                          </a:solidFill>
                          <a:latin typeface="Segoe UI"/>
                        </a:defRPr>
                      </a:lvl8pPr>
                      <a:lvl9pPr marL="3805215" algn="l" defTabSz="951304" rtl="0" eaLnBrk="1" latinLnBrk="0" hangingPunct="1">
                        <a:defRPr sz="1836" b="1" kern="1200">
                          <a:solidFill>
                            <a:schemeClr val="lt1"/>
                          </a:solidFill>
                          <a:latin typeface="Segoe UI"/>
                        </a:defRPr>
                      </a:lvl9pPr>
                    </a:lstStyle>
                    <a:p>
                      <a:pPr marL="0" marR="0" algn="l" defTabSz="914367" rtl="0" eaLnBrk="1" latinLnBrk="0" hangingPunct="1">
                        <a:lnSpc>
                          <a:spcPct val="90000"/>
                        </a:lnSpc>
                        <a:spcBef>
                          <a:spcPts val="0"/>
                        </a:spcBef>
                        <a:spcAft>
                          <a:spcPts val="0"/>
                        </a:spcAft>
                      </a:pPr>
                      <a:r>
                        <a:rPr lang="en-US" sz="1400" b="0" kern="1200">
                          <a:solidFill>
                            <a:schemeClr val="accent1"/>
                          </a:solidFill>
                          <a:effectLst/>
                          <a:latin typeface="+mn-lt"/>
                          <a:ea typeface="+mn-ea"/>
                          <a:cs typeface="+mn-cs"/>
                          <a:hlinkClick r:id="rId10">
                            <a:extLst>
                              <a:ext uri="{A12FA001-AC4F-418D-AE19-62706E023703}">
                                <ahyp:hlinkClr xmlns:ahyp="http://schemas.microsoft.com/office/drawing/2018/hyperlinkcolor" val="tx"/>
                              </a:ext>
                            </a:extLst>
                          </a:hlinkClick>
                        </a:rPr>
                        <a:t>CAT Blog: Real time performance monitoring for Azure SQL DB Managed Instance</a:t>
                      </a:r>
                      <a:endParaRPr lang="en-US" sz="1400" b="0" kern="1200">
                        <a:solidFill>
                          <a:schemeClr val="accent1"/>
                        </a:solidFill>
                        <a:effectLst/>
                        <a:latin typeface="+mn-lt"/>
                        <a:ea typeface="+mn-ea"/>
                        <a:cs typeface="+mn-cs"/>
                      </a:endParaRPr>
                    </a:p>
                  </a:txBody>
                  <a:tcPr marR="45720">
                    <a:lnL w="12700" cmpd="sng">
                      <a:solidFill>
                        <a:srgbClr val="FFFFFF"/>
                      </a:solidFill>
                    </a:lnL>
                    <a:lnR w="12700" cmpd="sng">
                      <a:solidFill>
                        <a:srgbClr val="FFFFFF"/>
                      </a:solidFill>
                    </a:lnR>
                    <a:lnT w="6350" cap="flat" cmpd="sng" algn="ctr">
                      <a:solidFill>
                        <a:srgbClr val="3C3C41">
                          <a:lumMod val="60000"/>
                          <a:lumOff val="40000"/>
                        </a:srgbClr>
                      </a:solidFill>
                      <a:prstDash val="solid"/>
                      <a:round/>
                      <a:headEnd type="none" w="med" len="med"/>
                      <a:tailEnd type="none" w="med" len="med"/>
                    </a:lnT>
                    <a:lnB w="6350" cap="flat" cmpd="sng" algn="ctr">
                      <a:solidFill>
                        <a:srgbClr val="3C3C41">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51304" rtl="0" eaLnBrk="1" latinLnBrk="0" hangingPunct="1">
                        <a:defRPr sz="1836" kern="1200">
                          <a:solidFill>
                            <a:schemeClr val="dk1"/>
                          </a:solidFill>
                          <a:latin typeface="Segoe UI"/>
                        </a:defRPr>
                      </a:lvl1pPr>
                      <a:lvl2pPr marL="475652" algn="l" defTabSz="951304" rtl="0" eaLnBrk="1" latinLnBrk="0" hangingPunct="1">
                        <a:defRPr sz="1836" kern="1200">
                          <a:solidFill>
                            <a:schemeClr val="dk1"/>
                          </a:solidFill>
                          <a:latin typeface="Segoe UI"/>
                        </a:defRPr>
                      </a:lvl2pPr>
                      <a:lvl3pPr marL="951304" algn="l" defTabSz="951304" rtl="0" eaLnBrk="1" latinLnBrk="0" hangingPunct="1">
                        <a:defRPr sz="1836" kern="1200">
                          <a:solidFill>
                            <a:schemeClr val="dk1"/>
                          </a:solidFill>
                          <a:latin typeface="Segoe UI"/>
                        </a:defRPr>
                      </a:lvl3pPr>
                      <a:lvl4pPr marL="1426955" algn="l" defTabSz="951304" rtl="0" eaLnBrk="1" latinLnBrk="0" hangingPunct="1">
                        <a:defRPr sz="1836" kern="1200">
                          <a:solidFill>
                            <a:schemeClr val="dk1"/>
                          </a:solidFill>
                          <a:latin typeface="Segoe UI"/>
                        </a:defRPr>
                      </a:lvl4pPr>
                      <a:lvl5pPr marL="1902607" algn="l" defTabSz="951304" rtl="0" eaLnBrk="1" latinLnBrk="0" hangingPunct="1">
                        <a:defRPr sz="1836" kern="1200">
                          <a:solidFill>
                            <a:schemeClr val="dk1"/>
                          </a:solidFill>
                          <a:latin typeface="Segoe UI"/>
                        </a:defRPr>
                      </a:lvl5pPr>
                      <a:lvl6pPr marL="2378260" algn="l" defTabSz="951304" rtl="0" eaLnBrk="1" latinLnBrk="0" hangingPunct="1">
                        <a:defRPr sz="1836" kern="1200">
                          <a:solidFill>
                            <a:schemeClr val="dk1"/>
                          </a:solidFill>
                          <a:latin typeface="Segoe UI"/>
                        </a:defRPr>
                      </a:lvl6pPr>
                      <a:lvl7pPr marL="2853911" algn="l" defTabSz="951304" rtl="0" eaLnBrk="1" latinLnBrk="0" hangingPunct="1">
                        <a:defRPr sz="1836" kern="1200">
                          <a:solidFill>
                            <a:schemeClr val="dk1"/>
                          </a:solidFill>
                          <a:latin typeface="Segoe UI"/>
                        </a:defRPr>
                      </a:lvl7pPr>
                      <a:lvl8pPr marL="3329562" algn="l" defTabSz="951304" rtl="0" eaLnBrk="1" latinLnBrk="0" hangingPunct="1">
                        <a:defRPr sz="1836" kern="1200">
                          <a:solidFill>
                            <a:schemeClr val="dk1"/>
                          </a:solidFill>
                          <a:latin typeface="Segoe UI"/>
                        </a:defRPr>
                      </a:lvl8pPr>
                      <a:lvl9pPr marL="3805215" algn="l" defTabSz="951304" rtl="0" eaLnBrk="1" latinLnBrk="0" hangingPunct="1">
                        <a:defRPr sz="1836" kern="1200">
                          <a:solidFill>
                            <a:schemeClr val="dk1"/>
                          </a:solidFill>
                          <a:latin typeface="Segoe UI"/>
                        </a:defRPr>
                      </a:lvl9pPr>
                    </a:lstStyle>
                    <a:p>
                      <a:pPr marL="0" marR="0">
                        <a:lnSpc>
                          <a:spcPct val="90000"/>
                        </a:lnSpc>
                        <a:spcBef>
                          <a:spcPts val="0"/>
                        </a:spcBef>
                        <a:spcAft>
                          <a:spcPts val="0"/>
                        </a:spcAft>
                      </a:pPr>
                      <a:r>
                        <a:rPr lang="en-US" sz="1400" kern="1200">
                          <a:solidFill>
                            <a:schemeClr val="tx1"/>
                          </a:solidFill>
                          <a:effectLst/>
                          <a:latin typeface="+mn-lt"/>
                          <a:ea typeface="+mn-ea"/>
                          <a:cs typeface="+mn-cs"/>
                        </a:rPr>
                        <a:t>Configuring and suing </a:t>
                      </a:r>
                      <a:r>
                        <a:rPr lang="en-US" sz="1400" b="1" kern="1200" err="1">
                          <a:solidFill>
                            <a:schemeClr val="tx1"/>
                          </a:solidFill>
                          <a:effectLst/>
                          <a:latin typeface="+mj-lt"/>
                          <a:ea typeface="+mn-ea"/>
                          <a:cs typeface="+mn-cs"/>
                          <a:hlinkClick r:id="rId11">
                            <a:extLst>
                              <a:ext uri="{A12FA001-AC4F-418D-AE19-62706E023703}">
                                <ahyp:hlinkClr xmlns:ahyp="http://schemas.microsoft.com/office/drawing/2018/hyperlinkcolor" val="tx"/>
                              </a:ext>
                            </a:extLst>
                          </a:hlinkClick>
                        </a:rPr>
                        <a:t>Telegraf</a:t>
                      </a:r>
                      <a:r>
                        <a:rPr lang="en-US" sz="1400" kern="1200">
                          <a:solidFill>
                            <a:schemeClr val="tx1"/>
                          </a:solidFill>
                          <a:effectLst/>
                          <a:latin typeface="+mn-lt"/>
                          <a:ea typeface="+mn-ea"/>
                          <a:cs typeface="+mn-cs"/>
                        </a:rPr>
                        <a:t> for real-time perf. monitoring in SQL Managed Instance</a:t>
                      </a:r>
                      <a:endParaRPr lang="en-US" sz="1100" kern="1200">
                        <a:solidFill>
                          <a:schemeClr val="tx1"/>
                        </a:solidFill>
                        <a:effectLst/>
                        <a:latin typeface="+mn-lt"/>
                        <a:ea typeface="+mn-ea"/>
                        <a:cs typeface="+mn-cs"/>
                      </a:endParaRPr>
                    </a:p>
                  </a:txBody>
                  <a:tcPr marR="45720">
                    <a:lnL w="12700" cmpd="sng">
                      <a:solidFill>
                        <a:srgbClr val="FFFFFF"/>
                      </a:solidFill>
                    </a:lnL>
                    <a:lnR w="12700" cmpd="sng">
                      <a:solidFill>
                        <a:srgbClr val="FFFFFF"/>
                      </a:solidFill>
                    </a:lnR>
                    <a:lnT w="6350" cap="flat" cmpd="sng" algn="ctr">
                      <a:solidFill>
                        <a:srgbClr val="3C3C41">
                          <a:lumMod val="60000"/>
                          <a:lumOff val="40000"/>
                        </a:srgbClr>
                      </a:solidFill>
                      <a:prstDash val="solid"/>
                      <a:round/>
                      <a:headEnd type="none" w="med" len="med"/>
                      <a:tailEnd type="none" w="med" len="med"/>
                    </a:lnT>
                    <a:lnB w="6350" cap="flat" cmpd="sng" algn="ctr">
                      <a:solidFill>
                        <a:srgbClr val="3C3C41">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0679252"/>
                  </a:ext>
                </a:extLst>
              </a:tr>
              <a:tr h="233615">
                <a:tc>
                  <a:txBody>
                    <a:bodyPr/>
                    <a:lstStyle>
                      <a:lvl1pPr marL="0" algn="l" defTabSz="951304" rtl="0" eaLnBrk="1" latinLnBrk="0" hangingPunct="1">
                        <a:defRPr sz="1836" b="1" kern="1200">
                          <a:solidFill>
                            <a:schemeClr val="lt1"/>
                          </a:solidFill>
                          <a:latin typeface="Segoe UI"/>
                        </a:defRPr>
                      </a:lvl1pPr>
                      <a:lvl2pPr marL="475652" algn="l" defTabSz="951304" rtl="0" eaLnBrk="1" latinLnBrk="0" hangingPunct="1">
                        <a:defRPr sz="1836" b="1" kern="1200">
                          <a:solidFill>
                            <a:schemeClr val="lt1"/>
                          </a:solidFill>
                          <a:latin typeface="Segoe UI"/>
                        </a:defRPr>
                      </a:lvl2pPr>
                      <a:lvl3pPr marL="951304" algn="l" defTabSz="951304" rtl="0" eaLnBrk="1" latinLnBrk="0" hangingPunct="1">
                        <a:defRPr sz="1836" b="1" kern="1200">
                          <a:solidFill>
                            <a:schemeClr val="lt1"/>
                          </a:solidFill>
                          <a:latin typeface="Segoe UI"/>
                        </a:defRPr>
                      </a:lvl3pPr>
                      <a:lvl4pPr marL="1426955" algn="l" defTabSz="951304" rtl="0" eaLnBrk="1" latinLnBrk="0" hangingPunct="1">
                        <a:defRPr sz="1836" b="1" kern="1200">
                          <a:solidFill>
                            <a:schemeClr val="lt1"/>
                          </a:solidFill>
                          <a:latin typeface="Segoe UI"/>
                        </a:defRPr>
                      </a:lvl4pPr>
                      <a:lvl5pPr marL="1902607" algn="l" defTabSz="951304" rtl="0" eaLnBrk="1" latinLnBrk="0" hangingPunct="1">
                        <a:defRPr sz="1836" b="1" kern="1200">
                          <a:solidFill>
                            <a:schemeClr val="lt1"/>
                          </a:solidFill>
                          <a:latin typeface="Segoe UI"/>
                        </a:defRPr>
                      </a:lvl5pPr>
                      <a:lvl6pPr marL="2378260" algn="l" defTabSz="951304" rtl="0" eaLnBrk="1" latinLnBrk="0" hangingPunct="1">
                        <a:defRPr sz="1836" b="1" kern="1200">
                          <a:solidFill>
                            <a:schemeClr val="lt1"/>
                          </a:solidFill>
                          <a:latin typeface="Segoe UI"/>
                        </a:defRPr>
                      </a:lvl6pPr>
                      <a:lvl7pPr marL="2853911" algn="l" defTabSz="951304" rtl="0" eaLnBrk="1" latinLnBrk="0" hangingPunct="1">
                        <a:defRPr sz="1836" b="1" kern="1200">
                          <a:solidFill>
                            <a:schemeClr val="lt1"/>
                          </a:solidFill>
                          <a:latin typeface="Segoe UI"/>
                        </a:defRPr>
                      </a:lvl7pPr>
                      <a:lvl8pPr marL="3329562" algn="l" defTabSz="951304" rtl="0" eaLnBrk="1" latinLnBrk="0" hangingPunct="1">
                        <a:defRPr sz="1836" b="1" kern="1200">
                          <a:solidFill>
                            <a:schemeClr val="lt1"/>
                          </a:solidFill>
                          <a:latin typeface="Segoe UI"/>
                        </a:defRPr>
                      </a:lvl8pPr>
                      <a:lvl9pPr marL="3805215" algn="l" defTabSz="951304" rtl="0" eaLnBrk="1" latinLnBrk="0" hangingPunct="1">
                        <a:defRPr sz="1836" b="1" kern="1200">
                          <a:solidFill>
                            <a:schemeClr val="lt1"/>
                          </a:solidFill>
                          <a:latin typeface="Segoe UI"/>
                        </a:defRPr>
                      </a:lvl9pPr>
                    </a:lstStyle>
                    <a:p>
                      <a:pPr marL="0" marR="0" algn="l" defTabSz="914367" rtl="0" eaLnBrk="1" latinLnBrk="0" hangingPunct="1">
                        <a:lnSpc>
                          <a:spcPct val="90000"/>
                        </a:lnSpc>
                        <a:spcBef>
                          <a:spcPts val="0"/>
                        </a:spcBef>
                        <a:spcAft>
                          <a:spcPts val="0"/>
                        </a:spcAft>
                      </a:pPr>
                      <a:r>
                        <a:rPr lang="en-US" sz="1400" b="0" kern="1200">
                          <a:solidFill>
                            <a:schemeClr val="accent1"/>
                          </a:solidFill>
                          <a:effectLst/>
                          <a:latin typeface="+mn-lt"/>
                          <a:ea typeface="+mn-ea"/>
                          <a:cs typeface="+mn-cs"/>
                          <a:hlinkClick r:id="rId12">
                            <a:extLst>
                              <a:ext uri="{A12FA001-AC4F-418D-AE19-62706E023703}">
                                <ahyp:hlinkClr xmlns:ahyp="http://schemas.microsoft.com/office/drawing/2018/hyperlinkcolor" val="tx"/>
                              </a:ext>
                            </a:extLst>
                          </a:hlinkClick>
                        </a:rPr>
                        <a:t>BLOG: How to send emails in SQL MI using </a:t>
                      </a:r>
                      <a:r>
                        <a:rPr lang="en-US" sz="1400" b="0" kern="1200" err="1">
                          <a:solidFill>
                            <a:schemeClr val="accent1"/>
                          </a:solidFill>
                          <a:effectLst/>
                          <a:latin typeface="+mn-lt"/>
                          <a:ea typeface="+mn-ea"/>
                          <a:cs typeface="+mn-cs"/>
                          <a:hlinkClick r:id="rId12">
                            <a:extLst>
                              <a:ext uri="{A12FA001-AC4F-418D-AE19-62706E023703}">
                                <ahyp:hlinkClr xmlns:ahyp="http://schemas.microsoft.com/office/drawing/2018/hyperlinkcolor" val="tx"/>
                              </a:ext>
                            </a:extLst>
                          </a:hlinkClick>
                        </a:rPr>
                        <a:t>DbMail</a:t>
                      </a:r>
                      <a:endParaRPr lang="en-US" sz="1400" b="0" kern="1200">
                        <a:solidFill>
                          <a:schemeClr val="accent1"/>
                        </a:solidFill>
                        <a:effectLst/>
                        <a:latin typeface="+mn-lt"/>
                        <a:ea typeface="+mn-ea"/>
                        <a:cs typeface="+mn-cs"/>
                      </a:endParaRPr>
                    </a:p>
                  </a:txBody>
                  <a:tcPr marR="45720">
                    <a:lnL w="12700" cmpd="sng">
                      <a:solidFill>
                        <a:srgbClr val="FFFFFF"/>
                      </a:solidFill>
                    </a:lnL>
                    <a:lnR w="12700" cmpd="sng">
                      <a:solidFill>
                        <a:srgbClr val="FFFFFF"/>
                      </a:solidFill>
                    </a:lnR>
                    <a:lnT w="6350" cap="flat" cmpd="sng" algn="ctr">
                      <a:solidFill>
                        <a:srgbClr val="3C3C41">
                          <a:lumMod val="60000"/>
                          <a:lumOff val="40000"/>
                        </a:srgbClr>
                      </a:solidFill>
                      <a:prstDash val="solid"/>
                      <a:round/>
                      <a:headEnd type="none" w="med" len="med"/>
                      <a:tailEnd type="none" w="med" len="med"/>
                    </a:lnT>
                    <a:lnB w="6350" cap="flat" cmpd="sng" algn="ctr">
                      <a:solidFill>
                        <a:srgbClr val="3C3C41">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51304" rtl="0" eaLnBrk="1" latinLnBrk="0" hangingPunct="1">
                        <a:defRPr sz="1836" kern="1200">
                          <a:solidFill>
                            <a:schemeClr val="dk1"/>
                          </a:solidFill>
                          <a:latin typeface="Segoe UI"/>
                        </a:defRPr>
                      </a:lvl1pPr>
                      <a:lvl2pPr marL="475652" algn="l" defTabSz="951304" rtl="0" eaLnBrk="1" latinLnBrk="0" hangingPunct="1">
                        <a:defRPr sz="1836" kern="1200">
                          <a:solidFill>
                            <a:schemeClr val="dk1"/>
                          </a:solidFill>
                          <a:latin typeface="Segoe UI"/>
                        </a:defRPr>
                      </a:lvl2pPr>
                      <a:lvl3pPr marL="951304" algn="l" defTabSz="951304" rtl="0" eaLnBrk="1" latinLnBrk="0" hangingPunct="1">
                        <a:defRPr sz="1836" kern="1200">
                          <a:solidFill>
                            <a:schemeClr val="dk1"/>
                          </a:solidFill>
                          <a:latin typeface="Segoe UI"/>
                        </a:defRPr>
                      </a:lvl3pPr>
                      <a:lvl4pPr marL="1426955" algn="l" defTabSz="951304" rtl="0" eaLnBrk="1" latinLnBrk="0" hangingPunct="1">
                        <a:defRPr sz="1836" kern="1200">
                          <a:solidFill>
                            <a:schemeClr val="dk1"/>
                          </a:solidFill>
                          <a:latin typeface="Segoe UI"/>
                        </a:defRPr>
                      </a:lvl4pPr>
                      <a:lvl5pPr marL="1902607" algn="l" defTabSz="951304" rtl="0" eaLnBrk="1" latinLnBrk="0" hangingPunct="1">
                        <a:defRPr sz="1836" kern="1200">
                          <a:solidFill>
                            <a:schemeClr val="dk1"/>
                          </a:solidFill>
                          <a:latin typeface="Segoe UI"/>
                        </a:defRPr>
                      </a:lvl5pPr>
                      <a:lvl6pPr marL="2378260" algn="l" defTabSz="951304" rtl="0" eaLnBrk="1" latinLnBrk="0" hangingPunct="1">
                        <a:defRPr sz="1836" kern="1200">
                          <a:solidFill>
                            <a:schemeClr val="dk1"/>
                          </a:solidFill>
                          <a:latin typeface="Segoe UI"/>
                        </a:defRPr>
                      </a:lvl6pPr>
                      <a:lvl7pPr marL="2853911" algn="l" defTabSz="951304" rtl="0" eaLnBrk="1" latinLnBrk="0" hangingPunct="1">
                        <a:defRPr sz="1836" kern="1200">
                          <a:solidFill>
                            <a:schemeClr val="dk1"/>
                          </a:solidFill>
                          <a:latin typeface="Segoe UI"/>
                        </a:defRPr>
                      </a:lvl7pPr>
                      <a:lvl8pPr marL="3329562" algn="l" defTabSz="951304" rtl="0" eaLnBrk="1" latinLnBrk="0" hangingPunct="1">
                        <a:defRPr sz="1836" kern="1200">
                          <a:solidFill>
                            <a:schemeClr val="dk1"/>
                          </a:solidFill>
                          <a:latin typeface="Segoe UI"/>
                        </a:defRPr>
                      </a:lvl8pPr>
                      <a:lvl9pPr marL="3805215" algn="l" defTabSz="951304" rtl="0" eaLnBrk="1" latinLnBrk="0" hangingPunct="1">
                        <a:defRPr sz="1836" kern="1200">
                          <a:solidFill>
                            <a:schemeClr val="dk1"/>
                          </a:solidFill>
                          <a:latin typeface="Segoe UI"/>
                        </a:defRPr>
                      </a:lvl9pPr>
                    </a:lstStyle>
                    <a:p>
                      <a:pPr marL="0" marR="0">
                        <a:lnSpc>
                          <a:spcPct val="90000"/>
                        </a:lnSpc>
                        <a:spcBef>
                          <a:spcPts val="0"/>
                        </a:spcBef>
                        <a:spcAft>
                          <a:spcPts val="0"/>
                        </a:spcAft>
                      </a:pPr>
                      <a:endParaRPr lang="en-US" sz="1400" kern="1200">
                        <a:solidFill>
                          <a:schemeClr val="tx1"/>
                        </a:solidFill>
                        <a:effectLst/>
                        <a:latin typeface="+mn-lt"/>
                        <a:ea typeface="+mn-ea"/>
                        <a:cs typeface="+mn-cs"/>
                      </a:endParaRPr>
                    </a:p>
                  </a:txBody>
                  <a:tcPr marR="45720">
                    <a:lnL w="12700" cmpd="sng">
                      <a:solidFill>
                        <a:srgbClr val="FFFFFF"/>
                      </a:solidFill>
                    </a:lnL>
                    <a:lnR w="12700" cmpd="sng">
                      <a:solidFill>
                        <a:srgbClr val="FFFFFF"/>
                      </a:solidFill>
                    </a:lnR>
                    <a:lnT w="6350" cap="flat" cmpd="sng" algn="ctr">
                      <a:solidFill>
                        <a:srgbClr val="3C3C41">
                          <a:lumMod val="60000"/>
                          <a:lumOff val="40000"/>
                        </a:srgbClr>
                      </a:solidFill>
                      <a:prstDash val="solid"/>
                      <a:round/>
                      <a:headEnd type="none" w="med" len="med"/>
                      <a:tailEnd type="none" w="med" len="med"/>
                    </a:lnT>
                    <a:lnB w="6350" cap="flat" cmpd="sng" algn="ctr">
                      <a:solidFill>
                        <a:srgbClr val="3C3C41">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8759275"/>
                  </a:ext>
                </a:extLst>
              </a:tr>
              <a:tr h="233615">
                <a:tc>
                  <a:txBody>
                    <a:bodyPr/>
                    <a:lstStyle>
                      <a:lvl1pPr marL="0" algn="l" defTabSz="951304" rtl="0" eaLnBrk="1" latinLnBrk="0" hangingPunct="1">
                        <a:defRPr sz="1836" b="1" kern="1200">
                          <a:solidFill>
                            <a:schemeClr val="lt1"/>
                          </a:solidFill>
                          <a:latin typeface="Segoe UI"/>
                        </a:defRPr>
                      </a:lvl1pPr>
                      <a:lvl2pPr marL="475652" algn="l" defTabSz="951304" rtl="0" eaLnBrk="1" latinLnBrk="0" hangingPunct="1">
                        <a:defRPr sz="1836" b="1" kern="1200">
                          <a:solidFill>
                            <a:schemeClr val="lt1"/>
                          </a:solidFill>
                          <a:latin typeface="Segoe UI"/>
                        </a:defRPr>
                      </a:lvl2pPr>
                      <a:lvl3pPr marL="951304" algn="l" defTabSz="951304" rtl="0" eaLnBrk="1" latinLnBrk="0" hangingPunct="1">
                        <a:defRPr sz="1836" b="1" kern="1200">
                          <a:solidFill>
                            <a:schemeClr val="lt1"/>
                          </a:solidFill>
                          <a:latin typeface="Segoe UI"/>
                        </a:defRPr>
                      </a:lvl3pPr>
                      <a:lvl4pPr marL="1426955" algn="l" defTabSz="951304" rtl="0" eaLnBrk="1" latinLnBrk="0" hangingPunct="1">
                        <a:defRPr sz="1836" b="1" kern="1200">
                          <a:solidFill>
                            <a:schemeClr val="lt1"/>
                          </a:solidFill>
                          <a:latin typeface="Segoe UI"/>
                        </a:defRPr>
                      </a:lvl4pPr>
                      <a:lvl5pPr marL="1902607" algn="l" defTabSz="951304" rtl="0" eaLnBrk="1" latinLnBrk="0" hangingPunct="1">
                        <a:defRPr sz="1836" b="1" kern="1200">
                          <a:solidFill>
                            <a:schemeClr val="lt1"/>
                          </a:solidFill>
                          <a:latin typeface="Segoe UI"/>
                        </a:defRPr>
                      </a:lvl5pPr>
                      <a:lvl6pPr marL="2378260" algn="l" defTabSz="951304" rtl="0" eaLnBrk="1" latinLnBrk="0" hangingPunct="1">
                        <a:defRPr sz="1836" b="1" kern="1200">
                          <a:solidFill>
                            <a:schemeClr val="lt1"/>
                          </a:solidFill>
                          <a:latin typeface="Segoe UI"/>
                        </a:defRPr>
                      </a:lvl6pPr>
                      <a:lvl7pPr marL="2853911" algn="l" defTabSz="951304" rtl="0" eaLnBrk="1" latinLnBrk="0" hangingPunct="1">
                        <a:defRPr sz="1836" b="1" kern="1200">
                          <a:solidFill>
                            <a:schemeClr val="lt1"/>
                          </a:solidFill>
                          <a:latin typeface="Segoe UI"/>
                        </a:defRPr>
                      </a:lvl7pPr>
                      <a:lvl8pPr marL="3329562" algn="l" defTabSz="951304" rtl="0" eaLnBrk="1" latinLnBrk="0" hangingPunct="1">
                        <a:defRPr sz="1836" b="1" kern="1200">
                          <a:solidFill>
                            <a:schemeClr val="lt1"/>
                          </a:solidFill>
                          <a:latin typeface="Segoe UI"/>
                        </a:defRPr>
                      </a:lvl8pPr>
                      <a:lvl9pPr marL="3805215" algn="l" defTabSz="951304" rtl="0" eaLnBrk="1" latinLnBrk="0" hangingPunct="1">
                        <a:defRPr sz="1836" b="1" kern="1200">
                          <a:solidFill>
                            <a:schemeClr val="lt1"/>
                          </a:solidFill>
                          <a:latin typeface="Segoe UI"/>
                        </a:defRPr>
                      </a:lvl9pPr>
                    </a:lstStyle>
                    <a:p>
                      <a:pPr marL="0" marR="0" algn="l" defTabSz="914367" rtl="0" eaLnBrk="1" latinLnBrk="0" hangingPunct="1">
                        <a:lnSpc>
                          <a:spcPct val="90000"/>
                        </a:lnSpc>
                        <a:spcBef>
                          <a:spcPts val="0"/>
                        </a:spcBef>
                        <a:spcAft>
                          <a:spcPts val="0"/>
                        </a:spcAft>
                      </a:pPr>
                      <a:r>
                        <a:rPr lang="en-US" sz="1400" b="0" kern="1200" dirty="0">
                          <a:solidFill>
                            <a:schemeClr val="accent1"/>
                          </a:solidFill>
                          <a:effectLst/>
                          <a:latin typeface="+mn-lt"/>
                          <a:ea typeface="+mn-ea"/>
                          <a:cs typeface="+mn-cs"/>
                          <a:hlinkClick r:id="rId13">
                            <a:extLst>
                              <a:ext uri="{A12FA001-AC4F-418D-AE19-62706E023703}">
                                <ahyp:hlinkClr xmlns:ahyp="http://schemas.microsoft.com/office/drawing/2018/hyperlinkcolor" val="tx"/>
                              </a:ext>
                            </a:extLst>
                          </a:hlinkClick>
                        </a:rPr>
                        <a:t>SCOM Management Pack for SQL MI</a:t>
                      </a:r>
                      <a:endParaRPr lang="en-US" sz="1400" b="0" kern="1200" dirty="0">
                        <a:solidFill>
                          <a:schemeClr val="accent1"/>
                        </a:solidFill>
                        <a:effectLst/>
                        <a:latin typeface="+mn-lt"/>
                        <a:ea typeface="+mn-ea"/>
                        <a:cs typeface="+mn-cs"/>
                      </a:endParaRPr>
                    </a:p>
                  </a:txBody>
                  <a:tcPr marR="45720">
                    <a:lnL w="12700" cmpd="sng">
                      <a:solidFill>
                        <a:srgbClr val="FFFFFF"/>
                      </a:solidFill>
                    </a:lnL>
                    <a:lnR w="12700" cmpd="sng">
                      <a:solidFill>
                        <a:srgbClr val="FFFFFF"/>
                      </a:solidFill>
                    </a:lnR>
                    <a:lnT w="6350" cap="flat" cmpd="sng" algn="ctr">
                      <a:solidFill>
                        <a:srgbClr val="3C3C41">
                          <a:lumMod val="60000"/>
                          <a:lumOff val="40000"/>
                        </a:srgbClr>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noFill/>
                  </a:tcPr>
                </a:tc>
                <a:tc>
                  <a:txBody>
                    <a:bodyPr/>
                    <a:lstStyle>
                      <a:lvl1pPr marL="0" algn="l" defTabSz="951304" rtl="0" eaLnBrk="1" latinLnBrk="0" hangingPunct="1">
                        <a:defRPr sz="1836" kern="1200">
                          <a:solidFill>
                            <a:schemeClr val="dk1"/>
                          </a:solidFill>
                          <a:latin typeface="Segoe UI"/>
                        </a:defRPr>
                      </a:lvl1pPr>
                      <a:lvl2pPr marL="475652" algn="l" defTabSz="951304" rtl="0" eaLnBrk="1" latinLnBrk="0" hangingPunct="1">
                        <a:defRPr sz="1836" kern="1200">
                          <a:solidFill>
                            <a:schemeClr val="dk1"/>
                          </a:solidFill>
                          <a:latin typeface="Segoe UI"/>
                        </a:defRPr>
                      </a:lvl2pPr>
                      <a:lvl3pPr marL="951304" algn="l" defTabSz="951304" rtl="0" eaLnBrk="1" latinLnBrk="0" hangingPunct="1">
                        <a:defRPr sz="1836" kern="1200">
                          <a:solidFill>
                            <a:schemeClr val="dk1"/>
                          </a:solidFill>
                          <a:latin typeface="Segoe UI"/>
                        </a:defRPr>
                      </a:lvl3pPr>
                      <a:lvl4pPr marL="1426955" algn="l" defTabSz="951304" rtl="0" eaLnBrk="1" latinLnBrk="0" hangingPunct="1">
                        <a:defRPr sz="1836" kern="1200">
                          <a:solidFill>
                            <a:schemeClr val="dk1"/>
                          </a:solidFill>
                          <a:latin typeface="Segoe UI"/>
                        </a:defRPr>
                      </a:lvl4pPr>
                      <a:lvl5pPr marL="1902607" algn="l" defTabSz="951304" rtl="0" eaLnBrk="1" latinLnBrk="0" hangingPunct="1">
                        <a:defRPr sz="1836" kern="1200">
                          <a:solidFill>
                            <a:schemeClr val="dk1"/>
                          </a:solidFill>
                          <a:latin typeface="Segoe UI"/>
                        </a:defRPr>
                      </a:lvl5pPr>
                      <a:lvl6pPr marL="2378260" algn="l" defTabSz="951304" rtl="0" eaLnBrk="1" latinLnBrk="0" hangingPunct="1">
                        <a:defRPr sz="1836" kern="1200">
                          <a:solidFill>
                            <a:schemeClr val="dk1"/>
                          </a:solidFill>
                          <a:latin typeface="Segoe UI"/>
                        </a:defRPr>
                      </a:lvl6pPr>
                      <a:lvl7pPr marL="2853911" algn="l" defTabSz="951304" rtl="0" eaLnBrk="1" latinLnBrk="0" hangingPunct="1">
                        <a:defRPr sz="1836" kern="1200">
                          <a:solidFill>
                            <a:schemeClr val="dk1"/>
                          </a:solidFill>
                          <a:latin typeface="Segoe UI"/>
                        </a:defRPr>
                      </a:lvl7pPr>
                      <a:lvl8pPr marL="3329562" algn="l" defTabSz="951304" rtl="0" eaLnBrk="1" latinLnBrk="0" hangingPunct="1">
                        <a:defRPr sz="1836" kern="1200">
                          <a:solidFill>
                            <a:schemeClr val="dk1"/>
                          </a:solidFill>
                          <a:latin typeface="Segoe UI"/>
                        </a:defRPr>
                      </a:lvl8pPr>
                      <a:lvl9pPr marL="3805215" algn="l" defTabSz="951304" rtl="0" eaLnBrk="1" latinLnBrk="0" hangingPunct="1">
                        <a:defRPr sz="1836" kern="1200">
                          <a:solidFill>
                            <a:schemeClr val="dk1"/>
                          </a:solidFill>
                          <a:latin typeface="Segoe UI"/>
                        </a:defRPr>
                      </a:lvl9pPr>
                    </a:lstStyle>
                    <a:p>
                      <a:pPr marL="0" marR="0">
                        <a:lnSpc>
                          <a:spcPct val="90000"/>
                        </a:lnSpc>
                        <a:spcBef>
                          <a:spcPts val="0"/>
                        </a:spcBef>
                        <a:spcAft>
                          <a:spcPts val="0"/>
                        </a:spcAft>
                      </a:pPr>
                      <a:r>
                        <a:rPr lang="en-US" sz="1400" kern="1200" dirty="0">
                          <a:solidFill>
                            <a:schemeClr val="tx1"/>
                          </a:solidFill>
                          <a:effectLst/>
                          <a:latin typeface="+mn-lt"/>
                          <a:ea typeface="+mn-ea"/>
                          <a:cs typeface="+mn-cs"/>
                        </a:rPr>
                        <a:t>The blog announcement for SCOM MP for SQL MI and scope details</a:t>
                      </a:r>
                    </a:p>
                  </a:txBody>
                  <a:tcPr marR="45720">
                    <a:lnL w="12700" cmpd="sng">
                      <a:solidFill>
                        <a:srgbClr val="FFFFFF"/>
                      </a:solidFill>
                    </a:lnL>
                    <a:lnR w="12700" cmpd="sng">
                      <a:solidFill>
                        <a:srgbClr val="FFFFFF"/>
                      </a:solidFill>
                    </a:lnR>
                    <a:lnT w="6350" cap="flat" cmpd="sng" algn="ctr">
                      <a:solidFill>
                        <a:srgbClr val="3C3C41">
                          <a:lumMod val="60000"/>
                          <a:lumOff val="40000"/>
                        </a:srgbClr>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noFill/>
                  </a:tcPr>
                </a:tc>
                <a:extLst>
                  <a:ext uri="{0D108BD9-81ED-4DB2-BD59-A6C34878D82A}">
                    <a16:rowId xmlns:a16="http://schemas.microsoft.com/office/drawing/2014/main" val="738542654"/>
                  </a:ext>
                </a:extLst>
              </a:tr>
            </a:tbl>
          </a:graphicData>
        </a:graphic>
      </p:graphicFrame>
    </p:spTree>
    <p:extLst>
      <p:ext uri="{BB962C8B-B14F-4D97-AF65-F5344CB8AC3E}">
        <p14:creationId xmlns:p14="http://schemas.microsoft.com/office/powerpoint/2010/main" val="37410727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3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D69D-EBE7-4BFC-B7C3-785F3BA3DDF6}"/>
              </a:ext>
            </a:extLst>
          </p:cNvPr>
          <p:cNvSpPr>
            <a:spLocks noGrp="1"/>
          </p:cNvSpPr>
          <p:nvPr>
            <p:ph type="title"/>
          </p:nvPr>
        </p:nvSpPr>
        <p:spPr>
          <a:xfrm>
            <a:off x="465955" y="397449"/>
            <a:ext cx="11531551" cy="411162"/>
          </a:xfrm>
        </p:spPr>
        <p:txBody>
          <a:bodyPr/>
          <a:lstStyle/>
          <a:p>
            <a:r>
              <a:rPr lang="en-US" dirty="0"/>
              <a:t>Connecting to Azure SQL DB Managed Instance via the VM in the lab</a:t>
            </a:r>
          </a:p>
        </p:txBody>
      </p:sp>
      <p:grpSp>
        <p:nvGrpSpPr>
          <p:cNvPr id="4" name="Group 3">
            <a:extLst>
              <a:ext uri="{FF2B5EF4-FFF2-40B4-BE49-F238E27FC236}">
                <a16:creationId xmlns:a16="http://schemas.microsoft.com/office/drawing/2014/main" id="{E7809FE6-C2DF-4511-9A54-68FCCF6EF305}"/>
              </a:ext>
            </a:extLst>
          </p:cNvPr>
          <p:cNvGrpSpPr/>
          <p:nvPr/>
        </p:nvGrpSpPr>
        <p:grpSpPr>
          <a:xfrm>
            <a:off x="1231348" y="1527090"/>
            <a:ext cx="7364326" cy="706263"/>
            <a:chOff x="987600" y="3389166"/>
            <a:chExt cx="7365371" cy="706364"/>
          </a:xfrm>
        </p:grpSpPr>
        <p:pic>
          <p:nvPicPr>
            <p:cNvPr id="5" name="Picture 4">
              <a:extLst>
                <a:ext uri="{FF2B5EF4-FFF2-40B4-BE49-F238E27FC236}">
                  <a16:creationId xmlns:a16="http://schemas.microsoft.com/office/drawing/2014/main" id="{9A18D9C8-C292-46E5-8426-BB9FBF316460}"/>
                </a:ext>
              </a:extLst>
            </p:cNvPr>
            <p:cNvPicPr>
              <a:picLocks noChangeAspect="1"/>
            </p:cNvPicPr>
            <p:nvPr/>
          </p:nvPicPr>
          <p:blipFill>
            <a:blip r:embed="rId2"/>
            <a:stretch>
              <a:fillRect/>
            </a:stretch>
          </p:blipFill>
          <p:spPr>
            <a:xfrm>
              <a:off x="987600" y="3695530"/>
              <a:ext cx="6428571" cy="400000"/>
            </a:xfrm>
            <a:prstGeom prst="rect">
              <a:avLst/>
            </a:prstGeom>
          </p:spPr>
        </p:pic>
        <p:pic>
          <p:nvPicPr>
            <p:cNvPr id="6" name="Picture 5">
              <a:extLst>
                <a:ext uri="{FF2B5EF4-FFF2-40B4-BE49-F238E27FC236}">
                  <a16:creationId xmlns:a16="http://schemas.microsoft.com/office/drawing/2014/main" id="{681CDEFB-B4B7-46B5-9B61-068E45FE8056}"/>
                </a:ext>
              </a:extLst>
            </p:cNvPr>
            <p:cNvPicPr>
              <a:picLocks noChangeAspect="1"/>
            </p:cNvPicPr>
            <p:nvPr/>
          </p:nvPicPr>
          <p:blipFill>
            <a:blip r:embed="rId3"/>
            <a:stretch>
              <a:fillRect/>
            </a:stretch>
          </p:blipFill>
          <p:spPr>
            <a:xfrm>
              <a:off x="1095828" y="3389166"/>
              <a:ext cx="7257143" cy="247619"/>
            </a:xfrm>
            <a:prstGeom prst="rect">
              <a:avLst/>
            </a:prstGeom>
          </p:spPr>
        </p:pic>
      </p:grpSp>
      <p:sp>
        <p:nvSpPr>
          <p:cNvPr id="7" name="TextBox 6">
            <a:extLst>
              <a:ext uri="{FF2B5EF4-FFF2-40B4-BE49-F238E27FC236}">
                <a16:creationId xmlns:a16="http://schemas.microsoft.com/office/drawing/2014/main" id="{5BD6FFCF-9102-4637-8E31-4216687F14CE}"/>
              </a:ext>
            </a:extLst>
          </p:cNvPr>
          <p:cNvSpPr txBox="1"/>
          <p:nvPr/>
        </p:nvSpPr>
        <p:spPr>
          <a:xfrm>
            <a:off x="5671161" y="3094623"/>
            <a:ext cx="3319988" cy="941711"/>
          </a:xfrm>
          <a:prstGeom prst="rect">
            <a:avLst/>
          </a:prstGeom>
          <a:noFill/>
        </p:spPr>
        <p:txBody>
          <a:bodyPr wrap="none" rtlCol="0">
            <a:spAutoFit/>
          </a:bodyPr>
          <a:lstStyle/>
          <a:p>
            <a:pPr defTabSz="932563"/>
            <a:r>
              <a:rPr lang="en-US" dirty="0">
                <a:solidFill>
                  <a:srgbClr val="3C3C41"/>
                </a:solidFill>
                <a:latin typeface="Segoe UI"/>
              </a:rPr>
              <a:t>RDP Username = labuser</a:t>
            </a:r>
          </a:p>
          <a:p>
            <a:pPr defTabSz="932563"/>
            <a:r>
              <a:rPr lang="en-US" dirty="0">
                <a:solidFill>
                  <a:srgbClr val="3C3C41"/>
                </a:solidFill>
                <a:latin typeface="Segoe UI"/>
              </a:rPr>
              <a:t>RDP Password = </a:t>
            </a:r>
            <a:r>
              <a:rPr lang="en-US" i="1" dirty="0">
                <a:solidFill>
                  <a:srgbClr val="0070C0"/>
                </a:solidFill>
                <a:latin typeface="Segoe UI"/>
              </a:rPr>
              <a:t>Lab password</a:t>
            </a:r>
          </a:p>
          <a:p>
            <a:pPr defTabSz="932563"/>
            <a:r>
              <a:rPr lang="en-US" dirty="0">
                <a:solidFill>
                  <a:srgbClr val="3C3C41"/>
                </a:solidFill>
                <a:latin typeface="Segoe UI"/>
              </a:rPr>
              <a:t> </a:t>
            </a:r>
          </a:p>
        </p:txBody>
      </p:sp>
      <p:pic>
        <p:nvPicPr>
          <p:cNvPr id="8" name="Picture 7">
            <a:extLst>
              <a:ext uri="{FF2B5EF4-FFF2-40B4-BE49-F238E27FC236}">
                <a16:creationId xmlns:a16="http://schemas.microsoft.com/office/drawing/2014/main" id="{5D41BD18-663A-4501-A102-75DBD19F18D5}"/>
              </a:ext>
            </a:extLst>
          </p:cNvPr>
          <p:cNvPicPr>
            <a:picLocks noChangeAspect="1"/>
          </p:cNvPicPr>
          <p:nvPr/>
        </p:nvPicPr>
        <p:blipFill>
          <a:blip r:embed="rId4"/>
          <a:stretch>
            <a:fillRect/>
          </a:stretch>
        </p:blipFill>
        <p:spPr>
          <a:xfrm>
            <a:off x="2855021" y="2223262"/>
            <a:ext cx="2453505" cy="1878868"/>
          </a:xfrm>
          <a:prstGeom prst="rect">
            <a:avLst/>
          </a:prstGeom>
        </p:spPr>
      </p:pic>
      <p:cxnSp>
        <p:nvCxnSpPr>
          <p:cNvPr id="9" name="Straight Arrow Connector 8">
            <a:extLst>
              <a:ext uri="{FF2B5EF4-FFF2-40B4-BE49-F238E27FC236}">
                <a16:creationId xmlns:a16="http://schemas.microsoft.com/office/drawing/2014/main" id="{A8AFFF3E-286E-4562-9E84-AF26F9805319}"/>
              </a:ext>
            </a:extLst>
          </p:cNvPr>
          <p:cNvCxnSpPr>
            <a:cxnSpLocks/>
          </p:cNvCxnSpPr>
          <p:nvPr/>
        </p:nvCxnSpPr>
        <p:spPr>
          <a:xfrm>
            <a:off x="2155938" y="3003329"/>
            <a:ext cx="654249" cy="0"/>
          </a:xfrm>
          <a:prstGeom prst="straightConnector1">
            <a:avLst/>
          </a:prstGeom>
          <a:ln w="76200">
            <a:solidFill>
              <a:schemeClr val="accent1">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4E0F89-93D2-4B68-8C68-3F35ABEFC6C8}"/>
              </a:ext>
            </a:extLst>
          </p:cNvPr>
          <p:cNvCxnSpPr/>
          <p:nvPr/>
        </p:nvCxnSpPr>
        <p:spPr>
          <a:xfrm>
            <a:off x="2194026" y="2332306"/>
            <a:ext cx="0" cy="679411"/>
          </a:xfrm>
          <a:prstGeom prst="line">
            <a:avLst/>
          </a:prstGeom>
          <a:ln w="76200">
            <a:solidFill>
              <a:schemeClr val="accent1">
                <a:lumMod val="9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C7DA1D-8063-4694-AE9B-0ED5BA13A0D4}"/>
              </a:ext>
            </a:extLst>
          </p:cNvPr>
          <p:cNvSpPr txBox="1"/>
          <p:nvPr/>
        </p:nvSpPr>
        <p:spPr>
          <a:xfrm>
            <a:off x="502206" y="967247"/>
            <a:ext cx="5245656" cy="345163"/>
          </a:xfrm>
          <a:prstGeom prst="rect">
            <a:avLst/>
          </a:prstGeom>
          <a:noFill/>
        </p:spPr>
        <p:txBody>
          <a:bodyPr wrap="none" rtlCol="0">
            <a:spAutoFit/>
          </a:bodyPr>
          <a:lstStyle/>
          <a:p>
            <a:pPr defTabSz="932563"/>
            <a:r>
              <a:rPr lang="en-US" sz="1599" dirty="0">
                <a:solidFill>
                  <a:srgbClr val="0070C0"/>
                </a:solidFill>
                <a:latin typeface="Segoe UI"/>
              </a:rPr>
              <a:t>From Lab 2 – “Migration Using SQL Managed Instance”</a:t>
            </a:r>
          </a:p>
        </p:txBody>
      </p:sp>
      <p:sp>
        <p:nvSpPr>
          <p:cNvPr id="13" name="TextBox 12">
            <a:extLst>
              <a:ext uri="{FF2B5EF4-FFF2-40B4-BE49-F238E27FC236}">
                <a16:creationId xmlns:a16="http://schemas.microsoft.com/office/drawing/2014/main" id="{916F6E49-414D-4EA8-8EC3-7C56C809BED2}"/>
              </a:ext>
            </a:extLst>
          </p:cNvPr>
          <p:cNvSpPr txBox="1"/>
          <p:nvPr/>
        </p:nvSpPr>
        <p:spPr>
          <a:xfrm>
            <a:off x="5602233" y="4806469"/>
            <a:ext cx="6833360" cy="1568891"/>
          </a:xfrm>
          <a:prstGeom prst="rect">
            <a:avLst/>
          </a:prstGeom>
          <a:noFill/>
        </p:spPr>
        <p:txBody>
          <a:bodyPr wrap="square" rtlCol="0">
            <a:spAutoFit/>
          </a:bodyPr>
          <a:lstStyle/>
          <a:p>
            <a:pPr defTabSz="932563"/>
            <a:r>
              <a:rPr lang="en-US" sz="1599" dirty="0">
                <a:solidFill>
                  <a:srgbClr val="0070C0"/>
                </a:solidFill>
                <a:latin typeface="Segoe UI"/>
              </a:rPr>
              <a:t>To connect to SQL MI use SSMS in the VM</a:t>
            </a:r>
          </a:p>
          <a:p>
            <a:pPr defTabSz="932563"/>
            <a:r>
              <a:rPr lang="en-US" sz="1599" dirty="0">
                <a:solidFill>
                  <a:srgbClr val="3C3C41"/>
                </a:solidFill>
                <a:latin typeface="Segoe UI"/>
              </a:rPr>
              <a:t> </a:t>
            </a:r>
          </a:p>
          <a:p>
            <a:pPr defTabSz="932563"/>
            <a:r>
              <a:rPr lang="en-US" sz="1599" dirty="0">
                <a:solidFill>
                  <a:srgbClr val="3C3C41"/>
                </a:solidFill>
                <a:latin typeface="Segoe UI"/>
              </a:rPr>
              <a:t>SQL MI TEST = sqlmi-shared-01-test.568ebab56ce1.database.windows.net</a:t>
            </a:r>
          </a:p>
          <a:p>
            <a:pPr defTabSz="932563"/>
            <a:r>
              <a:rPr lang="en-US" sz="1599" dirty="0">
                <a:solidFill>
                  <a:srgbClr val="3C3C41"/>
                </a:solidFill>
                <a:latin typeface="Segoe UI"/>
              </a:rPr>
              <a:t>SQL MI User = labuser + resource group name  i.e. (labuserrg188393)</a:t>
            </a:r>
          </a:p>
          <a:p>
            <a:pPr defTabSz="932563"/>
            <a:r>
              <a:rPr lang="en-US" sz="1599" dirty="0">
                <a:solidFill>
                  <a:srgbClr val="3C3C41"/>
                </a:solidFill>
                <a:latin typeface="Segoe UI"/>
              </a:rPr>
              <a:t>SQL MI password = Lab password (same as RDP password)</a:t>
            </a:r>
          </a:p>
          <a:p>
            <a:pPr defTabSz="932563"/>
            <a:endParaRPr lang="en-US" sz="1599" dirty="0">
              <a:solidFill>
                <a:srgbClr val="3C3C41"/>
              </a:solidFill>
              <a:latin typeface="Segoe UI"/>
            </a:endParaRPr>
          </a:p>
        </p:txBody>
      </p:sp>
      <p:pic>
        <p:nvPicPr>
          <p:cNvPr id="14" name="Picture 13">
            <a:extLst>
              <a:ext uri="{FF2B5EF4-FFF2-40B4-BE49-F238E27FC236}">
                <a16:creationId xmlns:a16="http://schemas.microsoft.com/office/drawing/2014/main" id="{A74934AC-5DC2-4DF4-ABCF-38267073DF52}"/>
              </a:ext>
            </a:extLst>
          </p:cNvPr>
          <p:cNvPicPr>
            <a:picLocks noChangeAspect="1"/>
          </p:cNvPicPr>
          <p:nvPr/>
        </p:nvPicPr>
        <p:blipFill>
          <a:blip r:embed="rId5"/>
          <a:stretch>
            <a:fillRect/>
          </a:stretch>
        </p:blipFill>
        <p:spPr>
          <a:xfrm>
            <a:off x="2424619" y="4797592"/>
            <a:ext cx="3099542" cy="2055554"/>
          </a:xfrm>
          <a:prstGeom prst="rect">
            <a:avLst/>
          </a:prstGeom>
        </p:spPr>
      </p:pic>
      <p:cxnSp>
        <p:nvCxnSpPr>
          <p:cNvPr id="16" name="Straight Arrow Connector 15">
            <a:extLst>
              <a:ext uri="{FF2B5EF4-FFF2-40B4-BE49-F238E27FC236}">
                <a16:creationId xmlns:a16="http://schemas.microsoft.com/office/drawing/2014/main" id="{D8A2EEFE-29CC-4BBA-A61F-53AEC9310A0F}"/>
              </a:ext>
            </a:extLst>
          </p:cNvPr>
          <p:cNvCxnSpPr>
            <a:cxnSpLocks/>
          </p:cNvCxnSpPr>
          <p:nvPr/>
        </p:nvCxnSpPr>
        <p:spPr>
          <a:xfrm>
            <a:off x="3198759" y="4113327"/>
            <a:ext cx="0" cy="634253"/>
          </a:xfrm>
          <a:prstGeom prst="straightConnector1">
            <a:avLst/>
          </a:prstGeom>
          <a:ln w="76200">
            <a:solidFill>
              <a:schemeClr val="accent1">
                <a:lumMod val="9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20257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89B987-0AC1-498E-B3FC-1BEA07C1C74A}"/>
              </a:ext>
            </a:extLst>
          </p:cNvPr>
          <p:cNvSpPr>
            <a:spLocks noGrp="1"/>
          </p:cNvSpPr>
          <p:nvPr>
            <p:ph type="title"/>
          </p:nvPr>
        </p:nvSpPr>
        <p:spPr/>
        <p:txBody>
          <a:bodyPr/>
          <a:lstStyle/>
          <a:p>
            <a:r>
              <a:rPr lang="en-US" dirty="0"/>
              <a:t>Azure SQL Database Managed Instance labs</a:t>
            </a:r>
          </a:p>
        </p:txBody>
      </p:sp>
      <p:sp>
        <p:nvSpPr>
          <p:cNvPr id="10" name="Title 3">
            <a:extLst>
              <a:ext uri="{FF2B5EF4-FFF2-40B4-BE49-F238E27FC236}">
                <a16:creationId xmlns:a16="http://schemas.microsoft.com/office/drawing/2014/main" id="{B252265E-5F82-4FCC-A05D-C4E9A3C06714}"/>
              </a:ext>
            </a:extLst>
          </p:cNvPr>
          <p:cNvSpPr txBox="1">
            <a:spLocks/>
          </p:cNvSpPr>
          <p:nvPr/>
        </p:nvSpPr>
        <p:spPr>
          <a:xfrm>
            <a:off x="440487" y="1366170"/>
            <a:ext cx="11509919" cy="2385798"/>
          </a:xfrm>
          <a:prstGeom prst="rect">
            <a:avLst/>
          </a:prstGeom>
        </p:spPr>
        <p:txBody>
          <a:bodyPr vert="horz" wrap="square" lIns="0" tIns="0" rIns="0" bIns="0" rtlCol="0" anchor="t">
            <a:spAutoFit/>
          </a:bodyPr>
          <a:lstStyle>
            <a:lvl1pPr algn="l" defTabSz="914367" rtl="0" eaLnBrk="1" latinLnBrk="0" hangingPunct="1">
              <a:lnSpc>
                <a:spcPts val="3136"/>
              </a:lnSpc>
              <a:spcBef>
                <a:spcPct val="0"/>
              </a:spcBef>
              <a:buNone/>
              <a:defRPr lang="en-US" sz="2745" b="0" strike="noStrike" kern="1200" cap="none" spc="-49" baseline="0">
                <a:ln w="3175">
                  <a:noFill/>
                </a:ln>
                <a:solidFill>
                  <a:schemeClr val="tx1"/>
                </a:solidFill>
                <a:effectLst/>
                <a:latin typeface="+mj-lt"/>
                <a:ea typeface="+mn-ea"/>
                <a:cs typeface="Segoe UI" pitchFamily="34" charset="0"/>
              </a:defRPr>
            </a:lvl1pPr>
          </a:lstStyle>
          <a:p>
            <a:r>
              <a:rPr lang="en-US" sz="2040" dirty="0">
                <a:solidFill>
                  <a:srgbClr val="0070C0"/>
                </a:solidFill>
              </a:rPr>
              <a:t>Introduction to SQL Managed Instance</a:t>
            </a:r>
            <a:br>
              <a:rPr lang="en-US" sz="2040" dirty="0"/>
            </a:br>
            <a:r>
              <a:rPr lang="en-US" sz="1632" dirty="0">
                <a:latin typeface="+mn-lt"/>
              </a:rPr>
              <a:t>This lab demonstrates how to create an Azure SQL Database Managed Instance using the Azure Portal in a dedicated subnet of a virtual network. You will learn how to configure networks, security capabilities, and privacy capabilities of your Managed Instance. You will also understand how to size your MI, create disaster recovery protections, and manage &amp; monitor security and performance tuning.</a:t>
            </a:r>
            <a:br>
              <a:rPr lang="en-US" sz="1836" dirty="0"/>
            </a:br>
            <a:endParaRPr lang="en-US" sz="1836" dirty="0"/>
          </a:p>
        </p:txBody>
      </p:sp>
      <p:sp>
        <p:nvSpPr>
          <p:cNvPr id="11" name="Title 3">
            <a:extLst>
              <a:ext uri="{FF2B5EF4-FFF2-40B4-BE49-F238E27FC236}">
                <a16:creationId xmlns:a16="http://schemas.microsoft.com/office/drawing/2014/main" id="{B99218F6-E82F-4AEE-9AFF-F49EB5BF6019}"/>
              </a:ext>
            </a:extLst>
          </p:cNvPr>
          <p:cNvSpPr txBox="1">
            <a:spLocks/>
          </p:cNvSpPr>
          <p:nvPr/>
        </p:nvSpPr>
        <p:spPr>
          <a:xfrm>
            <a:off x="449203" y="3462003"/>
            <a:ext cx="11422760" cy="1573769"/>
          </a:xfrm>
          <a:prstGeom prst="rect">
            <a:avLst/>
          </a:prstGeom>
        </p:spPr>
        <p:txBody>
          <a:bodyPr vert="horz" wrap="square" lIns="0" tIns="0" rIns="0" bIns="0" rtlCol="0" anchor="t">
            <a:spAutoFit/>
          </a:bodyPr>
          <a:lstStyle>
            <a:lvl1pPr algn="l" defTabSz="914367" rtl="0" eaLnBrk="1" latinLnBrk="0" hangingPunct="1">
              <a:lnSpc>
                <a:spcPts val="3136"/>
              </a:lnSpc>
              <a:spcBef>
                <a:spcPct val="0"/>
              </a:spcBef>
              <a:buNone/>
              <a:defRPr lang="en-US" sz="2745" b="0" strike="noStrike" kern="1200" cap="none" spc="-49" baseline="0">
                <a:ln w="3175">
                  <a:noFill/>
                </a:ln>
                <a:solidFill>
                  <a:schemeClr val="tx1"/>
                </a:solidFill>
                <a:effectLst/>
                <a:latin typeface="+mj-lt"/>
                <a:ea typeface="+mn-ea"/>
                <a:cs typeface="Segoe UI" pitchFamily="34" charset="0"/>
              </a:defRPr>
            </a:lvl1pPr>
          </a:lstStyle>
          <a:p>
            <a:r>
              <a:rPr lang="en-US" sz="2040" dirty="0">
                <a:solidFill>
                  <a:srgbClr val="0070C0"/>
                </a:solidFill>
              </a:rPr>
              <a:t>Migrate Using SQL Managed Instance</a:t>
            </a:r>
            <a:br>
              <a:rPr lang="en-US" sz="2040" dirty="0"/>
            </a:br>
            <a:r>
              <a:rPr lang="en-US" sz="1632" dirty="0">
                <a:latin typeface="+mn-lt"/>
              </a:rPr>
              <a:t>This lab demonstrates how to migrate a SQL database to an Azure SQL Database Managed Instance using the Azure Database Migration Service. </a:t>
            </a:r>
            <a:br>
              <a:rPr lang="en-US" sz="1836" dirty="0"/>
            </a:br>
            <a:endParaRPr lang="en-US" sz="1836" dirty="0"/>
          </a:p>
        </p:txBody>
      </p:sp>
      <p:sp>
        <p:nvSpPr>
          <p:cNvPr id="14" name="Title 3">
            <a:extLst>
              <a:ext uri="{FF2B5EF4-FFF2-40B4-BE49-F238E27FC236}">
                <a16:creationId xmlns:a16="http://schemas.microsoft.com/office/drawing/2014/main" id="{2E445CCB-10D9-479E-AEFA-6DC81EBF8E18}"/>
              </a:ext>
            </a:extLst>
          </p:cNvPr>
          <p:cNvSpPr txBox="1">
            <a:spLocks/>
          </p:cNvSpPr>
          <p:nvPr/>
        </p:nvSpPr>
        <p:spPr>
          <a:xfrm>
            <a:off x="431771" y="5194143"/>
            <a:ext cx="11640658" cy="1146596"/>
          </a:xfrm>
          <a:prstGeom prst="rect">
            <a:avLst/>
          </a:prstGeom>
        </p:spPr>
        <p:txBody>
          <a:bodyPr vert="horz" wrap="square" lIns="0" tIns="0" rIns="0" bIns="0" rtlCol="0" anchor="t">
            <a:spAutoFit/>
          </a:bodyPr>
          <a:lstStyle>
            <a:lvl1pPr algn="l" defTabSz="914367" rtl="0" eaLnBrk="1" latinLnBrk="0" hangingPunct="1">
              <a:lnSpc>
                <a:spcPts val="3136"/>
              </a:lnSpc>
              <a:spcBef>
                <a:spcPct val="0"/>
              </a:spcBef>
              <a:buNone/>
              <a:defRPr lang="en-US" sz="2745" b="0" strike="noStrike" kern="1200" cap="none" spc="-49" baseline="0">
                <a:ln w="3175">
                  <a:noFill/>
                </a:ln>
                <a:solidFill>
                  <a:schemeClr val="tx1"/>
                </a:solidFill>
                <a:effectLst/>
                <a:latin typeface="+mj-lt"/>
                <a:ea typeface="+mn-ea"/>
                <a:cs typeface="Segoe UI" pitchFamily="34" charset="0"/>
              </a:defRPr>
            </a:lvl1pPr>
          </a:lstStyle>
          <a:p>
            <a:r>
              <a:rPr lang="en-US" sz="2040" dirty="0">
                <a:solidFill>
                  <a:srgbClr val="0070C0"/>
                </a:solidFill>
              </a:rPr>
              <a:t>SQL Managed Instance data integration and business intelligence</a:t>
            </a:r>
            <a:br>
              <a:rPr lang="en-US" sz="2040" dirty="0"/>
            </a:br>
            <a:r>
              <a:rPr lang="en-US" sz="1632" dirty="0">
                <a:latin typeface="+mn-lt"/>
              </a:rPr>
              <a:t>Learn to control the seamless orchestration of your enterprises' data integration efforts through an extensive tour of Azure Data Factory.</a:t>
            </a:r>
            <a:br>
              <a:rPr lang="en-US" sz="1836" dirty="0"/>
            </a:br>
            <a:endParaRPr lang="en-US" sz="1836" dirty="0"/>
          </a:p>
        </p:txBody>
      </p:sp>
    </p:spTree>
    <p:extLst>
      <p:ext uri="{BB962C8B-B14F-4D97-AF65-F5344CB8AC3E}">
        <p14:creationId xmlns:p14="http://schemas.microsoft.com/office/powerpoint/2010/main" val="34359157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89B987-0AC1-498E-B3FC-1BEA07C1C74A}"/>
              </a:ext>
            </a:extLst>
          </p:cNvPr>
          <p:cNvSpPr>
            <a:spLocks noGrp="1"/>
          </p:cNvSpPr>
          <p:nvPr>
            <p:ph type="title"/>
          </p:nvPr>
        </p:nvSpPr>
        <p:spPr>
          <a:xfrm>
            <a:off x="465140" y="452439"/>
            <a:ext cx="11533187" cy="410369"/>
          </a:xfrm>
        </p:spPr>
        <p:txBody>
          <a:bodyPr/>
          <a:lstStyle/>
          <a:p>
            <a:r>
              <a:rPr lang="en-US" dirty="0"/>
              <a:t>Prerequisites</a:t>
            </a:r>
          </a:p>
        </p:txBody>
      </p:sp>
      <p:sp>
        <p:nvSpPr>
          <p:cNvPr id="10" name="Title 3">
            <a:extLst>
              <a:ext uri="{FF2B5EF4-FFF2-40B4-BE49-F238E27FC236}">
                <a16:creationId xmlns:a16="http://schemas.microsoft.com/office/drawing/2014/main" id="{B252265E-5F82-4FCC-A05D-C4E9A3C06714}"/>
              </a:ext>
            </a:extLst>
          </p:cNvPr>
          <p:cNvSpPr txBox="1">
            <a:spLocks/>
          </p:cNvSpPr>
          <p:nvPr/>
        </p:nvSpPr>
        <p:spPr>
          <a:xfrm>
            <a:off x="440488" y="1366170"/>
            <a:ext cx="5900352" cy="4048481"/>
          </a:xfrm>
          <a:prstGeom prst="rect">
            <a:avLst/>
          </a:prstGeom>
        </p:spPr>
        <p:txBody>
          <a:bodyPr vert="horz" wrap="square" lIns="0" tIns="0" rIns="0" bIns="0" rtlCol="0" anchor="t">
            <a:spAutoFit/>
          </a:bodyPr>
          <a:lstStyle>
            <a:lvl1pPr algn="l" defTabSz="914367" rtl="0" eaLnBrk="1" latinLnBrk="0" hangingPunct="1">
              <a:lnSpc>
                <a:spcPts val="3136"/>
              </a:lnSpc>
              <a:spcBef>
                <a:spcPct val="0"/>
              </a:spcBef>
              <a:buNone/>
              <a:defRPr lang="en-US" sz="2745" b="0" strike="noStrike" kern="1200" cap="none" spc="-49" baseline="0">
                <a:ln w="3175">
                  <a:noFill/>
                </a:ln>
                <a:solidFill>
                  <a:schemeClr val="tx1"/>
                </a:solidFill>
                <a:effectLst/>
                <a:latin typeface="+mj-lt"/>
                <a:ea typeface="+mn-ea"/>
                <a:cs typeface="Segoe UI" pitchFamily="34" charset="0"/>
              </a:defRPr>
            </a:lvl1pPr>
          </a:lstStyle>
          <a:p>
            <a:pPr defTabSz="932563">
              <a:lnSpc>
                <a:spcPts val="3198"/>
              </a:lnSpc>
            </a:pPr>
            <a:r>
              <a:rPr lang="en-US" sz="2000" b="1" spc="-50" dirty="0">
                <a:solidFill>
                  <a:srgbClr val="0070C0"/>
                </a:solidFill>
              </a:rPr>
              <a:t>Notes:  </a:t>
            </a:r>
            <a:endParaRPr lang="en-US" sz="2400" dirty="0">
              <a:solidFill>
                <a:srgbClr val="0070C0"/>
              </a:solidFill>
            </a:endParaRPr>
          </a:p>
          <a:p>
            <a:pPr defTabSz="932563">
              <a:lnSpc>
                <a:spcPts val="3198"/>
              </a:lnSpc>
            </a:pPr>
            <a:r>
              <a:rPr lang="en-US" sz="1800" dirty="0"/>
              <a:t>4 days notice is required for booking the Azure SQL Database Managed Instance labs</a:t>
            </a:r>
          </a:p>
          <a:p>
            <a:pPr defTabSz="932563">
              <a:lnSpc>
                <a:spcPts val="3198"/>
              </a:lnSpc>
            </a:pPr>
            <a:endParaRPr lang="en-US" sz="1800" dirty="0"/>
          </a:p>
          <a:p>
            <a:pPr defTabSz="932563">
              <a:lnSpc>
                <a:spcPts val="3198"/>
              </a:lnSpc>
            </a:pPr>
            <a:r>
              <a:rPr lang="en-US" sz="1800" dirty="0"/>
              <a:t>Limit in booking tool is 30 people. Add a note when booking to request an increase up to 100 if needed</a:t>
            </a:r>
          </a:p>
          <a:p>
            <a:pPr defTabSz="932563">
              <a:lnSpc>
                <a:spcPts val="3198"/>
              </a:lnSpc>
            </a:pPr>
            <a:endParaRPr lang="en-US" sz="1800" dirty="0"/>
          </a:p>
          <a:p>
            <a:pPr defTabSz="932563">
              <a:lnSpc>
                <a:spcPts val="3198"/>
              </a:lnSpc>
            </a:pPr>
            <a:r>
              <a:rPr lang="en-US" sz="1800" dirty="0"/>
              <a:t>It’s recommended to have 1 proctor for every 10-20 people taking these labs in a workshop style session</a:t>
            </a:r>
          </a:p>
          <a:p>
            <a:pPr defTabSz="932563">
              <a:lnSpc>
                <a:spcPts val="3198"/>
              </a:lnSpc>
            </a:pPr>
            <a:endParaRPr lang="en-US" sz="1632" spc="-50" dirty="0">
              <a:solidFill>
                <a:srgbClr val="3C3C41"/>
              </a:solidFill>
              <a:latin typeface="Segoe UI"/>
            </a:endParaRPr>
          </a:p>
        </p:txBody>
      </p:sp>
      <p:sp>
        <p:nvSpPr>
          <p:cNvPr id="5" name="Rectangle 4">
            <a:extLst>
              <a:ext uri="{FF2B5EF4-FFF2-40B4-BE49-F238E27FC236}">
                <a16:creationId xmlns:a16="http://schemas.microsoft.com/office/drawing/2014/main" id="{25C7426F-B5F7-4281-9EC8-5B00D48298BB}"/>
              </a:ext>
            </a:extLst>
          </p:cNvPr>
          <p:cNvSpPr/>
          <p:nvPr/>
        </p:nvSpPr>
        <p:spPr>
          <a:xfrm>
            <a:off x="343972" y="6163528"/>
            <a:ext cx="10091032" cy="830997"/>
          </a:xfrm>
          <a:prstGeom prst="rect">
            <a:avLst/>
          </a:prstGeom>
        </p:spPr>
        <p:txBody>
          <a:bodyPr wrap="none">
            <a:spAutoFit/>
          </a:bodyPr>
          <a:lstStyle/>
          <a:p>
            <a:pPr defTabSz="932597"/>
            <a:r>
              <a:rPr lang="en-US" sz="2400" dirty="0">
                <a:solidFill>
                  <a:srgbClr val="3C3C41"/>
                </a:solidFill>
                <a:latin typeface="Segoe UI"/>
              </a:rPr>
              <a:t>Book labs at: </a:t>
            </a:r>
            <a:r>
              <a:rPr lang="en-US" sz="2400" dirty="0">
                <a:solidFill>
                  <a:srgbClr val="3C3C41"/>
                </a:solidFill>
                <a:latin typeface="Segoe UI"/>
                <a:hlinkClick r:id="rId2"/>
              </a:rPr>
              <a:t>https://www.microsoft.com/handsonlabs/instructorledlabs</a:t>
            </a:r>
            <a:endParaRPr lang="en-US" sz="2400" dirty="0">
              <a:solidFill>
                <a:srgbClr val="3C3C41"/>
              </a:solidFill>
              <a:latin typeface="Segoe UI"/>
            </a:endParaRPr>
          </a:p>
          <a:p>
            <a:pPr defTabSz="932597"/>
            <a:endParaRPr lang="en-US" sz="2400" dirty="0">
              <a:solidFill>
                <a:srgbClr val="3C3C41"/>
              </a:solidFill>
              <a:latin typeface="Segoe UI"/>
            </a:endParaRPr>
          </a:p>
        </p:txBody>
      </p:sp>
      <p:sp>
        <p:nvSpPr>
          <p:cNvPr id="6" name="Rectangle 55">
            <a:extLst>
              <a:ext uri="{FF2B5EF4-FFF2-40B4-BE49-F238E27FC236}">
                <a16:creationId xmlns:a16="http://schemas.microsoft.com/office/drawing/2014/main" id="{9279AD89-A8BB-4023-A49D-5DB1E13292C8}"/>
              </a:ext>
            </a:extLst>
          </p:cNvPr>
          <p:cNvSpPr>
            <a:spLocks noChangeArrowheads="1"/>
          </p:cNvSpPr>
          <p:nvPr/>
        </p:nvSpPr>
        <p:spPr bwMode="auto">
          <a:xfrm>
            <a:off x="8973007" y="4941637"/>
            <a:ext cx="227756" cy="83754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latin typeface="Segoe UI Semilight"/>
            </a:endParaRPr>
          </a:p>
        </p:txBody>
      </p:sp>
      <p:sp>
        <p:nvSpPr>
          <p:cNvPr id="7" name="Rectangle 56">
            <a:extLst>
              <a:ext uri="{FF2B5EF4-FFF2-40B4-BE49-F238E27FC236}">
                <a16:creationId xmlns:a16="http://schemas.microsoft.com/office/drawing/2014/main" id="{2C2E374B-B6D4-4B81-AB06-E176E57A79EF}"/>
              </a:ext>
            </a:extLst>
          </p:cNvPr>
          <p:cNvSpPr>
            <a:spLocks noChangeArrowheads="1"/>
          </p:cNvSpPr>
          <p:nvPr/>
        </p:nvSpPr>
        <p:spPr bwMode="auto">
          <a:xfrm>
            <a:off x="7790159" y="5735098"/>
            <a:ext cx="2578753" cy="88163"/>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latin typeface="Segoe UI Semilight"/>
            </a:endParaRPr>
          </a:p>
        </p:txBody>
      </p:sp>
      <p:sp>
        <p:nvSpPr>
          <p:cNvPr id="8" name="Freeform 57">
            <a:extLst>
              <a:ext uri="{FF2B5EF4-FFF2-40B4-BE49-F238E27FC236}">
                <a16:creationId xmlns:a16="http://schemas.microsoft.com/office/drawing/2014/main" id="{CE7F7F94-076E-4477-B937-26C1D02BC8CF}"/>
              </a:ext>
            </a:extLst>
          </p:cNvPr>
          <p:cNvSpPr>
            <a:spLocks/>
          </p:cNvSpPr>
          <p:nvPr/>
        </p:nvSpPr>
        <p:spPr bwMode="auto">
          <a:xfrm>
            <a:off x="6475750" y="1524000"/>
            <a:ext cx="5525749" cy="3690318"/>
          </a:xfrm>
          <a:custGeom>
            <a:avLst/>
            <a:gdLst>
              <a:gd name="T0" fmla="*/ 1464 w 1464"/>
              <a:gd name="T1" fmla="*/ 825 h 873"/>
              <a:gd name="T2" fmla="*/ 1417 w 1464"/>
              <a:gd name="T3" fmla="*/ 873 h 873"/>
              <a:gd name="T4" fmla="*/ 48 w 1464"/>
              <a:gd name="T5" fmla="*/ 873 h 873"/>
              <a:gd name="T6" fmla="*/ 0 w 1464"/>
              <a:gd name="T7" fmla="*/ 825 h 873"/>
              <a:gd name="T8" fmla="*/ 0 w 1464"/>
              <a:gd name="T9" fmla="*/ 48 h 873"/>
              <a:gd name="T10" fmla="*/ 48 w 1464"/>
              <a:gd name="T11" fmla="*/ 0 h 873"/>
              <a:gd name="T12" fmla="*/ 1417 w 1464"/>
              <a:gd name="T13" fmla="*/ 0 h 873"/>
              <a:gd name="T14" fmla="*/ 1464 w 1464"/>
              <a:gd name="T15" fmla="*/ 48 h 873"/>
              <a:gd name="T16" fmla="*/ 1464 w 1464"/>
              <a:gd name="T17" fmla="*/ 825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4" h="873">
                <a:moveTo>
                  <a:pt x="1464" y="825"/>
                </a:moveTo>
                <a:cubicBezTo>
                  <a:pt x="1464" y="851"/>
                  <a:pt x="1443" y="873"/>
                  <a:pt x="1417" y="873"/>
                </a:cubicBezTo>
                <a:cubicBezTo>
                  <a:pt x="48" y="873"/>
                  <a:pt x="48" y="873"/>
                  <a:pt x="48" y="873"/>
                </a:cubicBezTo>
                <a:cubicBezTo>
                  <a:pt x="22" y="873"/>
                  <a:pt x="0" y="851"/>
                  <a:pt x="0" y="825"/>
                </a:cubicBezTo>
                <a:cubicBezTo>
                  <a:pt x="0" y="48"/>
                  <a:pt x="0" y="48"/>
                  <a:pt x="0" y="48"/>
                </a:cubicBezTo>
                <a:cubicBezTo>
                  <a:pt x="0" y="22"/>
                  <a:pt x="22" y="0"/>
                  <a:pt x="48" y="0"/>
                </a:cubicBezTo>
                <a:cubicBezTo>
                  <a:pt x="1417" y="0"/>
                  <a:pt x="1417" y="0"/>
                  <a:pt x="1417" y="0"/>
                </a:cubicBezTo>
                <a:cubicBezTo>
                  <a:pt x="1443" y="0"/>
                  <a:pt x="1464" y="22"/>
                  <a:pt x="1464" y="48"/>
                </a:cubicBezTo>
                <a:lnTo>
                  <a:pt x="1464" y="82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latin typeface="Segoe UI Semilight"/>
            </a:endParaRPr>
          </a:p>
        </p:txBody>
      </p:sp>
      <p:pic>
        <p:nvPicPr>
          <p:cNvPr id="12" name="Picture 11">
            <a:extLst>
              <a:ext uri="{FF2B5EF4-FFF2-40B4-BE49-F238E27FC236}">
                <a16:creationId xmlns:a16="http://schemas.microsoft.com/office/drawing/2014/main" id="{08A15073-3EDB-4D5C-A99B-C4384FBB80B6}"/>
              </a:ext>
            </a:extLst>
          </p:cNvPr>
          <p:cNvPicPr>
            <a:picLocks noChangeAspect="1"/>
          </p:cNvPicPr>
          <p:nvPr/>
        </p:nvPicPr>
        <p:blipFill>
          <a:blip r:embed="rId3"/>
          <a:stretch>
            <a:fillRect/>
          </a:stretch>
        </p:blipFill>
        <p:spPr>
          <a:xfrm>
            <a:off x="6652069" y="1694299"/>
            <a:ext cx="5141014" cy="3376940"/>
          </a:xfrm>
          <a:prstGeom prst="rect">
            <a:avLst/>
          </a:prstGeom>
        </p:spPr>
      </p:pic>
    </p:spTree>
    <p:extLst>
      <p:ext uri="{BB962C8B-B14F-4D97-AF65-F5344CB8AC3E}">
        <p14:creationId xmlns:p14="http://schemas.microsoft.com/office/powerpoint/2010/main" val="29538113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0F5C-D223-49E1-9B8F-D586549E2F02}"/>
              </a:ext>
            </a:extLst>
          </p:cNvPr>
          <p:cNvSpPr>
            <a:spLocks noGrp="1"/>
          </p:cNvSpPr>
          <p:nvPr>
            <p:ph type="title"/>
          </p:nvPr>
        </p:nvSpPr>
        <p:spPr>
          <a:xfrm>
            <a:off x="465956" y="426290"/>
            <a:ext cx="11531551" cy="411162"/>
          </a:xfrm>
        </p:spPr>
        <p:txBody>
          <a:bodyPr/>
          <a:lstStyle/>
          <a:p>
            <a:r>
              <a:rPr lang="en-US" dirty="0"/>
              <a:t>Booking labs</a:t>
            </a:r>
          </a:p>
        </p:txBody>
      </p:sp>
      <p:sp>
        <p:nvSpPr>
          <p:cNvPr id="4" name="Rectangle 3">
            <a:extLst>
              <a:ext uri="{FF2B5EF4-FFF2-40B4-BE49-F238E27FC236}">
                <a16:creationId xmlns:a16="http://schemas.microsoft.com/office/drawing/2014/main" id="{395BE0DC-A418-4B81-9786-547B1BDFFF77}"/>
              </a:ext>
            </a:extLst>
          </p:cNvPr>
          <p:cNvSpPr/>
          <p:nvPr/>
        </p:nvSpPr>
        <p:spPr>
          <a:xfrm>
            <a:off x="418923" y="1051498"/>
            <a:ext cx="7058973" cy="670445"/>
          </a:xfrm>
          <a:prstGeom prst="rect">
            <a:avLst/>
          </a:prstGeom>
        </p:spPr>
        <p:txBody>
          <a:bodyPr wrap="none">
            <a:spAutoFit/>
          </a:bodyPr>
          <a:lstStyle/>
          <a:p>
            <a:pPr defTabSz="932597"/>
            <a:r>
              <a:rPr lang="en-US" sz="1836" dirty="0">
                <a:solidFill>
                  <a:srgbClr val="3C3C41"/>
                </a:solidFill>
                <a:latin typeface="Segoe UI"/>
              </a:rPr>
              <a:t>Got to </a:t>
            </a:r>
            <a:r>
              <a:rPr lang="en-US" sz="1836" dirty="0">
                <a:solidFill>
                  <a:srgbClr val="3C3C41"/>
                </a:solidFill>
                <a:latin typeface="Segoe UI"/>
                <a:hlinkClick r:id="rId3"/>
              </a:rPr>
              <a:t>https://www.microsoft.com/handsonlabs/instructorledlabs</a:t>
            </a:r>
            <a:endParaRPr lang="en-US" sz="1836" dirty="0">
              <a:solidFill>
                <a:srgbClr val="3C3C41"/>
              </a:solidFill>
              <a:latin typeface="Segoe UI"/>
            </a:endParaRPr>
          </a:p>
          <a:p>
            <a:pPr defTabSz="932597"/>
            <a:endParaRPr lang="en-US" sz="1836" dirty="0">
              <a:solidFill>
                <a:srgbClr val="3C3C41"/>
              </a:solidFill>
              <a:latin typeface="Segoe UI"/>
            </a:endParaRPr>
          </a:p>
        </p:txBody>
      </p:sp>
      <p:pic>
        <p:nvPicPr>
          <p:cNvPr id="5" name="Picture 4">
            <a:extLst>
              <a:ext uri="{FF2B5EF4-FFF2-40B4-BE49-F238E27FC236}">
                <a16:creationId xmlns:a16="http://schemas.microsoft.com/office/drawing/2014/main" id="{AD3DC21F-3BCA-42FC-B409-D5DA7D4EAE35}"/>
              </a:ext>
            </a:extLst>
          </p:cNvPr>
          <p:cNvPicPr>
            <a:picLocks noChangeAspect="1"/>
          </p:cNvPicPr>
          <p:nvPr/>
        </p:nvPicPr>
        <p:blipFill>
          <a:blip r:embed="rId4"/>
          <a:stretch>
            <a:fillRect/>
          </a:stretch>
        </p:blipFill>
        <p:spPr>
          <a:xfrm>
            <a:off x="882" y="1655413"/>
            <a:ext cx="12434711" cy="5339111"/>
          </a:xfrm>
          <a:prstGeom prst="rect">
            <a:avLst/>
          </a:prstGeom>
        </p:spPr>
      </p:pic>
    </p:spTree>
    <p:extLst>
      <p:ext uri="{BB962C8B-B14F-4D97-AF65-F5344CB8AC3E}">
        <p14:creationId xmlns:p14="http://schemas.microsoft.com/office/powerpoint/2010/main" val="32735537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9117-E183-4C72-A188-64522260FF02}"/>
              </a:ext>
            </a:extLst>
          </p:cNvPr>
          <p:cNvSpPr>
            <a:spLocks noGrp="1"/>
          </p:cNvSpPr>
          <p:nvPr>
            <p:ph type="title"/>
          </p:nvPr>
        </p:nvSpPr>
        <p:spPr/>
        <p:txBody>
          <a:bodyPr/>
          <a:lstStyle/>
          <a:p>
            <a:r>
              <a:rPr lang="en-US" dirty="0"/>
              <a:t>Login to the lab portal</a:t>
            </a:r>
          </a:p>
        </p:txBody>
      </p:sp>
      <p:pic>
        <p:nvPicPr>
          <p:cNvPr id="4" name="Picture 3">
            <a:extLst>
              <a:ext uri="{FF2B5EF4-FFF2-40B4-BE49-F238E27FC236}">
                <a16:creationId xmlns:a16="http://schemas.microsoft.com/office/drawing/2014/main" id="{FF8B5E9C-F27A-4639-AC1B-67BFAD805871}"/>
              </a:ext>
            </a:extLst>
          </p:cNvPr>
          <p:cNvPicPr>
            <a:picLocks noChangeAspect="1"/>
          </p:cNvPicPr>
          <p:nvPr/>
        </p:nvPicPr>
        <p:blipFill>
          <a:blip r:embed="rId3"/>
          <a:stretch>
            <a:fillRect/>
          </a:stretch>
        </p:blipFill>
        <p:spPr>
          <a:xfrm>
            <a:off x="882" y="1403390"/>
            <a:ext cx="12434711" cy="1590396"/>
          </a:xfrm>
          <a:prstGeom prst="rect">
            <a:avLst/>
          </a:prstGeom>
        </p:spPr>
      </p:pic>
      <p:pic>
        <p:nvPicPr>
          <p:cNvPr id="5" name="Picture 4">
            <a:extLst>
              <a:ext uri="{FF2B5EF4-FFF2-40B4-BE49-F238E27FC236}">
                <a16:creationId xmlns:a16="http://schemas.microsoft.com/office/drawing/2014/main" id="{F2B3C8A2-37E4-4288-A678-716A1CF930DF}"/>
              </a:ext>
            </a:extLst>
          </p:cNvPr>
          <p:cNvPicPr>
            <a:picLocks noChangeAspect="1"/>
          </p:cNvPicPr>
          <p:nvPr/>
        </p:nvPicPr>
        <p:blipFill>
          <a:blip r:embed="rId4"/>
          <a:stretch>
            <a:fillRect/>
          </a:stretch>
        </p:blipFill>
        <p:spPr>
          <a:xfrm>
            <a:off x="3356510" y="3824680"/>
            <a:ext cx="8233639" cy="2585877"/>
          </a:xfrm>
          <a:prstGeom prst="rect">
            <a:avLst/>
          </a:prstGeom>
        </p:spPr>
      </p:pic>
      <p:sp>
        <p:nvSpPr>
          <p:cNvPr id="6" name="Title 1">
            <a:extLst>
              <a:ext uri="{FF2B5EF4-FFF2-40B4-BE49-F238E27FC236}">
                <a16:creationId xmlns:a16="http://schemas.microsoft.com/office/drawing/2014/main" id="{64A7CB29-A068-4818-BE68-2B3050E1E86E}"/>
              </a:ext>
            </a:extLst>
          </p:cNvPr>
          <p:cNvSpPr txBox="1">
            <a:spLocks/>
          </p:cNvSpPr>
          <p:nvPr/>
        </p:nvSpPr>
        <p:spPr>
          <a:xfrm>
            <a:off x="281469" y="3693309"/>
            <a:ext cx="11531551" cy="375181"/>
          </a:xfrm>
          <a:prstGeom prst="rect">
            <a:avLst/>
          </a:prstGeom>
        </p:spPr>
        <p:txBody>
          <a:bodyPr vert="horz" wrap="square" lIns="0" tIns="0" rIns="0" bIns="0" rtlCol="0" anchor="t">
            <a:spAutoFit/>
          </a:bodyPr>
          <a:lstStyle>
            <a:lvl1pPr algn="l" defTabSz="914367" rtl="0" eaLnBrk="1" latinLnBrk="0" hangingPunct="1">
              <a:lnSpc>
                <a:spcPts val="3136"/>
              </a:lnSpc>
              <a:spcBef>
                <a:spcPct val="0"/>
              </a:spcBef>
              <a:buNone/>
              <a:defRPr lang="en-US" sz="2745" b="0" strike="noStrike" kern="1200" cap="none" spc="-49" baseline="0">
                <a:ln w="3175">
                  <a:noFill/>
                </a:ln>
                <a:solidFill>
                  <a:schemeClr val="tx1"/>
                </a:solidFill>
                <a:effectLst/>
                <a:latin typeface="+mj-lt"/>
                <a:ea typeface="+mn-ea"/>
                <a:cs typeface="Segoe UI" pitchFamily="34" charset="0"/>
              </a:defRPr>
            </a:lvl1pPr>
          </a:lstStyle>
          <a:p>
            <a:pPr defTabSz="932563">
              <a:lnSpc>
                <a:spcPts val="3198"/>
              </a:lnSpc>
            </a:pPr>
            <a:r>
              <a:rPr lang="en-US" sz="2040" spc="-50" dirty="0">
                <a:solidFill>
                  <a:srgbClr val="3C3C41"/>
                </a:solidFill>
                <a:latin typeface="Segoe UI Semibold"/>
              </a:rPr>
              <a:t>Login to book labs</a:t>
            </a:r>
          </a:p>
        </p:txBody>
      </p:sp>
      <p:sp>
        <p:nvSpPr>
          <p:cNvPr id="7" name="Title 1">
            <a:extLst>
              <a:ext uri="{FF2B5EF4-FFF2-40B4-BE49-F238E27FC236}">
                <a16:creationId xmlns:a16="http://schemas.microsoft.com/office/drawing/2014/main" id="{23DB2BA5-9DC7-448D-B5F3-C5F616231DE5}"/>
              </a:ext>
            </a:extLst>
          </p:cNvPr>
          <p:cNvSpPr txBox="1">
            <a:spLocks/>
          </p:cNvSpPr>
          <p:nvPr/>
        </p:nvSpPr>
        <p:spPr>
          <a:xfrm>
            <a:off x="297448" y="4415276"/>
            <a:ext cx="2475097" cy="774754"/>
          </a:xfrm>
          <a:prstGeom prst="rect">
            <a:avLst/>
          </a:prstGeom>
        </p:spPr>
        <p:txBody>
          <a:bodyPr vert="horz" wrap="square" lIns="0" tIns="0" rIns="0" bIns="0" rtlCol="0" anchor="t">
            <a:spAutoFit/>
          </a:bodyPr>
          <a:lstStyle>
            <a:lvl1pPr algn="l" defTabSz="914367" rtl="0" eaLnBrk="1" latinLnBrk="0" hangingPunct="1">
              <a:lnSpc>
                <a:spcPts val="3136"/>
              </a:lnSpc>
              <a:spcBef>
                <a:spcPct val="0"/>
              </a:spcBef>
              <a:buNone/>
              <a:defRPr lang="en-US" sz="2745" b="0" strike="noStrike" kern="1200" cap="none" spc="-49" baseline="0">
                <a:ln w="3175">
                  <a:noFill/>
                </a:ln>
                <a:solidFill>
                  <a:schemeClr val="tx1"/>
                </a:solidFill>
                <a:effectLst/>
                <a:latin typeface="+mj-lt"/>
                <a:ea typeface="+mn-ea"/>
                <a:cs typeface="Segoe UI" pitchFamily="34" charset="0"/>
              </a:defRPr>
            </a:lvl1pPr>
          </a:lstStyle>
          <a:p>
            <a:pPr defTabSz="932563">
              <a:lnSpc>
                <a:spcPts val="3198"/>
              </a:lnSpc>
            </a:pPr>
            <a:r>
              <a:rPr lang="en-US" sz="1428" b="1" spc="-50" dirty="0">
                <a:solidFill>
                  <a:srgbClr val="3C3C41"/>
                </a:solidFill>
                <a:latin typeface="Segoe UI"/>
              </a:rPr>
              <a:t>Note: </a:t>
            </a:r>
            <a:r>
              <a:rPr lang="en-US" sz="1428" spc="-50" dirty="0">
                <a:solidFill>
                  <a:srgbClr val="3C3C41"/>
                </a:solidFill>
                <a:latin typeface="Segoe UI"/>
              </a:rPr>
              <a:t>Microsoft customers will need a Microsoft account.</a:t>
            </a:r>
          </a:p>
        </p:txBody>
      </p:sp>
    </p:spTree>
    <p:extLst>
      <p:ext uri="{BB962C8B-B14F-4D97-AF65-F5344CB8AC3E}">
        <p14:creationId xmlns:p14="http://schemas.microsoft.com/office/powerpoint/2010/main" val="160333078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9117-E183-4C72-A188-64522260FF02}"/>
              </a:ext>
            </a:extLst>
          </p:cNvPr>
          <p:cNvSpPr>
            <a:spLocks noGrp="1"/>
          </p:cNvSpPr>
          <p:nvPr>
            <p:ph type="title"/>
          </p:nvPr>
        </p:nvSpPr>
        <p:spPr/>
        <p:txBody>
          <a:bodyPr/>
          <a:lstStyle/>
          <a:p>
            <a:r>
              <a:rPr lang="en-US" dirty="0"/>
              <a:t>Schedule the </a:t>
            </a:r>
            <a:r>
              <a:rPr lang="en-US" dirty="0">
                <a:solidFill>
                  <a:schemeClr val="accent4"/>
                </a:solidFill>
              </a:rPr>
              <a:t>SQL Managed Instance </a:t>
            </a:r>
            <a:r>
              <a:rPr lang="en-US" dirty="0"/>
              <a:t>labs</a:t>
            </a:r>
          </a:p>
        </p:txBody>
      </p:sp>
      <p:pic>
        <p:nvPicPr>
          <p:cNvPr id="3" name="Picture 2">
            <a:extLst>
              <a:ext uri="{FF2B5EF4-FFF2-40B4-BE49-F238E27FC236}">
                <a16:creationId xmlns:a16="http://schemas.microsoft.com/office/drawing/2014/main" id="{37BBA979-6BD6-407A-BEFD-C8039236AECA}"/>
              </a:ext>
            </a:extLst>
          </p:cNvPr>
          <p:cNvPicPr>
            <a:picLocks noChangeAspect="1"/>
          </p:cNvPicPr>
          <p:nvPr/>
        </p:nvPicPr>
        <p:blipFill>
          <a:blip r:embed="rId3"/>
          <a:stretch>
            <a:fillRect/>
          </a:stretch>
        </p:blipFill>
        <p:spPr>
          <a:xfrm>
            <a:off x="0" y="1208902"/>
            <a:ext cx="12436475" cy="6075736"/>
          </a:xfrm>
          <a:prstGeom prst="rect">
            <a:avLst/>
          </a:prstGeom>
        </p:spPr>
      </p:pic>
      <p:sp>
        <p:nvSpPr>
          <p:cNvPr id="8" name="Rectangle 7">
            <a:extLst>
              <a:ext uri="{FF2B5EF4-FFF2-40B4-BE49-F238E27FC236}">
                <a16:creationId xmlns:a16="http://schemas.microsoft.com/office/drawing/2014/main" id="{A4D0A4A5-3A96-4B37-ACFD-52545777853C}"/>
              </a:ext>
            </a:extLst>
          </p:cNvPr>
          <p:cNvSpPr/>
          <p:nvPr/>
        </p:nvSpPr>
        <p:spPr bwMode="auto">
          <a:xfrm>
            <a:off x="509665" y="5516381"/>
            <a:ext cx="10927829" cy="1304144"/>
          </a:xfrm>
          <a:prstGeom prst="rect">
            <a:avLst/>
          </a:prstGeom>
          <a:no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79859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BC31-CD33-4A26-B9BF-5590865AA085}"/>
              </a:ext>
            </a:extLst>
          </p:cNvPr>
          <p:cNvSpPr>
            <a:spLocks noGrp="1"/>
          </p:cNvSpPr>
          <p:nvPr>
            <p:ph type="title"/>
          </p:nvPr>
        </p:nvSpPr>
        <p:spPr/>
        <p:txBody>
          <a:bodyPr/>
          <a:lstStyle/>
          <a:p>
            <a:r>
              <a:rPr lang="en-US" dirty="0"/>
              <a:t>A group of labs for x number of people is a Workshop</a:t>
            </a:r>
          </a:p>
        </p:txBody>
      </p:sp>
      <p:pic>
        <p:nvPicPr>
          <p:cNvPr id="5" name="Picture 4">
            <a:extLst>
              <a:ext uri="{FF2B5EF4-FFF2-40B4-BE49-F238E27FC236}">
                <a16:creationId xmlns:a16="http://schemas.microsoft.com/office/drawing/2014/main" id="{A6134CDE-3B1A-42E1-BC85-695F983EB337}"/>
              </a:ext>
            </a:extLst>
          </p:cNvPr>
          <p:cNvPicPr>
            <a:picLocks noChangeAspect="1"/>
          </p:cNvPicPr>
          <p:nvPr/>
        </p:nvPicPr>
        <p:blipFill>
          <a:blip r:embed="rId3"/>
          <a:stretch>
            <a:fillRect/>
          </a:stretch>
        </p:blipFill>
        <p:spPr>
          <a:xfrm>
            <a:off x="882" y="1131395"/>
            <a:ext cx="12434711" cy="4731735"/>
          </a:xfrm>
          <a:prstGeom prst="rect">
            <a:avLst/>
          </a:prstGeom>
        </p:spPr>
      </p:pic>
      <p:cxnSp>
        <p:nvCxnSpPr>
          <p:cNvPr id="9" name="Connector: Elbow 8">
            <a:extLst>
              <a:ext uri="{FF2B5EF4-FFF2-40B4-BE49-F238E27FC236}">
                <a16:creationId xmlns:a16="http://schemas.microsoft.com/office/drawing/2014/main" id="{33A7EB1D-09BC-4FB9-980D-848BA6BDD305}"/>
              </a:ext>
            </a:extLst>
          </p:cNvPr>
          <p:cNvCxnSpPr>
            <a:cxnSpLocks/>
          </p:cNvCxnSpPr>
          <p:nvPr/>
        </p:nvCxnSpPr>
        <p:spPr>
          <a:xfrm rot="10800000">
            <a:off x="6206618" y="4288232"/>
            <a:ext cx="2571196" cy="1281240"/>
          </a:xfrm>
          <a:prstGeom prst="bentConnector3">
            <a:avLst>
              <a:gd name="adj1" fmla="val 17458"/>
            </a:avLst>
          </a:prstGeom>
          <a:ln>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DD8BDC9-5223-485C-BA3B-A88073D547C4}"/>
              </a:ext>
            </a:extLst>
          </p:cNvPr>
          <p:cNvSpPr txBox="1"/>
          <p:nvPr/>
        </p:nvSpPr>
        <p:spPr>
          <a:xfrm>
            <a:off x="8708085" y="5212120"/>
            <a:ext cx="3625822" cy="1129072"/>
          </a:xfrm>
          <a:prstGeom prst="rect">
            <a:avLst/>
          </a:prstGeom>
          <a:noFill/>
        </p:spPr>
        <p:txBody>
          <a:bodyPr wrap="square" lIns="186521" tIns="149217" rIns="186521" bIns="149217" rtlCol="0">
            <a:spAutoFit/>
          </a:bodyPr>
          <a:lstStyle/>
          <a:p>
            <a:pPr defTabSz="932597">
              <a:lnSpc>
                <a:spcPct val="90000"/>
              </a:lnSpc>
              <a:spcAft>
                <a:spcPts val="612"/>
              </a:spcAft>
            </a:pPr>
            <a:r>
              <a:rPr lang="en-US" sz="1632" dirty="0">
                <a:gradFill>
                  <a:gsLst>
                    <a:gs pos="2917">
                      <a:srgbClr val="3C3C41"/>
                    </a:gs>
                    <a:gs pos="30000">
                      <a:srgbClr val="3C3C41"/>
                    </a:gs>
                  </a:gsLst>
                  <a:lin ang="5400000" scaled="0"/>
                </a:gradFill>
                <a:latin typeface="Segoe UI"/>
              </a:rPr>
              <a:t>Select “Data &amp; AI”</a:t>
            </a:r>
          </a:p>
          <a:p>
            <a:pPr defTabSz="932597">
              <a:lnSpc>
                <a:spcPct val="90000"/>
              </a:lnSpc>
              <a:spcAft>
                <a:spcPts val="612"/>
              </a:spcAft>
            </a:pPr>
            <a:r>
              <a:rPr lang="en-US" sz="1224" dirty="0">
                <a:gradFill>
                  <a:gsLst>
                    <a:gs pos="2917">
                      <a:srgbClr val="3C3C41"/>
                    </a:gs>
                    <a:gs pos="30000">
                      <a:srgbClr val="3C3C41"/>
                    </a:gs>
                  </a:gsLst>
                  <a:lin ang="5400000" scaled="0"/>
                </a:gradFill>
                <a:latin typeface="Segoe UI"/>
              </a:rPr>
              <a:t>There’s a bug that may not be fixed in all regions. If you don’t see “Managed Instance” select “Applications and Infrastructure”</a:t>
            </a:r>
          </a:p>
        </p:txBody>
      </p:sp>
    </p:spTree>
    <p:extLst>
      <p:ext uri="{BB962C8B-B14F-4D97-AF65-F5344CB8AC3E}">
        <p14:creationId xmlns:p14="http://schemas.microsoft.com/office/powerpoint/2010/main" val="26716295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126D-18D4-404E-8BBC-B857588721EE}"/>
              </a:ext>
            </a:extLst>
          </p:cNvPr>
          <p:cNvSpPr>
            <a:spLocks noGrp="1"/>
          </p:cNvSpPr>
          <p:nvPr>
            <p:ph type="title"/>
          </p:nvPr>
        </p:nvSpPr>
        <p:spPr/>
        <p:txBody>
          <a:bodyPr/>
          <a:lstStyle/>
          <a:p>
            <a:r>
              <a:rPr lang="en-US" dirty="0"/>
              <a:t>Select the labs you need for the workshop</a:t>
            </a:r>
          </a:p>
        </p:txBody>
      </p:sp>
      <p:pic>
        <p:nvPicPr>
          <p:cNvPr id="4" name="Picture 3">
            <a:extLst>
              <a:ext uri="{FF2B5EF4-FFF2-40B4-BE49-F238E27FC236}">
                <a16:creationId xmlns:a16="http://schemas.microsoft.com/office/drawing/2014/main" id="{79308AB8-05BA-4D73-9375-1F0B6C63D221}"/>
              </a:ext>
            </a:extLst>
          </p:cNvPr>
          <p:cNvPicPr>
            <a:picLocks noChangeAspect="1"/>
          </p:cNvPicPr>
          <p:nvPr/>
        </p:nvPicPr>
        <p:blipFill>
          <a:blip r:embed="rId3"/>
          <a:stretch>
            <a:fillRect/>
          </a:stretch>
        </p:blipFill>
        <p:spPr>
          <a:xfrm>
            <a:off x="882" y="1669605"/>
            <a:ext cx="12434711" cy="5206749"/>
          </a:xfrm>
          <a:prstGeom prst="rect">
            <a:avLst/>
          </a:prstGeom>
        </p:spPr>
      </p:pic>
    </p:spTree>
    <p:extLst>
      <p:ext uri="{BB962C8B-B14F-4D97-AF65-F5344CB8AC3E}">
        <p14:creationId xmlns:p14="http://schemas.microsoft.com/office/powerpoint/2010/main" val="36897463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1471-2E06-4F7B-99B3-86BD8313E709}"/>
              </a:ext>
            </a:extLst>
          </p:cNvPr>
          <p:cNvSpPr>
            <a:spLocks noGrp="1"/>
          </p:cNvSpPr>
          <p:nvPr>
            <p:ph type="title"/>
          </p:nvPr>
        </p:nvSpPr>
        <p:spPr/>
        <p:txBody>
          <a:bodyPr/>
          <a:lstStyle/>
          <a:p>
            <a:r>
              <a:rPr lang="en-US" dirty="0"/>
              <a:t>Fill out the workshop information</a:t>
            </a:r>
          </a:p>
        </p:txBody>
      </p:sp>
      <p:pic>
        <p:nvPicPr>
          <p:cNvPr id="5" name="Picture 4">
            <a:extLst>
              <a:ext uri="{FF2B5EF4-FFF2-40B4-BE49-F238E27FC236}">
                <a16:creationId xmlns:a16="http://schemas.microsoft.com/office/drawing/2014/main" id="{16185830-508D-435C-AAA2-1A26A6F421B3}"/>
              </a:ext>
            </a:extLst>
          </p:cNvPr>
          <p:cNvPicPr>
            <a:picLocks noChangeAspect="1"/>
          </p:cNvPicPr>
          <p:nvPr/>
        </p:nvPicPr>
        <p:blipFill>
          <a:blip r:embed="rId3"/>
          <a:stretch>
            <a:fillRect/>
          </a:stretch>
        </p:blipFill>
        <p:spPr>
          <a:xfrm>
            <a:off x="2432622" y="1192561"/>
            <a:ext cx="9994254" cy="5199111"/>
          </a:xfrm>
          <a:prstGeom prst="rect">
            <a:avLst/>
          </a:prstGeom>
        </p:spPr>
      </p:pic>
    </p:spTree>
    <p:extLst>
      <p:ext uri="{BB962C8B-B14F-4D97-AF65-F5344CB8AC3E}">
        <p14:creationId xmlns:p14="http://schemas.microsoft.com/office/powerpoint/2010/main" val="1562138606"/>
      </p:ext>
    </p:extLst>
  </p:cSld>
  <p:clrMapOvr>
    <a:masterClrMapping/>
  </p:clrMapOvr>
  <p:transition>
    <p:fade/>
  </p:transition>
</p:sld>
</file>

<file path=ppt/theme/theme1.xml><?xml version="1.0" encoding="utf-8"?>
<a:theme xmlns:a="http://schemas.openxmlformats.org/drawingml/2006/main" name="1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2.xml><?xml version="1.0" encoding="utf-8"?>
<a:theme xmlns:a="http://schemas.openxmlformats.org/drawingml/2006/main" name="1_Dynamics 365">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_PowerPoint_Template_092618" id="{4E3EC67C-5801-2144-80A7-6A5264B773C8}" vid="{77DF5A70-2AB2-2245-8CC2-9711122DF2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Azure_PowerPoint_Template_Sept2018</Template>
  <TotalTime>0</TotalTime>
  <Words>1454</Words>
  <Application>Microsoft Office PowerPoint</Application>
  <PresentationFormat>Custom</PresentationFormat>
  <Paragraphs>160</Paragraphs>
  <Slides>19</Slides>
  <Notes>12</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Calibri</vt:lpstr>
      <vt:lpstr>Segoe UI</vt:lpstr>
      <vt:lpstr>Segoe UI Light</vt:lpstr>
      <vt:lpstr>Segoe UI Semibold</vt:lpstr>
      <vt:lpstr>Segoe UI Semilight</vt:lpstr>
      <vt:lpstr>Times New Roman</vt:lpstr>
      <vt:lpstr>Wingdings</vt:lpstr>
      <vt:lpstr>1_WHITE TEMPLATE</vt:lpstr>
      <vt:lpstr>1_Dynamics 365</vt:lpstr>
      <vt:lpstr>Lab guidance for Azure SQL Database Managed Instance  </vt:lpstr>
      <vt:lpstr>Azure SQL Database Managed Instance labs</vt:lpstr>
      <vt:lpstr>Prerequisites</vt:lpstr>
      <vt:lpstr>Booking labs</vt:lpstr>
      <vt:lpstr>Login to the lab portal</vt:lpstr>
      <vt:lpstr>Schedule the SQL Managed Instance labs</vt:lpstr>
      <vt:lpstr>A group of labs for x number of people is a Workshop</vt:lpstr>
      <vt:lpstr>Select the labs you need for the workshop</vt:lpstr>
      <vt:lpstr>Fill out the workshop information</vt:lpstr>
      <vt:lpstr>Fil in the location &amp; time for workshop</vt:lpstr>
      <vt:lpstr>Add facilitators</vt:lpstr>
      <vt:lpstr>Review &amp; book</vt:lpstr>
      <vt:lpstr>Running the labs in a Workshop </vt:lpstr>
      <vt:lpstr>Before each workshop session</vt:lpstr>
      <vt:lpstr>During each workshop session</vt:lpstr>
      <vt:lpstr>After each workshop session</vt:lpstr>
      <vt:lpstr>Blogs, best practices</vt:lpstr>
      <vt:lpstr>PowerPoint Presentation</vt:lpstr>
      <vt:lpstr>Connecting to Azure SQL DB Managed Instance via the VM in the lab</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2019-03-14T19:15:29Z</dcterms:created>
  <dcterms:modified xsi:type="dcterms:W3CDTF">2019-03-14T22:57:56Z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colinmu@microsoft.com</vt:lpwstr>
  </property>
  <property fmtid="{D5CDD505-2E9C-101B-9397-08002B2CF9AE}" pid="5" name="MSIP_Label_f42aa342-8706-4288-bd11-ebb85995028c_SetDate">
    <vt:lpwstr>2019-03-14T19:16:01.1745028Z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69704341-ff97-4154-b4ca-b87fdc2471d5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