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64" r:id="rId6"/>
    <p:sldId id="259" r:id="rId7"/>
    <p:sldId id="265" r:id="rId8"/>
    <p:sldId id="266" r:id="rId9"/>
    <p:sldId id="267" r:id="rId10"/>
    <p:sldId id="270" r:id="rId11"/>
    <p:sldId id="268" r:id="rId12"/>
    <p:sldId id="271" r:id="rId13"/>
    <p:sldId id="269" r:id="rId14"/>
    <p:sldId id="26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FA5A1E-D376-4448-B5C1-21BC83A240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6" y="1532708"/>
            <a:ext cx="3086754" cy="2812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2249B-9A2C-4C87-9AB1-F0A0F98B95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49" y="2516777"/>
            <a:ext cx="6166555" cy="11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B9CD-9D91-43F9-91F0-10B91CA0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A51FF-87E5-4130-A6A9-60B3B9538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CC86-FF3D-4285-AF29-F7222A94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E4A1-3D74-4E93-BEAD-54F93DC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D188-45B6-4FCF-A116-0135AABF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3D74-878C-4525-B66F-2D81B282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AC8F4-AB1C-42CB-98A3-BF5407D33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F7B3-E3A1-410E-8E00-6D28894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E179A-B69C-4BA3-A22A-60C8E4E8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E896-848B-4828-9663-0833F827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678C-5E1F-4A5F-81D1-60EB89A2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1EC3-C11B-4453-8AD0-3B0834D2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BE43D-358F-4AA5-A76C-E2A9A663D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BCAE8-17D3-4D6B-9FC9-968C438F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C0537-3F43-47F1-A33B-87CAEAF7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D28D-7F7F-4A1B-B000-10AC17FF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F8DD-B34C-40FD-93C1-484F62BD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0A5B-0546-423D-BEBD-970CBA6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8590D-2B08-45CC-A6F5-E21805603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897F-55AE-4559-8CC1-2A66D76DAC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3735-A4D6-4092-A7B8-F3632A42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AF0D9-129F-44DC-ACEA-BB5AB149A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3C7D-71E0-4ABC-AA09-CA55D8C9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D4E1-1A28-4560-8CC9-5B52AB5F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73CA-72C9-4275-8976-9D5C852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42298-BDE2-4589-B047-627EFCA95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151E-C327-42F9-8EA5-95CBBC5B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8C71-96AB-4A29-8CF1-28E3CFEE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F047-5F34-4A9F-B6DF-0AF7FFB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8D30-BEFA-4C97-8BCC-70EBF48F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B14E-0CD4-429D-95D0-3D0F2FE7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13C6A-28E0-4263-8DA4-B174DA3C14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5BD6-6C52-4813-A06D-4AC4718C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9EF9-DCF4-4385-8D4F-71BE838C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E5E8-2DA8-4B63-B812-6E46E59A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7768-F9D6-48E2-850D-06107B8E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8A24-029B-481D-AE96-65174754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65797-4203-4EDB-922A-B1D056D1B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7DA3-71FA-4000-8469-F49B1873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B1F-3C12-4BED-AF6F-2ED84F6F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0152-7D1B-423B-ACF1-6F3B4992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CBA2-A157-4F7D-80C1-575041AC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F04D-77F9-45A0-B8B4-76833F4D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EECC-53E2-4C8B-A3EA-1FD60B82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0B2EF-6E7D-4F23-B442-4A907FAAB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7F4A-9DB9-44F4-965D-58EA9369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EDE4-132A-4068-9D14-DE6B4969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9248-F928-43F3-9A36-9114A765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0EE25-BD82-4681-B589-D2BC75A56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4280-BD82-4C0B-AAC8-1967B752C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268EB-4823-423C-9DCB-C6F96C1A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59614-090E-4477-B0D3-7E019F1F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2F2FB-71B0-4970-A95F-A5A197C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9B3C18-121B-4B0E-A236-40BD9D8D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8DCD-12E0-41A0-A090-11A4784B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DFD7-936B-4F3C-B154-118228B0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9A45-C1B4-47AE-940D-E2B624D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0F6EC-6F26-482D-AB31-7A9B72BD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DAC07-9EDC-4BBC-B627-2AB8545A2B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B6704-F12D-4F4E-95F3-085594D9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3045-C39A-461A-9FA8-4CD0D2C1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E7230-C3F4-4FCF-959C-12F6302E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7DAB1-AEF3-4AC7-B33D-8713CC79B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6CA-E608-47FA-B6E0-E158D970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CF63-8512-40D1-AB8A-8BED25A3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7B58-BEFB-45AF-8DDF-A56D1755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53A98-3C7F-4DA2-950A-2C221C9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0346-DAA3-47A3-B813-8AAEE9FB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8B08-22E9-4E68-B75C-7AEAD6A7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8C504-E8EA-43AD-A4E9-CC0680A07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D9E2B-04DA-4EC6-8EC1-65F963C6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4D53-D351-416D-911A-08B81403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8D8C-25C6-409D-9E29-29208D1C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76BD-CA95-4813-B823-2C7AE2FEDBDC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FC6B-04BB-4453-A8B1-BEFA55DC1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BBA0-D58D-484C-985A-E2559FFF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5B2CF-CDA8-4EA7-84BC-2A66D92168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90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4D5F0-6E80-4D3A-8803-C6E3B53728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5159"/>
            <a:ext cx="12192000" cy="16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611B-6D42-4C77-94C0-84C4CE33D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ISE to </a:t>
            </a:r>
            <a:r>
              <a:rPr lang="en-US" dirty="0" err="1"/>
              <a:t>VSCode</a:t>
            </a:r>
            <a:r>
              <a:rPr lang="en-US" dirty="0"/>
              <a:t>: Transition Your PowerShell Scripting NOW!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ECC9B-46FF-44EC-B6F9-A34B98D9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Warner </a:t>
            </a:r>
          </a:p>
          <a:p>
            <a:r>
              <a:rPr lang="en-US" dirty="0"/>
              <a:t>Staff author, Pluralsight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C91DA-EB82-4A49-A464-F5BEB1EB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6" y="5220729"/>
            <a:ext cx="1943595" cy="7841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3591E4B-2865-4A6B-8904-CFA0642B5F07}"/>
              </a:ext>
            </a:extLst>
          </p:cNvPr>
          <p:cNvGrpSpPr/>
          <p:nvPr/>
        </p:nvGrpSpPr>
        <p:grpSpPr>
          <a:xfrm>
            <a:off x="4544068" y="5257800"/>
            <a:ext cx="3103863" cy="716276"/>
            <a:chOff x="3707027" y="5104498"/>
            <a:chExt cx="7058025" cy="1628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04A2E9-C10E-43B8-BAF2-970EF36BA464}"/>
                </a:ext>
              </a:extLst>
            </p:cNvPr>
            <p:cNvSpPr/>
            <p:nvPr/>
          </p:nvSpPr>
          <p:spPr>
            <a:xfrm>
              <a:off x="3707027" y="5165125"/>
              <a:ext cx="6845643" cy="1495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pluralsight logo transparent">
              <a:extLst>
                <a:ext uri="{FF2B5EF4-FFF2-40B4-BE49-F238E27FC236}">
                  <a16:creationId xmlns:a16="http://schemas.microsoft.com/office/drawing/2014/main" id="{7CC9E89B-8F22-46F8-9DE2-604E1162B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027" y="5104498"/>
              <a:ext cx="7058025" cy="1628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F80166-D483-41B0-8BA4-37DD321BA4DE}"/>
              </a:ext>
            </a:extLst>
          </p:cNvPr>
          <p:cNvGrpSpPr/>
          <p:nvPr/>
        </p:nvGrpSpPr>
        <p:grpSpPr>
          <a:xfrm>
            <a:off x="9214019" y="4829475"/>
            <a:ext cx="1546179" cy="1614611"/>
            <a:chOff x="3225114" y="642551"/>
            <a:chExt cx="1546179" cy="16146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8B615E-4E1E-4D2E-B92D-B9B6D2B3EBBA}"/>
                </a:ext>
              </a:extLst>
            </p:cNvPr>
            <p:cNvSpPr/>
            <p:nvPr/>
          </p:nvSpPr>
          <p:spPr>
            <a:xfrm>
              <a:off x="3225114" y="642551"/>
              <a:ext cx="1546179" cy="1614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1C7F3-DF3E-4B37-AEEC-BECD1EC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114" y="710983"/>
              <a:ext cx="1546179" cy="1546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16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467C-05A8-45FC-8A4B-AAF6E4C0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 Specialized Web Browser…”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1D8FE9-17C3-4A22-BC78-290010C1CD3D}"/>
              </a:ext>
            </a:extLst>
          </p:cNvPr>
          <p:cNvGrpSpPr/>
          <p:nvPr/>
        </p:nvGrpSpPr>
        <p:grpSpPr>
          <a:xfrm>
            <a:off x="1056442" y="2190935"/>
            <a:ext cx="2476130" cy="2971149"/>
            <a:chOff x="1056442" y="2190935"/>
            <a:chExt cx="2476130" cy="29711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223163-51AF-4AA1-974D-81017E2DED1A}"/>
                </a:ext>
              </a:extLst>
            </p:cNvPr>
            <p:cNvGrpSpPr/>
            <p:nvPr/>
          </p:nvGrpSpPr>
          <p:grpSpPr>
            <a:xfrm>
              <a:off x="1056442" y="2190935"/>
              <a:ext cx="2476130" cy="2476130"/>
              <a:chOff x="4616389" y="2006722"/>
              <a:chExt cx="2476130" cy="247613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4FAF8B-FCBE-43BF-9E82-3D91C95A085F}"/>
                  </a:ext>
                </a:extLst>
              </p:cNvPr>
              <p:cNvSpPr/>
              <p:nvPr/>
            </p:nvSpPr>
            <p:spPr>
              <a:xfrm>
                <a:off x="4785064" y="2148395"/>
                <a:ext cx="2139519" cy="2201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8ED48C8-E3F1-462E-A6CE-607C1D274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389" y="2006722"/>
                <a:ext cx="2476130" cy="247613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24E46A-FF76-4076-86AC-6885A4A0C3BF}"/>
                </a:ext>
              </a:extLst>
            </p:cNvPr>
            <p:cNvSpPr txBox="1"/>
            <p:nvPr/>
          </p:nvSpPr>
          <p:spPr>
            <a:xfrm>
              <a:off x="1225116" y="4638864"/>
              <a:ext cx="220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Node.js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DCF419-BE99-43F7-83CD-C8364775597F}"/>
              </a:ext>
            </a:extLst>
          </p:cNvPr>
          <p:cNvGrpSpPr/>
          <p:nvPr/>
        </p:nvGrpSpPr>
        <p:grpSpPr>
          <a:xfrm>
            <a:off x="4760660" y="2332608"/>
            <a:ext cx="2308608" cy="2826887"/>
            <a:chOff x="4760660" y="2332608"/>
            <a:chExt cx="2308608" cy="28268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FE09C8-ABE5-4A3A-8602-254EAF95561A}"/>
                </a:ext>
              </a:extLst>
            </p:cNvPr>
            <p:cNvGrpSpPr/>
            <p:nvPr/>
          </p:nvGrpSpPr>
          <p:grpSpPr>
            <a:xfrm>
              <a:off x="4779146" y="2332608"/>
              <a:ext cx="2290122" cy="2201663"/>
              <a:chOff x="1660125" y="1846555"/>
              <a:chExt cx="1411549" cy="13255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C6F2650-20D8-4132-A062-2DF5FB70446F}"/>
                  </a:ext>
                </a:extLst>
              </p:cNvPr>
              <p:cNvSpPr/>
              <p:nvPr/>
            </p:nvSpPr>
            <p:spPr>
              <a:xfrm>
                <a:off x="1660125" y="1846555"/>
                <a:ext cx="1411549" cy="1325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70D0263-666B-44ED-AB4E-F249A3CD7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5745" y="1919224"/>
                <a:ext cx="1143000" cy="114300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12F7E-80B9-4637-A9D7-3F2F3959617E}"/>
                </a:ext>
              </a:extLst>
            </p:cNvPr>
            <p:cNvSpPr txBox="1"/>
            <p:nvPr/>
          </p:nvSpPr>
          <p:spPr>
            <a:xfrm>
              <a:off x="4760660" y="4636275"/>
              <a:ext cx="2308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Monaco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A62E23-46BC-49AC-9071-62DBF84D1A34}"/>
              </a:ext>
            </a:extLst>
          </p:cNvPr>
          <p:cNvGrpSpPr/>
          <p:nvPr/>
        </p:nvGrpSpPr>
        <p:grpSpPr>
          <a:xfrm>
            <a:off x="8490012" y="2314759"/>
            <a:ext cx="2290122" cy="2818988"/>
            <a:chOff x="8490012" y="2314759"/>
            <a:chExt cx="2290122" cy="28189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71756F-6166-4425-87A2-A04E19FA45B0}"/>
                </a:ext>
              </a:extLst>
            </p:cNvPr>
            <p:cNvGrpSpPr/>
            <p:nvPr/>
          </p:nvGrpSpPr>
          <p:grpSpPr>
            <a:xfrm>
              <a:off x="8490012" y="2314759"/>
              <a:ext cx="2290122" cy="2201663"/>
              <a:chOff x="6971930" y="2194061"/>
              <a:chExt cx="2290122" cy="220166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C4FEE8-F084-4086-99E7-3140ED509F75}"/>
                  </a:ext>
                </a:extLst>
              </p:cNvPr>
              <p:cNvSpPr/>
              <p:nvPr/>
            </p:nvSpPr>
            <p:spPr>
              <a:xfrm>
                <a:off x="6971930" y="2194061"/>
                <a:ext cx="2290122" cy="2201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2FCB7F9-8A6F-491F-A66F-E4359C898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2943" y="2314759"/>
                <a:ext cx="1997791" cy="199779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595BB5-4585-4288-B729-9840F43E8ABB}"/>
                </a:ext>
              </a:extLst>
            </p:cNvPr>
            <p:cNvSpPr txBox="1"/>
            <p:nvPr/>
          </p:nvSpPr>
          <p:spPr>
            <a:xfrm>
              <a:off x="8490012" y="4610527"/>
              <a:ext cx="220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Chromium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for PowerShell Development</a:t>
            </a:r>
          </a:p>
        </p:txBody>
      </p:sp>
    </p:spTree>
    <p:extLst>
      <p:ext uri="{BB962C8B-B14F-4D97-AF65-F5344CB8AC3E}">
        <p14:creationId xmlns:p14="http://schemas.microsoft.com/office/powerpoint/2010/main" val="3803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CE4E1-B3E8-4675-BBC2-66B7F090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Editor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32DEE-D4CB-49A1-9620-44B90F03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98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Language Service </a:t>
            </a:r>
            <a:r>
              <a:rPr lang="en-US" dirty="0"/>
              <a:t>(references, IntelliSense, </a:t>
            </a:r>
            <a:r>
              <a:rPr lang="en-US" dirty="0" err="1"/>
              <a:t>PSScriptAnalyzer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Debugging Service </a:t>
            </a:r>
            <a:r>
              <a:rPr lang="en-US" dirty="0"/>
              <a:t>(breakpoints, variables, call stack)</a:t>
            </a:r>
          </a:p>
          <a:p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psEditor</a:t>
            </a:r>
            <a:r>
              <a:rPr lang="en-US" dirty="0">
                <a:solidFill>
                  <a:srgbClr val="FFFF00"/>
                </a:solidFill>
              </a:rPr>
              <a:t> API </a:t>
            </a:r>
            <a:r>
              <a:rPr lang="en-US" dirty="0"/>
              <a:t>(scripting of the host editor)</a:t>
            </a:r>
          </a:p>
          <a:p>
            <a:r>
              <a:rPr lang="en-US" dirty="0">
                <a:solidFill>
                  <a:srgbClr val="FFFF00"/>
                </a:solidFill>
              </a:rPr>
              <a:t>Integrated Console </a:t>
            </a:r>
            <a:r>
              <a:rPr lang="en-US" dirty="0"/>
              <a:t>(interactive development and debugging)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BDB7AF-40D9-4F7D-949C-2720F2146187}"/>
              </a:ext>
            </a:extLst>
          </p:cNvPr>
          <p:cNvGrpSpPr/>
          <p:nvPr/>
        </p:nvGrpSpPr>
        <p:grpSpPr>
          <a:xfrm>
            <a:off x="7458583" y="1372258"/>
            <a:ext cx="3895217" cy="4728737"/>
            <a:chOff x="7458583" y="1381136"/>
            <a:chExt cx="3895217" cy="4728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CB02E8-9420-4500-A58C-A7C43BE4B00D}"/>
                </a:ext>
              </a:extLst>
            </p:cNvPr>
            <p:cNvGrpSpPr/>
            <p:nvPr/>
          </p:nvGrpSpPr>
          <p:grpSpPr>
            <a:xfrm>
              <a:off x="7458583" y="1381136"/>
              <a:ext cx="3895217" cy="4728737"/>
              <a:chOff x="7590408" y="1443279"/>
              <a:chExt cx="3895217" cy="4728737"/>
            </a:xfrm>
          </p:grpSpPr>
          <p:pic>
            <p:nvPicPr>
              <p:cNvPr id="1028" name="Picture 4" descr="http://pluralsight-static.s3.amazonaws.com/authorkit/img-041619/Tech-Objects/White/code_White.png">
                <a:extLst>
                  <a:ext uri="{FF2B5EF4-FFF2-40B4-BE49-F238E27FC236}">
                    <a16:creationId xmlns:a16="http://schemas.microsoft.com/office/drawing/2014/main" id="{FA4AD056-C99A-4BDE-AC85-22FF3138D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0408" y="1879967"/>
                <a:ext cx="3895217" cy="4292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0ABA8E-3C0A-49FA-84C5-476834CABD37}"/>
                  </a:ext>
                </a:extLst>
              </p:cNvPr>
              <p:cNvSpPr txBox="1"/>
              <p:nvPr/>
            </p:nvSpPr>
            <p:spPr>
              <a:xfrm>
                <a:off x="7670307" y="1443279"/>
                <a:ext cx="368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Any editor!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8FB4F0-F7DB-4EA7-AC3F-E2B31F758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137" y="2706699"/>
              <a:ext cx="1505088" cy="1152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A7DCD22-A8D6-484E-B11E-C7B49868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Setup Workflow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4ED642-7079-4EED-A071-C925431E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043" cy="4351338"/>
          </a:xfrm>
        </p:spPr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PowerShell extension</a:t>
            </a:r>
          </a:p>
          <a:p>
            <a:r>
              <a:rPr lang="en-US" dirty="0"/>
              <a:t>Settings/sync</a:t>
            </a:r>
          </a:p>
          <a:p>
            <a:r>
              <a:rPr lang="en-US" dirty="0"/>
              <a:t>Icons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Key bindings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51074-FE42-4C7C-B5BB-CF553BAB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60" y="1665935"/>
            <a:ext cx="3437682" cy="35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364AD-BF6D-458F-839E-C87A2BBD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" y="1510096"/>
            <a:ext cx="3764206" cy="38378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4A01A0-94B2-42AB-AB83-19B49AA45672}"/>
              </a:ext>
            </a:extLst>
          </p:cNvPr>
          <p:cNvSpPr/>
          <p:nvPr/>
        </p:nvSpPr>
        <p:spPr>
          <a:xfrm>
            <a:off x="5288200" y="2967335"/>
            <a:ext cx="61670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342897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Summary/Takeaways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98A6F3-68EC-4D59-96AF-74C7F9C9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Learning curves are rarely fun</a:t>
            </a:r>
          </a:p>
          <a:p>
            <a:pPr lvl="1"/>
            <a:r>
              <a:rPr lang="en-US" sz="2800" dirty="0"/>
              <a:t>Get over your </a:t>
            </a:r>
            <a:r>
              <a:rPr lang="en-US" sz="2800" dirty="0" err="1"/>
              <a:t>VSCode</a:t>
            </a:r>
            <a:r>
              <a:rPr lang="en-US" sz="2800" dirty="0"/>
              <a:t> curve starting today</a:t>
            </a:r>
          </a:p>
          <a:p>
            <a:r>
              <a:rPr lang="en-US" sz="3200" dirty="0"/>
              <a:t>You will likely learn to love </a:t>
            </a:r>
            <a:r>
              <a:rPr lang="en-US" sz="3200" dirty="0" err="1"/>
              <a:t>VSCode</a:t>
            </a:r>
            <a:r>
              <a:rPr lang="en-US" sz="3200" dirty="0"/>
              <a:t> as I have</a:t>
            </a:r>
          </a:p>
          <a:p>
            <a:r>
              <a:rPr lang="en-US" sz="3200" dirty="0"/>
              <a:t>Please consider contributing!</a:t>
            </a:r>
          </a:p>
          <a:p>
            <a:pPr lvl="1"/>
            <a:r>
              <a:rPr lang="en-US" sz="2800" dirty="0"/>
              <a:t>Code base</a:t>
            </a:r>
          </a:p>
          <a:p>
            <a:pPr lvl="1"/>
            <a:r>
              <a:rPr lang="en-US" sz="2800" dirty="0"/>
              <a:t>Extensions/themes</a:t>
            </a:r>
          </a:p>
          <a:p>
            <a:pPr lvl="1"/>
            <a:r>
              <a:rPr lang="en-US" sz="2800" dirty="0"/>
              <a:t>Docs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1E54-E5F4-4E75-AA2A-3DC9B1E43F28}"/>
              </a:ext>
            </a:extLst>
          </p:cNvPr>
          <p:cNvGrpSpPr/>
          <p:nvPr/>
        </p:nvGrpSpPr>
        <p:grpSpPr>
          <a:xfrm>
            <a:off x="7788067" y="1825625"/>
            <a:ext cx="3903085" cy="3268958"/>
            <a:chOff x="7450715" y="1284264"/>
            <a:chExt cx="3903085" cy="32689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13CF99-8A8E-488C-9BCC-FE03E7A4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715" y="1284264"/>
              <a:ext cx="1650376" cy="16452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A39032-E2DE-4D15-997C-DDF11E086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755" y="2710957"/>
              <a:ext cx="2405045" cy="184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You/Contact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35658-C69D-474F-B8CD-A18B7DEE8CE4}"/>
              </a:ext>
            </a:extLst>
          </p:cNvPr>
          <p:cNvGrpSpPr/>
          <p:nvPr/>
        </p:nvGrpSpPr>
        <p:grpSpPr>
          <a:xfrm>
            <a:off x="3987178" y="1855769"/>
            <a:ext cx="3957918" cy="627381"/>
            <a:chOff x="4050128" y="2085603"/>
            <a:chExt cx="3957918" cy="6273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05A033-B6C9-4CC7-99A9-83E00219A3EC}"/>
                </a:ext>
              </a:extLst>
            </p:cNvPr>
            <p:cNvSpPr txBox="1"/>
            <p:nvPr/>
          </p:nvSpPr>
          <p:spPr>
            <a:xfrm>
              <a:off x="4684078" y="2106905"/>
              <a:ext cx="33239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@TechTrainerTim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684735-1D03-4DBF-91F6-50550FF5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0128" y="2085603"/>
              <a:ext cx="633985" cy="62738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23324B-D7D7-4BD1-9595-586A502C5972}"/>
              </a:ext>
            </a:extLst>
          </p:cNvPr>
          <p:cNvGrpSpPr/>
          <p:nvPr/>
        </p:nvGrpSpPr>
        <p:grpSpPr>
          <a:xfrm>
            <a:off x="3987143" y="3034898"/>
            <a:ext cx="4859129" cy="627381"/>
            <a:chOff x="4050093" y="3264732"/>
            <a:chExt cx="4859129" cy="62738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668DCA-0724-4CFF-A59B-B03A3CEAE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093" y="3264732"/>
              <a:ext cx="634020" cy="627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953F70-9A3A-436A-A628-693EE8565F89}"/>
                </a:ext>
              </a:extLst>
            </p:cNvPr>
            <p:cNvSpPr txBox="1"/>
            <p:nvPr/>
          </p:nvSpPr>
          <p:spPr>
            <a:xfrm>
              <a:off x="4684078" y="3276359"/>
              <a:ext cx="4225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TechTrainerTim.com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A1E7A-EC06-445B-832F-39EEE5977055}"/>
              </a:ext>
            </a:extLst>
          </p:cNvPr>
          <p:cNvGrpSpPr/>
          <p:nvPr/>
        </p:nvGrpSpPr>
        <p:grpSpPr>
          <a:xfrm>
            <a:off x="3987143" y="4214027"/>
            <a:ext cx="5093907" cy="606827"/>
            <a:chOff x="4050093" y="4443861"/>
            <a:chExt cx="5093907" cy="6068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C6BAA9-8B61-4DA6-9F04-080B434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093" y="4445814"/>
              <a:ext cx="633985" cy="6048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640CCC-A08E-4FD8-8F3E-54C5A75DDF16}"/>
                </a:ext>
              </a:extLst>
            </p:cNvPr>
            <p:cNvSpPr txBox="1"/>
            <p:nvPr/>
          </p:nvSpPr>
          <p:spPr>
            <a:xfrm>
              <a:off x="4684078" y="4443861"/>
              <a:ext cx="4459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timw.info/summer2019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95B40-61A9-40B7-BBD7-6D554C1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E9710-E64E-4540-89DA-D44A6993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935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Accept the fate of PowerShell ISE</a:t>
            </a:r>
          </a:p>
          <a:p>
            <a:r>
              <a:rPr lang="en-US" sz="3200" dirty="0"/>
              <a:t>Introduce Visual Studio Code</a:t>
            </a:r>
          </a:p>
          <a:p>
            <a:r>
              <a:rPr lang="en-US" sz="3200" dirty="0"/>
              <a:t>Get productive with PowerShell development on </a:t>
            </a:r>
            <a:r>
              <a:rPr lang="en-US" sz="3200" dirty="0" err="1"/>
              <a:t>VSCode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A716F9-8B12-4B9C-B458-8FB2E277610A}"/>
              </a:ext>
            </a:extLst>
          </p:cNvPr>
          <p:cNvGrpSpPr/>
          <p:nvPr/>
        </p:nvGrpSpPr>
        <p:grpSpPr>
          <a:xfrm>
            <a:off x="7308672" y="1690688"/>
            <a:ext cx="3903085" cy="3268958"/>
            <a:chOff x="7450715" y="1284264"/>
            <a:chExt cx="3903085" cy="32689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485E2D-EB50-43AA-9AE4-A5C62C20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715" y="1284264"/>
              <a:ext cx="1650376" cy="16452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3F1B1D-DE76-4742-AD03-3B1C65E3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755" y="2710957"/>
              <a:ext cx="2405045" cy="184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2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Materials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9C0665-E824-4FCE-A4C2-590C0DDA504A}"/>
              </a:ext>
            </a:extLst>
          </p:cNvPr>
          <p:cNvGrpSpPr/>
          <p:nvPr/>
        </p:nvGrpSpPr>
        <p:grpSpPr>
          <a:xfrm>
            <a:off x="1417456" y="2357437"/>
            <a:ext cx="9357088" cy="2143125"/>
            <a:chOff x="838200" y="2357437"/>
            <a:chExt cx="9357088" cy="2143125"/>
          </a:xfrm>
        </p:grpSpPr>
        <p:pic>
          <p:nvPicPr>
            <p:cNvPr id="3084" name="Picture 12" descr="Image result for github logo transparent white">
              <a:extLst>
                <a:ext uri="{FF2B5EF4-FFF2-40B4-BE49-F238E27FC236}">
                  <a16:creationId xmlns:a16="http://schemas.microsoft.com/office/drawing/2014/main" id="{AAA049A8-4FE7-4ADF-A828-5087DC82F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EDE0EC6-B749-411B-9EBE-B802688A86A6}"/>
                </a:ext>
              </a:extLst>
            </p:cNvPr>
            <p:cNvSpPr/>
            <p:nvPr/>
          </p:nvSpPr>
          <p:spPr>
            <a:xfrm>
              <a:off x="2981325" y="2967334"/>
              <a:ext cx="72139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timw.info/summer2019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Fate of PowerShell ISE</a:t>
            </a:r>
          </a:p>
        </p:txBody>
      </p:sp>
    </p:spTree>
    <p:extLst>
      <p:ext uri="{BB962C8B-B14F-4D97-AF65-F5344CB8AC3E}">
        <p14:creationId xmlns:p14="http://schemas.microsoft.com/office/powerpoint/2010/main" val="17791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5F377-9404-4AF9-AFD5-E58309A4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8" y="996017"/>
            <a:ext cx="11198503" cy="48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1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95B40-61A9-40B7-BBD7-6D554C1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E9710-E64E-4540-89DA-D44A6993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7" y="5322918"/>
            <a:ext cx="10515600" cy="1169957"/>
          </a:xfrm>
        </p:spPr>
        <p:txBody>
          <a:bodyPr/>
          <a:lstStyle/>
          <a:p>
            <a:r>
              <a:rPr lang="en-US" dirty="0"/>
              <a:t>http://timw.info/ised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497CE-B83B-48F0-8118-8451A6C0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8" y="2043228"/>
            <a:ext cx="11354384" cy="27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95B40-61A9-40B7-BBD7-6D554C1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E9710-E64E-4540-89DA-D44A6993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5" y="5543857"/>
            <a:ext cx="10515600" cy="1169957"/>
          </a:xfrm>
        </p:spPr>
        <p:txBody>
          <a:bodyPr/>
          <a:lstStyle/>
          <a:p>
            <a:r>
              <a:rPr lang="en-US" dirty="0"/>
              <a:t>http://timw.info/azm</a:t>
            </a:r>
          </a:p>
        </p:txBody>
      </p:sp>
      <p:pic>
        <p:nvPicPr>
          <p:cNvPr id="1026" name="Picture 2" descr="C:\Users\TIM~1.NEW\AppData\Local\Temp\SNAGHTML36db125.PNG">
            <a:extLst>
              <a:ext uri="{FF2B5EF4-FFF2-40B4-BE49-F238E27FC236}">
                <a16:creationId xmlns:a16="http://schemas.microsoft.com/office/drawing/2014/main" id="{A4FFF4B2-47DB-45E5-BA59-5E8B35EB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60" y="1513966"/>
            <a:ext cx="7314680" cy="383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7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A7DCD22-A8D6-484E-B11E-C7B49868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Key Elements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4ED642-7079-4EED-A071-C925431E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043" cy="4351338"/>
          </a:xfrm>
        </p:spPr>
        <p:txBody>
          <a:bodyPr/>
          <a:lstStyle/>
          <a:p>
            <a:r>
              <a:rPr lang="en-US" dirty="0"/>
              <a:t>Cross-platform code editor</a:t>
            </a:r>
          </a:p>
          <a:p>
            <a:r>
              <a:rPr lang="en-US" dirty="0"/>
              <a:t>Open source (timw.info/</a:t>
            </a:r>
            <a:r>
              <a:rPr lang="en-US" dirty="0" err="1"/>
              <a:t>vsccode</a:t>
            </a:r>
            <a:r>
              <a:rPr lang="en-US" dirty="0"/>
              <a:t>)</a:t>
            </a:r>
          </a:p>
          <a:p>
            <a:r>
              <a:rPr lang="en-US" dirty="0"/>
              <a:t>Multi-language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Community supported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0E004E-A79C-4656-8D03-148CE6D4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37" y="1690688"/>
            <a:ext cx="3187083" cy="31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19.potx" id="{EE5166D3-739D-4816-B668-9A783A1924CE}" vid="{D2821403-9F13-416E-A774-5C10686FF6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Techorama 2019</Template>
  <TotalTime>184</TotalTime>
  <Words>210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 Bold</vt:lpstr>
      <vt:lpstr>Gotham Medium</vt:lpstr>
      <vt:lpstr>Theme1</vt:lpstr>
      <vt:lpstr>ISE to VSCode: Transition Your PowerShell Scripting NOW!</vt:lpstr>
      <vt:lpstr>Our Agenda</vt:lpstr>
      <vt:lpstr>Session Materials</vt:lpstr>
      <vt:lpstr>Fate of PowerShell ISE</vt:lpstr>
      <vt:lpstr>PowerPoint Presentation</vt:lpstr>
      <vt:lpstr>Context</vt:lpstr>
      <vt:lpstr>Context</vt:lpstr>
      <vt:lpstr>Understand VSCode</vt:lpstr>
      <vt:lpstr>Visual Studio Code Key Elements</vt:lpstr>
      <vt:lpstr>“A Specialized Web Browser…”</vt:lpstr>
      <vt:lpstr>VSCode for PowerShell Development</vt:lpstr>
      <vt:lpstr>PowerShell Editor Services</vt:lpstr>
      <vt:lpstr>High-Level Setup Workflow</vt:lpstr>
      <vt:lpstr>PowerPoint Presentation</vt:lpstr>
      <vt:lpstr>Summary/Takeaways</vt:lpstr>
      <vt:lpstr>Thank You/Contact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34</cp:revision>
  <dcterms:created xsi:type="dcterms:W3CDTF">2019-05-17T16:40:51Z</dcterms:created>
  <dcterms:modified xsi:type="dcterms:W3CDTF">2019-05-21T12:56:07Z</dcterms:modified>
</cp:coreProperties>
</file>