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4" r:id="rId6"/>
    <p:sldId id="274" r:id="rId7"/>
    <p:sldId id="266" r:id="rId8"/>
    <p:sldId id="265" r:id="rId9"/>
    <p:sldId id="267" r:id="rId10"/>
    <p:sldId id="268" r:id="rId11"/>
    <p:sldId id="271" r:id="rId12"/>
    <p:sldId id="270" r:id="rId13"/>
    <p:sldId id="272" r:id="rId14"/>
    <p:sldId id="273" r:id="rId15"/>
    <p:sldId id="260" r:id="rId16"/>
    <p:sldId id="269" r:id="rId17"/>
    <p:sldId id="276" r:id="rId18"/>
    <p:sldId id="277" r:id="rId19"/>
    <p:sldId id="275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FA5A1E-D376-4448-B5C1-21BC83A240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6" y="1532708"/>
            <a:ext cx="3086754" cy="2812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2249B-9A2C-4C87-9AB1-F0A0F98B95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49" y="2516777"/>
            <a:ext cx="6166555" cy="11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B9CD-9D91-43F9-91F0-10B91CA0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A51FF-87E5-4130-A6A9-60B3B9538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CC86-FF3D-4285-AF29-F7222A94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E4A1-3D74-4E93-BEAD-54F93DC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D188-45B6-4FCF-A116-0135AABF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3D74-878C-4525-B66F-2D81B282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AC8F4-AB1C-42CB-98A3-BF5407D33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F7B3-E3A1-410E-8E00-6D28894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179A-B69C-4BA3-A22A-60C8E4E8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E896-848B-4828-9663-0833F82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678C-5E1F-4A5F-81D1-60EB89A2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1EC3-C11B-4453-8AD0-3B0834D2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BE43D-358F-4AA5-A76C-E2A9A663D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BCAE8-17D3-4D6B-9FC9-968C438F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C0537-3F43-47F1-A33B-87CAEAF7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D28D-7F7F-4A1B-B000-10AC17FF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F8DD-B34C-40FD-93C1-484F62B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0A5B-0546-423D-BEBD-970CBA6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8590D-2B08-45CC-A6F5-E21805603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897F-55AE-4559-8CC1-2A66D76DAC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3735-A4D6-4092-A7B8-F3632A42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F0D9-129F-44DC-ACEA-BB5AB149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3C7D-71E0-4ABC-AA09-CA55D8C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D4E1-1A28-4560-8CC9-5B52AB5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73CA-72C9-4275-8976-9D5C852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42298-BDE2-4589-B047-627EFCA95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151E-C327-42F9-8EA5-95CBBC5B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8C71-96AB-4A29-8CF1-28E3CFEE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F047-5F34-4A9F-B6DF-0AF7FFB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8D30-BEFA-4C97-8BCC-70EBF48F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B14E-0CD4-429D-95D0-3D0F2FE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13C6A-28E0-4263-8DA4-B174DA3C1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D6-6C52-4813-A06D-4AC4718C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9EF9-DCF4-4385-8D4F-71BE838C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E5E8-2DA8-4B63-B812-6E46E59A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7768-F9D6-48E2-850D-06107B8E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8A24-029B-481D-AE96-65174754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65797-4203-4EDB-922A-B1D056D1B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7DA3-71FA-4000-8469-F49B1873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B1F-3C12-4BED-AF6F-2ED84F6F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0152-7D1B-423B-ACF1-6F3B4992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CBA2-A157-4F7D-80C1-575041AC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F04D-77F9-45A0-B8B4-76833F4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EECC-53E2-4C8B-A3EA-1FD60B82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B2EF-6E7D-4F23-B442-4A907FAAB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7F4A-9DB9-44F4-965D-58EA9369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EDE4-132A-4068-9D14-DE6B4969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9248-F928-43F3-9A36-9114A765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0EE25-BD82-4681-B589-D2BC75A56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4280-BD82-4C0B-AAC8-1967B752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268EB-4823-423C-9DCB-C6F96C1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59614-090E-4477-B0D3-7E019F1F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2F2FB-71B0-4970-A95F-A5A197C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B3C18-121B-4B0E-A236-40BD9D8D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DCD-12E0-41A0-A090-11A4784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DFD7-936B-4F3C-B154-118228B0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9A45-C1B4-47AE-940D-E2B624D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F6EC-6F26-482D-AB31-7A9B72B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DAC07-9EDC-4BBC-B627-2AB8545A2B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6704-F12D-4F4E-95F3-085594D9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3045-C39A-461A-9FA8-4CD0D2C1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7230-C3F4-4FCF-959C-12F6302E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7DAB1-AEF3-4AC7-B33D-8713CC79B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6CA-E608-47FA-B6E0-E158D970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CF63-8512-40D1-AB8A-8BED25A3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7B58-BEFB-45AF-8DDF-A56D1755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3A98-3C7F-4DA2-950A-2C221C9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0346-DAA3-47A3-B813-8AAEE9F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8B08-22E9-4E68-B75C-7AEAD6A7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8C504-E8EA-43AD-A4E9-CC0680A07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D9E2B-04DA-4EC6-8EC1-65F963C6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D53-D351-416D-911A-08B81403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8D8C-25C6-409D-9E29-29208D1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FC6B-04BB-4453-A8B1-BEFA55DC1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BBA0-D58D-484C-985A-E2559FFF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5B2CF-CDA8-4EA7-84BC-2A66D92168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90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4D5F0-6E80-4D3A-8803-C6E3B53728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159"/>
            <a:ext cx="12192000" cy="16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11B-6D42-4C77-94C0-84C4CE33D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Automation – Your Administrative Swiss Army Knife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ECC9B-46FF-44EC-B6F9-A34B98D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Warner </a:t>
            </a:r>
          </a:p>
          <a:p>
            <a:r>
              <a:rPr lang="en-US" dirty="0"/>
              <a:t>Staff author, Pluralsight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91DA-EB82-4A49-A464-F5BEB1EB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6" y="5220729"/>
            <a:ext cx="1943595" cy="7841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3591E4B-2865-4A6B-8904-CFA0642B5F07}"/>
              </a:ext>
            </a:extLst>
          </p:cNvPr>
          <p:cNvGrpSpPr/>
          <p:nvPr/>
        </p:nvGrpSpPr>
        <p:grpSpPr>
          <a:xfrm>
            <a:off x="4544068" y="5257800"/>
            <a:ext cx="3103863" cy="716276"/>
            <a:chOff x="3707027" y="5104498"/>
            <a:chExt cx="7058025" cy="1628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04A2E9-C10E-43B8-BAF2-970EF36BA464}"/>
                </a:ext>
              </a:extLst>
            </p:cNvPr>
            <p:cNvSpPr/>
            <p:nvPr/>
          </p:nvSpPr>
          <p:spPr>
            <a:xfrm>
              <a:off x="3707027" y="5165125"/>
              <a:ext cx="6845643" cy="1495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pluralsight logo transparent">
              <a:extLst>
                <a:ext uri="{FF2B5EF4-FFF2-40B4-BE49-F238E27FC236}">
                  <a16:creationId xmlns:a16="http://schemas.microsoft.com/office/drawing/2014/main" id="{7CC9E89B-8F22-46F8-9DE2-604E1162B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027" y="5104498"/>
              <a:ext cx="7058025" cy="1628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F80166-D483-41B0-8BA4-37DD321BA4DE}"/>
              </a:ext>
            </a:extLst>
          </p:cNvPr>
          <p:cNvGrpSpPr/>
          <p:nvPr/>
        </p:nvGrpSpPr>
        <p:grpSpPr>
          <a:xfrm>
            <a:off x="9214019" y="4829475"/>
            <a:ext cx="1546179" cy="1614611"/>
            <a:chOff x="3225114" y="642551"/>
            <a:chExt cx="1546179" cy="16146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8B615E-4E1E-4D2E-B92D-B9B6D2B3EBBA}"/>
                </a:ext>
              </a:extLst>
            </p:cNvPr>
            <p:cNvSpPr/>
            <p:nvPr/>
          </p:nvSpPr>
          <p:spPr>
            <a:xfrm>
              <a:off x="3225114" y="642551"/>
              <a:ext cx="1546179" cy="1614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1C7F3-DF3E-4B37-AEEC-BECD1EC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114" y="710983"/>
              <a:ext cx="1546179" cy="1546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16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26F-57BF-45E6-A6F8-11895CD2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 Analytics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E1392-AF90-4159-B8D1-892FE009E90E}"/>
              </a:ext>
            </a:extLst>
          </p:cNvPr>
          <p:cNvSpPr txBox="1"/>
          <p:nvPr/>
        </p:nvSpPr>
        <p:spPr>
          <a:xfrm>
            <a:off x="230819" y="6329779"/>
            <a:ext cx="31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http://timw.info/alap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3195E-C35C-4922-8725-A3FC0856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6" y="2691248"/>
            <a:ext cx="11938847" cy="1475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349D3F-200E-4724-8B4D-4DA9B5E6A63B}"/>
              </a:ext>
            </a:extLst>
          </p:cNvPr>
          <p:cNvSpPr/>
          <p:nvPr/>
        </p:nvSpPr>
        <p:spPr>
          <a:xfrm>
            <a:off x="1797728" y="5167312"/>
            <a:ext cx="7936637" cy="87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Free/paid tiers based data ingestion and retention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9818E-1937-451B-802E-89C788A5B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78" y="696390"/>
            <a:ext cx="1159044" cy="1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50E4-A40A-4570-A803-E0DBD75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7F25-0FCA-4A6C-B634-F97B72AF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2760955"/>
            <a:ext cx="4550546" cy="3407130"/>
          </a:xfrm>
        </p:spPr>
        <p:txBody>
          <a:bodyPr/>
          <a:lstStyle/>
          <a:p>
            <a:r>
              <a:rPr lang="en-US" dirty="0"/>
              <a:t>Ad-hoc or scheduled execution (Watchers do support </a:t>
            </a:r>
            <a:r>
              <a:rPr lang="en-US" dirty="0" err="1"/>
              <a:t>eventing</a:t>
            </a:r>
            <a:r>
              <a:rPr lang="en-US" dirty="0"/>
              <a:t>)</a:t>
            </a:r>
          </a:p>
          <a:p>
            <a:r>
              <a:rPr lang="en-US" dirty="0"/>
              <a:t>PowerShell is first class citizen</a:t>
            </a:r>
          </a:p>
          <a:p>
            <a:r>
              <a:rPr lang="en-US" dirty="0"/>
              <a:t>Slower performance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8FDC5-B31E-420F-AD08-C75E3F268D8B}"/>
              </a:ext>
            </a:extLst>
          </p:cNvPr>
          <p:cNvSpPr txBox="1">
            <a:spLocks/>
          </p:cNvSpPr>
          <p:nvPr/>
        </p:nvSpPr>
        <p:spPr>
          <a:xfrm>
            <a:off x="6938641" y="2789244"/>
            <a:ext cx="4550546" cy="340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Specialized App Services app</a:t>
            </a:r>
          </a:p>
          <a:p>
            <a:r>
              <a:rPr lang="en-US" dirty="0"/>
              <a:t>Faster performance</a:t>
            </a:r>
          </a:p>
          <a:p>
            <a:r>
              <a:rPr lang="en-US" dirty="0"/>
              <a:t>Highly constrained sandbox</a:t>
            </a:r>
          </a:p>
          <a:p>
            <a:r>
              <a:rPr lang="en-US" dirty="0"/>
              <a:t>PowerShell is afterthought (preview ATM)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38AF5-991D-48D8-AB95-15046E9E4513}"/>
              </a:ext>
            </a:extLst>
          </p:cNvPr>
          <p:cNvSpPr txBox="1"/>
          <p:nvPr/>
        </p:nvSpPr>
        <p:spPr>
          <a:xfrm>
            <a:off x="722791" y="2059619"/>
            <a:ext cx="393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Azure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74706-BAD7-409D-A2A1-6B566EFC4FF1}"/>
              </a:ext>
            </a:extLst>
          </p:cNvPr>
          <p:cNvSpPr txBox="1"/>
          <p:nvPr/>
        </p:nvSpPr>
        <p:spPr>
          <a:xfrm>
            <a:off x="6918665" y="2079029"/>
            <a:ext cx="393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Azure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04BAD-4F85-4029-8C4D-FA3938D8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58" y="1482939"/>
            <a:ext cx="1212808" cy="1212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85AFD-EDFB-4DEC-9F88-7087D34C5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90" y="1491817"/>
            <a:ext cx="1135602" cy="11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Tour Azure Automation Capabilities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6B79C-E5F2-4017-B5D2-92DEF7019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36C26-D98B-4F18-8155-ED5845F9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the Azure Run As Connection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C59EC-289C-422E-B0C8-7EAB9120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936" cy="4351338"/>
          </a:xfrm>
        </p:spPr>
        <p:txBody>
          <a:bodyPr/>
          <a:lstStyle/>
          <a:p>
            <a:r>
              <a:rPr lang="en-US" dirty="0"/>
              <a:t>Provides security context for your runbooks</a:t>
            </a:r>
          </a:p>
          <a:p>
            <a:r>
              <a:rPr lang="en-US" dirty="0"/>
              <a:t>Service principal</a:t>
            </a:r>
          </a:p>
          <a:p>
            <a:pPr lvl="1"/>
            <a:r>
              <a:rPr lang="en-US" dirty="0"/>
              <a:t>Self-signed certificate</a:t>
            </a:r>
          </a:p>
          <a:p>
            <a:r>
              <a:rPr lang="en-US" dirty="0"/>
              <a:t>Contributor role membership at the subscription scope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927FC-1009-42CB-96C6-3FD3ECB5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20" y="2277492"/>
            <a:ext cx="2303015" cy="23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36C26-D98B-4F18-8155-ED5845F9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Migrate to the Az PowerShell Modules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DC1DA-A435-4359-AA5E-DC41FF3F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61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for dependences on higher-level solutions/resources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Stop/unscheduled </a:t>
            </a:r>
            <a:r>
              <a:rPr lang="en-US" dirty="0" err="1"/>
              <a:t>AzureRm</a:t>
            </a:r>
            <a:r>
              <a:rPr lang="en-US" dirty="0"/>
              <a:t>-based runbooks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Az modules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Az.Accounts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Additional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and test runbooks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import or update </a:t>
            </a:r>
            <a:r>
              <a:rPr lang="en-US" dirty="0" err="1"/>
              <a:t>AzureRm</a:t>
            </a:r>
            <a:r>
              <a:rPr lang="en-US" dirty="0"/>
              <a:t> modules anymore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20A4EF-0280-4DC4-BA33-36BB0D0C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9850" y="2401347"/>
            <a:ext cx="2055305" cy="20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364AD-BF6D-458F-839E-C87A2BB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" y="1510096"/>
            <a:ext cx="3764206" cy="38378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0A7045-3902-48EE-9B6E-4F5DF53545A1}"/>
              </a:ext>
            </a:extLst>
          </p:cNvPr>
          <p:cNvSpPr/>
          <p:nvPr/>
        </p:nvSpPr>
        <p:spPr>
          <a:xfrm>
            <a:off x="6267487" y="2780903"/>
            <a:ext cx="44724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42897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 Azure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6B79C-E5F2-4017-B5D2-92DEF7019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84A81-1D46-4D56-A58D-1D4BB3B2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Monitor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8B90-E14A-4A0D-9DAA-F0C47705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49" y="1483859"/>
            <a:ext cx="10283301" cy="48423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21A67B-CBB7-41B4-979C-77FC672A3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111" y="637761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A2F3-756E-47D6-85B4-9DC92F7C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Log Analytics KQL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DBD87-7EF8-4328-9C75-7F2B1A30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0" y="1690688"/>
            <a:ext cx="9709339" cy="4572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E862BB-73E9-486C-9EE2-186286E2E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89" y="692459"/>
            <a:ext cx="882820" cy="8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364AD-BF6D-458F-839E-C87A2BB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" y="1510096"/>
            <a:ext cx="3764206" cy="38378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0A7045-3902-48EE-9B6E-4F5DF53545A1}"/>
              </a:ext>
            </a:extLst>
          </p:cNvPr>
          <p:cNvSpPr/>
          <p:nvPr/>
        </p:nvSpPr>
        <p:spPr>
          <a:xfrm>
            <a:off x="6096000" y="2551837"/>
            <a:ext cx="44724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Let’s do this (Revisited)!</a:t>
            </a:r>
          </a:p>
        </p:txBody>
      </p:sp>
    </p:spTree>
    <p:extLst>
      <p:ext uri="{BB962C8B-B14F-4D97-AF65-F5344CB8AC3E}">
        <p14:creationId xmlns:p14="http://schemas.microsoft.com/office/powerpoint/2010/main" val="124393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533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Introduce Azure Automation</a:t>
            </a:r>
          </a:p>
          <a:p>
            <a:r>
              <a:rPr lang="en-US" sz="3200" dirty="0"/>
              <a:t>Tour its capabilities</a:t>
            </a:r>
          </a:p>
          <a:p>
            <a:r>
              <a:rPr lang="en-US" sz="3200" dirty="0"/>
              <a:t>Monitor the environment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5BF78C-2576-46BD-88AE-9D0FFA4D993C}"/>
              </a:ext>
            </a:extLst>
          </p:cNvPr>
          <p:cNvGrpSpPr/>
          <p:nvPr/>
        </p:nvGrpSpPr>
        <p:grpSpPr>
          <a:xfrm>
            <a:off x="6552116" y="1737685"/>
            <a:ext cx="4885335" cy="3382630"/>
            <a:chOff x="6552116" y="1737685"/>
            <a:chExt cx="4885335" cy="33826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BA0323-5240-40BA-842D-2EAA55AD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2116" y="1737685"/>
              <a:ext cx="4885335" cy="33826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72984F-FE4D-413F-9AF0-63B4FD8AB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664" y="1825625"/>
              <a:ext cx="1165462" cy="1165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23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Summary/Takeaways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8A6F3-68EC-4D59-96AF-74C7F9C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65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Azure Automation gives you a great excuse to master:</a:t>
            </a:r>
          </a:p>
          <a:p>
            <a:pPr lvl="1"/>
            <a:r>
              <a:rPr lang="en-US" sz="2800" dirty="0"/>
              <a:t>Azure PowerShell</a:t>
            </a:r>
          </a:p>
          <a:p>
            <a:pPr lvl="1"/>
            <a:r>
              <a:rPr lang="en-US" sz="2800" dirty="0"/>
              <a:t>Kusto Query Language </a:t>
            </a:r>
          </a:p>
          <a:p>
            <a:r>
              <a:rPr lang="en-US" sz="3200" dirty="0"/>
              <a:t>Your homework:</a:t>
            </a:r>
          </a:p>
          <a:p>
            <a:pPr lvl="1"/>
            <a:r>
              <a:rPr lang="en-US" sz="2800" dirty="0"/>
              <a:t>Hybrid worker groups</a:t>
            </a:r>
          </a:p>
          <a:p>
            <a:pPr lvl="1"/>
            <a:r>
              <a:rPr lang="en-US" sz="2800" dirty="0"/>
              <a:t>Watcher tasks</a:t>
            </a:r>
          </a:p>
          <a:p>
            <a:pPr lvl="1"/>
            <a:r>
              <a:rPr lang="en-US" sz="2800" dirty="0"/>
              <a:t>Update Management</a:t>
            </a:r>
          </a:p>
          <a:p>
            <a:pPr lvl="1"/>
            <a:r>
              <a:rPr lang="en-US" sz="2800" dirty="0"/>
              <a:t>Change Tracking</a:t>
            </a:r>
          </a:p>
          <a:p>
            <a:pPr lvl="1"/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CC045A-BC87-4EBA-B64E-07895A8BEC19}"/>
              </a:ext>
            </a:extLst>
          </p:cNvPr>
          <p:cNvGrpSpPr/>
          <p:nvPr/>
        </p:nvGrpSpPr>
        <p:grpSpPr>
          <a:xfrm>
            <a:off x="6552116" y="1737685"/>
            <a:ext cx="4885335" cy="3382630"/>
            <a:chOff x="6552116" y="1737685"/>
            <a:chExt cx="4885335" cy="33826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7EC576-7ABF-490A-8503-3B6088232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2116" y="1737685"/>
              <a:ext cx="4885335" cy="33826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979179-9AD4-4833-A74F-C58D910A6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664" y="1825625"/>
              <a:ext cx="1165462" cy="1165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You/Contact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35658-C69D-474F-B8CD-A18B7DEE8CE4}"/>
              </a:ext>
            </a:extLst>
          </p:cNvPr>
          <p:cNvGrpSpPr/>
          <p:nvPr/>
        </p:nvGrpSpPr>
        <p:grpSpPr>
          <a:xfrm>
            <a:off x="3914204" y="1962035"/>
            <a:ext cx="3957918" cy="627381"/>
            <a:chOff x="4050128" y="2085603"/>
            <a:chExt cx="3957918" cy="6273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05A033-B6C9-4CC7-99A9-83E00219A3EC}"/>
                </a:ext>
              </a:extLst>
            </p:cNvPr>
            <p:cNvSpPr txBox="1"/>
            <p:nvPr/>
          </p:nvSpPr>
          <p:spPr>
            <a:xfrm>
              <a:off x="4684078" y="2106905"/>
              <a:ext cx="3323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@TechTrainerTim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684735-1D03-4DBF-91F6-50550FF5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128" y="2085603"/>
              <a:ext cx="633985" cy="62738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23324B-D7D7-4BD1-9595-586A502C5972}"/>
              </a:ext>
            </a:extLst>
          </p:cNvPr>
          <p:cNvGrpSpPr/>
          <p:nvPr/>
        </p:nvGrpSpPr>
        <p:grpSpPr>
          <a:xfrm>
            <a:off x="3914169" y="3141164"/>
            <a:ext cx="4859129" cy="627381"/>
            <a:chOff x="4050093" y="3264732"/>
            <a:chExt cx="4859129" cy="62738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668DCA-0724-4CFF-A59B-B03A3CEA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093" y="3264732"/>
              <a:ext cx="634020" cy="627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53F70-9A3A-436A-A628-693EE8565F89}"/>
                </a:ext>
              </a:extLst>
            </p:cNvPr>
            <p:cNvSpPr txBox="1"/>
            <p:nvPr/>
          </p:nvSpPr>
          <p:spPr>
            <a:xfrm>
              <a:off x="4684078" y="3276359"/>
              <a:ext cx="422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TechTrainerTim.com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A1E7A-EC06-445B-832F-39EEE5977055}"/>
              </a:ext>
            </a:extLst>
          </p:cNvPr>
          <p:cNvGrpSpPr/>
          <p:nvPr/>
        </p:nvGrpSpPr>
        <p:grpSpPr>
          <a:xfrm>
            <a:off x="3914169" y="4320293"/>
            <a:ext cx="5093907" cy="606827"/>
            <a:chOff x="4050093" y="4443861"/>
            <a:chExt cx="5093907" cy="6068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C6BAA9-8B61-4DA6-9F04-080B434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093" y="4445814"/>
              <a:ext cx="633985" cy="6048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40CCC-A08E-4FD8-8F3E-54C5A75DDF16}"/>
                </a:ext>
              </a:extLst>
            </p:cNvPr>
            <p:cNvSpPr txBox="1"/>
            <p:nvPr/>
          </p:nvSpPr>
          <p:spPr>
            <a:xfrm>
              <a:off x="4684078" y="4443861"/>
              <a:ext cx="445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Materials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9C0665-E824-4FCE-A4C2-590C0DDA504A}"/>
              </a:ext>
            </a:extLst>
          </p:cNvPr>
          <p:cNvGrpSpPr/>
          <p:nvPr/>
        </p:nvGrpSpPr>
        <p:grpSpPr>
          <a:xfrm>
            <a:off x="1417456" y="2357437"/>
            <a:ext cx="9357088" cy="2143125"/>
            <a:chOff x="838200" y="2357437"/>
            <a:chExt cx="9357088" cy="2143125"/>
          </a:xfrm>
        </p:grpSpPr>
        <p:pic>
          <p:nvPicPr>
            <p:cNvPr id="3084" name="Picture 12" descr="Image result for github logo transparent white">
              <a:extLst>
                <a:ext uri="{FF2B5EF4-FFF2-40B4-BE49-F238E27FC236}">
                  <a16:creationId xmlns:a16="http://schemas.microsoft.com/office/drawing/2014/main" id="{AAA049A8-4FE7-4ADF-A828-5087DC82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DE0EC6-B749-411B-9EBE-B802688A86A6}"/>
                </a:ext>
              </a:extLst>
            </p:cNvPr>
            <p:cNvSpPr/>
            <p:nvPr/>
          </p:nvSpPr>
          <p:spPr>
            <a:xfrm>
              <a:off x="2981325" y="2967334"/>
              <a:ext cx="72139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Introduce Azure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6B79C-E5F2-4017-B5D2-92DEF7019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39389-E0E3-47F6-9A4F-DA573CFD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Automation?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52CA9-2205-4642-A4C5-8D7798E4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99" y="1455328"/>
            <a:ext cx="9281401" cy="456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89E65-1C6A-4ADD-8711-2FD0E348A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72" y="637761"/>
            <a:ext cx="1052927" cy="1052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4538AD-B66E-4C0E-81C2-C0AADBB39D16}"/>
              </a:ext>
            </a:extLst>
          </p:cNvPr>
          <p:cNvSpPr/>
          <p:nvPr/>
        </p:nvSpPr>
        <p:spPr>
          <a:xfrm>
            <a:off x="1455299" y="1455328"/>
            <a:ext cx="4750192" cy="11191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B92C9-6E42-4567-85F7-51E9D4B1AA0F}"/>
              </a:ext>
            </a:extLst>
          </p:cNvPr>
          <p:cNvSpPr/>
          <p:nvPr/>
        </p:nvSpPr>
        <p:spPr>
          <a:xfrm>
            <a:off x="1455299" y="3105129"/>
            <a:ext cx="4750192" cy="1280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8BA-C31D-4A27-A094-9C549A1ED1EB}"/>
              </a:ext>
            </a:extLst>
          </p:cNvPr>
          <p:cNvSpPr/>
          <p:nvPr/>
        </p:nvSpPr>
        <p:spPr>
          <a:xfrm>
            <a:off x="1455299" y="4916173"/>
            <a:ext cx="4750192" cy="11028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5E92E-A529-4545-B070-FF85246DBF5D}"/>
              </a:ext>
            </a:extLst>
          </p:cNvPr>
          <p:cNvSpPr/>
          <p:nvPr/>
        </p:nvSpPr>
        <p:spPr>
          <a:xfrm>
            <a:off x="6205491" y="1471637"/>
            <a:ext cx="4531209" cy="2629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AE178-021F-45D3-A127-DEB8EC6702AD}"/>
              </a:ext>
            </a:extLst>
          </p:cNvPr>
          <p:cNvSpPr/>
          <p:nvPr/>
        </p:nvSpPr>
        <p:spPr>
          <a:xfrm>
            <a:off x="6205490" y="4916172"/>
            <a:ext cx="4531209" cy="11028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773C-DDFD-45C3-A9C6-BD3E9AD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015A78-CE16-4706-BEC5-1E5CFEB36454}"/>
              </a:ext>
            </a:extLst>
          </p:cNvPr>
          <p:cNvSpPr/>
          <p:nvPr/>
        </p:nvSpPr>
        <p:spPr>
          <a:xfrm>
            <a:off x="2641599" y="719666"/>
            <a:ext cx="6908800" cy="5418667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23C6E2-BE85-4BD2-BF57-509110A947E1}"/>
              </a:ext>
            </a:extLst>
          </p:cNvPr>
          <p:cNvSpPr/>
          <p:nvPr/>
        </p:nvSpPr>
        <p:spPr>
          <a:xfrm>
            <a:off x="2040731" y="2345266"/>
            <a:ext cx="2616200" cy="2167466"/>
          </a:xfrm>
          <a:custGeom>
            <a:avLst/>
            <a:gdLst>
              <a:gd name="connsiteX0" fmla="*/ 0 w 2616200"/>
              <a:gd name="connsiteY0" fmla="*/ 361252 h 2167466"/>
              <a:gd name="connsiteX1" fmla="*/ 361252 w 2616200"/>
              <a:gd name="connsiteY1" fmla="*/ 0 h 2167466"/>
              <a:gd name="connsiteX2" fmla="*/ 2254948 w 2616200"/>
              <a:gd name="connsiteY2" fmla="*/ 0 h 2167466"/>
              <a:gd name="connsiteX3" fmla="*/ 2616200 w 2616200"/>
              <a:gd name="connsiteY3" fmla="*/ 361252 h 2167466"/>
              <a:gd name="connsiteX4" fmla="*/ 2616200 w 2616200"/>
              <a:gd name="connsiteY4" fmla="*/ 1806214 h 2167466"/>
              <a:gd name="connsiteX5" fmla="*/ 2254948 w 2616200"/>
              <a:gd name="connsiteY5" fmla="*/ 2167466 h 2167466"/>
              <a:gd name="connsiteX6" fmla="*/ 361252 w 2616200"/>
              <a:gd name="connsiteY6" fmla="*/ 2167466 h 2167466"/>
              <a:gd name="connsiteX7" fmla="*/ 0 w 2616200"/>
              <a:gd name="connsiteY7" fmla="*/ 1806214 h 2167466"/>
              <a:gd name="connsiteX8" fmla="*/ 0 w 2616200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2254948" y="0"/>
                </a:lnTo>
                <a:cubicBezTo>
                  <a:pt x="2454462" y="0"/>
                  <a:pt x="2616200" y="161738"/>
                  <a:pt x="2616200" y="361252"/>
                </a:cubicBezTo>
                <a:lnTo>
                  <a:pt x="2616200" y="1806214"/>
                </a:lnTo>
                <a:cubicBezTo>
                  <a:pt x="2616200" y="2005728"/>
                  <a:pt x="2454462" y="2167466"/>
                  <a:pt x="2254948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107" tIns="220107" rIns="220107" bIns="220107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System Center Orchestrator (SCORCH)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008F4D-A962-4582-83D9-86DADC4265D2}"/>
              </a:ext>
            </a:extLst>
          </p:cNvPr>
          <p:cNvSpPr/>
          <p:nvPr/>
        </p:nvSpPr>
        <p:spPr>
          <a:xfrm>
            <a:off x="4787899" y="2345266"/>
            <a:ext cx="2616200" cy="2167466"/>
          </a:xfrm>
          <a:custGeom>
            <a:avLst/>
            <a:gdLst>
              <a:gd name="connsiteX0" fmla="*/ 0 w 2616200"/>
              <a:gd name="connsiteY0" fmla="*/ 361252 h 2167466"/>
              <a:gd name="connsiteX1" fmla="*/ 361252 w 2616200"/>
              <a:gd name="connsiteY1" fmla="*/ 0 h 2167466"/>
              <a:gd name="connsiteX2" fmla="*/ 2254948 w 2616200"/>
              <a:gd name="connsiteY2" fmla="*/ 0 h 2167466"/>
              <a:gd name="connsiteX3" fmla="*/ 2616200 w 2616200"/>
              <a:gd name="connsiteY3" fmla="*/ 361252 h 2167466"/>
              <a:gd name="connsiteX4" fmla="*/ 2616200 w 2616200"/>
              <a:gd name="connsiteY4" fmla="*/ 1806214 h 2167466"/>
              <a:gd name="connsiteX5" fmla="*/ 2254948 w 2616200"/>
              <a:gd name="connsiteY5" fmla="*/ 2167466 h 2167466"/>
              <a:gd name="connsiteX6" fmla="*/ 361252 w 2616200"/>
              <a:gd name="connsiteY6" fmla="*/ 2167466 h 2167466"/>
              <a:gd name="connsiteX7" fmla="*/ 0 w 2616200"/>
              <a:gd name="connsiteY7" fmla="*/ 1806214 h 2167466"/>
              <a:gd name="connsiteX8" fmla="*/ 0 w 2616200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2254948" y="0"/>
                </a:lnTo>
                <a:cubicBezTo>
                  <a:pt x="2454462" y="0"/>
                  <a:pt x="2616200" y="161738"/>
                  <a:pt x="2616200" y="361252"/>
                </a:cubicBezTo>
                <a:lnTo>
                  <a:pt x="2616200" y="1806214"/>
                </a:lnTo>
                <a:cubicBezTo>
                  <a:pt x="2616200" y="2005728"/>
                  <a:pt x="2454462" y="2167466"/>
                  <a:pt x="2254948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107" tIns="220107" rIns="220107" bIns="220107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Service Management Automation (SMA)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9A99F0-F46D-4827-B369-15EA8D7413D3}"/>
              </a:ext>
            </a:extLst>
          </p:cNvPr>
          <p:cNvSpPr/>
          <p:nvPr/>
        </p:nvSpPr>
        <p:spPr>
          <a:xfrm>
            <a:off x="7535068" y="2345266"/>
            <a:ext cx="2616200" cy="2167466"/>
          </a:xfrm>
          <a:custGeom>
            <a:avLst/>
            <a:gdLst>
              <a:gd name="connsiteX0" fmla="*/ 0 w 2616200"/>
              <a:gd name="connsiteY0" fmla="*/ 361252 h 2167466"/>
              <a:gd name="connsiteX1" fmla="*/ 361252 w 2616200"/>
              <a:gd name="connsiteY1" fmla="*/ 0 h 2167466"/>
              <a:gd name="connsiteX2" fmla="*/ 2254948 w 2616200"/>
              <a:gd name="connsiteY2" fmla="*/ 0 h 2167466"/>
              <a:gd name="connsiteX3" fmla="*/ 2616200 w 2616200"/>
              <a:gd name="connsiteY3" fmla="*/ 361252 h 2167466"/>
              <a:gd name="connsiteX4" fmla="*/ 2616200 w 2616200"/>
              <a:gd name="connsiteY4" fmla="*/ 1806214 h 2167466"/>
              <a:gd name="connsiteX5" fmla="*/ 2254948 w 2616200"/>
              <a:gd name="connsiteY5" fmla="*/ 2167466 h 2167466"/>
              <a:gd name="connsiteX6" fmla="*/ 361252 w 2616200"/>
              <a:gd name="connsiteY6" fmla="*/ 2167466 h 2167466"/>
              <a:gd name="connsiteX7" fmla="*/ 0 w 2616200"/>
              <a:gd name="connsiteY7" fmla="*/ 1806214 h 2167466"/>
              <a:gd name="connsiteX8" fmla="*/ 0 w 2616200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2254948" y="0"/>
                </a:lnTo>
                <a:cubicBezTo>
                  <a:pt x="2454462" y="0"/>
                  <a:pt x="2616200" y="161738"/>
                  <a:pt x="2616200" y="361252"/>
                </a:cubicBezTo>
                <a:lnTo>
                  <a:pt x="2616200" y="1806214"/>
                </a:lnTo>
                <a:cubicBezTo>
                  <a:pt x="2616200" y="2005728"/>
                  <a:pt x="2454462" y="2167466"/>
                  <a:pt x="2254948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107" tIns="220107" rIns="220107" bIns="220107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Azure 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44E4B-88D9-4CDB-B7C4-68B2F165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72" y="637761"/>
            <a:ext cx="1052927" cy="1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39389-E0E3-47F6-9A4F-DA573CFD64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Yeah, But How Much Does it Cost?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049D2-B6C9-4653-B4A7-81FAA82B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2075466"/>
            <a:ext cx="11854649" cy="270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5E2275-8AB7-482F-864F-45DF3774E227}"/>
              </a:ext>
            </a:extLst>
          </p:cNvPr>
          <p:cNvSpPr txBox="1"/>
          <p:nvPr/>
        </p:nvSpPr>
        <p:spPr>
          <a:xfrm>
            <a:off x="230819" y="6329779"/>
            <a:ext cx="31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http://timw.info/aap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078A4D-5A23-4391-BBAE-61B952C1C69B}"/>
              </a:ext>
            </a:extLst>
          </p:cNvPr>
          <p:cNvSpPr/>
          <p:nvPr/>
        </p:nvSpPr>
        <p:spPr>
          <a:xfrm>
            <a:off x="1797728" y="5167312"/>
            <a:ext cx="7936637" cy="87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Free/paid tiers based on job run time and watcher executions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ED7C3-610D-4174-B23E-36B0FDEC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72" y="637761"/>
            <a:ext cx="1052927" cy="1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39389-E0E3-47F6-9A4F-DA573CFD64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Yeah, But How Much Does it Cost?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3B3D8-C224-4FCF-ADC8-B3D0A607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" y="1801324"/>
            <a:ext cx="11748117" cy="32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B68BC-6E3B-4362-A472-39169A2DAC37}"/>
              </a:ext>
            </a:extLst>
          </p:cNvPr>
          <p:cNvSpPr txBox="1"/>
          <p:nvPr/>
        </p:nvSpPr>
        <p:spPr>
          <a:xfrm>
            <a:off x="230819" y="6329779"/>
            <a:ext cx="31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http://timw.info/aap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CE39CA-6A31-4C9E-AF44-5328AC2FE1BC}"/>
              </a:ext>
            </a:extLst>
          </p:cNvPr>
          <p:cNvSpPr/>
          <p:nvPr/>
        </p:nvSpPr>
        <p:spPr>
          <a:xfrm>
            <a:off x="1797728" y="5353743"/>
            <a:ext cx="7936637" cy="87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Free/paid tiers based on whether the management node resides in Azure or on-prem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05A9B-D113-4666-B820-A239E6D6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72" y="637761"/>
            <a:ext cx="1052927" cy="1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39389-E0E3-47F6-9A4F-DA573CFD64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Yeah, But How Much Does it Cost?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4FE66-CB08-4240-9346-CCCA8ABD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2445805"/>
            <a:ext cx="11836893" cy="1966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9488E-280C-4AD8-AD36-A82324590103}"/>
              </a:ext>
            </a:extLst>
          </p:cNvPr>
          <p:cNvSpPr txBox="1"/>
          <p:nvPr/>
        </p:nvSpPr>
        <p:spPr>
          <a:xfrm>
            <a:off x="230819" y="6329779"/>
            <a:ext cx="31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http://timw.info/aap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52498A-FE72-4AC3-A897-ECD6F3DA6612}"/>
              </a:ext>
            </a:extLst>
          </p:cNvPr>
          <p:cNvSpPr/>
          <p:nvPr/>
        </p:nvSpPr>
        <p:spPr>
          <a:xfrm>
            <a:off x="1797728" y="5167312"/>
            <a:ext cx="7936637" cy="87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Charged only on Azure Log Analytics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1154C-58C9-4BB5-A3C1-6B0978F3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72" y="637761"/>
            <a:ext cx="1052927" cy="1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9.potx" id="{EE5166D3-739D-4816-B668-9A783A1924CE}" vid="{D2821403-9F13-416E-A774-5C10686FF6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2019</Template>
  <TotalTime>258</TotalTime>
  <Words>329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Gotham Bold</vt:lpstr>
      <vt:lpstr>Gotham Medium</vt:lpstr>
      <vt:lpstr>Theme1</vt:lpstr>
      <vt:lpstr>Azure Automation – Your Administrative Swiss Army Knife</vt:lpstr>
      <vt:lpstr>Our Agenda</vt:lpstr>
      <vt:lpstr>Session Materials</vt:lpstr>
      <vt:lpstr>Introduce Azure Automation</vt:lpstr>
      <vt:lpstr>What is Azure Automation?</vt:lpstr>
      <vt:lpstr>Historical Context</vt:lpstr>
      <vt:lpstr>Yeah, But How Much Does it Cost?</vt:lpstr>
      <vt:lpstr>Yeah, But How Much Does it Cost?</vt:lpstr>
      <vt:lpstr>Yeah, But How Much Does it Cost?</vt:lpstr>
      <vt:lpstr>Azure Log Analytics Pricing</vt:lpstr>
      <vt:lpstr>Comparison</vt:lpstr>
      <vt:lpstr>Tour Azure Automation Capabilities</vt:lpstr>
      <vt:lpstr>Understand the Azure Run As Connection</vt:lpstr>
      <vt:lpstr>Migrate to the Az PowerShell Modules</vt:lpstr>
      <vt:lpstr>PowerPoint Presentation</vt:lpstr>
      <vt:lpstr>Monitor Azure Automation</vt:lpstr>
      <vt:lpstr>Azure Monitor Alerts</vt:lpstr>
      <vt:lpstr>Azure Log Analytics KQL Queries</vt:lpstr>
      <vt:lpstr>PowerPoint Presentation</vt:lpstr>
      <vt:lpstr>Summary/Takeaways</vt:lpstr>
      <vt:lpstr>Thank You/Contact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46</cp:revision>
  <dcterms:created xsi:type="dcterms:W3CDTF">2019-05-17T16:40:51Z</dcterms:created>
  <dcterms:modified xsi:type="dcterms:W3CDTF">2019-05-20T14:24:04Z</dcterms:modified>
</cp:coreProperties>
</file>