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  <p:sldMasterId id="2147483764" r:id="rId2"/>
  </p:sldMasterIdLst>
  <p:sldIdLst>
    <p:sldId id="258" r:id="rId3"/>
    <p:sldId id="265" r:id="rId4"/>
    <p:sldId id="266" r:id="rId5"/>
    <p:sldId id="268" r:id="rId6"/>
    <p:sldId id="269" r:id="rId7"/>
    <p:sldId id="270" r:id="rId8"/>
    <p:sldId id="284" r:id="rId9"/>
    <p:sldId id="282" r:id="rId10"/>
    <p:sldId id="271" r:id="rId11"/>
    <p:sldId id="277" r:id="rId12"/>
    <p:sldId id="278" r:id="rId13"/>
    <p:sldId id="280" r:id="rId14"/>
    <p:sldId id="279" r:id="rId15"/>
    <p:sldId id="285" r:id="rId16"/>
    <p:sldId id="281" r:id="rId17"/>
    <p:sldId id="267" r:id="rId18"/>
    <p:sldId id="257" r:id="rId19"/>
    <p:sldId id="275" r:id="rId20"/>
    <p:sldId id="274" r:id="rId21"/>
    <p:sldId id="283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4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9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3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1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5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5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87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3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477" y="1325353"/>
            <a:ext cx="11581780" cy="1288020"/>
          </a:xfrm>
        </p:spPr>
        <p:txBody>
          <a:bodyPr>
            <a:normAutofit fontScale="90000"/>
          </a:bodyPr>
          <a:lstStyle/>
          <a:p>
            <a:r>
              <a:rPr lang="en-US" dirty="0"/>
              <a:t>Git and GitHub: Newbie to Intermediate Contributor in 45 Minutes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91" y="1750636"/>
            <a:ext cx="10993546" cy="1123192"/>
          </a:xfrm>
        </p:spPr>
        <p:txBody>
          <a:bodyPr>
            <a:normAutofit/>
          </a:bodyPr>
          <a:lstStyle/>
          <a:p>
            <a:r>
              <a:rPr lang="en-US" sz="2400" dirty="0"/>
              <a:t>Tim warner</a:t>
            </a:r>
          </a:p>
          <a:p>
            <a:r>
              <a:rPr lang="en-US" sz="2400" dirty="0"/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60FD7-7C29-4E08-957F-FE95B2D8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87369"/>
            <a:ext cx="3157847" cy="94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Fork and clone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783B-0CCB-4A3A-AB69-2A223676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05" y="4577423"/>
            <a:ext cx="1562597" cy="15784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47DF65-C023-4E3D-95CE-B1B23D4B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46" y="1914825"/>
            <a:ext cx="8546275" cy="4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A3681-B84F-4C6A-B902-C1A30FBAAFEE}"/>
              </a:ext>
            </a:extLst>
          </p:cNvPr>
          <p:cNvSpPr txBox="1"/>
          <p:nvPr/>
        </p:nvSpPr>
        <p:spPr>
          <a:xfrm>
            <a:off x="9215566" y="6427048"/>
            <a:ext cx="297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https://timw.info/3afb2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2313FC-646A-4682-8C93-036875E2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" y="5069586"/>
            <a:ext cx="1562597" cy="1578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0E8E-C43B-42BC-AA01-59266C8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4" y="4308724"/>
            <a:ext cx="1562597" cy="15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60FD7-7C29-4E08-957F-FE95B2D8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87369"/>
            <a:ext cx="3157847" cy="94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 branches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783B-0CCB-4A3A-AB69-2A223676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05" y="4577423"/>
            <a:ext cx="1562597" cy="1578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313FC-646A-4682-8C93-036875E2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" y="5069586"/>
            <a:ext cx="1562597" cy="1578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0E8E-C43B-42BC-AA01-59266C8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4" y="4308724"/>
            <a:ext cx="1562597" cy="1578421"/>
          </a:xfrm>
          <a:prstGeom prst="rect">
            <a:avLst/>
          </a:prstGeom>
        </p:spPr>
      </p:pic>
      <p:pic>
        <p:nvPicPr>
          <p:cNvPr id="2050" name="Picture 2" descr="Image result for git feature branch workflow">
            <a:extLst>
              <a:ext uri="{FF2B5EF4-FFF2-40B4-BE49-F238E27FC236}">
                <a16:creationId xmlns:a16="http://schemas.microsoft.com/office/drawing/2014/main" id="{CA32D0DF-B374-4D39-B494-698713B27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95" y="1952037"/>
            <a:ext cx="8729598" cy="474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A3681-B84F-4C6A-B902-C1A30FBAAFEE}"/>
              </a:ext>
            </a:extLst>
          </p:cNvPr>
          <p:cNvSpPr txBox="1"/>
          <p:nvPr/>
        </p:nvSpPr>
        <p:spPr>
          <a:xfrm>
            <a:off x="9215566" y="6427048"/>
            <a:ext cx="297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https://timw.info/9a9ae</a:t>
            </a:r>
          </a:p>
        </p:txBody>
      </p:sp>
    </p:spTree>
    <p:extLst>
      <p:ext uri="{BB962C8B-B14F-4D97-AF65-F5344CB8AC3E}">
        <p14:creationId xmlns:p14="http://schemas.microsoft.com/office/powerpoint/2010/main" val="388968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60FD7-7C29-4E08-957F-FE95B2D8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87369"/>
            <a:ext cx="3157847" cy="94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Push changes to remote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97369"/>
            <a:ext cx="1685554" cy="132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783B-0CCB-4A3A-AB69-2A223676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05" y="4577423"/>
            <a:ext cx="1562597" cy="1578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313FC-646A-4682-8C93-036875E2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" y="5069586"/>
            <a:ext cx="1819647" cy="1578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0E8E-C43B-42BC-AA01-59266C8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4" y="4308724"/>
            <a:ext cx="1562597" cy="1578421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18DF9BE-4838-4B06-A520-372B1ED8E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54" y="1986373"/>
            <a:ext cx="8058892" cy="47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A3681-B84F-4C6A-B902-C1A30FBAAFEE}"/>
              </a:ext>
            </a:extLst>
          </p:cNvPr>
          <p:cNvSpPr txBox="1"/>
          <p:nvPr/>
        </p:nvSpPr>
        <p:spPr>
          <a:xfrm>
            <a:off x="9215566" y="6427048"/>
            <a:ext cx="297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https://timw.info/b2ef9</a:t>
            </a:r>
          </a:p>
        </p:txBody>
      </p:sp>
    </p:spTree>
    <p:extLst>
      <p:ext uri="{BB962C8B-B14F-4D97-AF65-F5344CB8AC3E}">
        <p14:creationId xmlns:p14="http://schemas.microsoft.com/office/powerpoint/2010/main" val="237353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60FD7-7C29-4E08-957F-FE95B2D8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87369"/>
            <a:ext cx="3157847" cy="94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 (git?) upstream changes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783B-0CCB-4A3A-AB69-2A223676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05" y="4577423"/>
            <a:ext cx="1562597" cy="1578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313FC-646A-4682-8C93-036875E2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" y="5069586"/>
            <a:ext cx="1562597" cy="1578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0E8E-C43B-42BC-AA01-59266C8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4" y="4308724"/>
            <a:ext cx="1562597" cy="1578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037F12-7F6B-4637-8EA1-148F3755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121" y="1980140"/>
            <a:ext cx="8217828" cy="4753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A3681-B84F-4C6A-B902-C1A30FBAAFEE}"/>
              </a:ext>
            </a:extLst>
          </p:cNvPr>
          <p:cNvSpPr txBox="1"/>
          <p:nvPr/>
        </p:nvSpPr>
        <p:spPr>
          <a:xfrm>
            <a:off x="9215566" y="6427048"/>
            <a:ext cx="297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https://timw.info/08531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01BB6-182F-4AB8-B86E-D3A90BADF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419" y="3121359"/>
            <a:ext cx="1957219" cy="4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60FD7-7C29-4E08-957F-FE95B2D8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87369"/>
            <a:ext cx="3157847" cy="94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Sync with upstream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A783B-0CCB-4A3A-AB69-2A223676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05" y="4577423"/>
            <a:ext cx="1562597" cy="1578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313FC-646A-4682-8C93-036875E2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" y="5069586"/>
            <a:ext cx="1562597" cy="1578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0E8E-C43B-42BC-AA01-59266C8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4" y="4308724"/>
            <a:ext cx="1562597" cy="1578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AFA12-7CE2-4813-B89B-A9F29AFA77D8}"/>
              </a:ext>
            </a:extLst>
          </p:cNvPr>
          <p:cNvSpPr txBox="1"/>
          <p:nvPr/>
        </p:nvSpPr>
        <p:spPr>
          <a:xfrm>
            <a:off x="2670180" y="2380921"/>
            <a:ext cx="85644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latin typeface="Consolas" panose="020B0609020204030204" pitchFamily="49" charset="0"/>
              </a:rPr>
              <a:t>git remote –v</a:t>
            </a:r>
          </a:p>
          <a:p>
            <a:pPr>
              <a:spcAft>
                <a:spcPts val="1200"/>
              </a:spcAft>
            </a:pPr>
            <a:r>
              <a:rPr lang="en-US" sz="3600" dirty="0">
                <a:latin typeface="Consolas" panose="020B0609020204030204" pitchFamily="49" charset="0"/>
              </a:rPr>
              <a:t>git checkout master</a:t>
            </a:r>
          </a:p>
          <a:p>
            <a:pPr>
              <a:spcAft>
                <a:spcPts val="1200"/>
              </a:spcAft>
            </a:pPr>
            <a:r>
              <a:rPr lang="en-US" sz="3600" dirty="0">
                <a:latin typeface="Consolas" panose="020B0609020204030204" pitchFamily="49" charset="0"/>
              </a:rPr>
              <a:t>git fetch --all</a:t>
            </a:r>
          </a:p>
          <a:p>
            <a:pPr>
              <a:spcAft>
                <a:spcPts val="1200"/>
              </a:spcAft>
            </a:pPr>
            <a:r>
              <a:rPr lang="en-US" sz="3600" dirty="0">
                <a:latin typeface="Consolas" panose="020B0609020204030204" pitchFamily="49" charset="0"/>
              </a:rPr>
              <a:t>git rebase upstream/master</a:t>
            </a:r>
          </a:p>
          <a:p>
            <a:pPr>
              <a:spcAft>
                <a:spcPts val="1200"/>
              </a:spcAft>
            </a:pPr>
            <a:r>
              <a:rPr lang="en-US" sz="3600" dirty="0">
                <a:latin typeface="Consolas" panose="020B0609020204030204" pitchFamily="49" charset="0"/>
              </a:rPr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7160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/>
          <a:lstStyle/>
          <a:p>
            <a:r>
              <a:rPr lang="en-US" dirty="0"/>
              <a:t>Let's put all those concepts to use!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541417"/>
            <a:ext cx="1234087" cy="60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2" descr="Image result for demonstration icon">
            <a:extLst>
              <a:ext uri="{FF2B5EF4-FFF2-40B4-BE49-F238E27FC236}">
                <a16:creationId xmlns:a16="http://schemas.microsoft.com/office/drawing/2014/main" id="{FEA7F926-7532-40FE-9597-B5CA07C2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91" y="971983"/>
            <a:ext cx="2457017" cy="24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6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9248607" cy="1497507"/>
          </a:xfrm>
        </p:spPr>
        <p:txBody>
          <a:bodyPr/>
          <a:lstStyle/>
          <a:p>
            <a:r>
              <a:rPr lang="en-US" dirty="0"/>
              <a:t>Git learning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229819"/>
            <a:ext cx="1234087" cy="913026"/>
          </a:xfrm>
          <a:prstGeom prst="rect">
            <a:avLst/>
          </a:prstGeom>
        </p:spPr>
      </p:pic>
      <p:pic>
        <p:nvPicPr>
          <p:cNvPr id="1026" name="Picture 2" descr="Image result for powershell icon">
            <a:extLst>
              <a:ext uri="{FF2B5EF4-FFF2-40B4-BE49-F238E27FC236}">
                <a16:creationId xmlns:a16="http://schemas.microsoft.com/office/drawing/2014/main" id="{46389B6D-AD54-47A7-871D-3EBB8E8F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s code icon">
            <a:extLst>
              <a:ext uri="{FF2B5EF4-FFF2-40B4-BE49-F238E27FC236}">
                <a16:creationId xmlns:a16="http://schemas.microsoft.com/office/drawing/2014/main" id="{AF99523B-E141-424B-9747-C19B57BA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12858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15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00A0E-2981-432E-908F-12E63D0A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099" y="4560740"/>
            <a:ext cx="1285709" cy="1353172"/>
          </a:xfrm>
          <a:prstGeom prst="rect">
            <a:avLst/>
          </a:prstGeom>
        </p:spPr>
      </p:pic>
      <p:pic>
        <p:nvPicPr>
          <p:cNvPr id="11266" name="Picture 2" descr="book cover">
            <a:extLst>
              <a:ext uri="{FF2B5EF4-FFF2-40B4-BE49-F238E27FC236}">
                <a16:creationId xmlns:a16="http://schemas.microsoft.com/office/drawing/2014/main" id="{A3085184-55E6-437A-A0D1-69FCCA5D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95" y="1940768"/>
            <a:ext cx="3709009" cy="469329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0D1FCA-864E-433C-A3C0-D4230AE19BE9}"/>
              </a:ext>
            </a:extLst>
          </p:cNvPr>
          <p:cNvSpPr/>
          <p:nvPr/>
        </p:nvSpPr>
        <p:spPr>
          <a:xfrm>
            <a:off x="7614075" y="6079079"/>
            <a:ext cx="4342398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https://timw.info/e74d6</a:t>
            </a:r>
          </a:p>
        </p:txBody>
      </p:sp>
    </p:spTree>
    <p:extLst>
      <p:ext uri="{BB962C8B-B14F-4D97-AF65-F5344CB8AC3E}">
        <p14:creationId xmlns:p14="http://schemas.microsoft.com/office/powerpoint/2010/main" val="130827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F0A40-A235-4F04-95FC-1552BEB3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099" y="4560740"/>
            <a:ext cx="1285709" cy="1353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F6E3F-F264-4375-9044-EE9350BC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71" y="2277462"/>
            <a:ext cx="8450258" cy="1151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E3F1F-BDFC-407F-963D-66BA6C149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871" y="3922645"/>
            <a:ext cx="8421700" cy="11515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086911-B047-47A7-96D8-C647613D2132}"/>
              </a:ext>
            </a:extLst>
          </p:cNvPr>
          <p:cNvSpPr/>
          <p:nvPr/>
        </p:nvSpPr>
        <p:spPr>
          <a:xfrm>
            <a:off x="3910522" y="5851044"/>
            <a:ext cx="4342398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https://timw.info/7f0d1</a:t>
            </a:r>
          </a:p>
        </p:txBody>
      </p:sp>
    </p:spTree>
    <p:extLst>
      <p:ext uri="{BB962C8B-B14F-4D97-AF65-F5344CB8AC3E}">
        <p14:creationId xmlns:p14="http://schemas.microsoft.com/office/powerpoint/2010/main" val="310368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Online tutorial (interactive)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A6FCA-DF3F-464C-AED8-FE2ADD52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099" y="4560740"/>
            <a:ext cx="1285709" cy="1353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C0A58B-CCA0-4728-AF1F-9AA56B52E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901" y="1947406"/>
            <a:ext cx="7460197" cy="471663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035A8-B834-4941-A2D2-0909ADFA3D37}"/>
              </a:ext>
            </a:extLst>
          </p:cNvPr>
          <p:cNvSpPr/>
          <p:nvPr/>
        </p:nvSpPr>
        <p:spPr>
          <a:xfrm>
            <a:off x="3910522" y="5851044"/>
            <a:ext cx="4342398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https://learngitbranching.js.org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977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46218"/>
            <a:ext cx="9743907" cy="3340100"/>
          </a:xfrm>
        </p:spPr>
        <p:txBody>
          <a:bodyPr/>
          <a:lstStyle/>
          <a:p>
            <a:r>
              <a:rPr lang="en-US" dirty="0"/>
              <a:t>Understand Git and GitHub</a:t>
            </a:r>
          </a:p>
          <a:p>
            <a:r>
              <a:rPr lang="en-US" dirty="0"/>
              <a:t>Introduce the Git/GitHub collaboration workflow</a:t>
            </a:r>
          </a:p>
          <a:p>
            <a:r>
              <a:rPr lang="en-US" dirty="0"/>
              <a:t>Share Git/GitHub learning resources</a:t>
            </a:r>
          </a:p>
          <a:p>
            <a:r>
              <a:rPr lang="en-US" dirty="0"/>
              <a:t>Receive your takeaway "marching orders"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Your marching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5564"/>
            <a:ext cx="11029615" cy="429323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Start practicing yourself with a "Hello world" PowerShell project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Contribute to someone's GitHub project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Ask Mike Lombardi (@</a:t>
            </a:r>
            <a:r>
              <a:rPr lang="en-US" dirty="0" err="1"/>
              <a:t>TrebuchetOps</a:t>
            </a:r>
            <a:r>
              <a:rPr lang="en-US" dirty="0"/>
              <a:t>) for 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6500"/>
            <a:ext cx="11029615" cy="4652299"/>
          </a:xfrm>
        </p:spPr>
        <p:txBody>
          <a:bodyPr/>
          <a:lstStyle/>
          <a:p>
            <a:r>
              <a:rPr lang="en-US" u="sng" dirty="0"/>
              <a:t>Session materials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psotr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u="sng" dirty="0"/>
              <a:t>Personal website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</a:t>
            </a:r>
          </a:p>
          <a:p>
            <a:r>
              <a:rPr lang="en-US" u="sng" dirty="0"/>
              <a:t>Pluralsight courses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5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materials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2B7BEA-D87A-42B3-A8E5-59F1F4CA91FD}"/>
              </a:ext>
            </a:extLst>
          </p:cNvPr>
          <p:cNvSpPr/>
          <p:nvPr/>
        </p:nvSpPr>
        <p:spPr>
          <a:xfrm>
            <a:off x="1479550" y="2875002"/>
            <a:ext cx="92328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 w="22225">
                  <a:solidFill>
                    <a:srgbClr val="4590B8"/>
                  </a:solidFill>
                  <a:prstDash val="solid"/>
                </a:ln>
                <a:solidFill>
                  <a:srgbClr val="4590B8">
                    <a:lumMod val="40000"/>
                    <a:lumOff val="6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timw.info/</a:t>
            </a:r>
            <a:r>
              <a:rPr kumimoji="0" lang="en-US" sz="6600" b="1" i="0" u="none" strike="noStrike" kern="1200" cap="none" spc="0" normalizeH="0" baseline="0" noProof="0" dirty="0" err="1">
                <a:ln w="22225">
                  <a:solidFill>
                    <a:srgbClr val="4590B8"/>
                  </a:solidFill>
                  <a:prstDash val="solid"/>
                </a:ln>
                <a:solidFill>
                  <a:srgbClr val="4590B8">
                    <a:lumMod val="40000"/>
                    <a:lumOff val="6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psotr</a:t>
            </a:r>
            <a:endParaRPr kumimoji="0" lang="en-US" sz="6600" b="1" i="0" u="none" strike="noStrike" kern="1200" cap="none" spc="0" normalizeH="0" baseline="0" noProof="0" dirty="0">
              <a:ln w="22225">
                <a:solidFill>
                  <a:srgbClr val="4590B8"/>
                </a:solidFill>
                <a:prstDash val="solid"/>
              </a:ln>
              <a:solidFill>
                <a:srgbClr val="4590B8">
                  <a:lumMod val="40000"/>
                  <a:lumOff val="6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0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9248607" cy="1497507"/>
          </a:xfrm>
        </p:spPr>
        <p:txBody>
          <a:bodyPr/>
          <a:lstStyle/>
          <a:p>
            <a:r>
              <a:rPr lang="en-US" dirty="0"/>
              <a:t>Understand git and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229819"/>
            <a:ext cx="1234087" cy="913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asdf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8196" name="Picture 4" descr="Image result for github icon">
            <a:extLst>
              <a:ext uri="{FF2B5EF4-FFF2-40B4-BE49-F238E27FC236}">
                <a16:creationId xmlns:a16="http://schemas.microsoft.com/office/drawing/2014/main" id="{5FB9185B-6EBD-49B5-A72E-330DFED4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25" y="1119035"/>
            <a:ext cx="407588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git icon">
            <a:extLst>
              <a:ext uri="{FF2B5EF4-FFF2-40B4-BE49-F238E27FC236}">
                <a16:creationId xmlns:a16="http://schemas.microsoft.com/office/drawing/2014/main" id="{97B097FF-5F72-4B1F-8052-0DF30416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60" y="11190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9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8" y="2255789"/>
            <a:ext cx="6840886" cy="4038600"/>
          </a:xfrm>
        </p:spPr>
        <p:txBody>
          <a:bodyPr/>
          <a:lstStyle/>
          <a:p>
            <a:r>
              <a:rPr lang="en-US" dirty="0"/>
              <a:t>Distributed version control system for (mostly) plain text files</a:t>
            </a:r>
          </a:p>
          <a:p>
            <a:r>
              <a:rPr lang="en-US" dirty="0"/>
              <a:t>Allows developers to collaborate on software projects</a:t>
            </a:r>
          </a:p>
          <a:p>
            <a:r>
              <a:rPr lang="en-US" dirty="0"/>
              <a:t>"Track Changes" in Microsoft 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17AE5-4ED7-4A4B-B043-68C92F24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546" y="4477613"/>
            <a:ext cx="1971429" cy="1678231"/>
          </a:xfrm>
          <a:prstGeom prst="rect">
            <a:avLst/>
          </a:prstGeom>
        </p:spPr>
      </p:pic>
      <p:pic>
        <p:nvPicPr>
          <p:cNvPr id="6148" name="Picture 4" descr="Image result for git concepts">
            <a:extLst>
              <a:ext uri="{FF2B5EF4-FFF2-40B4-BE49-F238E27FC236}">
                <a16:creationId xmlns:a16="http://schemas.microsoft.com/office/drawing/2014/main" id="{790825C7-D20D-48EF-8AE1-72223823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24" y="2526743"/>
            <a:ext cx="4450131" cy="321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8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github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9" y="2228768"/>
            <a:ext cx="8052168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Hosted public and private Git repositories</a:t>
            </a:r>
          </a:p>
          <a:p>
            <a:r>
              <a:rPr lang="en-US" dirty="0"/>
              <a:t>Owned by Microsoft</a:t>
            </a:r>
          </a:p>
          <a:p>
            <a:pPr lvl="1"/>
            <a:r>
              <a:rPr lang="en-US" dirty="0"/>
              <a:t>Visual Studio/VS Code</a:t>
            </a:r>
          </a:p>
          <a:p>
            <a:pPr lvl="1"/>
            <a:r>
              <a:rPr lang="en-US" dirty="0"/>
              <a:t>Azure DevOps</a:t>
            </a:r>
          </a:p>
          <a:p>
            <a:pPr lvl="1"/>
            <a:r>
              <a:rPr lang="en-US" dirty="0"/>
              <a:t>Azure App Services</a:t>
            </a:r>
          </a:p>
          <a:p>
            <a:pPr lvl="1"/>
            <a:r>
              <a:rPr lang="en-US" dirty="0"/>
              <a:t>Azure Data Factory</a:t>
            </a:r>
          </a:p>
          <a:p>
            <a:pPr lvl="1"/>
            <a:r>
              <a:rPr lang="en-US" dirty="0"/>
              <a:t>Etc.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5CDD3-34F0-47AA-A1F0-4519E0D0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546" y="4477613"/>
            <a:ext cx="1971429" cy="1678231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B8F449A-9C17-47E5-8E5B-2839EACA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93" y="3066900"/>
            <a:ext cx="5233395" cy="36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Github</a:t>
            </a:r>
            <a:r>
              <a:rPr lang="en-US" sz="4000" dirty="0"/>
              <a:t> desktop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58" y="2228768"/>
            <a:ext cx="4540120" cy="40386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Cross-platform (Electron) desktop application</a:t>
            </a:r>
          </a:p>
          <a:p>
            <a:r>
              <a:rPr lang="en-US" sz="3200" dirty="0"/>
              <a:t>Abstracts the underlying git commands</a:t>
            </a:r>
          </a:p>
          <a:p>
            <a:r>
              <a:rPr lang="en-US" sz="3200" dirty="0"/>
              <a:t>Allows you to focus on the workflow more directly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5CDD3-34F0-47AA-A1F0-4519E0D0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546" y="4477613"/>
            <a:ext cx="1971429" cy="1678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9449EB-1B73-4D15-BF96-F1825A26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2" y="1996762"/>
            <a:ext cx="6638640" cy="45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/>
          <a:lstStyle/>
          <a:p>
            <a:r>
              <a:rPr lang="en-US" dirty="0"/>
              <a:t>Let's get to work!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541417"/>
            <a:ext cx="1234087" cy="60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pic>
        <p:nvPicPr>
          <p:cNvPr id="9218" name="Picture 2" descr="Image result for demonstration icon">
            <a:extLst>
              <a:ext uri="{FF2B5EF4-FFF2-40B4-BE49-F238E27FC236}">
                <a16:creationId xmlns:a16="http://schemas.microsoft.com/office/drawing/2014/main" id="{80C17E1D-5222-4FEE-A6AC-208D2A89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91" y="971983"/>
            <a:ext cx="2457017" cy="24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1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collaboration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541417"/>
            <a:ext cx="1234087" cy="60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4" descr="Image result for github icon">
            <a:extLst>
              <a:ext uri="{FF2B5EF4-FFF2-40B4-BE49-F238E27FC236}">
                <a16:creationId xmlns:a16="http://schemas.microsoft.com/office/drawing/2014/main" id="{600080CF-33F7-429F-BD22-FBD514E6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119035"/>
            <a:ext cx="407588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99738876-7144-4C55-AC05-948A459B1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780" y="1114830"/>
            <a:ext cx="2147329" cy="21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723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PSOTR</Template>
  <TotalTime>3050</TotalTime>
  <Words>300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Consolas</vt:lpstr>
      <vt:lpstr>Gill Sans MT</vt:lpstr>
      <vt:lpstr>Wingdings 2</vt:lpstr>
      <vt:lpstr>Dividend</vt:lpstr>
      <vt:lpstr>1_Dividend</vt:lpstr>
      <vt:lpstr>Git and GitHub: Newbie to Intermediate Contributor in 45 Minutes  </vt:lpstr>
      <vt:lpstr>Learning goals</vt:lpstr>
      <vt:lpstr>Session materials</vt:lpstr>
      <vt:lpstr>Understand git and github</vt:lpstr>
      <vt:lpstr>Git</vt:lpstr>
      <vt:lpstr>github</vt:lpstr>
      <vt:lpstr>Github desktop</vt:lpstr>
      <vt:lpstr>Let's get to work!</vt:lpstr>
      <vt:lpstr>Github collaboration workflow</vt:lpstr>
      <vt:lpstr>Fork and clone</vt:lpstr>
      <vt:lpstr>Feature branches</vt:lpstr>
      <vt:lpstr>Push changes to remote</vt:lpstr>
      <vt:lpstr>Get (git?) upstream changes</vt:lpstr>
      <vt:lpstr>Sync with upstream</vt:lpstr>
      <vt:lpstr>Let's put all those concepts to use!</vt:lpstr>
      <vt:lpstr>Git learning resources</vt:lpstr>
      <vt:lpstr>book</vt:lpstr>
      <vt:lpstr>video</vt:lpstr>
      <vt:lpstr>Online tutorial (interactive)</vt:lpstr>
      <vt:lpstr>Your marching orders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29</cp:revision>
  <dcterms:created xsi:type="dcterms:W3CDTF">2019-08-05T18:46:19Z</dcterms:created>
  <dcterms:modified xsi:type="dcterms:W3CDTF">2019-08-09T18:58:23Z</dcterms:modified>
</cp:coreProperties>
</file>