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8" r:id="rId3"/>
    <p:sldId id="273" r:id="rId4"/>
    <p:sldId id="257" r:id="rId5"/>
    <p:sldId id="259" r:id="rId6"/>
    <p:sldId id="275" r:id="rId7"/>
    <p:sldId id="261" r:id="rId8"/>
    <p:sldId id="262" r:id="rId9"/>
    <p:sldId id="274" r:id="rId10"/>
    <p:sldId id="268" r:id="rId11"/>
    <p:sldId id="263" r:id="rId12"/>
    <p:sldId id="276" r:id="rId13"/>
    <p:sldId id="264" r:id="rId14"/>
    <p:sldId id="269" r:id="rId15"/>
    <p:sldId id="270" r:id="rId16"/>
    <p:sldId id="271" r:id="rId17"/>
    <p:sldId id="265"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4DBFA-B965-44C6-B350-5151CFEB3AF8}" v="10" dt="2019-03-08T11:01:36.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a A Colville" userId="58293cdf-835c-44f4-b612-566403c4d8cf" providerId="ADAL" clId="{CEE4DBFA-B965-44C6-B350-5151CFEB3AF8}"/>
    <pc:docChg chg="custSel addSld modSld">
      <pc:chgData name="Zena A Colville" userId="58293cdf-835c-44f4-b612-566403c4d8cf" providerId="ADAL" clId="{CEE4DBFA-B965-44C6-B350-5151CFEB3AF8}" dt="2019-03-08T11:24:43.100" v="1571" actId="20577"/>
      <pc:docMkLst>
        <pc:docMk/>
      </pc:docMkLst>
      <pc:sldChg chg="modSp">
        <pc:chgData name="Zena A Colville" userId="58293cdf-835c-44f4-b612-566403c4d8cf" providerId="ADAL" clId="{CEE4DBFA-B965-44C6-B350-5151CFEB3AF8}" dt="2019-03-08T10:47:54.805" v="688" actId="20577"/>
        <pc:sldMkLst>
          <pc:docMk/>
          <pc:sldMk cId="1272941153" sldId="257"/>
        </pc:sldMkLst>
        <pc:spChg chg="mod">
          <ac:chgData name="Zena A Colville" userId="58293cdf-835c-44f4-b612-566403c4d8cf" providerId="ADAL" clId="{CEE4DBFA-B965-44C6-B350-5151CFEB3AF8}" dt="2019-03-08T10:47:54.805" v="688" actId="20577"/>
          <ac:spMkLst>
            <pc:docMk/>
            <pc:sldMk cId="1272941153" sldId="257"/>
            <ac:spMk id="3" creationId="{207F8E4B-AC9A-492E-8F1E-1B70A2A90441}"/>
          </ac:spMkLst>
        </pc:spChg>
      </pc:sldChg>
      <pc:sldChg chg="modSp">
        <pc:chgData name="Zena A Colville" userId="58293cdf-835c-44f4-b612-566403c4d8cf" providerId="ADAL" clId="{CEE4DBFA-B965-44C6-B350-5151CFEB3AF8}" dt="2019-03-08T11:01:36.687" v="1522"/>
        <pc:sldMkLst>
          <pc:docMk/>
          <pc:sldMk cId="1176364721" sldId="258"/>
        </pc:sldMkLst>
        <pc:spChg chg="mod">
          <ac:chgData name="Zena A Colville" userId="58293cdf-835c-44f4-b612-566403c4d8cf" providerId="ADAL" clId="{CEE4DBFA-B965-44C6-B350-5151CFEB3AF8}" dt="2019-03-08T11:01:36.687" v="1522"/>
          <ac:spMkLst>
            <pc:docMk/>
            <pc:sldMk cId="1176364721" sldId="258"/>
            <ac:spMk id="3" creationId="{2FB2D25F-09C5-4993-BF39-5E6B75208799}"/>
          </ac:spMkLst>
        </pc:spChg>
      </pc:sldChg>
      <pc:sldChg chg="modSp">
        <pc:chgData name="Zena A Colville" userId="58293cdf-835c-44f4-b612-566403c4d8cf" providerId="ADAL" clId="{CEE4DBFA-B965-44C6-B350-5151CFEB3AF8}" dt="2019-03-08T10:54:46.403" v="1499" actId="20577"/>
        <pc:sldMkLst>
          <pc:docMk/>
          <pc:sldMk cId="978832617" sldId="259"/>
        </pc:sldMkLst>
        <pc:spChg chg="mod">
          <ac:chgData name="Zena A Colville" userId="58293cdf-835c-44f4-b612-566403c4d8cf" providerId="ADAL" clId="{CEE4DBFA-B965-44C6-B350-5151CFEB3AF8}" dt="2019-03-08T10:54:46.403" v="1499" actId="20577"/>
          <ac:spMkLst>
            <pc:docMk/>
            <pc:sldMk cId="978832617" sldId="259"/>
            <ac:spMk id="3" creationId="{ABCD9935-869D-4B12-916A-FC4E02501A27}"/>
          </ac:spMkLst>
        </pc:spChg>
      </pc:sldChg>
      <pc:sldChg chg="modSp">
        <pc:chgData name="Zena A Colville" userId="58293cdf-835c-44f4-b612-566403c4d8cf" providerId="ADAL" clId="{CEE4DBFA-B965-44C6-B350-5151CFEB3AF8}" dt="2019-03-08T10:38:47.061" v="12" actId="20577"/>
        <pc:sldMkLst>
          <pc:docMk/>
          <pc:sldMk cId="3035606911" sldId="262"/>
        </pc:sldMkLst>
        <pc:spChg chg="mod">
          <ac:chgData name="Zena A Colville" userId="58293cdf-835c-44f4-b612-566403c4d8cf" providerId="ADAL" clId="{CEE4DBFA-B965-44C6-B350-5151CFEB3AF8}" dt="2019-03-08T10:38:47.061" v="12" actId="20577"/>
          <ac:spMkLst>
            <pc:docMk/>
            <pc:sldMk cId="3035606911" sldId="262"/>
            <ac:spMk id="2" creationId="{7D0A38C4-764F-4847-BD20-D790CD292060}"/>
          </ac:spMkLst>
        </pc:spChg>
      </pc:sldChg>
      <pc:sldChg chg="modSp add">
        <pc:chgData name="Zena A Colville" userId="58293cdf-835c-44f4-b612-566403c4d8cf" providerId="ADAL" clId="{CEE4DBFA-B965-44C6-B350-5151CFEB3AF8}" dt="2019-03-08T11:24:43.100" v="1571" actId="20577"/>
        <pc:sldMkLst>
          <pc:docMk/>
          <pc:sldMk cId="1755298441" sldId="263"/>
        </pc:sldMkLst>
        <pc:spChg chg="mod">
          <ac:chgData name="Zena A Colville" userId="58293cdf-835c-44f4-b612-566403c4d8cf" providerId="ADAL" clId="{CEE4DBFA-B965-44C6-B350-5151CFEB3AF8}" dt="2019-03-08T10:38:55.093" v="33" actId="20577"/>
          <ac:spMkLst>
            <pc:docMk/>
            <pc:sldMk cId="1755298441" sldId="263"/>
            <ac:spMk id="2" creationId="{1D63E519-8F4A-4561-85B2-87EA1DF0E254}"/>
          </ac:spMkLst>
        </pc:spChg>
        <pc:spChg chg="mod">
          <ac:chgData name="Zena A Colville" userId="58293cdf-835c-44f4-b612-566403c4d8cf" providerId="ADAL" clId="{CEE4DBFA-B965-44C6-B350-5151CFEB3AF8}" dt="2019-03-08T11:24:43.100" v="1571" actId="20577"/>
          <ac:spMkLst>
            <pc:docMk/>
            <pc:sldMk cId="1755298441" sldId="263"/>
            <ac:spMk id="3" creationId="{48C7B62F-34D2-4A9F-B6C0-2623596EE83A}"/>
          </ac:spMkLst>
        </pc:spChg>
      </pc:sldChg>
      <pc:sldChg chg="modSp add">
        <pc:chgData name="Zena A Colville" userId="58293cdf-835c-44f4-b612-566403c4d8cf" providerId="ADAL" clId="{CEE4DBFA-B965-44C6-B350-5151CFEB3AF8}" dt="2019-03-08T10:40:23.413" v="73" actId="20577"/>
        <pc:sldMkLst>
          <pc:docMk/>
          <pc:sldMk cId="1435285573" sldId="264"/>
        </pc:sldMkLst>
        <pc:spChg chg="mod">
          <ac:chgData name="Zena A Colville" userId="58293cdf-835c-44f4-b612-566403c4d8cf" providerId="ADAL" clId="{CEE4DBFA-B965-44C6-B350-5151CFEB3AF8}" dt="2019-03-08T10:40:23.413" v="73" actId="20577"/>
          <ac:spMkLst>
            <pc:docMk/>
            <pc:sldMk cId="1435285573" sldId="264"/>
            <ac:spMk id="2" creationId="{4C9D4EA8-9C66-4C5F-A586-63D59B45E2F7}"/>
          </ac:spMkLst>
        </pc:spChg>
      </pc:sldChg>
      <pc:sldChg chg="modSp add">
        <pc:chgData name="Zena A Colville" userId="58293cdf-835c-44f4-b612-566403c4d8cf" providerId="ADAL" clId="{CEE4DBFA-B965-44C6-B350-5151CFEB3AF8}" dt="2019-03-08T10:40:28.053" v="78" actId="20577"/>
        <pc:sldMkLst>
          <pc:docMk/>
          <pc:sldMk cId="4149754085" sldId="265"/>
        </pc:sldMkLst>
        <pc:spChg chg="mod">
          <ac:chgData name="Zena A Colville" userId="58293cdf-835c-44f4-b612-566403c4d8cf" providerId="ADAL" clId="{CEE4DBFA-B965-44C6-B350-5151CFEB3AF8}" dt="2019-03-08T10:40:28.053" v="78" actId="20577"/>
          <ac:spMkLst>
            <pc:docMk/>
            <pc:sldMk cId="4149754085" sldId="265"/>
            <ac:spMk id="2" creationId="{FF3E2684-C26D-48D0-AA4B-FD2FBCA61D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22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585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0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143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84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527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004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901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37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107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6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3/13/2019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15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7B8D-EB38-487F-AC7F-E1B377F425E7}"/>
              </a:ext>
            </a:extLst>
          </p:cNvPr>
          <p:cNvSpPr>
            <a:spLocks noGrp="1"/>
          </p:cNvSpPr>
          <p:nvPr>
            <p:ph type="ctrTitle"/>
          </p:nvPr>
        </p:nvSpPr>
        <p:spPr/>
        <p:txBody>
          <a:bodyPr>
            <a:normAutofit/>
          </a:bodyPr>
          <a:lstStyle/>
          <a:p>
            <a:r>
              <a:rPr lang="en-GB" sz="4000" dirty="0">
                <a:solidFill>
                  <a:srgbClr val="FF4A83"/>
                </a:solidFill>
              </a:rPr>
              <a:t>Comp 1597 digital media production  </a:t>
            </a:r>
            <a:r>
              <a:rPr lang="en-GB" sz="4000" dirty="0"/>
              <a:t> DMP cakes</a:t>
            </a:r>
          </a:p>
        </p:txBody>
      </p:sp>
      <p:sp>
        <p:nvSpPr>
          <p:cNvPr id="3" name="Subtitle 2">
            <a:extLst>
              <a:ext uri="{FF2B5EF4-FFF2-40B4-BE49-F238E27FC236}">
                <a16:creationId xmlns:a16="http://schemas.microsoft.com/office/drawing/2014/main" id="{DC8E9F87-F7AD-4BBF-820C-D3E00CC7812C}"/>
              </a:ext>
            </a:extLst>
          </p:cNvPr>
          <p:cNvSpPr>
            <a:spLocks noGrp="1"/>
          </p:cNvSpPr>
          <p:nvPr>
            <p:ph type="subTitle" idx="1"/>
          </p:nvPr>
        </p:nvSpPr>
        <p:spPr/>
        <p:txBody>
          <a:bodyPr/>
          <a:lstStyle/>
          <a:p>
            <a:r>
              <a:rPr lang="en-GB" dirty="0"/>
              <a:t>Raia, Alissa, Megan, Jasmine</a:t>
            </a:r>
          </a:p>
        </p:txBody>
      </p:sp>
      <p:pic>
        <p:nvPicPr>
          <p:cNvPr id="5" name="Picture 4">
            <a:extLst>
              <a:ext uri="{FF2B5EF4-FFF2-40B4-BE49-F238E27FC236}">
                <a16:creationId xmlns:a16="http://schemas.microsoft.com/office/drawing/2014/main" id="{69FA0A24-DCBE-4399-AEED-2272C93EA63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Layer>
                </a14:imgProps>
              </a:ext>
            </a:extLst>
          </a:blip>
          <a:stretch>
            <a:fillRect/>
          </a:stretch>
        </p:blipFill>
        <p:spPr>
          <a:xfrm>
            <a:off x="1006309" y="434823"/>
            <a:ext cx="3585707" cy="3585707"/>
          </a:xfrm>
          <a:prstGeom prst="rect">
            <a:avLst/>
          </a:prstGeom>
        </p:spPr>
      </p:pic>
    </p:spTree>
    <p:extLst>
      <p:ext uri="{BB962C8B-B14F-4D97-AF65-F5344CB8AC3E}">
        <p14:creationId xmlns:p14="http://schemas.microsoft.com/office/powerpoint/2010/main" val="12331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E00A-AF59-44ED-A5E0-C2524569ACE2}"/>
              </a:ext>
            </a:extLst>
          </p:cNvPr>
          <p:cNvSpPr>
            <a:spLocks noGrp="1"/>
          </p:cNvSpPr>
          <p:nvPr>
            <p:ph type="title"/>
          </p:nvPr>
        </p:nvSpPr>
        <p:spPr/>
        <p:txBody>
          <a:bodyPr/>
          <a:lstStyle/>
          <a:p>
            <a:r>
              <a:rPr lang="en-GB" dirty="0"/>
              <a:t>production</a:t>
            </a:r>
          </a:p>
        </p:txBody>
      </p:sp>
    </p:spTree>
    <p:extLst>
      <p:ext uri="{BB962C8B-B14F-4D97-AF65-F5344CB8AC3E}">
        <p14:creationId xmlns:p14="http://schemas.microsoft.com/office/powerpoint/2010/main" val="40722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8DA5F0B-308D-401E-967D-540D7E454C82}"/>
              </a:ext>
            </a:extLst>
          </p:cNvPr>
          <p:cNvPicPr>
            <a:picLocks noChangeAspect="1"/>
          </p:cNvPicPr>
          <p:nvPr/>
        </p:nvPicPr>
        <p:blipFill>
          <a:blip r:embed="rId2"/>
          <a:stretch>
            <a:fillRect/>
          </a:stretch>
        </p:blipFill>
        <p:spPr>
          <a:xfrm>
            <a:off x="9885784" y="294224"/>
            <a:ext cx="2057687" cy="3277057"/>
          </a:xfrm>
          <a:prstGeom prst="rect">
            <a:avLst/>
          </a:prstGeom>
        </p:spPr>
      </p:pic>
      <p:sp>
        <p:nvSpPr>
          <p:cNvPr id="2" name="Title 1">
            <a:extLst>
              <a:ext uri="{FF2B5EF4-FFF2-40B4-BE49-F238E27FC236}">
                <a16:creationId xmlns:a16="http://schemas.microsoft.com/office/drawing/2014/main" id="{1D63E519-8F4A-4561-85B2-87EA1DF0E254}"/>
              </a:ext>
            </a:extLst>
          </p:cNvPr>
          <p:cNvSpPr>
            <a:spLocks noGrp="1"/>
          </p:cNvSpPr>
          <p:nvPr>
            <p:ph type="title"/>
          </p:nvPr>
        </p:nvSpPr>
        <p:spPr/>
        <p:txBody>
          <a:bodyPr/>
          <a:lstStyle/>
          <a:p>
            <a:r>
              <a:rPr lang="en-GB" dirty="0"/>
              <a:t>development</a:t>
            </a:r>
          </a:p>
        </p:txBody>
      </p:sp>
      <p:pic>
        <p:nvPicPr>
          <p:cNvPr id="11" name="Picture 10">
            <a:extLst>
              <a:ext uri="{FF2B5EF4-FFF2-40B4-BE49-F238E27FC236}">
                <a16:creationId xmlns:a16="http://schemas.microsoft.com/office/drawing/2014/main" id="{3093879F-109E-4369-9578-27F3BABAF3F9}"/>
              </a:ext>
            </a:extLst>
          </p:cNvPr>
          <p:cNvPicPr>
            <a:picLocks noChangeAspect="1"/>
          </p:cNvPicPr>
          <p:nvPr/>
        </p:nvPicPr>
        <p:blipFill>
          <a:blip r:embed="rId3"/>
          <a:stretch>
            <a:fillRect/>
          </a:stretch>
        </p:blipFill>
        <p:spPr>
          <a:xfrm>
            <a:off x="1024128" y="1619046"/>
            <a:ext cx="6190859" cy="5080334"/>
          </a:xfrm>
          <a:prstGeom prst="rect">
            <a:avLst/>
          </a:prstGeom>
        </p:spPr>
      </p:pic>
      <p:pic>
        <p:nvPicPr>
          <p:cNvPr id="13" name="Picture 12">
            <a:extLst>
              <a:ext uri="{FF2B5EF4-FFF2-40B4-BE49-F238E27FC236}">
                <a16:creationId xmlns:a16="http://schemas.microsoft.com/office/drawing/2014/main" id="{6D9165B7-FA0D-4C74-8CA8-A3A1DFE8B0DF}"/>
              </a:ext>
            </a:extLst>
          </p:cNvPr>
          <p:cNvPicPr>
            <a:picLocks noChangeAspect="1"/>
          </p:cNvPicPr>
          <p:nvPr/>
        </p:nvPicPr>
        <p:blipFill rotWithShape="1">
          <a:blip r:embed="rId4"/>
          <a:srcRect r="4829"/>
          <a:stretch/>
        </p:blipFill>
        <p:spPr>
          <a:xfrm>
            <a:off x="7084621" y="415522"/>
            <a:ext cx="2665869" cy="6162560"/>
          </a:xfrm>
          <a:prstGeom prst="rect">
            <a:avLst/>
          </a:prstGeom>
        </p:spPr>
      </p:pic>
      <p:sp>
        <p:nvSpPr>
          <p:cNvPr id="16" name="Arrow: Curved Left 15">
            <a:extLst>
              <a:ext uri="{FF2B5EF4-FFF2-40B4-BE49-F238E27FC236}">
                <a16:creationId xmlns:a16="http://schemas.microsoft.com/office/drawing/2014/main" id="{99A857E8-0452-4451-B21D-E4A304486E08}"/>
              </a:ext>
            </a:extLst>
          </p:cNvPr>
          <p:cNvSpPr/>
          <p:nvPr/>
        </p:nvSpPr>
        <p:spPr>
          <a:xfrm rot="2461669">
            <a:off x="10108080" y="3351068"/>
            <a:ext cx="912920" cy="1960777"/>
          </a:xfrm>
          <a:prstGeom prst="curvedLeftArrow">
            <a:avLst>
              <a:gd name="adj1" fmla="val 25000"/>
              <a:gd name="adj2" fmla="val 50000"/>
              <a:gd name="adj3" fmla="val 30419"/>
            </a:avLst>
          </a:prstGeom>
          <a:solidFill>
            <a:srgbClr val="FF4A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4A83"/>
              </a:solidFill>
            </a:endParaRPr>
          </a:p>
        </p:txBody>
      </p:sp>
    </p:spTree>
    <p:extLst>
      <p:ext uri="{BB962C8B-B14F-4D97-AF65-F5344CB8AC3E}">
        <p14:creationId xmlns:p14="http://schemas.microsoft.com/office/powerpoint/2010/main" val="175529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E519-8F4A-4561-85B2-87EA1DF0E254}"/>
              </a:ext>
            </a:extLst>
          </p:cNvPr>
          <p:cNvSpPr>
            <a:spLocks noGrp="1"/>
          </p:cNvSpPr>
          <p:nvPr>
            <p:ph type="title"/>
          </p:nvPr>
        </p:nvSpPr>
        <p:spPr/>
        <p:txBody>
          <a:bodyPr/>
          <a:lstStyle/>
          <a:p>
            <a:r>
              <a:rPr lang="en-GB" dirty="0"/>
              <a:t>development</a:t>
            </a:r>
          </a:p>
        </p:txBody>
      </p:sp>
    </p:spTree>
    <p:extLst>
      <p:ext uri="{BB962C8B-B14F-4D97-AF65-F5344CB8AC3E}">
        <p14:creationId xmlns:p14="http://schemas.microsoft.com/office/powerpoint/2010/main" val="1438788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4EA8-9C66-4C5F-A586-63D59B45E2F7}"/>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0772C90F-5E51-428C-8889-44AD26C744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3528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28DE-E471-40E9-83D8-675F12EBC233}"/>
              </a:ext>
            </a:extLst>
          </p:cNvPr>
          <p:cNvSpPr>
            <a:spLocks noGrp="1"/>
          </p:cNvSpPr>
          <p:nvPr>
            <p:ph type="title"/>
          </p:nvPr>
        </p:nvSpPr>
        <p:spPr/>
        <p:txBody>
          <a:bodyPr/>
          <a:lstStyle/>
          <a:p>
            <a:r>
              <a:rPr lang="en-GB" dirty="0"/>
              <a:t>Post-production</a:t>
            </a:r>
          </a:p>
        </p:txBody>
      </p:sp>
    </p:spTree>
    <p:extLst>
      <p:ext uri="{BB962C8B-B14F-4D97-AF65-F5344CB8AC3E}">
        <p14:creationId xmlns:p14="http://schemas.microsoft.com/office/powerpoint/2010/main" val="80230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E2DB-8FF7-4DEF-B67C-66F22092665C}"/>
              </a:ext>
            </a:extLst>
          </p:cNvPr>
          <p:cNvSpPr>
            <a:spLocks noGrp="1"/>
          </p:cNvSpPr>
          <p:nvPr>
            <p:ph type="title"/>
          </p:nvPr>
        </p:nvSpPr>
        <p:spPr/>
        <p:txBody>
          <a:bodyPr/>
          <a:lstStyle/>
          <a:p>
            <a:r>
              <a:rPr lang="en-GB" dirty="0"/>
              <a:t>User evaluation</a:t>
            </a:r>
          </a:p>
        </p:txBody>
      </p:sp>
      <p:sp>
        <p:nvSpPr>
          <p:cNvPr id="3" name="Content Placeholder 2">
            <a:extLst>
              <a:ext uri="{FF2B5EF4-FFF2-40B4-BE49-F238E27FC236}">
                <a16:creationId xmlns:a16="http://schemas.microsoft.com/office/drawing/2014/main" id="{AD2E9C56-2214-4F92-9B3A-505B94B25E4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7441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684F-1F23-4B20-9607-C273A894A1D9}"/>
              </a:ext>
            </a:extLst>
          </p:cNvPr>
          <p:cNvSpPr>
            <a:spLocks noGrp="1"/>
          </p:cNvSpPr>
          <p:nvPr>
            <p:ph type="title"/>
          </p:nvPr>
        </p:nvSpPr>
        <p:spPr/>
        <p:txBody>
          <a:bodyPr/>
          <a:lstStyle/>
          <a:p>
            <a:r>
              <a:rPr lang="en-GB" dirty="0"/>
              <a:t>Future plans?</a:t>
            </a:r>
          </a:p>
        </p:txBody>
      </p:sp>
      <p:sp>
        <p:nvSpPr>
          <p:cNvPr id="3" name="Content Placeholder 2">
            <a:extLst>
              <a:ext uri="{FF2B5EF4-FFF2-40B4-BE49-F238E27FC236}">
                <a16:creationId xmlns:a16="http://schemas.microsoft.com/office/drawing/2014/main" id="{444AB984-94F3-4077-8C3E-128163ED81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3284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2684-C26D-48D0-AA4B-FD2FBCA61D11}"/>
              </a:ext>
            </a:extLst>
          </p:cNvPr>
          <p:cNvSpPr>
            <a:spLocks noGrp="1"/>
          </p:cNvSpPr>
          <p:nvPr>
            <p:ph type="title"/>
          </p:nvPr>
        </p:nvSpPr>
        <p:spPr/>
        <p:txBody>
          <a:bodyPr/>
          <a:lstStyle/>
          <a:p>
            <a:r>
              <a:rPr lang="en-GB" dirty="0" err="1"/>
              <a:t>DEMo</a:t>
            </a:r>
            <a:endParaRPr lang="en-GB" dirty="0"/>
          </a:p>
        </p:txBody>
      </p:sp>
      <p:sp>
        <p:nvSpPr>
          <p:cNvPr id="3" name="Content Placeholder 2">
            <a:extLst>
              <a:ext uri="{FF2B5EF4-FFF2-40B4-BE49-F238E27FC236}">
                <a16:creationId xmlns:a16="http://schemas.microsoft.com/office/drawing/2014/main" id="{1B64524A-2EEF-4499-B979-68D9215FAF90}"/>
              </a:ext>
            </a:extLst>
          </p:cNvPr>
          <p:cNvSpPr>
            <a:spLocks noGrp="1"/>
          </p:cNvSpPr>
          <p:nvPr>
            <p:ph idx="1"/>
          </p:nvPr>
        </p:nvSpPr>
        <p:spPr/>
        <p:txBody>
          <a:bodyPr/>
          <a:lstStyle/>
          <a:p>
            <a:pPr>
              <a:buFont typeface="Wingdings" panose="05000000000000000000" pitchFamily="2" charset="2"/>
              <a:buChar char="q"/>
            </a:pPr>
            <a:r>
              <a:rPr lang="en-GB" dirty="0"/>
              <a:t> WIKI – </a:t>
            </a:r>
          </a:p>
          <a:p>
            <a:pPr>
              <a:buFont typeface="Wingdings" panose="05000000000000000000" pitchFamily="2" charset="2"/>
              <a:buChar char="q"/>
            </a:pPr>
            <a:r>
              <a:rPr lang="en-GB" dirty="0"/>
              <a:t> WEBSITE –</a:t>
            </a:r>
          </a:p>
          <a:p>
            <a:pPr>
              <a:buFont typeface="Wingdings" panose="05000000000000000000" pitchFamily="2" charset="2"/>
              <a:buChar char="q"/>
            </a:pPr>
            <a:r>
              <a:rPr lang="en-GB" dirty="0"/>
              <a:t> ALL SOURCE FILES UPLOADED TO s:\CIS\uploads\COMP1597\CW2\jm1541g</a:t>
            </a:r>
          </a:p>
          <a:p>
            <a:pPr>
              <a:buFont typeface="Wingdings" panose="05000000000000000000" pitchFamily="2" charset="2"/>
              <a:buChar char="q"/>
            </a:pPr>
            <a:endParaRPr lang="en-GB" dirty="0"/>
          </a:p>
          <a:p>
            <a:pPr>
              <a:buFont typeface="Wingdings" panose="05000000000000000000" pitchFamily="2" charset="2"/>
              <a:buChar char="q"/>
            </a:pPr>
            <a:endParaRPr lang="en-GB" dirty="0"/>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414975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9B09-CD86-444D-B674-B99CE76F9666}"/>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F2C0E0A2-060F-4532-AB5C-EC82203DFB4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5864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7414-4267-4A63-8FCA-EB531E766464}"/>
              </a:ext>
            </a:extLst>
          </p:cNvPr>
          <p:cNvSpPr>
            <a:spLocks noGrp="1"/>
          </p:cNvSpPr>
          <p:nvPr>
            <p:ph type="title"/>
          </p:nvPr>
        </p:nvSpPr>
        <p:spPr/>
        <p:txBody>
          <a:bodyPr/>
          <a:lstStyle/>
          <a:p>
            <a:r>
              <a:rPr lang="en-GB" dirty="0"/>
              <a:t>Delegating roles</a:t>
            </a:r>
          </a:p>
        </p:txBody>
      </p:sp>
      <p:sp>
        <p:nvSpPr>
          <p:cNvPr id="3" name="Content Placeholder 2">
            <a:extLst>
              <a:ext uri="{FF2B5EF4-FFF2-40B4-BE49-F238E27FC236}">
                <a16:creationId xmlns:a16="http://schemas.microsoft.com/office/drawing/2014/main" id="{2FB2D25F-09C5-4993-BF39-5E6B75208799}"/>
              </a:ext>
            </a:extLst>
          </p:cNvPr>
          <p:cNvSpPr>
            <a:spLocks noGrp="1"/>
          </p:cNvSpPr>
          <p:nvPr>
            <p:ph idx="1"/>
          </p:nvPr>
        </p:nvSpPr>
        <p:spPr/>
        <p:txBody>
          <a:bodyPr>
            <a:normAutofit/>
          </a:bodyPr>
          <a:lstStyle/>
          <a:p>
            <a:pPr>
              <a:buFont typeface="Wingdings" panose="05000000000000000000" pitchFamily="2" charset="2"/>
              <a:buChar char="v"/>
            </a:pPr>
            <a:r>
              <a:rPr lang="en-GB" dirty="0"/>
              <a:t>Different people had different skill sets</a:t>
            </a:r>
          </a:p>
          <a:p>
            <a:pPr>
              <a:buFont typeface="Wingdings" panose="05000000000000000000" pitchFamily="2" charset="2"/>
              <a:buChar char="v"/>
            </a:pPr>
            <a:r>
              <a:rPr lang="en-GB" dirty="0"/>
              <a:t>Between the roles of designer, and artist are different responsibilities and tasks to do</a:t>
            </a:r>
          </a:p>
          <a:p>
            <a:pPr>
              <a:buFont typeface="Wingdings" panose="05000000000000000000" pitchFamily="2" charset="2"/>
              <a:buChar char="v"/>
            </a:pPr>
            <a:r>
              <a:rPr lang="en-GB" dirty="0"/>
              <a:t>With creating a website, it was important to find who had more experience with coding and creating a site </a:t>
            </a:r>
          </a:p>
          <a:p>
            <a:pPr>
              <a:buFont typeface="Wingdings" panose="05000000000000000000" pitchFamily="2" charset="2"/>
              <a:buChar char="v"/>
            </a:pPr>
            <a:r>
              <a:rPr lang="en-GB" dirty="0"/>
              <a:t>Because of the 3D element we wanted to add, we had to also have someone who was comfortable with creating 3D models </a:t>
            </a:r>
          </a:p>
          <a:p>
            <a:pPr>
              <a:buFont typeface="Wingdings" panose="05000000000000000000" pitchFamily="2" charset="2"/>
              <a:buChar char="v"/>
            </a:pPr>
            <a:r>
              <a:rPr lang="en-GB" dirty="0"/>
              <a:t>Raia – </a:t>
            </a:r>
            <a:r>
              <a:rPr lang="en-GB" dirty="0">
                <a:solidFill>
                  <a:srgbClr val="FF4A83"/>
                </a:solidFill>
              </a:rPr>
              <a:t>Designer</a:t>
            </a:r>
            <a:r>
              <a:rPr lang="en-GB" dirty="0"/>
              <a:t>, Megan – </a:t>
            </a:r>
            <a:r>
              <a:rPr lang="en-GB" dirty="0">
                <a:solidFill>
                  <a:srgbClr val="FF4A83"/>
                </a:solidFill>
              </a:rPr>
              <a:t>Designer</a:t>
            </a:r>
            <a:r>
              <a:rPr lang="en-GB" dirty="0"/>
              <a:t>, Jasmine –</a:t>
            </a:r>
            <a:r>
              <a:rPr lang="en-GB" dirty="0">
                <a:solidFill>
                  <a:srgbClr val="FF4A83"/>
                </a:solidFill>
              </a:rPr>
              <a:t> Artist</a:t>
            </a:r>
            <a:r>
              <a:rPr lang="en-GB" dirty="0"/>
              <a:t>, Alissa - </a:t>
            </a:r>
            <a:r>
              <a:rPr lang="en-GB" dirty="0">
                <a:solidFill>
                  <a:srgbClr val="FF4A83"/>
                </a:solidFill>
              </a:rPr>
              <a:t>Artist</a:t>
            </a:r>
          </a:p>
          <a:p>
            <a:pPr>
              <a:buFont typeface="Wingdings" panose="05000000000000000000" pitchFamily="2" charset="2"/>
              <a:buChar char="v"/>
            </a:pPr>
            <a:endParaRPr lang="en-GB" dirty="0"/>
          </a:p>
          <a:p>
            <a:pPr>
              <a:buFont typeface="Wingdings" panose="05000000000000000000" pitchFamily="2" charset="2"/>
              <a:buChar char="v"/>
            </a:pPr>
            <a:endParaRPr lang="en-GB" dirty="0"/>
          </a:p>
          <a:p>
            <a:pPr>
              <a:buFont typeface="Wingdings" panose="05000000000000000000" pitchFamily="2" charset="2"/>
              <a:buChar char="v"/>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17636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7711-05F6-47AF-9571-0F0E7EB8C5CE}"/>
              </a:ext>
            </a:extLst>
          </p:cNvPr>
          <p:cNvSpPr>
            <a:spLocks noGrp="1"/>
          </p:cNvSpPr>
          <p:nvPr>
            <p:ph type="title"/>
          </p:nvPr>
        </p:nvSpPr>
        <p:spPr/>
        <p:txBody>
          <a:bodyPr/>
          <a:lstStyle/>
          <a:p>
            <a:r>
              <a:rPr lang="en-GB" dirty="0"/>
              <a:t>PRE-PRODUCTION</a:t>
            </a:r>
          </a:p>
        </p:txBody>
      </p:sp>
    </p:spTree>
    <p:extLst>
      <p:ext uri="{BB962C8B-B14F-4D97-AF65-F5344CB8AC3E}">
        <p14:creationId xmlns:p14="http://schemas.microsoft.com/office/powerpoint/2010/main" val="381464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963D-CDD1-4433-B533-22ABC9375F43}"/>
              </a:ext>
            </a:extLst>
          </p:cNvPr>
          <p:cNvSpPr>
            <a:spLocks noGrp="1"/>
          </p:cNvSpPr>
          <p:nvPr>
            <p:ph type="title"/>
          </p:nvPr>
        </p:nvSpPr>
        <p:spPr/>
        <p:txBody>
          <a:bodyPr/>
          <a:lstStyle/>
          <a:p>
            <a:r>
              <a:rPr lang="en-GB" dirty="0"/>
              <a:t>Foundation</a:t>
            </a:r>
          </a:p>
        </p:txBody>
      </p:sp>
      <p:sp>
        <p:nvSpPr>
          <p:cNvPr id="3" name="Content Placeholder 2">
            <a:extLst>
              <a:ext uri="{FF2B5EF4-FFF2-40B4-BE49-F238E27FC236}">
                <a16:creationId xmlns:a16="http://schemas.microsoft.com/office/drawing/2014/main" id="{207F8E4B-AC9A-492E-8F1E-1B70A2A90441}"/>
              </a:ext>
            </a:extLst>
          </p:cNvPr>
          <p:cNvSpPr>
            <a:spLocks noGrp="1"/>
          </p:cNvSpPr>
          <p:nvPr>
            <p:ph idx="1"/>
          </p:nvPr>
        </p:nvSpPr>
        <p:spPr/>
        <p:txBody>
          <a:bodyPr/>
          <a:lstStyle/>
          <a:p>
            <a:pPr>
              <a:buFont typeface="Wingdings" panose="05000000000000000000" pitchFamily="2" charset="2"/>
              <a:buChar char="v"/>
            </a:pPr>
            <a:r>
              <a:rPr lang="en-GB" dirty="0"/>
              <a:t>We were trying to think of a product that we all could like, something we would all buy, something we would be willing to test a lot of</a:t>
            </a:r>
          </a:p>
          <a:p>
            <a:pPr>
              <a:buFont typeface="Wingdings" panose="05000000000000000000" pitchFamily="2" charset="2"/>
              <a:buChar char="v"/>
            </a:pPr>
            <a:r>
              <a:rPr lang="en-GB" dirty="0"/>
              <a:t>We started to talk about desserts and realized we all like cake/cupcakes</a:t>
            </a:r>
          </a:p>
          <a:p>
            <a:pPr>
              <a:buFont typeface="Wingdings" panose="05000000000000000000" pitchFamily="2" charset="2"/>
              <a:buChar char="v"/>
            </a:pPr>
            <a:r>
              <a:rPr lang="en-GB" dirty="0"/>
              <a:t>Cupcakes that were well known but also ones that we personally liked and enjoyed eating on a regular basis</a:t>
            </a:r>
          </a:p>
          <a:p>
            <a:pPr>
              <a:buFont typeface="Wingdings" panose="05000000000000000000" pitchFamily="2" charset="2"/>
              <a:buChar char="v"/>
            </a:pPr>
            <a:r>
              <a:rPr lang="en-GB" dirty="0"/>
              <a:t>Not just cupcakes but also cakes</a:t>
            </a:r>
          </a:p>
          <a:p>
            <a:pPr>
              <a:buFont typeface="Wingdings" panose="05000000000000000000" pitchFamily="2" charset="2"/>
              <a:buChar char="v"/>
            </a:pPr>
            <a:r>
              <a:rPr lang="en-GB" dirty="0"/>
              <a:t>We wanted the cakes to be designable as well, add different toppings and decorations</a:t>
            </a:r>
          </a:p>
          <a:p>
            <a:pPr>
              <a:buFont typeface="Wingdings" panose="05000000000000000000" pitchFamily="2" charset="2"/>
              <a:buChar char="v"/>
            </a:pPr>
            <a:r>
              <a:rPr lang="en-GB" dirty="0"/>
              <a:t>Including the added feature of 3D models that are coded to change with decision</a:t>
            </a:r>
          </a:p>
        </p:txBody>
      </p:sp>
    </p:spTree>
    <p:extLst>
      <p:ext uri="{BB962C8B-B14F-4D97-AF65-F5344CB8AC3E}">
        <p14:creationId xmlns:p14="http://schemas.microsoft.com/office/powerpoint/2010/main" val="127294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F3B3-DA7B-4CAA-A0EB-EE84D160B2E6}"/>
              </a:ext>
            </a:extLst>
          </p:cNvPr>
          <p:cNvSpPr>
            <a:spLocks noGrp="1"/>
          </p:cNvSpPr>
          <p:nvPr>
            <p:ph type="title"/>
          </p:nvPr>
        </p:nvSpPr>
        <p:spPr/>
        <p:txBody>
          <a:bodyPr/>
          <a:lstStyle/>
          <a:p>
            <a:r>
              <a:rPr lang="en-GB" dirty="0"/>
              <a:t>Changing ideas?</a:t>
            </a:r>
          </a:p>
        </p:txBody>
      </p:sp>
      <p:sp>
        <p:nvSpPr>
          <p:cNvPr id="3" name="Content Placeholder 2">
            <a:extLst>
              <a:ext uri="{FF2B5EF4-FFF2-40B4-BE49-F238E27FC236}">
                <a16:creationId xmlns:a16="http://schemas.microsoft.com/office/drawing/2014/main" id="{ABCD9935-869D-4B12-916A-FC4E02501A27}"/>
              </a:ext>
            </a:extLst>
          </p:cNvPr>
          <p:cNvSpPr>
            <a:spLocks noGrp="1"/>
          </p:cNvSpPr>
          <p:nvPr>
            <p:ph idx="1"/>
          </p:nvPr>
        </p:nvSpPr>
        <p:spPr/>
        <p:txBody>
          <a:bodyPr/>
          <a:lstStyle/>
          <a:p>
            <a:pPr>
              <a:buFont typeface="Wingdings" panose="05000000000000000000" pitchFamily="2" charset="2"/>
              <a:buChar char="v"/>
            </a:pPr>
            <a:r>
              <a:rPr lang="en-GB" dirty="0"/>
              <a:t>From an app to a website</a:t>
            </a:r>
          </a:p>
          <a:p>
            <a:pPr>
              <a:buFont typeface="Wingdings" panose="05000000000000000000" pitchFamily="2" charset="2"/>
              <a:buChar char="v"/>
            </a:pPr>
            <a:r>
              <a:rPr lang="en-GB" dirty="0"/>
              <a:t>From a team of 5 to 4</a:t>
            </a:r>
          </a:p>
          <a:p>
            <a:pPr>
              <a:buFont typeface="Wingdings" panose="05000000000000000000" pitchFamily="2" charset="2"/>
              <a:buChar char="v"/>
            </a:pPr>
            <a:r>
              <a:rPr lang="en-GB" dirty="0"/>
              <a:t>Adapting to the current situation and being flexible enough to continue on and persevere through</a:t>
            </a:r>
          </a:p>
          <a:p>
            <a:pPr>
              <a:buFont typeface="Wingdings" panose="05000000000000000000" pitchFamily="2" charset="2"/>
              <a:buChar char="v"/>
            </a:pPr>
            <a:r>
              <a:rPr lang="en-GB" dirty="0"/>
              <a:t>Having to still keep our idea complex and stay away from a basic website</a:t>
            </a:r>
          </a:p>
          <a:p>
            <a:pPr>
              <a:buFont typeface="Wingdings" panose="05000000000000000000" pitchFamily="2" charset="2"/>
              <a:buChar char="v"/>
            </a:pPr>
            <a:r>
              <a:rPr lang="en-GB" dirty="0"/>
              <a:t>Make sure the 3D additions to our site were successful because it made us different and unique</a:t>
            </a:r>
          </a:p>
          <a:p>
            <a:pPr>
              <a:buFont typeface="Wingdings" panose="05000000000000000000" pitchFamily="2" charset="2"/>
              <a:buChar char="v"/>
            </a:pPr>
            <a:endParaRPr lang="en-GB" dirty="0"/>
          </a:p>
        </p:txBody>
      </p:sp>
    </p:spTree>
    <p:extLst>
      <p:ext uri="{BB962C8B-B14F-4D97-AF65-F5344CB8AC3E}">
        <p14:creationId xmlns:p14="http://schemas.microsoft.com/office/powerpoint/2010/main" val="97883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38C4-764F-4847-BD20-D790CD292060}"/>
              </a:ext>
            </a:extLst>
          </p:cNvPr>
          <p:cNvSpPr>
            <a:spLocks noGrp="1"/>
          </p:cNvSpPr>
          <p:nvPr>
            <p:ph type="title"/>
          </p:nvPr>
        </p:nvSpPr>
        <p:spPr/>
        <p:txBody>
          <a:bodyPr>
            <a:normAutofit fontScale="90000"/>
          </a:bodyPr>
          <a:lstStyle/>
          <a:p>
            <a:r>
              <a:rPr lang="en-GB" dirty="0"/>
              <a:t>Design concepts</a:t>
            </a:r>
            <a:br>
              <a:rPr lang="en-GB" dirty="0"/>
            </a:br>
            <a:r>
              <a:rPr lang="en-GB" sz="3200" dirty="0"/>
              <a:t>LOW-FIDELITY PROTOTYPES </a:t>
            </a:r>
            <a:br>
              <a:rPr lang="en-GB" dirty="0"/>
            </a:br>
            <a:endParaRPr lang="en-GB" dirty="0"/>
          </a:p>
        </p:txBody>
      </p:sp>
      <p:sp>
        <p:nvSpPr>
          <p:cNvPr id="10" name="Rectangle 9">
            <a:extLst>
              <a:ext uri="{FF2B5EF4-FFF2-40B4-BE49-F238E27FC236}">
                <a16:creationId xmlns:a16="http://schemas.microsoft.com/office/drawing/2014/main" id="{B5057E0A-9497-473A-BBD0-A7BAEF3452E5}"/>
              </a:ext>
            </a:extLst>
          </p:cNvPr>
          <p:cNvSpPr/>
          <p:nvPr/>
        </p:nvSpPr>
        <p:spPr>
          <a:xfrm>
            <a:off x="5945959" y="3244334"/>
            <a:ext cx="300082" cy="369332"/>
          </a:xfrm>
          <a:prstGeom prst="rect">
            <a:avLst/>
          </a:prstGeom>
        </p:spPr>
        <p:txBody>
          <a:bodyPr wrap="none">
            <a:spAutoFit/>
          </a:bodyPr>
          <a:lstStyle/>
          <a:p>
            <a:r>
              <a:rPr lang="en-GB" dirty="0"/>
              <a:t>–</a:t>
            </a:r>
          </a:p>
        </p:txBody>
      </p:sp>
      <p:pic>
        <p:nvPicPr>
          <p:cNvPr id="4" name="Picture 3">
            <a:extLst>
              <a:ext uri="{FF2B5EF4-FFF2-40B4-BE49-F238E27FC236}">
                <a16:creationId xmlns:a16="http://schemas.microsoft.com/office/drawing/2014/main" id="{5DF0E2F3-4E19-4CC9-A4AE-43E4B2FD0118}"/>
              </a:ext>
            </a:extLst>
          </p:cNvPr>
          <p:cNvPicPr>
            <a:picLocks noChangeAspect="1"/>
          </p:cNvPicPr>
          <p:nvPr/>
        </p:nvPicPr>
        <p:blipFill>
          <a:blip r:embed="rId2"/>
          <a:stretch>
            <a:fillRect/>
          </a:stretch>
        </p:blipFill>
        <p:spPr>
          <a:xfrm>
            <a:off x="1150871" y="1770452"/>
            <a:ext cx="6499889" cy="4680206"/>
          </a:xfrm>
          <a:prstGeom prst="rect">
            <a:avLst/>
          </a:prstGeom>
        </p:spPr>
      </p:pic>
      <p:sp>
        <p:nvSpPr>
          <p:cNvPr id="14" name="TextBox 13">
            <a:extLst>
              <a:ext uri="{FF2B5EF4-FFF2-40B4-BE49-F238E27FC236}">
                <a16:creationId xmlns:a16="http://schemas.microsoft.com/office/drawing/2014/main" id="{07CC7046-9760-44AA-8331-66B2E63E1312}"/>
              </a:ext>
            </a:extLst>
          </p:cNvPr>
          <p:cNvSpPr txBox="1"/>
          <p:nvPr/>
        </p:nvSpPr>
        <p:spPr>
          <a:xfrm>
            <a:off x="7810149" y="1694951"/>
            <a:ext cx="3749879" cy="4278094"/>
          </a:xfrm>
          <a:prstGeom prst="rect">
            <a:avLst/>
          </a:prstGeom>
          <a:noFill/>
        </p:spPr>
        <p:txBody>
          <a:bodyPr wrap="square" rtlCol="0">
            <a:spAutoFit/>
          </a:bodyPr>
          <a:lstStyle/>
          <a:p>
            <a:r>
              <a:rPr lang="en-GB" sz="1700" dirty="0"/>
              <a:t>A storyboard was created as a low-fidelity prototype of the proposed artefact during the pre-production phase, where the initial design decisions and conceptualisation was being discussed amongst the group. </a:t>
            </a:r>
          </a:p>
          <a:p>
            <a:endParaRPr lang="en-GB" sz="1700" dirty="0"/>
          </a:p>
          <a:p>
            <a:r>
              <a:rPr lang="en-GB" sz="1700" dirty="0"/>
              <a:t>The storyboard shows how the user has a “need” outside of the artefact of designing a cake for an upcoming special occasion, and also how the user will interact with the artefact -- where they are able to; sign up, log in, create and customise a cake with a live 3D preview, and finally, purchase and order the cake which they have created.</a:t>
            </a:r>
          </a:p>
        </p:txBody>
      </p:sp>
    </p:spTree>
    <p:extLst>
      <p:ext uri="{BB962C8B-B14F-4D97-AF65-F5344CB8AC3E}">
        <p14:creationId xmlns:p14="http://schemas.microsoft.com/office/powerpoint/2010/main" val="272041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9923-1EC9-4E8B-986A-A88842E792AC}"/>
              </a:ext>
            </a:extLst>
          </p:cNvPr>
          <p:cNvSpPr>
            <a:spLocks noGrp="1"/>
          </p:cNvSpPr>
          <p:nvPr>
            <p:ph type="title"/>
          </p:nvPr>
        </p:nvSpPr>
        <p:spPr/>
        <p:txBody>
          <a:bodyPr/>
          <a:lstStyle/>
          <a:p>
            <a:r>
              <a:rPr lang="en-GB" dirty="0"/>
              <a:t>requirements</a:t>
            </a:r>
          </a:p>
        </p:txBody>
      </p:sp>
      <p:sp>
        <p:nvSpPr>
          <p:cNvPr id="3" name="Content Placeholder 2">
            <a:extLst>
              <a:ext uri="{FF2B5EF4-FFF2-40B4-BE49-F238E27FC236}">
                <a16:creationId xmlns:a16="http://schemas.microsoft.com/office/drawing/2014/main" id="{A59F8296-DB8F-4B72-BC2C-3BA2A165B65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878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38C4-764F-4847-BD20-D790CD292060}"/>
              </a:ext>
            </a:extLst>
          </p:cNvPr>
          <p:cNvSpPr>
            <a:spLocks noGrp="1"/>
          </p:cNvSpPr>
          <p:nvPr>
            <p:ph type="title"/>
          </p:nvPr>
        </p:nvSpPr>
        <p:spPr/>
        <p:txBody>
          <a:bodyPr>
            <a:normAutofit fontScale="90000"/>
          </a:bodyPr>
          <a:lstStyle/>
          <a:p>
            <a:r>
              <a:rPr lang="en-GB" dirty="0"/>
              <a:t>Design concepts</a:t>
            </a:r>
            <a:br>
              <a:rPr lang="en-GB" dirty="0"/>
            </a:br>
            <a:r>
              <a:rPr lang="en-GB" sz="3200" dirty="0"/>
              <a:t>HIGH-FIDELITY PROTOTYPES </a:t>
            </a:r>
            <a:br>
              <a:rPr lang="en-GB" dirty="0"/>
            </a:br>
            <a:endParaRPr lang="en-GB" dirty="0"/>
          </a:p>
        </p:txBody>
      </p:sp>
      <p:pic>
        <p:nvPicPr>
          <p:cNvPr id="5" name="Content Placeholder 4">
            <a:extLst>
              <a:ext uri="{FF2B5EF4-FFF2-40B4-BE49-F238E27FC236}">
                <a16:creationId xmlns:a16="http://schemas.microsoft.com/office/drawing/2014/main" id="{9C376AC1-0D27-4C68-95B4-43F7593DFBF4}"/>
              </a:ext>
            </a:extLst>
          </p:cNvPr>
          <p:cNvPicPr>
            <a:picLocks noGrp="1" noChangeAspect="1"/>
          </p:cNvPicPr>
          <p:nvPr>
            <p:ph idx="1"/>
          </p:nvPr>
        </p:nvPicPr>
        <p:blipFill>
          <a:blip r:embed="rId2"/>
          <a:stretch>
            <a:fillRect/>
          </a:stretch>
        </p:blipFill>
        <p:spPr>
          <a:xfrm>
            <a:off x="1150872" y="1773347"/>
            <a:ext cx="2277920" cy="4048955"/>
          </a:xfrm>
        </p:spPr>
      </p:pic>
      <p:pic>
        <p:nvPicPr>
          <p:cNvPr id="7" name="Picture 6">
            <a:extLst>
              <a:ext uri="{FF2B5EF4-FFF2-40B4-BE49-F238E27FC236}">
                <a16:creationId xmlns:a16="http://schemas.microsoft.com/office/drawing/2014/main" id="{B1CCD06E-1A30-4672-84C9-257AE1FBEF5F}"/>
              </a:ext>
            </a:extLst>
          </p:cNvPr>
          <p:cNvPicPr>
            <a:picLocks noChangeAspect="1"/>
          </p:cNvPicPr>
          <p:nvPr/>
        </p:nvPicPr>
        <p:blipFill>
          <a:blip r:embed="rId3"/>
          <a:stretch>
            <a:fillRect/>
          </a:stretch>
        </p:blipFill>
        <p:spPr>
          <a:xfrm>
            <a:off x="3660182" y="1773347"/>
            <a:ext cx="2223982" cy="4048955"/>
          </a:xfrm>
          <a:prstGeom prst="rect">
            <a:avLst/>
          </a:prstGeom>
        </p:spPr>
      </p:pic>
      <p:pic>
        <p:nvPicPr>
          <p:cNvPr id="9" name="Picture 8">
            <a:extLst>
              <a:ext uri="{FF2B5EF4-FFF2-40B4-BE49-F238E27FC236}">
                <a16:creationId xmlns:a16="http://schemas.microsoft.com/office/drawing/2014/main" id="{2360054B-6B63-4C09-B3A9-588890538B91}"/>
              </a:ext>
            </a:extLst>
          </p:cNvPr>
          <p:cNvPicPr>
            <a:picLocks noChangeAspect="1"/>
          </p:cNvPicPr>
          <p:nvPr/>
        </p:nvPicPr>
        <p:blipFill>
          <a:blip r:embed="rId4"/>
          <a:stretch>
            <a:fillRect/>
          </a:stretch>
        </p:blipFill>
        <p:spPr>
          <a:xfrm>
            <a:off x="6115554" y="1773347"/>
            <a:ext cx="2218065" cy="4048955"/>
          </a:xfrm>
          <a:prstGeom prst="rect">
            <a:avLst/>
          </a:prstGeom>
        </p:spPr>
      </p:pic>
      <p:sp>
        <p:nvSpPr>
          <p:cNvPr id="13" name="Rectangle 12">
            <a:extLst>
              <a:ext uri="{FF2B5EF4-FFF2-40B4-BE49-F238E27FC236}">
                <a16:creationId xmlns:a16="http://schemas.microsoft.com/office/drawing/2014/main" id="{8C767C9C-179D-4D9D-95EE-4A8579E69FD4}"/>
              </a:ext>
            </a:extLst>
          </p:cNvPr>
          <p:cNvSpPr/>
          <p:nvPr/>
        </p:nvSpPr>
        <p:spPr>
          <a:xfrm>
            <a:off x="8413417" y="1645243"/>
            <a:ext cx="3374572" cy="5386090"/>
          </a:xfrm>
          <a:prstGeom prst="rect">
            <a:avLst/>
          </a:prstGeom>
        </p:spPr>
        <p:txBody>
          <a:bodyPr wrap="square">
            <a:spAutoFit/>
          </a:bodyPr>
          <a:lstStyle/>
          <a:p>
            <a:r>
              <a:rPr lang="en-GB" sz="1700" dirty="0"/>
              <a:t>High-fidelity prototype designs were also created using Invision during the pre-production phase of the artefact -- showing the proposed design decisions for how the mobile application will work and how the user can navigate and interact with the mobile application.</a:t>
            </a:r>
          </a:p>
          <a:p>
            <a:endParaRPr lang="en-GB" sz="1700" dirty="0"/>
          </a:p>
          <a:p>
            <a:r>
              <a:rPr lang="en-GB" sz="1700" dirty="0"/>
              <a:t>The screens of the mobile application are as follows; the home screen, log in, register an account, main menu, the “create your cake” page, and also the user profile tab which will open when the hamburger menu button is tapped on.</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3560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38C4-764F-4847-BD20-D790CD292060}"/>
              </a:ext>
            </a:extLst>
          </p:cNvPr>
          <p:cNvSpPr>
            <a:spLocks noGrp="1"/>
          </p:cNvSpPr>
          <p:nvPr>
            <p:ph type="title"/>
          </p:nvPr>
        </p:nvSpPr>
        <p:spPr/>
        <p:txBody>
          <a:bodyPr>
            <a:normAutofit fontScale="90000"/>
          </a:bodyPr>
          <a:lstStyle/>
          <a:p>
            <a:r>
              <a:rPr lang="en-GB" dirty="0"/>
              <a:t>Design concepts</a:t>
            </a:r>
            <a:br>
              <a:rPr lang="en-GB" dirty="0"/>
            </a:br>
            <a:r>
              <a:rPr lang="en-GB" sz="3200" dirty="0"/>
              <a:t>HIGH-FIDELITY PROTOTYPES </a:t>
            </a:r>
            <a:br>
              <a:rPr lang="en-GB" dirty="0"/>
            </a:br>
            <a:endParaRPr lang="en-GB" dirty="0"/>
          </a:p>
        </p:txBody>
      </p:sp>
      <p:pic>
        <p:nvPicPr>
          <p:cNvPr id="8" name="Picture 7">
            <a:extLst>
              <a:ext uri="{FF2B5EF4-FFF2-40B4-BE49-F238E27FC236}">
                <a16:creationId xmlns:a16="http://schemas.microsoft.com/office/drawing/2014/main" id="{A4979EF4-E13D-4F91-B380-F08797D4158D}"/>
              </a:ext>
            </a:extLst>
          </p:cNvPr>
          <p:cNvPicPr>
            <a:picLocks noChangeAspect="1"/>
          </p:cNvPicPr>
          <p:nvPr/>
        </p:nvPicPr>
        <p:blipFill>
          <a:blip r:embed="rId2"/>
          <a:stretch>
            <a:fillRect/>
          </a:stretch>
        </p:blipFill>
        <p:spPr>
          <a:xfrm>
            <a:off x="3645698" y="1773346"/>
            <a:ext cx="2269567" cy="4064108"/>
          </a:xfrm>
          <a:prstGeom prst="rect">
            <a:avLst/>
          </a:prstGeom>
        </p:spPr>
      </p:pic>
      <p:pic>
        <p:nvPicPr>
          <p:cNvPr id="12" name="Picture 11">
            <a:extLst>
              <a:ext uri="{FF2B5EF4-FFF2-40B4-BE49-F238E27FC236}">
                <a16:creationId xmlns:a16="http://schemas.microsoft.com/office/drawing/2014/main" id="{29D03E53-E9E2-43F6-8814-21C249648E62}"/>
              </a:ext>
            </a:extLst>
          </p:cNvPr>
          <p:cNvPicPr>
            <a:picLocks noChangeAspect="1"/>
          </p:cNvPicPr>
          <p:nvPr/>
        </p:nvPicPr>
        <p:blipFill>
          <a:blip r:embed="rId3"/>
          <a:stretch>
            <a:fillRect/>
          </a:stretch>
        </p:blipFill>
        <p:spPr>
          <a:xfrm>
            <a:off x="6144704" y="1725229"/>
            <a:ext cx="2228807" cy="4097072"/>
          </a:xfrm>
          <a:prstGeom prst="rect">
            <a:avLst/>
          </a:prstGeom>
        </p:spPr>
      </p:pic>
      <p:pic>
        <p:nvPicPr>
          <p:cNvPr id="14" name="Content Placeholder 4">
            <a:extLst>
              <a:ext uri="{FF2B5EF4-FFF2-40B4-BE49-F238E27FC236}">
                <a16:creationId xmlns:a16="http://schemas.microsoft.com/office/drawing/2014/main" id="{821DB538-BD8C-4B69-9081-08D30F9D9A99}"/>
              </a:ext>
            </a:extLst>
          </p:cNvPr>
          <p:cNvPicPr>
            <a:picLocks noChangeAspect="1"/>
          </p:cNvPicPr>
          <p:nvPr/>
        </p:nvPicPr>
        <p:blipFill>
          <a:blip r:embed="rId4"/>
          <a:stretch>
            <a:fillRect/>
          </a:stretch>
        </p:blipFill>
        <p:spPr>
          <a:xfrm>
            <a:off x="1150872" y="1773347"/>
            <a:ext cx="2277920" cy="4048955"/>
          </a:xfrm>
          <a:prstGeom prst="rect">
            <a:avLst/>
          </a:prstGeom>
        </p:spPr>
      </p:pic>
      <p:pic>
        <p:nvPicPr>
          <p:cNvPr id="4" name="Picture 3">
            <a:extLst>
              <a:ext uri="{FF2B5EF4-FFF2-40B4-BE49-F238E27FC236}">
                <a16:creationId xmlns:a16="http://schemas.microsoft.com/office/drawing/2014/main" id="{60BB909E-C189-4037-B224-D94D0A0EC79D}"/>
              </a:ext>
            </a:extLst>
          </p:cNvPr>
          <p:cNvPicPr>
            <a:picLocks noChangeAspect="1"/>
          </p:cNvPicPr>
          <p:nvPr/>
        </p:nvPicPr>
        <p:blipFill>
          <a:blip r:embed="rId5"/>
          <a:stretch>
            <a:fillRect/>
          </a:stretch>
        </p:blipFill>
        <p:spPr>
          <a:xfrm>
            <a:off x="1159571" y="1773346"/>
            <a:ext cx="2256688" cy="4048955"/>
          </a:xfrm>
          <a:prstGeom prst="rect">
            <a:avLst/>
          </a:prstGeom>
        </p:spPr>
      </p:pic>
      <p:sp>
        <p:nvSpPr>
          <p:cNvPr id="17" name="Rectangle 16">
            <a:extLst>
              <a:ext uri="{FF2B5EF4-FFF2-40B4-BE49-F238E27FC236}">
                <a16:creationId xmlns:a16="http://schemas.microsoft.com/office/drawing/2014/main" id="{559CFD4B-A585-4924-82EF-95749713BF7B}"/>
              </a:ext>
            </a:extLst>
          </p:cNvPr>
          <p:cNvSpPr/>
          <p:nvPr/>
        </p:nvSpPr>
        <p:spPr>
          <a:xfrm>
            <a:off x="8484404" y="1619074"/>
            <a:ext cx="3345909" cy="3493264"/>
          </a:xfrm>
          <a:prstGeom prst="rect">
            <a:avLst/>
          </a:prstGeom>
        </p:spPr>
        <p:txBody>
          <a:bodyPr wrap="square">
            <a:spAutoFit/>
          </a:bodyPr>
          <a:lstStyle/>
          <a:p>
            <a:r>
              <a:rPr lang="en-GB" sz="1700" dirty="0"/>
              <a:t>Furthermore, the high-fidelity prototypes as shown, demonstrate the core concept of the mobile application which was proposed; where the user can customise and order a cake in which they have created through a set list of options in an easy to understand, step-by-step manner, along with a live 3D preview that shows a visualisation of the cake that the user is creating when they select the various design options.</a:t>
            </a:r>
          </a:p>
        </p:txBody>
      </p:sp>
    </p:spTree>
    <p:extLst>
      <p:ext uri="{BB962C8B-B14F-4D97-AF65-F5344CB8AC3E}">
        <p14:creationId xmlns:p14="http://schemas.microsoft.com/office/powerpoint/2010/main" val="34052385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208</TotalTime>
  <Words>571</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Tw Cen MT</vt:lpstr>
      <vt:lpstr>Tw Cen MT Condensed</vt:lpstr>
      <vt:lpstr>Wingdings</vt:lpstr>
      <vt:lpstr>Wingdings 3</vt:lpstr>
      <vt:lpstr>Integral</vt:lpstr>
      <vt:lpstr>Comp 1597 digital media production   DMP cakes</vt:lpstr>
      <vt:lpstr>Delegating roles</vt:lpstr>
      <vt:lpstr>PRE-PRODUCTION</vt:lpstr>
      <vt:lpstr>Foundation</vt:lpstr>
      <vt:lpstr>Changing ideas?</vt:lpstr>
      <vt:lpstr>Design concepts LOW-FIDELITY PROTOTYPES  </vt:lpstr>
      <vt:lpstr>requirements</vt:lpstr>
      <vt:lpstr>Design concepts HIGH-FIDELITY PROTOTYPES  </vt:lpstr>
      <vt:lpstr>Design concepts HIGH-FIDELITY PROTOTYPES  </vt:lpstr>
      <vt:lpstr>production</vt:lpstr>
      <vt:lpstr>development</vt:lpstr>
      <vt:lpstr>development</vt:lpstr>
      <vt:lpstr>Testing</vt:lpstr>
      <vt:lpstr>Post-production</vt:lpstr>
      <vt:lpstr>User evaluation</vt:lpstr>
      <vt:lpstr>Future plans?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DMP cakes</dc:title>
  <dc:creator>Zena A Colville</dc:creator>
  <cp:lastModifiedBy>Jasmine Mannering</cp:lastModifiedBy>
  <cp:revision>19</cp:revision>
  <dcterms:created xsi:type="dcterms:W3CDTF">2019-03-08T10:33:39Z</dcterms:created>
  <dcterms:modified xsi:type="dcterms:W3CDTF">2019-03-13T15:11:12Z</dcterms:modified>
</cp:coreProperties>
</file>