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8" r:id="rId3"/>
    <p:sldMasterId id="2147483669" r:id="rId4"/>
  </p:sldMasterIdLst>
  <p:notesMasterIdLst>
    <p:notesMasterId r:id="rId7"/>
  </p:notesMasterIdLst>
  <p:sldIdLst>
    <p:sldId id="287" r:id="rId5"/>
    <p:sldId id="14249" r:id="rId6"/>
    <p:sldId id="14243" r:id="rId8"/>
    <p:sldId id="14244" r:id="rId9"/>
    <p:sldId id="14247" r:id="rId10"/>
    <p:sldId id="14248" r:id="rId11"/>
    <p:sldId id="14230" r:id="rId12"/>
  </p:sldIdLst>
  <p:sldSz cx="24384000" cy="13716000"/>
  <p:notesSz cx="6858000" cy="9144000"/>
  <p:embeddedFontLst>
    <p:embeddedFont>
      <p:font typeface="等线"/>
      <p:regular r:id="rId16"/>
    </p:embeddedFont>
    <p:embeddedFont>
      <p:font typeface="等线" pitchFamily="2" charset="-122"/>
      <p:regular r:id="rId17"/>
    </p:embeddedFont>
    <p:embeddedFont>
      <p:font typeface="Microsoft YaHei" pitchFamily="34" charset="-122"/>
      <p:regular r:id="rId18"/>
    </p:embeddedFont>
    <p:embeddedFont>
      <p:font typeface="Calibri" panose="020F0502020204030204"/>
      <p:regular r:id="rId19"/>
    </p:embeddedFont>
  </p:embeddedFontLst>
  <p:custDataLst>
    <p:tags r:id="rId24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>
        <p15:guide id="1" orient="horz" pos="4314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55FF"/>
    <a:srgbClr val="441D85"/>
    <a:srgbClr val="DDDDDD"/>
    <a:srgbClr val="FFA701"/>
    <a:srgbClr val="8DE2FF"/>
    <a:srgbClr val="E9E7F2"/>
    <a:srgbClr val="EEE7DD"/>
    <a:srgbClr val="EEEADE"/>
    <a:srgbClr val="EEE7DF"/>
    <a:srgbClr val="E8E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20"/>
    <p:restoredTop sz="87880"/>
  </p:normalViewPr>
  <p:slideViewPr>
    <p:cSldViewPr snapToGrid="0" snapToObjects="1">
      <p:cViewPr>
        <p:scale>
          <a:sx n="33" d="100"/>
          <a:sy n="33" d="100"/>
        </p:scale>
        <p:origin x="-618" y="-54"/>
      </p:cViewPr>
      <p:guideLst>
        <p:guide orient="horz" pos="4314"/>
        <p:guide pos="76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gs" Target="tags/tag5.xml"/><Relationship Id="rId23" Type="http://schemas.openxmlformats.org/officeDocument/2006/relationships/customXml" Target="../customXml/item4.xml"/><Relationship Id="rId22" Type="http://schemas.openxmlformats.org/officeDocument/2006/relationships/customXml" Target="../customXml/item3.xml"/><Relationship Id="rId21" Type="http://schemas.openxmlformats.org/officeDocument/2006/relationships/customXml" Target="../customXml/item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1870365"/>
            <a:ext cx="18288000" cy="11014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x-none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219200" y="336784"/>
            <a:ext cx="931718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8720726" y="12810661"/>
            <a:ext cx="2067029" cy="503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模板下载：</a:t>
            </a:r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www.1ppt.com/moban/     </a:t>
            </a:r>
            <a:r>
              <a:rPr lang="zh-CN" altLang="en-US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行业</a:t>
            </a:r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模板：</a:t>
            </a:r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www.1ppt.com/hangye/ </a:t>
            </a:r>
            <a:endParaRPr lang="en-US" altLang="zh-CN" sz="26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/>
            </a:endParaRPr>
          </a:p>
          <a:p>
            <a:r>
              <a:rPr lang="zh-CN" altLang="en-US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节日</a:t>
            </a:r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模板：</a:t>
            </a:r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www.1ppt.com/jieri/           PPT</a:t>
            </a:r>
            <a:r>
              <a:rPr lang="zh-CN" altLang="en-US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素材下载：</a:t>
            </a:r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www.1ppt.com/sucai/</a:t>
            </a:r>
            <a:endParaRPr lang="en-US" altLang="zh-CN" sz="26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/>
            </a:endParaRPr>
          </a:p>
          <a:p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背景图片：</a:t>
            </a:r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www.1ppt.com/beijing/      PPT</a:t>
            </a:r>
            <a:r>
              <a:rPr lang="zh-CN" altLang="en-US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图表下载：</a:t>
            </a:r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www.1ppt.com/tubiao/      </a:t>
            </a:r>
            <a:endParaRPr lang="en-US" altLang="zh-CN" sz="26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/>
            </a:endParaRPr>
          </a:p>
          <a:p>
            <a:r>
              <a:rPr lang="zh-CN" altLang="en-US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优秀</a:t>
            </a:r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下载：</a:t>
            </a:r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www.1ppt.com/xiazai/        PPT</a:t>
            </a:r>
            <a:r>
              <a:rPr lang="zh-CN" altLang="en-US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教程： </a:t>
            </a:r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www.1ppt.com/powerpoint/      </a:t>
            </a:r>
            <a:endParaRPr lang="en-US" altLang="zh-CN" sz="26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/>
            </a:endParaRPr>
          </a:p>
          <a:p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Word</a:t>
            </a:r>
            <a:r>
              <a:rPr lang="zh-CN" altLang="en-US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教程： </a:t>
            </a:r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www.1ppt.com/word/              Excel</a:t>
            </a:r>
            <a:r>
              <a:rPr lang="zh-CN" altLang="en-US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教程：</a:t>
            </a:r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www.1ppt.com/excel/  </a:t>
            </a:r>
            <a:endParaRPr lang="en-US" altLang="zh-CN" sz="26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/>
            </a:endParaRPr>
          </a:p>
          <a:p>
            <a:r>
              <a:rPr lang="zh-CN" altLang="en-US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资料下载：</a:t>
            </a:r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www.1ppt.com/ziliao/                PPT</a:t>
            </a:r>
            <a:r>
              <a:rPr lang="zh-CN" altLang="en-US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课件下载：</a:t>
            </a:r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www.1ppt.com/kejian/ </a:t>
            </a:r>
            <a:endParaRPr lang="en-US" altLang="zh-CN" sz="26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/>
            </a:endParaRPr>
          </a:p>
          <a:p>
            <a:r>
              <a:rPr lang="zh-CN" altLang="en-US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范文下载：</a:t>
            </a:r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www.1ppt.com/fanwen/             </a:t>
            </a:r>
            <a:r>
              <a:rPr lang="zh-CN" altLang="en-US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试卷下载：</a:t>
            </a:r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www.1ppt.com/shiti/  </a:t>
            </a:r>
            <a:endParaRPr lang="en-US" altLang="zh-CN" sz="26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/>
            </a:endParaRPr>
          </a:p>
          <a:p>
            <a:r>
              <a:rPr lang="zh-CN" altLang="en-US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教案下载：</a:t>
            </a:r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www.1ppt.com/jiaoan/        </a:t>
            </a:r>
            <a:endParaRPr lang="en-US" altLang="zh-CN" sz="26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/>
            </a:endParaRPr>
          </a:p>
          <a:p>
            <a:r>
              <a:rPr lang="zh-CN" altLang="en-US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字体下载：</a:t>
            </a:r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www.1ppt.com/ziti/</a:t>
            </a:r>
            <a:endParaRPr lang="en-US" altLang="zh-CN" sz="26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/>
            </a:endParaRPr>
          </a:p>
          <a:p>
            <a:r>
              <a:rPr lang="en-US" altLang="zh-CN" sz="26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/>
              </a:rPr>
              <a:t> </a:t>
            </a:r>
            <a:endParaRPr lang="zh-CN" altLang="en-US" sz="26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724892"/>
            <a:ext cx="21031200" cy="10629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CF1B6895-E858-D745-831A-42B2BDC4619E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529189F9-1BAD-B741-A226-ED7174430A8A}" type="slidenum">
              <a:rPr lang="x-none" smtClean="0"/>
            </a:fld>
            <a:endParaRPr lang="x-none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219200" y="336784"/>
            <a:ext cx="931718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1870365"/>
            <a:ext cx="18288000" cy="11014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x-none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219200" y="336784"/>
            <a:ext cx="931718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724892"/>
            <a:ext cx="21031200" cy="10629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CF1B6895-E858-D745-831A-42B2BDC4619E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529189F9-1BAD-B741-A226-ED7174430A8A}" type="slidenum">
              <a:rPr lang="x-none" smtClean="0"/>
            </a:fld>
            <a:endParaRPr lang="x-none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219200" y="336784"/>
            <a:ext cx="931718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2214130"/>
            <a:ext cx="21031200" cy="570547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7973580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Title Placeholder 1"/>
          <p:cNvSpPr txBox="1"/>
          <p:nvPr userDrawn="1"/>
        </p:nvSpPr>
        <p:spPr>
          <a:xfrm>
            <a:off x="1219200" y="336784"/>
            <a:ext cx="931718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683327"/>
            <a:ext cx="21031200" cy="169804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CF1B6895-E858-D745-831A-42B2BDC4619E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529189F9-1BAD-B741-A226-ED7174430A8A}" type="slidenum">
              <a:rPr lang="x-none" smtClean="0"/>
            </a:fld>
            <a:endParaRPr lang="x-none"/>
          </a:p>
        </p:txBody>
      </p:sp>
      <p:sp>
        <p:nvSpPr>
          <p:cNvPr id="8" name="Title Placeholder 1"/>
          <p:cNvSpPr txBox="1"/>
          <p:nvPr userDrawn="1"/>
        </p:nvSpPr>
        <p:spPr>
          <a:xfrm>
            <a:off x="1219200" y="336784"/>
            <a:ext cx="931718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1733550"/>
            <a:ext cx="21031200" cy="16478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CF1B6895-E858-D745-831A-42B2BDC4619E}" type="datetimeFigureOut">
              <a:rPr lang="x-none" smtClean="0"/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529189F9-1BAD-B741-A226-ED7174430A8A}" type="slidenum">
              <a:rPr lang="x-none" smtClean="0"/>
            </a:fld>
            <a:endParaRPr lang="x-none"/>
          </a:p>
        </p:txBody>
      </p:sp>
      <p:sp>
        <p:nvSpPr>
          <p:cNvPr id="10" name="Title Placeholder 1"/>
          <p:cNvSpPr txBox="1"/>
          <p:nvPr userDrawn="1"/>
        </p:nvSpPr>
        <p:spPr>
          <a:xfrm>
            <a:off x="1219200" y="336784"/>
            <a:ext cx="931718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1974850"/>
            <a:ext cx="7864475" cy="2139950"/>
          </a:xfrm>
          <a:prstGeom prst="rect">
            <a:avLst/>
          </a:prstGeom>
        </p:spPr>
        <p:txBody>
          <a:bodyPr anchor="t"/>
          <a:lstStyle>
            <a:lvl1pPr>
              <a:defRPr sz="32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CF1B6895-E858-D745-831A-42B2BDC4619E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529189F9-1BAD-B741-A226-ED7174430A8A}" type="slidenum">
              <a:rPr lang="x-none" smtClean="0"/>
            </a:fld>
            <a:endParaRPr lang="x-none"/>
          </a:p>
        </p:txBody>
      </p:sp>
      <p:sp>
        <p:nvSpPr>
          <p:cNvPr id="8" name="Title Placeholder 1"/>
          <p:cNvSpPr txBox="1"/>
          <p:nvPr userDrawn="1"/>
        </p:nvSpPr>
        <p:spPr>
          <a:xfrm>
            <a:off x="1219200" y="336784"/>
            <a:ext cx="931718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1974850"/>
            <a:ext cx="7864475" cy="2139950"/>
          </a:xfrm>
          <a:prstGeom prst="rect">
            <a:avLst/>
          </a:prstGeom>
        </p:spPr>
        <p:txBody>
          <a:bodyPr anchor="t"/>
          <a:lstStyle>
            <a:lvl1pPr>
              <a:defRPr sz="32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CF1B6895-E858-D745-831A-42B2BDC4619E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529189F9-1BAD-B741-A226-ED7174430A8A}" type="slidenum">
              <a:rPr lang="x-none" smtClean="0"/>
            </a:fld>
            <a:endParaRPr lang="x-none"/>
          </a:p>
        </p:txBody>
      </p:sp>
      <p:sp>
        <p:nvSpPr>
          <p:cNvPr id="8" name="Title Placeholder 1"/>
          <p:cNvSpPr txBox="1"/>
          <p:nvPr userDrawn="1"/>
        </p:nvSpPr>
        <p:spPr>
          <a:xfrm>
            <a:off x="1219200" y="336784"/>
            <a:ext cx="931718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46909"/>
            <a:ext cx="24384000" cy="12448308"/>
          </a:xfrm>
          <a:prstGeom prst="rect">
            <a:avLst/>
          </a:prstGeom>
          <a:solidFill>
            <a:srgbClr val="441D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1219200" y="336784"/>
            <a:ext cx="931718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2214130"/>
            <a:ext cx="21031200" cy="570547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7973580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Title Placeholder 1"/>
          <p:cNvSpPr txBox="1"/>
          <p:nvPr userDrawn="1"/>
        </p:nvSpPr>
        <p:spPr>
          <a:xfrm>
            <a:off x="1219200" y="336784"/>
            <a:ext cx="931718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683327"/>
            <a:ext cx="21031200" cy="169804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CF1B6895-E858-D745-831A-42B2BDC4619E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529189F9-1BAD-B741-A226-ED7174430A8A}" type="slidenum">
              <a:rPr lang="x-none" smtClean="0"/>
            </a:fld>
            <a:endParaRPr lang="x-none"/>
          </a:p>
        </p:txBody>
      </p:sp>
      <p:sp>
        <p:nvSpPr>
          <p:cNvPr id="8" name="Title Placeholder 1"/>
          <p:cNvSpPr txBox="1"/>
          <p:nvPr userDrawn="1"/>
        </p:nvSpPr>
        <p:spPr>
          <a:xfrm>
            <a:off x="1219200" y="336784"/>
            <a:ext cx="931718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1733550"/>
            <a:ext cx="21031200" cy="16478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CF1B6895-E858-D745-831A-42B2BDC4619E}" type="datetimeFigureOut">
              <a:rPr lang="x-none" smtClean="0"/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529189F9-1BAD-B741-A226-ED7174430A8A}" type="slidenum">
              <a:rPr lang="x-none" smtClean="0"/>
            </a:fld>
            <a:endParaRPr lang="x-none"/>
          </a:p>
        </p:txBody>
      </p:sp>
      <p:sp>
        <p:nvSpPr>
          <p:cNvPr id="10" name="Title Placeholder 1"/>
          <p:cNvSpPr txBox="1"/>
          <p:nvPr userDrawn="1"/>
        </p:nvSpPr>
        <p:spPr>
          <a:xfrm>
            <a:off x="1219200" y="336784"/>
            <a:ext cx="931718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1974850"/>
            <a:ext cx="7864475" cy="2139950"/>
          </a:xfrm>
          <a:prstGeom prst="rect">
            <a:avLst/>
          </a:prstGeom>
        </p:spPr>
        <p:txBody>
          <a:bodyPr anchor="t"/>
          <a:lstStyle>
            <a:lvl1pPr>
              <a:defRPr sz="32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CF1B6895-E858-D745-831A-42B2BDC4619E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529189F9-1BAD-B741-A226-ED7174430A8A}" type="slidenum">
              <a:rPr lang="x-none" smtClean="0"/>
            </a:fld>
            <a:endParaRPr lang="x-none"/>
          </a:p>
        </p:txBody>
      </p:sp>
      <p:sp>
        <p:nvSpPr>
          <p:cNvPr id="8" name="Title Placeholder 1"/>
          <p:cNvSpPr txBox="1"/>
          <p:nvPr userDrawn="1"/>
        </p:nvSpPr>
        <p:spPr>
          <a:xfrm>
            <a:off x="1219200" y="336784"/>
            <a:ext cx="931718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1974850"/>
            <a:ext cx="7864475" cy="2139950"/>
          </a:xfrm>
          <a:prstGeom prst="rect">
            <a:avLst/>
          </a:prstGeom>
        </p:spPr>
        <p:txBody>
          <a:bodyPr anchor="t"/>
          <a:lstStyle>
            <a:lvl1pPr>
              <a:defRPr sz="32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CF1B6895-E858-D745-831A-42B2BDC4619E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529189F9-1BAD-B741-A226-ED7174430A8A}" type="slidenum">
              <a:rPr lang="x-none" smtClean="0"/>
            </a:fld>
            <a:endParaRPr lang="x-none"/>
          </a:p>
        </p:txBody>
      </p:sp>
      <p:sp>
        <p:nvSpPr>
          <p:cNvPr id="8" name="Title Placeholder 1"/>
          <p:cNvSpPr txBox="1"/>
          <p:nvPr userDrawn="1"/>
        </p:nvSpPr>
        <p:spPr>
          <a:xfrm>
            <a:off x="1219200" y="336784"/>
            <a:ext cx="931718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46909"/>
            <a:ext cx="24384000" cy="12448308"/>
          </a:xfrm>
          <a:prstGeom prst="rect">
            <a:avLst/>
          </a:prstGeom>
          <a:solidFill>
            <a:srgbClr val="441D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1219200" y="336784"/>
            <a:ext cx="931718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24384000" cy="13716000"/>
            </a:xfrm>
            <a:prstGeom prst="rect">
              <a:avLst/>
            </a:prstGeom>
            <a:solidFill>
              <a:srgbClr val="F4F5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9" name="Picture 8" descr="A white rectangular object with a logo&#10;&#10;Description automatically generated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"/>
            <a:stretch>
              <a:fillRect/>
            </a:stretch>
          </p:blipFill>
          <p:spPr>
            <a:xfrm>
              <a:off x="6005945" y="0"/>
              <a:ext cx="12425490" cy="13675822"/>
            </a:xfrm>
            <a:prstGeom prst="rect">
              <a:avLst/>
            </a:prstGeom>
          </p:spPr>
        </p:pic>
      </p:grpSp>
      <p:pic>
        <p:nvPicPr>
          <p:cNvPr id="10" name="图片 1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" y="-13970"/>
            <a:ext cx="24382730" cy="1322557"/>
          </a:xfrm>
          <a:prstGeom prst="rect">
            <a:avLst/>
          </a:prstGeom>
        </p:spPr>
      </p:pic>
      <p:sp>
        <p:nvSpPr>
          <p:cNvPr id="11" name="矩形 3"/>
          <p:cNvSpPr/>
          <p:nvPr userDrawn="1"/>
        </p:nvSpPr>
        <p:spPr>
          <a:xfrm>
            <a:off x="954631" y="-20782"/>
            <a:ext cx="3219450" cy="7239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hangingPunct="1"/>
            <a:endParaRPr lang="zh-CN" altLang="en-US" sz="3600" kern="1200">
              <a:solidFill>
                <a:prstClr val="white"/>
              </a:solidFill>
              <a:latin typeface="等线"/>
              <a:ea typeface="等线" pitchFamily="2" charset="-122"/>
            </a:endParaRPr>
          </a:p>
        </p:txBody>
      </p:sp>
      <p:pic>
        <p:nvPicPr>
          <p:cNvPr id="13" name="Picture 12" descr="A black background with white text&#10;&#10;Description automatically generated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065" y="-87349"/>
            <a:ext cx="10361454" cy="144696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36784"/>
            <a:ext cx="931718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Microsoft YaHei" pitchFamily="34" charset="-122"/>
          <a:ea typeface="Microsoft YaHei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9200" y="549277"/>
            <a:ext cx="219456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3200403"/>
            <a:ext cx="21945600" cy="905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9200" y="12712701"/>
            <a:ext cx="5689600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31200" y="12712701"/>
            <a:ext cx="7721600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475200" y="12712701"/>
            <a:ext cx="5689600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2438400" rtl="0" eaLnBrk="1" latinLnBrk="0" hangingPunct="1">
        <a:spcBef>
          <a:spcPct val="0"/>
        </a:spcBef>
        <a:buNone/>
        <a:defRPr sz="117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2438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8535" kern="1200">
          <a:solidFill>
            <a:schemeClr val="tx1"/>
          </a:solidFill>
          <a:latin typeface="+mn-lt"/>
          <a:ea typeface="+mn-ea"/>
          <a:cs typeface="+mn-cs"/>
        </a:defRPr>
      </a:lvl1pPr>
      <a:lvl2pPr marL="1981200" indent="-762000" algn="l" defTabSz="2438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7465" kern="1200">
          <a:solidFill>
            <a:schemeClr val="tx1"/>
          </a:solidFill>
          <a:latin typeface="+mn-lt"/>
          <a:ea typeface="+mn-ea"/>
          <a:cs typeface="+mn-cs"/>
        </a:defRPr>
      </a:lvl2pPr>
      <a:lvl3pPr marL="3048000" indent="-609600" algn="l" defTabSz="2438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267200" indent="-609600" algn="l" defTabSz="2438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5335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indent="-609600" algn="l" defTabSz="2438400" rtl="0" eaLnBrk="1" latinLnBrk="0" hangingPunct="1">
        <a:spcBef>
          <a:spcPct val="20000"/>
        </a:spcBef>
        <a:buFont typeface="Arial" panose="020B0604020202090204" pitchFamily="34" charset="0"/>
        <a:buChar char="»"/>
        <a:defRPr sz="5335" kern="1200">
          <a:solidFill>
            <a:schemeClr val="tx1"/>
          </a:solidFill>
          <a:latin typeface="+mn-lt"/>
          <a:ea typeface="+mn-ea"/>
          <a:cs typeface="+mn-cs"/>
        </a:defRPr>
      </a:lvl5pPr>
      <a:lvl6pPr marL="6705600" indent="-609600" algn="l" defTabSz="2438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5335" kern="1200">
          <a:solidFill>
            <a:schemeClr val="tx1"/>
          </a:solidFill>
          <a:latin typeface="+mn-lt"/>
          <a:ea typeface="+mn-ea"/>
          <a:cs typeface="+mn-cs"/>
        </a:defRPr>
      </a:lvl6pPr>
      <a:lvl7pPr marL="7924800" indent="-609600" algn="l" defTabSz="2438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5335" kern="1200">
          <a:solidFill>
            <a:schemeClr val="tx1"/>
          </a:solidFill>
          <a:latin typeface="+mn-lt"/>
          <a:ea typeface="+mn-ea"/>
          <a:cs typeface="+mn-cs"/>
        </a:defRPr>
      </a:lvl7pPr>
      <a:lvl8pPr marL="9144000" indent="-609600" algn="l" defTabSz="2438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5335" kern="1200">
          <a:solidFill>
            <a:schemeClr val="tx1"/>
          </a:solidFill>
          <a:latin typeface="+mn-lt"/>
          <a:ea typeface="+mn-ea"/>
          <a:cs typeface="+mn-cs"/>
        </a:defRPr>
      </a:lvl8pPr>
      <a:lvl9pPr marL="10363200" indent="-609600" algn="l" defTabSz="2438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5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43840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algn="l" defTabSz="243840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00" algn="l" defTabSz="243840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00" algn="l" defTabSz="243840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00" algn="l" defTabSz="243840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00" algn="l" defTabSz="243840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00" algn="l" defTabSz="243840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400" algn="l" defTabSz="243840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600" algn="l" defTabSz="243840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24384000" cy="13716000"/>
            </a:xfrm>
            <a:prstGeom prst="rect">
              <a:avLst/>
            </a:prstGeom>
            <a:solidFill>
              <a:srgbClr val="F4F5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9" name="Picture 8" descr="A white rectangular object with a logo&#10;&#10;Description automatically generated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"/>
            <a:stretch>
              <a:fillRect/>
            </a:stretch>
          </p:blipFill>
          <p:spPr>
            <a:xfrm>
              <a:off x="6005945" y="0"/>
              <a:ext cx="12425490" cy="13675822"/>
            </a:xfrm>
            <a:prstGeom prst="rect">
              <a:avLst/>
            </a:prstGeom>
          </p:spPr>
        </p:pic>
      </p:grpSp>
      <p:pic>
        <p:nvPicPr>
          <p:cNvPr id="10" name="图片 1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" y="-13970"/>
            <a:ext cx="24382730" cy="1322557"/>
          </a:xfrm>
          <a:prstGeom prst="rect">
            <a:avLst/>
          </a:prstGeom>
        </p:spPr>
      </p:pic>
      <p:sp>
        <p:nvSpPr>
          <p:cNvPr id="11" name="矩形 3"/>
          <p:cNvSpPr/>
          <p:nvPr userDrawn="1"/>
        </p:nvSpPr>
        <p:spPr>
          <a:xfrm>
            <a:off x="954631" y="-20782"/>
            <a:ext cx="3219450" cy="7239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hangingPunct="1"/>
            <a:endParaRPr lang="zh-CN" altLang="en-US" sz="3600" kern="1200">
              <a:solidFill>
                <a:prstClr val="white"/>
              </a:solidFill>
              <a:latin typeface="等线"/>
              <a:ea typeface="等线" pitchFamily="2" charset="-122"/>
            </a:endParaRPr>
          </a:p>
        </p:txBody>
      </p:sp>
      <p:pic>
        <p:nvPicPr>
          <p:cNvPr id="13" name="Picture 12" descr="A black background with white text&#10;&#10;Description automatically generated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065" y="-87349"/>
            <a:ext cx="10361454" cy="144696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36784"/>
            <a:ext cx="931718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Microsoft YaHei" pitchFamily="34" charset="-122"/>
          <a:ea typeface="Microsoft YaHei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1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11094" t="13074" r="11610" b="23239"/>
          <a:stretch>
            <a:fillRect/>
          </a:stretch>
        </p:blipFill>
        <p:spPr>
          <a:xfrm>
            <a:off x="-296010" y="-59571"/>
            <a:ext cx="24976019" cy="1380710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601200" y="5703838"/>
            <a:ext cx="140779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defRPr/>
            </a:pPr>
            <a:r>
              <a:rPr lang="en-US" altLang="zh-CN" sz="5400" b="1" dirty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黑体" charset="0"/>
              </a:rPr>
              <a:t>Comparing Traditional Machine Learning and LLM ICL on Structured and Text Tasks</a:t>
            </a:r>
            <a:endParaRPr kumimoji="0" lang="en-US" altLang="zh-CN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itchFamily="34" charset="-122"/>
              <a:ea typeface="Microsoft YaHei" pitchFamily="34" charset="-122"/>
              <a:cs typeface="黑体" charset="0"/>
              <a:sym typeface="Helvetica Neue" panose="020005030000000200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268695" y="8497943"/>
            <a:ext cx="8787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Helvetica Neue" panose="02000503000000020004"/>
                <a:sym typeface="Helvetica Neue" panose="02000503000000020004"/>
              </a:rPr>
              <a:t>Group 10</a:t>
            </a:r>
            <a:endParaRPr kumimoji="0" lang="en-US" altLang="zh-CN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itchFamily="34" charset="-122"/>
              <a:ea typeface="Microsoft YaHei" pitchFamily="34" charset="-122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6" name="Picture 5" descr="A black background with white tex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858" y="521306"/>
            <a:ext cx="12925179" cy="180498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9785675" y="8497943"/>
            <a:ext cx="2292520" cy="707886"/>
          </a:xfrm>
          <a:prstGeom prst="roundRect">
            <a:avLst>
              <a:gd name="adj" fmla="val 408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rgbClr val="8B55FF"/>
                </a:solidFill>
              </a:rPr>
              <a:t>DDA</a:t>
            </a:r>
            <a:r>
              <a:rPr lang="en-US" sz="3600" b="1" dirty="0" smtClean="0">
                <a:solidFill>
                  <a:srgbClr val="8B55FF"/>
                </a:solidFill>
              </a:rPr>
              <a:t> 5001</a:t>
            </a:r>
            <a:endParaRPr lang="en-US" sz="3600" b="1" dirty="0">
              <a:solidFill>
                <a:srgbClr val="8B55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199" y="336784"/>
            <a:ext cx="12868275" cy="723900"/>
          </a:xfrm>
        </p:spPr>
        <p:txBody>
          <a:bodyPr>
            <a:normAutofit/>
          </a:bodyPr>
          <a:lstStyle/>
          <a:p>
            <a:r>
              <a:rPr lang="en-US" altLang="zh-CN" dirty="0"/>
              <a:t>Research Framework</a:t>
            </a:r>
            <a:endParaRPr lang="en-US" altLang="zh-CN" dirty="0"/>
          </a:p>
        </p:txBody>
      </p:sp>
      <p:sp>
        <p:nvSpPr>
          <p:cNvPr id="5" name="文本框 60"/>
          <p:cNvSpPr txBox="1"/>
          <p:nvPr/>
        </p:nvSpPr>
        <p:spPr>
          <a:xfrm>
            <a:off x="1219200" y="1794823"/>
            <a:ext cx="1146857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hangingPunct="1"/>
            <a:r>
              <a:rPr lang="en-US" altLang="zh-CN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Research Objectives</a:t>
            </a:r>
            <a:endParaRPr lang="en-US" altLang="zh-CN" sz="4800" kern="12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6426" y="2635667"/>
            <a:ext cx="20191974" cy="470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We conducted a systematic comparison between traditional machine learning methods (e.g., KNN, SVM, Random Forest) and Large Language Models (LLMs) using In-Context Learning (ICL).</a:t>
            </a:r>
            <a:r>
              <a:rPr lang="en-US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  </a:t>
            </a:r>
            <a:endParaRPr lang="en-US" sz="40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Mainly focusing on two types of tasks: </a:t>
            </a:r>
            <a:r>
              <a:rPr lang="en-US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 </a:t>
            </a:r>
            <a:r>
              <a:rPr lang="en-US" altLang="zh-CN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Structured Data Classification (Iris, Digits, Wine)；Text Classification (AG News, SST2, TREC)</a:t>
            </a:r>
            <a:endParaRPr lang="en-US" altLang="zh-CN" sz="40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</p:txBody>
      </p:sp>
      <p:sp>
        <p:nvSpPr>
          <p:cNvPr id="7" name="文本框 60"/>
          <p:cNvSpPr txBox="1"/>
          <p:nvPr/>
        </p:nvSpPr>
        <p:spPr>
          <a:xfrm>
            <a:off x="1084337" y="7884753"/>
            <a:ext cx="1146857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hangingPunct="1"/>
            <a:r>
              <a:rPr lang="en-US" altLang="zh-CN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Three Core Experiments:</a:t>
            </a:r>
            <a:endParaRPr lang="en-US" altLang="zh-CN" sz="4800" kern="12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6670" y="9072880"/>
            <a:ext cx="19389725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Performance Comparison: Traditional ML vs. ICL across 6 public datasets</a:t>
            </a:r>
            <a:r>
              <a:rPr lang="en-US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  </a:t>
            </a:r>
            <a:endParaRPr lang="en-US" sz="4000" kern="1200" dirty="0" smtClean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Model Comparison: ICL performance across different LLM sizes and architectures.</a:t>
            </a:r>
            <a:endParaRPr lang="en-US" altLang="zh-CN" sz="40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Prompt Optimization: Impact of prompt length on ICL accuracy.</a:t>
            </a:r>
            <a:endParaRPr lang="en-US" altLang="zh-CN" sz="40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199" y="336784"/>
            <a:ext cx="15429212" cy="72390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503050405090304" pitchFamily="18" charset="0"/>
              </a:rPr>
              <a:t>Comparison of </a:t>
            </a:r>
            <a:r>
              <a:rPr lang="en-US" altLang="zh-CN" dirty="0" smtClean="0">
                <a:latin typeface="Times New Roman" panose="02020503050405090304" pitchFamily="18" charset="0"/>
              </a:rPr>
              <a:t>Accuracy between </a:t>
            </a:r>
            <a:r>
              <a:rPr lang="en-US" altLang="zh-CN" dirty="0">
                <a:latin typeface="Times New Roman" panose="02020503050405090304" pitchFamily="18" charset="0"/>
              </a:rPr>
              <a:t>Traditional ML Methods and ICL</a:t>
            </a:r>
            <a:endParaRPr lang="en-US" dirty="0">
              <a:latin typeface="Times New Roman" panose="02020503050405090304" pitchFamily="18" charset="0"/>
            </a:endParaRPr>
          </a:p>
        </p:txBody>
      </p:sp>
      <p:sp>
        <p:nvSpPr>
          <p:cNvPr id="8" name="文本框 57"/>
          <p:cNvSpPr txBox="1"/>
          <p:nvPr/>
        </p:nvSpPr>
        <p:spPr>
          <a:xfrm>
            <a:off x="1499543" y="1376167"/>
            <a:ext cx="6271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defTabSz="1828800" hangingPunct="1">
              <a:buFont typeface="Arial" panose="020B0604020202090204" pitchFamily="34" charset="0"/>
              <a:buChar char="•"/>
            </a:pPr>
            <a:r>
              <a:rPr lang="en-US" altLang="zh-CN" sz="40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Structured Datasets</a:t>
            </a:r>
            <a:endParaRPr lang="en-US" altLang="zh-CN" sz="40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</p:txBody>
      </p:sp>
      <p:sp>
        <p:nvSpPr>
          <p:cNvPr id="2" name="AutoShape 2" descr="https://szfilehelper.weixin.qq.com/cgi-bin/mmwebwx-bin/webwxgetmsgimg??&amp;MsgID=4123669184716935689&amp;skey=@crypt_28d4d93f_a45bb3d55acebf6bb9298132654081c2&amp;mmweb_appid=wx_webfilehelp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AutoShape 4" descr="https://szfilehelper.weixin.qq.com/cgi-bin/mmwebwx-bin/webwxgetmsgimg??&amp;MsgID=4123669184716935689&amp;skey=@crypt_28d4d93f_a45bb3d55acebf6bb9298132654081c2&amp;mmweb_appid=wx_webfilehelp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AutoShape 6" descr="https://szfilehelper.weixin.qq.com/cgi-bin/mmwebwx-bin/webwxgetmsgimg??&amp;MsgID=4123669184716935689&amp;skey=@crypt_28d4d93f_a45bb3d55acebf6bb9298132654081c2&amp;mmweb_appid=wx_webfilehelp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AutoShape 8" descr="https://szfilehelper.weixin.qq.com/cgi-bin/mmwebwx-bin/webwxgetmsgimg??&amp;MsgID=4123669184716935689&amp;skey=@crypt_28d4d93f_a45bb3d55acebf6bb9298132654081c2&amp;mmweb_appid=wx_webfilehelp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33" name="Picture 9" descr="C:\Users\ASUS\Downloads\_cgi-bin_mmwebwx-bin_webwxgetmsgimg__&amp;MsgID=7700843505128731484&amp;skey=@crypt_28d4d93f_a45bb3d55acebf6bb9298132654081c2&amp;mmweb_appid=wx_webfilehelper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8153400"/>
            <a:ext cx="6874617" cy="51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ASUS\Downloads\_cgi-bin_mmwebwx-bin_webwxgetmsgimg__&amp;MsgID=4123669184716935689&amp;skey=@crypt_28d4d93f_a45bb3d55acebf6bb9298132654081c2&amp;mmweb_appid=wx_webfilehel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455" y="2198353"/>
            <a:ext cx="6838951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SUS\Downloads\_cgi-bin_mmwebwx-bin_webwxgetmsgimg__&amp;MsgID=4918372101194130765&amp;skey=@crypt_28d4d93f_a45bb3d55acebf6bb9298132654081c2&amp;mmweb_appid=wx_webfilehel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8" y="8180150"/>
            <a:ext cx="6838951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ASUS\Downloads\_cgi-bin_mmwebwx-bin_webwxgetmsgimg__&amp;MsgID=8030244931743739917&amp;skey=@crypt_28d4d93f_a45bb3d55acebf6bb9298132654081c2&amp;mmweb_appid=wx_webfilehelp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198353"/>
            <a:ext cx="6838951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ASUS\Downloads\_cgi-bin_mmwebwx-bin_webwxgetmsgimg__&amp;MsgID=5919936142065969999&amp;skey=@crypt_28d4d93f_a45bb3d55acebf6bb9298132654081c2&amp;mmweb_appid=wx_webfilehelp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2198353"/>
            <a:ext cx="6838951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SUS\Downloads\_cgi-bin_mmwebwx-bin_webwxgetmsgimg__&amp;MsgID=633240564191832530&amp;skey=@crypt_28d4d93f_a45bb3d55acebf6bb9298132654081c2&amp;mmweb_appid=wx_webfilehelp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455" y="8153400"/>
            <a:ext cx="6838951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57"/>
          <p:cNvSpPr txBox="1"/>
          <p:nvPr/>
        </p:nvSpPr>
        <p:spPr>
          <a:xfrm>
            <a:off x="1651942" y="7499016"/>
            <a:ext cx="8006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defTabSz="1828800" hangingPunct="1">
              <a:buFont typeface="Arial" panose="020B0604020202090204" pitchFamily="34" charset="0"/>
              <a:buChar char="•"/>
            </a:pPr>
            <a:r>
              <a:rPr lang="en-US" altLang="zh-CN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Text Classification Datasets</a:t>
            </a:r>
            <a:endParaRPr lang="en-US" altLang="zh-CN" sz="40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199" y="336784"/>
            <a:ext cx="12868275" cy="723900"/>
          </a:xfrm>
        </p:spPr>
        <p:txBody>
          <a:bodyPr>
            <a:normAutofit fontScale="90000"/>
          </a:bodyPr>
          <a:lstStyle/>
          <a:p>
            <a:r>
              <a:rPr lang="en-US" dirty="0"/>
              <a:t>Key Findings on ICL vs. Traditional ML Performance</a:t>
            </a:r>
            <a:endParaRPr lang="en-US" dirty="0"/>
          </a:p>
        </p:txBody>
      </p:sp>
      <p:sp>
        <p:nvSpPr>
          <p:cNvPr id="5" name="文本框 60"/>
          <p:cNvSpPr txBox="1"/>
          <p:nvPr/>
        </p:nvSpPr>
        <p:spPr>
          <a:xfrm>
            <a:off x="1219200" y="1794823"/>
            <a:ext cx="11468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hangingPunct="1"/>
            <a:r>
              <a:rPr lang="en-US" altLang="zh-CN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Performance Boundaries of ICL</a:t>
            </a:r>
            <a:endParaRPr lang="en-US" altLang="zh-CN" sz="4000" kern="12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6426" y="2635667"/>
            <a:ext cx="201919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Structured Data: </a:t>
            </a:r>
            <a:r>
              <a:rPr lang="en-US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Traditional ML (e.g., KNN, SVM, RF) outperforms ICL (70% </a:t>
            </a:r>
            <a:r>
              <a:rPr lang="en-US" sz="3200" kern="1200" dirty="0" err="1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avg</a:t>
            </a:r>
            <a:r>
              <a:rPr lang="en-US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, drops to 40% on Digits).  </a:t>
            </a:r>
            <a:endParaRPr lang="en-US" sz="32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Text Data: </a:t>
            </a:r>
            <a:r>
              <a:rPr lang="en-US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ICL excels in semantic tasks (e.g., SST2: 95% vs. 65%) but lags in classification (AG News, TREC).  </a:t>
            </a:r>
            <a:endParaRPr lang="en-US" sz="32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</p:txBody>
      </p:sp>
      <p:sp>
        <p:nvSpPr>
          <p:cNvPr id="7" name="文本框 60"/>
          <p:cNvSpPr txBox="1"/>
          <p:nvPr/>
        </p:nvSpPr>
        <p:spPr>
          <a:xfrm>
            <a:off x="1296427" y="7496768"/>
            <a:ext cx="11468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hangingPunct="1"/>
            <a:r>
              <a:rPr lang="en-US" altLang="zh-CN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Task-Method Alignment is Critical</a:t>
            </a:r>
            <a:endParaRPr lang="en-US" altLang="zh-CN" sz="4000" kern="12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6427" y="8319786"/>
            <a:ext cx="12573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ICL </a:t>
            </a:r>
            <a:r>
              <a:rPr lang="en-US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thrives on </a:t>
            </a:r>
            <a:r>
              <a:rPr lang="en-US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subjective</a:t>
            </a:r>
            <a:r>
              <a:rPr lang="en-US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, semantic </a:t>
            </a:r>
            <a:r>
              <a:rPr lang="en-US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tasks </a:t>
            </a:r>
            <a:r>
              <a:rPr lang="en-US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(e.g., sentiment analysis).  </a:t>
            </a:r>
            <a:endParaRPr lang="en-US" sz="3200" kern="1200" dirty="0" smtClean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Struggles </a:t>
            </a:r>
            <a:r>
              <a:rPr lang="en-US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with </a:t>
            </a:r>
            <a:r>
              <a:rPr lang="en-US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precise </a:t>
            </a:r>
            <a:r>
              <a:rPr lang="en-US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knowledge/complex </a:t>
            </a:r>
            <a:r>
              <a:rPr lang="en-US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reasoning</a:t>
            </a:r>
            <a:r>
              <a:rPr lang="en-US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.</a:t>
            </a:r>
            <a:endParaRPr lang="en-US" sz="32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11544631"/>
            <a:ext cx="12573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ICL </a:t>
            </a:r>
            <a:r>
              <a:rPr lang="en-US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and traditional ML are </a:t>
            </a:r>
            <a:r>
              <a:rPr lang="en-US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mutually enhancing; </a:t>
            </a:r>
            <a:r>
              <a:rPr lang="en-US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future work should focus on </a:t>
            </a:r>
            <a:r>
              <a:rPr lang="en-US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task-method </a:t>
            </a:r>
            <a:r>
              <a:rPr lang="en-US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matching </a:t>
            </a:r>
            <a:r>
              <a:rPr lang="en-US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frameworks.  </a:t>
            </a:r>
            <a:endParaRPr lang="en-US" sz="32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</p:txBody>
      </p:sp>
      <p:sp>
        <p:nvSpPr>
          <p:cNvPr id="11" name="文本框 60"/>
          <p:cNvSpPr txBox="1"/>
          <p:nvPr/>
        </p:nvSpPr>
        <p:spPr>
          <a:xfrm>
            <a:off x="1296426" y="10490329"/>
            <a:ext cx="11468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hangingPunct="1"/>
            <a:r>
              <a:rPr lang="en-US" altLang="zh-CN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Task-Method Alignment is Critical</a:t>
            </a:r>
            <a:endParaRPr lang="en-US" altLang="zh-CN" sz="4000" kern="12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48845" y="4300855"/>
            <a:ext cx="10376535" cy="23634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4377690"/>
            <a:ext cx="10424160" cy="2286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34565" y="6869430"/>
            <a:ext cx="8448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  <a:sym typeface="+mn-ea"/>
              </a:rPr>
              <a:t>Structured Data</a:t>
            </a:r>
            <a:endParaRPr lang="en-US" altLang="en-US" sz="3200" kern="1200" dirty="0" smtClean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962890" y="6847205"/>
            <a:ext cx="9584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  <a:sym typeface="+mn-ea"/>
              </a:rPr>
              <a:t>Text Data</a:t>
            </a:r>
            <a:endParaRPr lang="en-US" altLang="en-US" sz="3200" kern="1200" dirty="0" smtClean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19200" y="336784"/>
            <a:ext cx="14268450" cy="7239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COMPARISON OF ICL ACCURACY ACROSS DIFFERENT LARGE LANGUAGE MODELS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1" y="2635667"/>
            <a:ext cx="10248899" cy="3251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60"/>
          <p:cNvSpPr txBox="1"/>
          <p:nvPr/>
        </p:nvSpPr>
        <p:spPr>
          <a:xfrm>
            <a:off x="1219200" y="1794823"/>
            <a:ext cx="11468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hangingPunct="1"/>
            <a:r>
              <a:rPr lang="en-US" altLang="zh-CN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Core Insights</a:t>
            </a:r>
            <a:endParaRPr lang="en-US" altLang="zh-CN" sz="4000" kern="12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6426" y="2635667"/>
            <a:ext cx="122290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Impact of Model </a:t>
            </a:r>
            <a:r>
              <a:rPr lang="en-US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Size</a:t>
            </a:r>
            <a:endParaRPr lang="en-US" sz="40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  <a:p>
            <a:pPr marL="457200" lvl="1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7B </a:t>
            </a:r>
            <a:r>
              <a:rPr lang="en-GB" altLang="zh-CN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Model (Qwen2-7B) significantly outperforms the 1.5B model (Qwen2-1.5B), achieving 0.65 vs. </a:t>
            </a:r>
            <a:r>
              <a:rPr lang="en-GB" altLang="zh-CN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0.40 accuracy</a:t>
            </a:r>
            <a:endParaRPr lang="en-GB" altLang="zh-CN" sz="32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  <a:p>
            <a:pPr marL="457200" lvl="1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Demonstrates that larger models exhibit stronger pattern recognition and generalization in ICL </a:t>
            </a:r>
            <a:r>
              <a:rPr lang="en-GB" altLang="zh-CN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tasks</a:t>
            </a:r>
            <a:endParaRPr lang="en-GB" altLang="zh-CN" sz="32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6426" y="6726655"/>
            <a:ext cx="125338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Importance of Architecture &amp; </a:t>
            </a:r>
            <a:r>
              <a:rPr lang="en-US" sz="40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Instruction-Following</a:t>
            </a:r>
            <a:endParaRPr lang="en-US" altLang="zh-CN" sz="3200" kern="1200" dirty="0" smtClean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  <a:p>
            <a:pPr marL="457200" lvl="1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3200" kern="1200" dirty="0" err="1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Deepseek</a:t>
            </a:r>
            <a:r>
              <a:rPr lang="en-US" altLang="zh-CN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-chat </a:t>
            </a:r>
            <a:r>
              <a:rPr lang="en-US" altLang="zh-CN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(not the largest model) achieves the best performance (0.75 accuracy)</a:t>
            </a:r>
            <a:endParaRPr lang="en-US" altLang="zh-CN" sz="32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  <a:p>
            <a:pPr marL="457200" lvl="1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Highlights that architectural optimizations and instruction fine-tuning matter more than sheer </a:t>
            </a:r>
            <a:r>
              <a:rPr lang="en-US" altLang="zh-CN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scale</a:t>
            </a:r>
            <a:endParaRPr lang="en-US" altLang="zh-CN" sz="32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6426" y="10798890"/>
            <a:ext cx="2053487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Diminishing </a:t>
            </a:r>
            <a:r>
              <a:rPr lang="en-US" altLang="zh-CN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Returns on Scaling</a:t>
            </a:r>
            <a:endParaRPr lang="en-US" altLang="zh-CN" sz="40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  <a:p>
            <a:pPr marL="457200" lvl="1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1.5B → 7B: +25-point gain | 7B → </a:t>
            </a:r>
            <a:r>
              <a:rPr lang="en-US" altLang="zh-CN" sz="3200" kern="1200" dirty="0" err="1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Deepseek</a:t>
            </a:r>
            <a:r>
              <a:rPr lang="en-US" altLang="zh-CN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-chat: +10-point gain</a:t>
            </a:r>
            <a:endParaRPr lang="en-US" altLang="zh-CN" sz="32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  <a:p>
            <a:pPr marL="457200" lvl="1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Beyond a certain size, architectural improvements outweigh further parameter </a:t>
            </a:r>
            <a:r>
              <a:rPr lang="en-US" altLang="zh-CN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increases</a:t>
            </a:r>
            <a:endParaRPr lang="en-US" altLang="zh-CN" sz="32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</p:txBody>
      </p:sp>
      <p:sp>
        <p:nvSpPr>
          <p:cNvPr id="4" name="AutoShape 4" descr="icl_model_compar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6" descr="icl_model_compar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AutoShape 8" descr="icl_model_compar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081" name="Picture 9" descr="C:\Users\ASUS\Downloads\icl_model_comp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950" y="6542271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19200" y="336784"/>
            <a:ext cx="14268450" cy="7239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Impact </a:t>
            </a:r>
            <a:r>
              <a:rPr lang="en-US" altLang="zh-CN" dirty="0"/>
              <a:t>of </a:t>
            </a:r>
            <a:r>
              <a:rPr lang="en-US" altLang="zh-CN" dirty="0" smtClean="0"/>
              <a:t>Few-Shot Length </a:t>
            </a:r>
            <a:r>
              <a:rPr lang="en-US" altLang="zh-CN" dirty="0"/>
              <a:t>on ICL </a:t>
            </a:r>
            <a:r>
              <a:rPr lang="en-US" altLang="zh-CN" dirty="0" smtClean="0"/>
              <a:t>Accuracy</a:t>
            </a:r>
            <a:endParaRPr lang="zh-CN" altLang="en-US" dirty="0"/>
          </a:p>
        </p:txBody>
      </p:sp>
      <p:sp>
        <p:nvSpPr>
          <p:cNvPr id="5" name="文本框 60"/>
          <p:cNvSpPr txBox="1"/>
          <p:nvPr/>
        </p:nvSpPr>
        <p:spPr>
          <a:xfrm>
            <a:off x="1219200" y="1794823"/>
            <a:ext cx="11468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hangingPunct="1"/>
            <a:r>
              <a:rPr lang="en-US" altLang="zh-CN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Core Insights</a:t>
            </a:r>
            <a:endParaRPr lang="en-US" altLang="zh-CN" sz="4000" kern="12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6425" y="2635667"/>
            <a:ext cx="157057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Prompt </a:t>
            </a:r>
            <a:r>
              <a:rPr lang="en-US" altLang="zh-CN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length has a significant non-linear impact on ICL effectiveness, with 10-shot prompting achieving optimal performance for AG News classification.</a:t>
            </a:r>
            <a:endParaRPr lang="en-US" altLang="zh-CN" sz="32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  <a:p>
            <a:pPr marL="457200" lvl="1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Both too few (insufficient context) and too many (cognitive overload) examples degrade model accuracy, forming an inverse U-shaped </a:t>
            </a:r>
            <a:r>
              <a:rPr lang="en-US" altLang="zh-CN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curve.</a:t>
            </a:r>
            <a:endParaRPr lang="en-US" altLang="zh-CN" sz="3200" kern="1200" dirty="0" smtClean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6426" y="6322835"/>
            <a:ext cx="1253387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0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Practical </a:t>
            </a:r>
            <a:r>
              <a:rPr lang="en-US" sz="40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Implications</a:t>
            </a:r>
            <a:endParaRPr lang="en-US" altLang="zh-CN" sz="3200" kern="1200" dirty="0" smtClean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  <a:p>
            <a:pPr marL="457200" lvl="1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3200" kern="1200" dirty="0" smtClean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Task-specific </a:t>
            </a:r>
            <a:r>
              <a:rPr lang="en-US" altLang="zh-CN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prompt length tuning is critical—longer prompts do not always improve performance.</a:t>
            </a:r>
            <a:endParaRPr lang="en-US" altLang="zh-CN" sz="32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  <a:p>
            <a:pPr marL="457200" lvl="1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3200" kern="1200" dirty="0">
                <a:solidFill>
                  <a:prstClr val="black">
                    <a:lumMod val="75000"/>
                  </a:prstClr>
                </a:solidFill>
                <a:latin typeface="Times New Roman" panose="02020503050405090304" pitchFamily="18" charset="0"/>
                <a:ea typeface="Microsoft YaHei" pitchFamily="34" charset="-122"/>
              </a:rPr>
              <a:t>Balancing contextual information and processing efficiency is key to maximizing ICL.</a:t>
            </a:r>
            <a:endParaRPr lang="en-US" altLang="zh-CN" sz="32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  <a:p>
            <a:pPr marL="457200" lvl="1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3200" kern="1200" dirty="0">
              <a:solidFill>
                <a:prstClr val="black">
                  <a:lumMod val="75000"/>
                </a:prstClr>
              </a:solidFill>
              <a:latin typeface="Times New Roman" panose="02020503050405090304" pitchFamily="18" charset="0"/>
              <a:ea typeface="Microsoft YaHei" pitchFamily="34" charset="-122"/>
            </a:endParaRPr>
          </a:p>
        </p:txBody>
      </p:sp>
      <p:sp>
        <p:nvSpPr>
          <p:cNvPr id="4" name="AutoShape 4" descr="icl_model_compar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6" descr="icl_model_compar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AutoShape 8" descr="icl_model_compar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2" name="Picture 10" descr="C:\Users\ASUS\Downloads\_cgi-bin_mmwebwx-bin_webwxgetmsgimg__&amp;MsgID=1199777701705581489&amp;skey=@crypt_28d4d93f_a45bb3d55acebf6bb9298132654081c2&amp;mmweb_appid=wx_webfilehelper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3117" y="6106232"/>
            <a:ext cx="8368357" cy="627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2573" y="2633932"/>
            <a:ext cx="6438899" cy="301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441D85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t="12786" r="5780"/>
          <a:stretch>
            <a:fillRect/>
          </a:stretch>
        </p:blipFill>
        <p:spPr>
          <a:xfrm>
            <a:off x="15671801" y="-15071"/>
            <a:ext cx="8712200" cy="7580617"/>
          </a:xfrm>
          <a:prstGeom prst="rect">
            <a:avLst/>
          </a:prstGeom>
        </p:spPr>
      </p:pic>
      <p:sp>
        <p:nvSpPr>
          <p:cNvPr id="4" name="矩形 10"/>
          <p:cNvSpPr/>
          <p:nvPr/>
        </p:nvSpPr>
        <p:spPr>
          <a:xfrm>
            <a:off x="0" y="6654160"/>
            <a:ext cx="24384000" cy="6049612"/>
          </a:xfrm>
          <a:prstGeom prst="rect">
            <a:avLst/>
          </a:prstGeom>
          <a:solidFill>
            <a:srgbClr val="441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itchFamily="2" charset="-122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" name="矩形 41"/>
          <p:cNvSpPr/>
          <p:nvPr/>
        </p:nvSpPr>
        <p:spPr>
          <a:xfrm>
            <a:off x="0" y="5799398"/>
            <a:ext cx="24384000" cy="1883916"/>
          </a:xfrm>
          <a:prstGeom prst="rect">
            <a:avLst/>
          </a:prstGeom>
          <a:gradFill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itchFamily="2" charset="-122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" name="文本框 98"/>
          <p:cNvSpPr txBox="1"/>
          <p:nvPr/>
        </p:nvSpPr>
        <p:spPr>
          <a:xfrm>
            <a:off x="1614742" y="6074996"/>
            <a:ext cx="10991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-100" normalizeH="0" baseline="0" noProof="0" dirty="0">
                <a:ln>
                  <a:noFill/>
                </a:ln>
                <a:solidFill>
                  <a:srgbClr val="51008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Helvetica Neue" panose="02000503000000020004"/>
              </a:rPr>
              <a:t>Thanks</a:t>
            </a:r>
            <a:endParaRPr kumimoji="0" lang="en-US" altLang="zh-CN" sz="11500" b="1" i="0" u="none" strike="noStrike" kern="1200" cap="none" spc="-100" normalizeH="0" baseline="0" noProof="0" dirty="0">
              <a:ln>
                <a:noFill/>
              </a:ln>
              <a:solidFill>
                <a:srgbClr val="51008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Helvetica Neue" panose="02000503000000020004"/>
            </a:endParaRPr>
          </a:p>
        </p:txBody>
      </p:sp>
      <p:pic>
        <p:nvPicPr>
          <p:cNvPr id="7" name="Picture 6" descr="A black background with white tex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797" y="0"/>
            <a:ext cx="15019083" cy="20973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5.xml><?xml version="1.0" encoding="utf-8"?>
<p:tagLst xmlns:p="http://schemas.openxmlformats.org/presentationml/2006/main">
  <p:tag name="KSO_WPP_MARK_KEY" val="a3c7718d-f030-4c5f-bd83-d1e014134812"/>
  <p:tag name="COMMONDATA" val="eyJoZGlkIjoiNWRlNTJmNGQxNTUzNDdhOTU1NTkxZmJmZjM2NDc0ZTYifQ==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A465C"/>
      </a:accent1>
      <a:accent2>
        <a:srgbClr val="838383"/>
      </a:accent2>
      <a:accent3>
        <a:srgbClr val="2A465C"/>
      </a:accent3>
      <a:accent4>
        <a:srgbClr val="838383"/>
      </a:accent4>
      <a:accent5>
        <a:srgbClr val="2A465C"/>
      </a:accent5>
      <a:accent6>
        <a:srgbClr val="838383"/>
      </a:accent6>
      <a:hlink>
        <a:srgbClr val="2A465C"/>
      </a:hlink>
      <a:folHlink>
        <a:srgbClr val="838383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contentTypeID="0x010100894A501018061E41BE6DDB0293531032" ma:_="" ma:contentTypeName="文档" ma:contentTypeDescription="新建文档。" ma:contentTypeScope="" ma:versionID="61adf4ca066484da8475f050201c1bd0" ma:contentTypeVersion="1">
  <xsd:schema xmlns:p="http://schemas.microsoft.com/office/2006/metadata/properties" xmlns:ns2="2c5379f2-0620-4e1c-8bd4-987f2e209265" xmlns:xsd="http://www.w3.org/2001/XMLSchema" xmlns:xs="http://www.w3.org/2001/XMLSchema" targetNamespace="http://schemas.microsoft.com/office/2006/metadata/properties" ma:root="true" ma:fieldsID="d051a6e9d2b57c545b50dab64e3e6126" ns2:_="">
    <xsd:import namespace="2c5379f2-0620-4e1c-8bd4-987f2e20926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5379f2-0620-4e1c-8bd4-987f2e209265" elementFormDefault="qualified">
    <xsd:import namespace="http://schemas.microsoft.com/office/2006/documentManagement/types"/>
    <xsd:import namespace="http://schemas.microsoft.com/office/infopath/2007/PartnerControls"/>
    <xsd:element ma:index="8" ma:displayName="文档 ID 值" ma:description="分配至此项的文档 ID 值。" ma:readOnly="true" nillable="true" ma:internalName="_dlc_DocId" name="_dlc_DocId">
      <xsd:simpleType>
        <xsd:restriction base="dms:Text"/>
      </xsd:simpleType>
    </xsd:element>
    <xsd:element ma:index="9" ma:displayName="文档 ID" ma:description="此文档的永久链接。" ma:hidden="true" ma:readOnly="true" nillable="true" ma:internalName="_dlc_DocIdUrl" name="_dlc_DocIdUrl">
      <xsd:complexType>
        <xsd:complexContent>
          <xsd:extension base="dms:URL">
            <xsd:sequence>
              <xsd:element type="dms:ValidUrl" minOccurs="0" nillable="true" name="Url"/>
              <xsd:element type="xsd:string" nillable="true" name="Description"/>
            </xsd:sequence>
          </xsd:extension>
        </xsd:complexContent>
      </xsd:complexType>
    </xsd:element>
    <xsd:element ma:index="10" ma:displayName="永久 ID" ma:description="在添加过程中保留 ID。" ma:hidden="true" ma:readOnly="true" nillable="true" ma:internalName="_dlc_DocIdPersistId" name="_dlc_DocIdPersistId">
      <xsd:simpleType>
        <xsd:restriction base="dms:Boolean"/>
      </xsd:simpleType>
    </xsd:element>
    <xsd:element ma:index="11" ma:displayName="共享对象:" ma:readOnly="true" nillable="true" ma:internalName="SharedWithUsers" name="SharedWithUsers">
      <xsd:complexType>
        <xsd:complexContent>
          <xsd:extension base="dms:UserMulti">
            <xsd:sequence>
              <xsd:element maxOccurs="unbounded" minOccurs="0" name="UserInfo">
                <xsd:complexType>
                  <xsd:sequence>
                    <xsd:element type="xsd:string" minOccurs="0" name="DisplayName"/>
                    <xsd:element type="dms:UserId" minOccurs="0" nillable="true" name="AccountId"/>
                    <xsd:element type="xsd:string" minOccurs="0" name="AccountType"/>
                  </xsd:sequence>
                </xsd:complexType>
              </xsd:element>
            </xsd:sequence>
          </xsd:extension>
        </xsd:complexContent>
      </xsd:complexType>
    </xsd:element>
  </xsd:schema>
  <xsd:schema xmlns:dc="http://purl.org/dc/elements/1.1/" xmlns:odoc="http://schemas.microsoft.com/internal/obd" xmlns:xsd="http://www.w3.org/2001/XMLSchema" xmlns:dcterms="http://purl.org/dc/terms/" xmlns="http://schemas.openxmlformats.org/package/2006/metadata/core-properties" xmlns:xsi="http://www.w3.org/2001/XMLSchema-instance" blockDefault="#all" targetNamespace="http://schemas.openxmlformats.org/package/2006/metadata/core-properties" attributeFormDefault="unqualified" elementFormDefault="qualified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type="CT_coreProperties" name="coreProperties"/>
    <xsd:complexType name="CT_coreProperties">
      <xsd:all>
        <xsd:element ref="dc:creator" maxOccurs="1" minOccurs="0"/>
        <xsd:element ref="dcterms:created" maxOccurs="1" minOccurs="0"/>
        <xsd:element ref="dc:identifier" maxOccurs="1" minOccurs="0"/>
        <xsd:element ma:index="0" ma:displayName="内容类型" maxOccurs="1" minOccurs="0" type="xsd:string" name="contentType"/>
        <xsd:element ref="dc:title" ma:index="4" ma:displayName="标题" maxOccurs="1" minOccurs="0"/>
        <xsd:element ref="dc:subject" maxOccurs="1" minOccurs="0"/>
        <xsd:element ref="dc:description" maxOccurs="1" minOccurs="0"/>
        <xsd:element maxOccurs="1" minOccurs="0" type="xsd:string" name="keywords"/>
        <xsd:element ref="dc:language" maxOccurs="1" minOccurs="0"/>
        <xsd:element maxOccurs="1" minOccurs="0" type="xsd:string" name="category"/>
        <xsd:element maxOccurs="1" minOccurs="0" type="xsd:string" name="version"/>
        <xsd:element maxOccurs="1" minOccurs="0" type="xsd:string" name="revision">
          <xsd:annotation>
            <xsd:documentation>
                        This value indicates the number of saves or revisions. The application is responsible for updating this value after each revision.
                    </xsd:documentation>
          </xsd:annotation>
        </xsd:element>
        <xsd:element maxOccurs="1" minOccurs="0" type="xsd:string" name="lastModifiedBy"/>
        <xsd:element ref="dcterms:modified" maxOccurs="1" minOccurs="0"/>
        <xsd:element maxOccurs="1" minOccurs="0" type="xsd:string" name="contentStatus"/>
      </xsd:all>
    </xsd:complexType>
  </xsd:schema>
  <xs:schema xmlns:xs="http://www.w3.org/2001/XMLSchema" xmlns:pc="http://schemas.microsoft.com/office/infopath/2007/PartnerControls" targetNamespace="http://schemas.microsoft.com/office/infopath/2007/PartnerControls" attributeFormDefault="unqualified" elementFormDefault="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type="xs:string" name="DisplayName"/>
    <xs:element type="xs:string" name="AccountId"/>
    <xs:element type="xs:string" name="AccountType"/>
    <xs:element name="BDCAssociatedEntity">
      <xs:complexType>
        <xs:sequence>
          <xs:element ref="pc:BDCEntity" maxOccurs="unbounded" minOccurs="0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type="xs:string" name="EntityNamespace"/>
    <xs:attribute type="xs:string" name="EntityName"/>
    <xs:attribute type="xs:string" name="SystemInstanceName"/>
    <xs:attribute type="xs:string" name="AssociationName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type="xs:string" name="EntityDisplayName"/>
    <xs:element type="xs:string" name="EntityInstanceReference"/>
    <xs:element type="xs:string" name="EntityId1"/>
    <xs:element type="xs:string" name="EntityId2"/>
    <xs:element type="xs:string" name="EntityId3"/>
    <xs:element type="xs:string" name="EntityId4"/>
    <xs:element type="xs:string" name="EntityId5"/>
    <xs:element name="Terms">
      <xs:complexType>
        <xs:sequence>
          <xs:element ref="pc:TermInfo" maxOccurs="unbounded" minOccurs="0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type="xs:string" name="TermName"/>
    <xs:element type="xs:string" name="TermId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c5379f2-0620-4e1c-8bd4-987f2e209265">VZXMSXX7NC54-701078380-738</_dlc_DocId>
    <_dlc_DocIdUrl xmlns="2c5379f2-0620-4e1c-8bd4-987f2e209265">
      <Url>https://sp16.cuhk.edu.cn/sds/Faculty/_layouts/15/DocIdRedir.aspx?ID=VZXMSXX7NC54-701078380-738</Url>
      <Description>VZXMSXX7NC54-701078380-738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D24AE08-E80B-484B-AF67-6D547D4B49B3}">
  <ds:schemaRefs/>
</ds:datastoreItem>
</file>

<file path=customXml/itemProps2.xml><?xml version="1.0" encoding="utf-8"?>
<ds:datastoreItem xmlns:ds="http://schemas.openxmlformats.org/officeDocument/2006/customXml" ds:itemID="{E7B89997-D691-476B-BD9F-CD4D0367A282}">
  <ds:schemaRefs/>
</ds:datastoreItem>
</file>

<file path=customXml/itemProps3.xml><?xml version="1.0" encoding="utf-8"?>
<ds:datastoreItem xmlns:ds="http://schemas.openxmlformats.org/officeDocument/2006/customXml" ds:itemID="{E675F530-B0F0-47CB-8D44-3CE725CB3E54}">
  <ds:schemaRefs/>
</ds:datastoreItem>
</file>

<file path=customXml/itemProps4.xml><?xml version="1.0" encoding="utf-8"?>
<ds:datastoreItem xmlns:ds="http://schemas.openxmlformats.org/officeDocument/2006/customXml" ds:itemID="{A22E672A-892A-415F-860E-4F981E926C8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2673</Words>
  <Application>WPS 演示</Application>
  <PresentationFormat>自定义</PresentationFormat>
  <Paragraphs>75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33" baseType="lpstr">
      <vt:lpstr>Arial</vt:lpstr>
      <vt:lpstr>宋体</vt:lpstr>
      <vt:lpstr>Wingdings</vt:lpstr>
      <vt:lpstr>Helvetica Neue</vt:lpstr>
      <vt:lpstr>等线</vt:lpstr>
      <vt:lpstr>等线</vt:lpstr>
      <vt:lpstr>Microsoft YaHei</vt:lpstr>
      <vt:lpstr>微软雅黑</vt:lpstr>
      <vt:lpstr>汉仪旗黑</vt:lpstr>
      <vt:lpstr>Calibri</vt:lpstr>
      <vt:lpstr>宋体</vt:lpstr>
      <vt:lpstr>汉仪书宋二KW</vt:lpstr>
      <vt:lpstr>Helvetica Neue Medium</vt:lpstr>
      <vt:lpstr>黑体</vt:lpstr>
      <vt:lpstr>汉仪中黑KW</vt:lpstr>
      <vt:lpstr>Times New Roman</vt:lpstr>
      <vt:lpstr>宋体</vt:lpstr>
      <vt:lpstr>Arial Unicode MS</vt:lpstr>
      <vt:lpstr>Helvetica Neue</vt:lpstr>
      <vt:lpstr>Helvetica Neue Medium</vt:lpstr>
      <vt:lpstr>Microsoft YaHei</vt:lpstr>
      <vt:lpstr>微软雅黑</vt:lpstr>
      <vt:lpstr>等线</vt:lpstr>
      <vt:lpstr>Custom Design</vt:lpstr>
      <vt:lpstr>1_第一PPT，www.1ppt.com</vt:lpstr>
      <vt:lpstr>1_Custom Design</vt:lpstr>
      <vt:lpstr>PowerPoint 演示文稿</vt:lpstr>
      <vt:lpstr>Key Findings on ICL vs. Traditional ML Performance</vt:lpstr>
      <vt:lpstr>Comparison of Accuracy between Traditional ML Methods and ICL</vt:lpstr>
      <vt:lpstr>Key Findings on ICL vs. Traditional ML Performance</vt:lpstr>
      <vt:lpstr>COMPARISON OF ICL ACCURACY ACROSS DIFFERENT LARGE LANGUAGE MODELS</vt:lpstr>
      <vt:lpstr>Impact of Few-Shot Length on ICL Accuracy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Yaqi Zeng (SDS, 223040194)</dc:creator>
  <cp:lastModifiedBy>tao</cp:lastModifiedBy>
  <cp:revision>320</cp:revision>
  <dcterms:created xsi:type="dcterms:W3CDTF">2025-05-06T01:35:13Z</dcterms:created>
  <dcterms:modified xsi:type="dcterms:W3CDTF">2025-05-06T01:35:13Z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FE658840B602416E5167196813359B43_43</vt:lpwstr>
  </property>
  <property fmtid="{D5CDD505-2E9C-101B-9397-08002B2CF9AE}" pid="3" name="KSOProductBuildVer">
    <vt:lpwstr>2052-7.2.2.8955</vt:lpwstr>
  </property>
  <property fmtid="{D5CDD505-2E9C-101B-9397-08002B2CF9AE}" pid="4" name="ContentTypeId">
    <vt:lpwstr>0x010100894A501018061E41BE6DDB0293531032</vt:lpwstr>
  </property>
  <property fmtid="{D5CDD505-2E9C-101B-9397-08002B2CF9AE}" pid="5" name="_dlc_DocIdItemGuid">
    <vt:lpwstr>265ef129-5c41-4545-9a94-6ad6b4b35d6a</vt:lpwstr>
  </property>
</Properties>
</file>