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83" r:id="rId5"/>
    <p:sldId id="288" r:id="rId6"/>
    <p:sldId id="284"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2264" autoAdjust="0"/>
  </p:normalViewPr>
  <p:slideViewPr>
    <p:cSldViewPr snapToGrid="0">
      <p:cViewPr varScale="1">
        <p:scale>
          <a:sx n="63" d="100"/>
          <a:sy n="63" d="100"/>
        </p:scale>
        <p:origin x="136" y="5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37571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96384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Graeme Malcolm | Microsoft</a:t>
            </a:r>
            <a:endParaRPr lang="en-US" dirty="0"/>
          </a:p>
        </p:txBody>
      </p:sp>
      <p:sp>
        <p:nvSpPr>
          <p:cNvPr id="3" name="Title 2"/>
          <p:cNvSpPr>
            <a:spLocks noGrp="1"/>
          </p:cNvSpPr>
          <p:nvPr>
            <p:ph type="ctrTitle"/>
          </p:nvPr>
        </p:nvSpPr>
        <p:spPr/>
        <p:txBody>
          <a:bodyPr/>
          <a:lstStyle/>
          <a:p>
            <a:r>
              <a:rPr lang="en-US" dirty="0"/>
              <a:t>Implementing Real-Time Analysis with Hadoop on Azure HDInsight</a:t>
            </a:r>
          </a:p>
        </p:txBody>
      </p:sp>
    </p:spTree>
    <p:extLst>
      <p:ext uri="{BB962C8B-B14F-4D97-AF65-F5344CB8AC3E}">
        <p14:creationId xmlns:p14="http://schemas.microsoft.com/office/powerpoint/2010/main" val="276233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650394"/>
            <a:ext cx="11525250" cy="4028219"/>
          </a:xfrm>
        </p:spPr>
        <p:txBody>
          <a:bodyPr/>
          <a:lstStyle/>
          <a:p>
            <a:pPr fontAlgn="ctr"/>
            <a:r>
              <a:rPr lang="en-US" sz="3600" dirty="0"/>
              <a:t>01 | Using </a:t>
            </a:r>
            <a:r>
              <a:rPr lang="en-US" sz="3600" dirty="0" err="1"/>
              <a:t>HBase</a:t>
            </a:r>
            <a:r>
              <a:rPr lang="en-US" sz="3600" dirty="0"/>
              <a:t> for NoSQL Data</a:t>
            </a:r>
          </a:p>
          <a:p>
            <a:pPr fontAlgn="ctr"/>
            <a:r>
              <a:rPr lang="en-US" sz="3600" dirty="0"/>
              <a:t>02 | Using Storm for Streaming Data</a:t>
            </a:r>
          </a:p>
          <a:p>
            <a:r>
              <a:rPr lang="en-US" sz="3600" dirty="0"/>
              <a:t>03 | Using Spark for Interactive Data Analysis</a:t>
            </a:r>
          </a:p>
          <a:p>
            <a:pPr fontAlgn="ctr"/>
            <a:r>
              <a:rPr lang="en-US" sz="3600" dirty="0"/>
              <a:t>04 | Course Exam</a:t>
            </a:r>
          </a:p>
          <a:p>
            <a:endParaRPr lang="en-US" sz="3600" dirty="0"/>
          </a:p>
        </p:txBody>
      </p:sp>
      <p:grpSp>
        <p:nvGrpSpPr>
          <p:cNvPr id="18" name="Group 17"/>
          <p:cNvGrpSpPr/>
          <p:nvPr/>
        </p:nvGrpSpPr>
        <p:grpSpPr>
          <a:xfrm>
            <a:off x="2488296" y="950269"/>
            <a:ext cx="6678602" cy="1620381"/>
            <a:chOff x="2488296" y="950269"/>
            <a:chExt cx="6678602" cy="1620381"/>
          </a:xfrm>
        </p:grpSpPr>
        <p:sp>
          <p:nvSpPr>
            <p:cNvPr id="8" name="AutoShape 111"/>
            <p:cNvSpPr>
              <a:spLocks noChangeAspect="1" noChangeArrowheads="1" noTextEdit="1"/>
            </p:cNvSpPr>
            <p:nvPr/>
          </p:nvSpPr>
          <p:spPr bwMode="auto">
            <a:xfrm>
              <a:off x="3384192" y="964602"/>
              <a:ext cx="1380757"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4"/>
            <p:cNvSpPr>
              <a:spLocks/>
            </p:cNvSpPr>
            <p:nvPr/>
          </p:nvSpPr>
          <p:spPr bwMode="auto">
            <a:xfrm>
              <a:off x="3379840" y="950269"/>
              <a:ext cx="1380757" cy="829728"/>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5"/>
            <p:cNvSpPr>
              <a:spLocks/>
            </p:cNvSpPr>
            <p:nvPr/>
          </p:nvSpPr>
          <p:spPr bwMode="auto">
            <a:xfrm>
              <a:off x="3495672" y="1034675"/>
              <a:ext cx="1130724" cy="633842"/>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14" name="Straight Connector 13"/>
            <p:cNvCxnSpPr/>
            <p:nvPr/>
          </p:nvCxnSpPr>
          <p:spPr>
            <a:xfrm flipV="1">
              <a:off x="3589020" y="1365133"/>
              <a:ext cx="405844" cy="696749"/>
            </a:xfrm>
            <a:prstGeom prst="line">
              <a:avLst/>
            </a:prstGeom>
            <a:ln w="28575"/>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8296" y="1107610"/>
              <a:ext cx="1443662" cy="1463040"/>
            </a:xfrm>
            <a:prstGeom prst="rect">
              <a:avLst/>
            </a:prstGeom>
          </p:spPr>
        </p:pic>
        <p:sp>
          <p:nvSpPr>
            <p:cNvPr id="6" name="TextBox 5"/>
            <p:cNvSpPr txBox="1"/>
            <p:nvPr/>
          </p:nvSpPr>
          <p:spPr>
            <a:xfrm>
              <a:off x="4800638" y="1187355"/>
              <a:ext cx="4366260" cy="923330"/>
            </a:xfrm>
            <a:prstGeom prst="rect">
              <a:avLst/>
            </a:prstGeom>
            <a:noFill/>
          </p:spPr>
          <p:txBody>
            <a:bodyPr wrap="none" rtlCol="0">
              <a:spAutoFit/>
            </a:bodyPr>
            <a:lstStyle/>
            <a:p>
              <a:r>
                <a:rPr lang="en-GB" sz="5400" dirty="0">
                  <a:solidFill>
                    <a:schemeClr val="tx1">
                      <a:lumMod val="75000"/>
                      <a:lumOff val="25000"/>
                    </a:schemeClr>
                  </a:solidFill>
                </a:rPr>
                <a:t>Course Outline</a:t>
              </a:r>
              <a:endParaRPr lang="en-US" sz="5400" dirty="0">
                <a:solidFill>
                  <a:schemeClr val="tx1">
                    <a:lumMod val="75000"/>
                    <a:lumOff val="25000"/>
                  </a:schemeClr>
                </a:solidFill>
              </a:endParaRPr>
            </a:p>
          </p:txBody>
        </p:sp>
        <p:pic>
          <p:nvPicPr>
            <p:cNvPr id="17" name="Picture 16" descr="File:Mortarboard.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3325" y="1055406"/>
              <a:ext cx="822960" cy="452628"/>
            </a:xfrm>
            <a:prstGeom prst="rect">
              <a:avLst/>
            </a:prstGeom>
          </p:spPr>
        </p:pic>
      </p:grpSp>
    </p:spTree>
    <p:extLst>
      <p:ext uri="{BB962C8B-B14F-4D97-AF65-F5344CB8AC3E}">
        <p14:creationId xmlns:p14="http://schemas.microsoft.com/office/powerpoint/2010/main" val="426621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3241579" y="1085860"/>
            <a:ext cx="5771298" cy="1097280"/>
            <a:chOff x="3241579" y="1085860"/>
            <a:chExt cx="5771298" cy="1097280"/>
          </a:xfrm>
        </p:grpSpPr>
        <p:grpSp>
          <p:nvGrpSpPr>
            <p:cNvPr id="66" name="Group 112"/>
            <p:cNvGrpSpPr>
              <a:grpSpLocks noChangeAspect="1"/>
            </p:cNvGrpSpPr>
            <p:nvPr/>
          </p:nvGrpSpPr>
          <p:grpSpPr bwMode="auto">
            <a:xfrm>
              <a:off x="3241579" y="1085860"/>
              <a:ext cx="1380757" cy="1097280"/>
              <a:chOff x="6459" y="3437"/>
              <a:chExt cx="867" cy="689"/>
            </a:xfrm>
          </p:grpSpPr>
          <p:sp>
            <p:nvSpPr>
              <p:cNvPr id="67"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13"/>
              <p:cNvSpPr>
                <a:spLocks noChangeArrowheads="1"/>
              </p:cNvSpPr>
              <p:nvPr/>
            </p:nvSpPr>
            <p:spPr bwMode="auto">
              <a:xfrm>
                <a:off x="6670" y="4082"/>
                <a:ext cx="429" cy="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16"/>
              <p:cNvSpPr>
                <a:spLocks noChangeArrowheads="1"/>
              </p:cNvSpPr>
              <p:nvPr/>
            </p:nvSpPr>
            <p:spPr bwMode="auto">
              <a:xfrm>
                <a:off x="6836" y="3941"/>
                <a:ext cx="96" cy="14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TextBox 40"/>
            <p:cNvSpPr txBox="1"/>
            <p:nvPr/>
          </p:nvSpPr>
          <p:spPr>
            <a:xfrm>
              <a:off x="4620521" y="1167477"/>
              <a:ext cx="4392356" cy="923330"/>
            </a:xfrm>
            <a:prstGeom prst="rect">
              <a:avLst/>
            </a:prstGeom>
            <a:noFill/>
          </p:spPr>
          <p:txBody>
            <a:bodyPr wrap="none" rtlCol="0">
              <a:spAutoFit/>
            </a:bodyPr>
            <a:lstStyle/>
            <a:p>
              <a:r>
                <a:rPr lang="en-GB" sz="5400" dirty="0">
                  <a:solidFill>
                    <a:schemeClr val="tx1">
                      <a:lumMod val="75000"/>
                      <a:lumOff val="25000"/>
                    </a:schemeClr>
                  </a:solidFill>
                </a:rPr>
                <a:t>Hands-On Labs</a:t>
              </a:r>
              <a:endParaRPr lang="en-US" sz="5400" dirty="0">
                <a:solidFill>
                  <a:schemeClr val="tx1">
                    <a:lumMod val="75000"/>
                    <a:lumOff val="25000"/>
                  </a:schemeClr>
                </a:solidFill>
              </a:endParaRPr>
            </a:p>
          </p:txBody>
        </p:sp>
      </p:grpSp>
      <p:sp>
        <p:nvSpPr>
          <p:cNvPr id="3" name="Content Placeholder 2"/>
          <p:cNvSpPr>
            <a:spLocks noGrp="1"/>
          </p:cNvSpPr>
          <p:nvPr>
            <p:ph sz="quarter" idx="10"/>
          </p:nvPr>
        </p:nvSpPr>
        <p:spPr>
          <a:xfrm>
            <a:off x="379413" y="2925371"/>
            <a:ext cx="11525250" cy="3465009"/>
          </a:xfrm>
        </p:spPr>
        <p:txBody>
          <a:bodyPr/>
          <a:lstStyle/>
          <a:p>
            <a:r>
              <a:rPr lang="en-GB" dirty="0"/>
              <a:t>Microsoft Azure Subscription</a:t>
            </a:r>
          </a:p>
          <a:p>
            <a:pPr lvl="1"/>
            <a:r>
              <a:rPr lang="en-GB" dirty="0"/>
              <a:t>Free trial available in some regions</a:t>
            </a:r>
          </a:p>
          <a:p>
            <a:r>
              <a:rPr lang="en-GB" dirty="0"/>
              <a:t>Client computer</a:t>
            </a:r>
          </a:p>
          <a:p>
            <a:pPr lvl="1"/>
            <a:r>
              <a:rPr lang="en-GB" dirty="0"/>
              <a:t>Windows</a:t>
            </a:r>
          </a:p>
          <a:p>
            <a:pPr lvl="1"/>
            <a:r>
              <a:rPr lang="en-GB" dirty="0"/>
              <a:t>Linux</a:t>
            </a:r>
          </a:p>
          <a:p>
            <a:pPr lvl="1"/>
            <a:r>
              <a:rPr lang="en-GB" dirty="0"/>
              <a:t>Mac OS X</a:t>
            </a:r>
            <a:endParaRPr lang="en-US" dirty="0"/>
          </a:p>
        </p:txBody>
      </p:sp>
      <p:grpSp>
        <p:nvGrpSpPr>
          <p:cNvPr id="6" name="Group 5"/>
          <p:cNvGrpSpPr/>
          <p:nvPr/>
        </p:nvGrpSpPr>
        <p:grpSpPr>
          <a:xfrm>
            <a:off x="7988432" y="2897011"/>
            <a:ext cx="2856005" cy="1669094"/>
            <a:chOff x="7755806" y="1099158"/>
            <a:chExt cx="2856005" cy="1669094"/>
          </a:xfrm>
        </p:grpSpPr>
        <p:pic>
          <p:nvPicPr>
            <p:cNvPr id="4" name="Picture 3"/>
            <p:cNvPicPr>
              <a:picLocks noChangeAspect="1"/>
            </p:cNvPicPr>
            <p:nvPr/>
          </p:nvPicPr>
          <p:blipFill>
            <a:blip r:embed="rId3"/>
            <a:stretch>
              <a:fillRect/>
            </a:stretch>
          </p:blipFill>
          <p:spPr>
            <a:xfrm>
              <a:off x="7755806" y="1099158"/>
              <a:ext cx="2856005" cy="1669094"/>
            </a:xfrm>
            <a:prstGeom prst="rect">
              <a:avLst/>
            </a:prstGeom>
          </p:spPr>
        </p:pic>
        <p:pic>
          <p:nvPicPr>
            <p:cNvPr id="5" name="Picture 4"/>
            <p:cNvPicPr>
              <a:picLocks noChangeAspect="1"/>
            </p:cNvPicPr>
            <p:nvPr/>
          </p:nvPicPr>
          <p:blipFill>
            <a:blip r:embed="rId4"/>
            <a:stretch>
              <a:fillRect/>
            </a:stretch>
          </p:blipFill>
          <p:spPr>
            <a:xfrm>
              <a:off x="8053851" y="1749338"/>
              <a:ext cx="2259913" cy="826613"/>
            </a:xfrm>
            <a:prstGeom prst="rect">
              <a:avLst/>
            </a:prstGeom>
          </p:spPr>
        </p:pic>
      </p:grpSp>
      <p:grpSp>
        <p:nvGrpSpPr>
          <p:cNvPr id="58" name="Group 57"/>
          <p:cNvGrpSpPr/>
          <p:nvPr/>
        </p:nvGrpSpPr>
        <p:grpSpPr>
          <a:xfrm>
            <a:off x="7058834" y="4373804"/>
            <a:ext cx="2421735" cy="1728920"/>
            <a:chOff x="7189462" y="2563425"/>
            <a:chExt cx="2421735" cy="1728920"/>
          </a:xfrm>
        </p:grpSpPr>
        <p:grpSp>
          <p:nvGrpSpPr>
            <p:cNvPr id="7" name="Group 6"/>
            <p:cNvGrpSpPr>
              <a:grpSpLocks noChangeAspect="1"/>
            </p:cNvGrpSpPr>
            <p:nvPr/>
          </p:nvGrpSpPr>
          <p:grpSpPr>
            <a:xfrm>
              <a:off x="7189462" y="2563425"/>
              <a:ext cx="2421735" cy="1728920"/>
              <a:chOff x="3410187" y="4340003"/>
              <a:chExt cx="1707683" cy="1219146"/>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9" name="Rectangle 8"/>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7514298" y="2662264"/>
              <a:ext cx="876017" cy="724140"/>
              <a:chOff x="6639572" y="1907217"/>
              <a:chExt cx="3200400" cy="2645540"/>
            </a:xfrm>
          </p:grpSpPr>
          <p:grpSp>
            <p:nvGrpSpPr>
              <p:cNvPr id="11" name="Group 10"/>
              <p:cNvGrpSpPr>
                <a:grpSpLocks noChangeAspect="1"/>
              </p:cNvGrpSpPr>
              <p:nvPr/>
            </p:nvGrpSpPr>
            <p:grpSpPr>
              <a:xfrm>
                <a:off x="6639572" y="1907217"/>
                <a:ext cx="3200400" cy="2645540"/>
                <a:chOff x="6219422" y="1886308"/>
                <a:chExt cx="3657600" cy="2752244"/>
              </a:xfrm>
            </p:grpSpPr>
            <p:grpSp>
              <p:nvGrpSpPr>
                <p:cNvPr id="13" name="Group 12"/>
                <p:cNvGrpSpPr/>
                <p:nvPr/>
              </p:nvGrpSpPr>
              <p:grpSpPr>
                <a:xfrm>
                  <a:off x="6219422" y="1886308"/>
                  <a:ext cx="3657600" cy="2752244"/>
                  <a:chOff x="6219421" y="1886308"/>
                  <a:chExt cx="3657600" cy="2752244"/>
                </a:xfrm>
              </p:grpSpPr>
              <p:sp>
                <p:nvSpPr>
                  <p:cNvPr id="15" name="Rectangle 1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8580436" y="1996036"/>
                    <a:ext cx="731520" cy="237744"/>
                    <a:chOff x="8580436" y="1996036"/>
                    <a:chExt cx="731520" cy="237744"/>
                  </a:xfrm>
                </p:grpSpPr>
                <p:sp>
                  <p:nvSpPr>
                    <p:cNvPr id="18" name="Rectangle 1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a:grpSpLocks noChangeAspect="1"/>
            </p:cNvGrpSpPr>
            <p:nvPr/>
          </p:nvGrpSpPr>
          <p:grpSpPr>
            <a:xfrm>
              <a:off x="7549990" y="3118515"/>
              <a:ext cx="648037" cy="612540"/>
              <a:chOff x="3989331" y="4906506"/>
              <a:chExt cx="1752600" cy="1656599"/>
            </a:xfrm>
          </p:grpSpPr>
          <p:grpSp>
            <p:nvGrpSpPr>
              <p:cNvPr id="29" name="Group 4"/>
              <p:cNvGrpSpPr>
                <a:grpSpLocks noChangeAspect="1"/>
              </p:cNvGrpSpPr>
              <p:nvPr/>
            </p:nvGrpSpPr>
            <p:grpSpPr bwMode="auto">
              <a:xfrm flipH="1">
                <a:off x="3989331" y="4906506"/>
                <a:ext cx="1752600" cy="1656599"/>
                <a:chOff x="645" y="1325"/>
                <a:chExt cx="1104" cy="1003"/>
              </a:xfrm>
            </p:grpSpPr>
            <p:sp>
              <p:nvSpPr>
                <p:cNvPr id="3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7" name="Group 56"/>
            <p:cNvGrpSpPr/>
            <p:nvPr/>
          </p:nvGrpSpPr>
          <p:grpSpPr>
            <a:xfrm>
              <a:off x="8308898" y="2947084"/>
              <a:ext cx="944784" cy="737010"/>
              <a:chOff x="8975830" y="5139906"/>
              <a:chExt cx="1519884" cy="1185636"/>
            </a:xfrm>
          </p:grpSpPr>
          <p:grpSp>
            <p:nvGrpSpPr>
              <p:cNvPr id="20" name="Group 19"/>
              <p:cNvGrpSpPr>
                <a:grpSpLocks noChangeAspect="1"/>
              </p:cNvGrpSpPr>
              <p:nvPr/>
            </p:nvGrpSpPr>
            <p:grpSpPr>
              <a:xfrm>
                <a:off x="8975830" y="5139906"/>
                <a:ext cx="1519884" cy="1185636"/>
                <a:chOff x="1507436" y="1799127"/>
                <a:chExt cx="3681068" cy="2752580"/>
              </a:xfrm>
            </p:grpSpPr>
            <p:sp>
              <p:nvSpPr>
                <p:cNvPr id="21" name="Rectangle 20"/>
                <p:cNvSpPr/>
                <p:nvPr/>
              </p:nvSpPr>
              <p:spPr bwMode="auto">
                <a:xfrm>
                  <a:off x="1507436" y="1808507"/>
                  <a:ext cx="3657600" cy="2743200"/>
                </a:xfrm>
                <a:prstGeom prst="rect">
                  <a:avLst/>
                </a:prstGeom>
                <a:solidFill>
                  <a:schemeClr val="bg1"/>
                </a:solidFill>
                <a:ln w="19050">
                  <a:solidFill>
                    <a:srgbClr val="82BF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07436" y="1799127"/>
                  <a:ext cx="3681068" cy="457200"/>
                </a:xfrm>
                <a:prstGeom prst="rect">
                  <a:avLst/>
                </a:prstGeom>
                <a:solidFill>
                  <a:srgbClr val="82BF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Isosceles Triangle 2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5-Point Star 2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8" name="Picture 37"/>
              <p:cNvPicPr>
                <a:picLocks noChangeAspect="1"/>
              </p:cNvPicPr>
              <p:nvPr/>
            </p:nvPicPr>
            <p:blipFill>
              <a:blip r:embed="rId7"/>
              <a:stretch>
                <a:fillRect/>
              </a:stretch>
            </p:blipFill>
            <p:spPr>
              <a:xfrm>
                <a:off x="9691394" y="5405722"/>
                <a:ext cx="730904" cy="730904"/>
              </a:xfrm>
              <a:prstGeom prst="rect">
                <a:avLst/>
              </a:prstGeom>
            </p:spPr>
          </p:pic>
          <p:grpSp>
            <p:nvGrpSpPr>
              <p:cNvPr id="56" name="Group 55"/>
              <p:cNvGrpSpPr/>
              <p:nvPr/>
            </p:nvGrpSpPr>
            <p:grpSpPr>
              <a:xfrm>
                <a:off x="9027353" y="5282642"/>
                <a:ext cx="639209" cy="605806"/>
                <a:chOff x="3889073" y="5475607"/>
                <a:chExt cx="1336675" cy="1266825"/>
              </a:xfrm>
            </p:grpSpPr>
            <p:sp>
              <p:nvSpPr>
                <p:cNvPr id="40" name="AutoShape 3"/>
                <p:cNvSpPr>
                  <a:spLocks noChangeAspect="1" noChangeArrowheads="1" noTextEdit="1"/>
                </p:cNvSpPr>
                <p:nvPr/>
              </p:nvSpPr>
              <p:spPr bwMode="auto">
                <a:xfrm>
                  <a:off x="3889073" y="5475607"/>
                  <a:ext cx="13366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16"/>
                <p:cNvSpPr>
                  <a:spLocks noChangeShapeType="1"/>
                </p:cNvSpPr>
                <p:nvPr/>
              </p:nvSpPr>
              <p:spPr bwMode="auto">
                <a:xfrm>
                  <a:off x="3960511" y="616775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7"/>
                <p:cNvSpPr>
                  <a:spLocks noChangeShapeType="1"/>
                </p:cNvSpPr>
                <p:nvPr/>
              </p:nvSpPr>
              <p:spPr bwMode="auto">
                <a:xfrm flipH="1">
                  <a:off x="3960511" y="6410645"/>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8"/>
                <p:cNvSpPr>
                  <a:spLocks noChangeShapeType="1"/>
                </p:cNvSpPr>
                <p:nvPr/>
              </p:nvSpPr>
              <p:spPr bwMode="auto">
                <a:xfrm>
                  <a:off x="4760611"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
                <p:cNvSpPr>
                  <a:spLocks noChangeShapeType="1"/>
                </p:cNvSpPr>
                <p:nvPr/>
              </p:nvSpPr>
              <p:spPr bwMode="auto">
                <a:xfrm flipV="1">
                  <a:off x="4358973"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88296" y="1107610"/>
            <a:ext cx="1443662" cy="1463040"/>
          </a:xfrm>
          <a:prstGeom prst="rect">
            <a:avLst/>
          </a:prstGeom>
        </p:spPr>
      </p:pic>
    </p:spTree>
    <p:extLst>
      <p:ext uri="{BB962C8B-B14F-4D97-AF65-F5344CB8AC3E}">
        <p14:creationId xmlns:p14="http://schemas.microsoft.com/office/powerpoint/2010/main" val="306703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3313</TotalTime>
  <Words>60</Words>
  <Application>Microsoft Office PowerPoint</Application>
  <PresentationFormat>Widescreen</PresentationFormat>
  <Paragraphs>16</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Segoe UI</vt:lpstr>
      <vt:lpstr>Segoe UI Light</vt:lpstr>
      <vt:lpstr>1_Office Theme</vt:lpstr>
      <vt:lpstr>Implementing Real-Time Analysis with Hadoop on Azure HDInsight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77</cp:revision>
  <dcterms:created xsi:type="dcterms:W3CDTF">2013-02-15T23:12:42Z</dcterms:created>
  <dcterms:modified xsi:type="dcterms:W3CDTF">2016-02-03T15:42:38Z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