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71" r:id="rId5"/>
    <p:sldId id="278" r:id="rId6"/>
    <p:sldId id="301" r:id="rId7"/>
    <p:sldId id="285" r:id="rId8"/>
    <p:sldId id="302" r:id="rId9"/>
    <p:sldId id="286" r:id="rId10"/>
    <p:sldId id="287" r:id="rId11"/>
    <p:sldId id="303" r:id="rId12"/>
    <p:sldId id="283" r:id="rId13"/>
    <p:sldId id="288" r:id="rId14"/>
    <p:sldId id="304" r:id="rId15"/>
    <p:sldId id="289" r:id="rId16"/>
    <p:sldId id="290" r:id="rId17"/>
    <p:sldId id="294" r:id="rId18"/>
    <p:sldId id="296" r:id="rId19"/>
    <p:sldId id="295" r:id="rId20"/>
    <p:sldId id="291" r:id="rId21"/>
    <p:sldId id="293" r:id="rId22"/>
    <p:sldId id="292" r:id="rId23"/>
    <p:sldId id="297" r:id="rId24"/>
    <p:sldId id="298" r:id="rId25"/>
    <p:sldId id="299" r:id="rId26"/>
    <p:sldId id="305" r:id="rId27"/>
    <p:sldId id="306" r:id="rId28"/>
    <p:sldId id="300" r:id="rId29"/>
    <p:sldId id="307" r:id="rId30"/>
    <p:sldId id="308" r:id="rId31"/>
    <p:sldId id="309" r:id="rId32"/>
    <p:sldId id="313" r:id="rId33"/>
    <p:sldId id="310" r:id="rId34"/>
    <p:sldId id="311" r:id="rId35"/>
    <p:sldId id="312" r:id="rId36"/>
    <p:sldId id="314" r:id="rId37"/>
    <p:sldId id="319" r:id="rId38"/>
    <p:sldId id="317" r:id="rId39"/>
    <p:sldId id="318"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34" autoAdjust="0"/>
    <p:restoredTop sz="89151" autoAdjust="0"/>
  </p:normalViewPr>
  <p:slideViewPr>
    <p:cSldViewPr snapToGrid="0">
      <p:cViewPr varScale="1">
        <p:scale>
          <a:sx n="66" d="100"/>
          <a:sy n="66" d="100"/>
        </p:scale>
        <p:origin x="44" y="492"/>
      </p:cViewPr>
      <p:guideLst/>
    </p:cSldViewPr>
  </p:slideViewPr>
  <p:outlineViewPr>
    <p:cViewPr>
      <p:scale>
        <a:sx n="33" d="100"/>
        <a:sy n="33" d="100"/>
      </p:scale>
      <p:origin x="0" y="-240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41728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732036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To create a table, use the </a:t>
            </a:r>
            <a:r>
              <a:rPr lang="en-GB" sz="1200" i="1" kern="1200" dirty="0">
                <a:solidFill>
                  <a:schemeClr val="tx1"/>
                </a:solidFill>
                <a:latin typeface="+mn-lt"/>
                <a:ea typeface="+mn-ea"/>
                <a:cs typeface="+mn-cs"/>
              </a:rPr>
              <a:t>create</a:t>
            </a:r>
            <a:r>
              <a:rPr lang="en-GB" sz="1200" kern="1200" dirty="0">
                <a:solidFill>
                  <a:schemeClr val="tx1"/>
                </a:solidFill>
                <a:latin typeface="+mn-lt"/>
                <a:ea typeface="+mn-ea"/>
                <a:cs typeface="+mn-cs"/>
              </a:rPr>
              <a:t> statement, specifying the table name followed by the column groups you want to</a:t>
            </a:r>
            <a:r>
              <a:rPr lang="en-GB" sz="1200" kern="1200" baseline="0" dirty="0">
                <a:solidFill>
                  <a:schemeClr val="tx1"/>
                </a:solidFill>
                <a:latin typeface="+mn-lt"/>
                <a:ea typeface="+mn-ea"/>
                <a:cs typeface="+mn-cs"/>
              </a:rPr>
              <a:t> define.</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See http://wiki.apache.org/hadoop/Hbase/Shell for a full list of </a:t>
            </a:r>
            <a:r>
              <a:rPr lang="en-GB" sz="1200" kern="1200" dirty="0" err="1">
                <a:solidFill>
                  <a:schemeClr val="tx1"/>
                </a:solidFill>
                <a:latin typeface="+mn-lt"/>
                <a:ea typeface="+mn-ea"/>
                <a:cs typeface="+mn-cs"/>
              </a:rPr>
              <a:t>Hbase</a:t>
            </a:r>
            <a:r>
              <a:rPr lang="en-GB" sz="1200" kern="1200" dirty="0">
                <a:solidFill>
                  <a:schemeClr val="tx1"/>
                </a:solidFill>
                <a:latin typeface="+mn-lt"/>
                <a:ea typeface="+mn-ea"/>
                <a:cs typeface="+mn-cs"/>
              </a:rPr>
              <a:t> shell commands.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408443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a:t>
            </a:r>
            <a:r>
              <a:rPr lang="en-GB" i="1" dirty="0"/>
              <a:t>put</a:t>
            </a:r>
            <a:r>
              <a:rPr lang="en-GB" dirty="0"/>
              <a:t> to insert a value into a</a:t>
            </a:r>
            <a:r>
              <a:rPr lang="en-GB" baseline="0" dirty="0"/>
              <a:t> cell. If the cell doesn’t already exist, it is created; otherwise a new timestamped version of the data is added to the cell.</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930231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a:t>
            </a:r>
            <a:r>
              <a:rPr lang="en-GB" i="1" dirty="0"/>
              <a:t>get</a:t>
            </a:r>
            <a:r>
              <a:rPr lang="en-GB" dirty="0"/>
              <a:t> to retrieve cells for the row. By default, the most recent timestamped versions of each cell is returned.</a:t>
            </a:r>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409307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a:t>
            </a:r>
            <a:r>
              <a:rPr lang="en-GB" baseline="0" dirty="0"/>
              <a:t> can specify one or more COLUMN values to retrieve only those columns.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31010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TIMERANGE to get a timestamped version of the</a:t>
            </a:r>
            <a:r>
              <a:rPr lang="en-GB" baseline="0" dirty="0"/>
              <a:t> data.</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738178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a:t>
            </a:r>
            <a:r>
              <a:rPr lang="en-GB" i="1" dirty="0"/>
              <a:t>scan</a:t>
            </a:r>
            <a:r>
              <a:rPr lang="en-GB" dirty="0"/>
              <a:t> to return multiple rows. By default, the latest timestamped version of each cell is returned.</a:t>
            </a:r>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075686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LIMIT</a:t>
            </a:r>
            <a:r>
              <a:rPr lang="en-GB" baseline="0" dirty="0"/>
              <a:t> to scan the first </a:t>
            </a:r>
            <a:r>
              <a:rPr lang="en-GB" i="1" baseline="0" dirty="0"/>
              <a:t>N</a:t>
            </a:r>
            <a:r>
              <a:rPr lang="en-GB" baseline="0" dirty="0"/>
              <a:t> rows.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288066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STARTROW and ENDROW to scan a range of rows</a:t>
            </a:r>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49797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a:t>
            </a:r>
            <a:r>
              <a:rPr lang="en-GB" i="1" dirty="0"/>
              <a:t>delete</a:t>
            </a:r>
            <a:r>
              <a:rPr lang="en-GB" dirty="0"/>
              <a:t> to insert</a:t>
            </a:r>
            <a:r>
              <a:rPr lang="en-GB" baseline="0" dirty="0"/>
              <a:t> a “delete” into a cell – this overrides any previous timestamped value.</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33201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a:t>
            </a:r>
            <a:r>
              <a:rPr lang="en-GB" dirty="0" err="1"/>
              <a:t>deleteall</a:t>
            </a:r>
            <a:r>
              <a:rPr lang="en-GB" dirty="0"/>
              <a:t> to delete all cells in a specified row.</a:t>
            </a:r>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1661503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disable the table:</a:t>
            </a:r>
          </a:p>
          <a:p>
            <a:r>
              <a:rPr lang="en-GB" i="1" dirty="0">
                <a:latin typeface="Courier New" panose="02070309020205020404" pitchFamily="49" charset="0"/>
                <a:cs typeface="Courier New" panose="02070309020205020404" pitchFamily="49" charset="0"/>
              </a:rPr>
              <a:t>disable 'readings'</a:t>
            </a:r>
          </a:p>
          <a:p>
            <a:r>
              <a:rPr lang="en-GB" dirty="0"/>
              <a:t> and then you can drop it:</a:t>
            </a:r>
          </a:p>
          <a:p>
            <a:r>
              <a:rPr lang="en-GB" i="1" dirty="0"/>
              <a:t>drop ‘readings'</a:t>
            </a:r>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59263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636923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436113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750884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933795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2720667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1345629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66652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3093036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1851431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a:t>
            </a:r>
            <a:r>
              <a:rPr lang="en-GB" sz="1200" kern="1200" dirty="0">
                <a:solidFill>
                  <a:schemeClr val="tx1"/>
                </a:solidFill>
                <a:latin typeface="+mn-lt"/>
                <a:ea typeface="+mn-ea"/>
                <a:cs typeface="+mn-cs"/>
              </a:rPr>
              <a:t>https://phoenix.apache.org/</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3392264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2983338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1348767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48225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2064410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36</a:t>
            </a:fld>
            <a:endParaRPr lang="en-US" dirty="0"/>
          </a:p>
        </p:txBody>
      </p:sp>
    </p:spTree>
    <p:extLst>
      <p:ext uri="{BB962C8B-B14F-4D97-AF65-F5344CB8AC3E}">
        <p14:creationId xmlns:p14="http://schemas.microsoft.com/office/powerpoint/2010/main" val="808552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65570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50222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4172023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900798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6636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374901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Graeme Malcolm | Snr Content Developer, Microsoft</a:t>
            </a:r>
          </a:p>
        </p:txBody>
      </p:sp>
      <p:sp>
        <p:nvSpPr>
          <p:cNvPr id="2" name="Title 1"/>
          <p:cNvSpPr>
            <a:spLocks noGrp="1"/>
          </p:cNvSpPr>
          <p:nvPr>
            <p:ph type="ctrTitle"/>
          </p:nvPr>
        </p:nvSpPr>
        <p:spPr>
          <a:solidFill>
            <a:srgbClr val="007233"/>
          </a:solidFill>
        </p:spPr>
        <p:txBody>
          <a:bodyPr/>
          <a:lstStyle/>
          <a:p>
            <a:pPr>
              <a:spcBef>
                <a:spcPts val="1200"/>
              </a:spcBef>
              <a:spcAft>
                <a:spcPts val="1200"/>
              </a:spcAft>
            </a:pPr>
            <a:r>
              <a:rPr lang="en-GB" sz="4000" dirty="0"/>
              <a:t>Implementing Real-Time Analysis with Hadoop in Azure HDInsight</a:t>
            </a:r>
            <a:br>
              <a:rPr lang="en-GB" sz="4000" dirty="0"/>
            </a:br>
            <a:br>
              <a:rPr lang="en-GB" sz="4000" dirty="0"/>
            </a:br>
            <a:r>
              <a:rPr lang="en-GB" sz="2800" dirty="0"/>
              <a:t>01 | Using </a:t>
            </a:r>
            <a:r>
              <a:rPr lang="en-GB" sz="2800" dirty="0" err="1"/>
              <a:t>HBase</a:t>
            </a:r>
            <a:r>
              <a:rPr lang="en-GB" sz="2800" dirty="0"/>
              <a:t> for NoSQL Data</a:t>
            </a:r>
            <a:endParaRPr lang="en-US" sz="3200" dirty="0"/>
          </a:p>
        </p:txBody>
      </p:sp>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ey Points"/>
          <p:cNvSpPr>
            <a:spLocks noGrp="1"/>
          </p:cNvSpPr>
          <p:nvPr>
            <p:ph sz="quarter" idx="10"/>
          </p:nvPr>
        </p:nvSpPr>
        <p:spPr>
          <a:xfrm>
            <a:off x="379413" y="1989015"/>
            <a:ext cx="4689892" cy="4689598"/>
          </a:xfrm>
        </p:spPr>
        <p:txBody>
          <a:bodyPr/>
          <a:lstStyle/>
          <a:p>
            <a:r>
              <a:rPr lang="en-GB" dirty="0"/>
              <a:t>Cells in a table are versioned</a:t>
            </a:r>
          </a:p>
          <a:p>
            <a:r>
              <a:rPr lang="en-GB" dirty="0"/>
              <a:t>Each versioned cell value is indicated by a timestamp</a:t>
            </a:r>
          </a:p>
        </p:txBody>
      </p:sp>
      <p:graphicFrame>
        <p:nvGraphicFramePr>
          <p:cNvPr id="4" name="Table"/>
          <p:cNvGraphicFramePr>
            <a:graphicFrameLocks noGrp="1"/>
          </p:cNvGraphicFramePr>
          <p:nvPr>
            <p:extLst>
              <p:ext uri="{D42A27DB-BD31-4B8C-83A1-F6EECF244321}">
                <p14:modId xmlns:p14="http://schemas.microsoft.com/office/powerpoint/2010/main" val="3975490973"/>
              </p:ext>
            </p:extLst>
          </p:nvPr>
        </p:nvGraphicFramePr>
        <p:xfrm>
          <a:off x="5286266" y="1989015"/>
          <a:ext cx="6537470" cy="296672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rowSpan="4">
                  <a:txBody>
                    <a:bodyPr/>
                    <a:lstStyle/>
                    <a:p>
                      <a:endParaRPr lang="en-US" dirty="0"/>
                    </a:p>
                  </a:txBody>
                  <a:tcPr>
                    <a:solidFill>
                      <a:schemeClr val="bg1">
                        <a:lumMod val="95000"/>
                      </a:schemeClr>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a:t>2015-01-01</a:t>
                      </a:r>
                      <a:endParaRPr lang="en-US" dirty="0"/>
                    </a:p>
                  </a:txBody>
                  <a:tcPr>
                    <a:solidFill>
                      <a:schemeClr val="bg1"/>
                    </a:solidFill>
                  </a:tcPr>
                </a:tc>
                <a:tc>
                  <a:txBody>
                    <a:bodyPr/>
                    <a:lstStyle/>
                    <a:p>
                      <a:r>
                        <a:rPr lang="en-GB" dirty="0"/>
                        <a:t>152.3</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r>
                        <a:rPr lang="en-GB" dirty="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a:t>2015-01-02</a:t>
                      </a:r>
                      <a:endParaRPr lang="en-US" dirty="0"/>
                    </a:p>
                  </a:txBody>
                  <a:tcPr>
                    <a:solidFill>
                      <a:schemeClr val="bg1"/>
                    </a:solidFill>
                  </a:tcPr>
                </a:tc>
                <a:tc>
                  <a:txBody>
                    <a:bodyPr/>
                    <a:lstStyle/>
                    <a:p>
                      <a:r>
                        <a:rPr lang="en-GB" dirty="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a:t>5</a:t>
                      </a:r>
                    </a:p>
                  </a:txBody>
                  <a:tcPr>
                    <a:solidFill>
                      <a:schemeClr val="bg1"/>
                    </a:solidFill>
                  </a:tcPr>
                </a:tc>
                <a:tc>
                  <a:txBody>
                    <a:bodyPr/>
                    <a:lstStyle/>
                    <a:p>
                      <a:r>
                        <a:rPr lang="en-US" dirty="0"/>
                        <a:t>Sensor1</a:t>
                      </a:r>
                    </a:p>
                  </a:txBody>
                  <a:tcPr>
                    <a:solidFill>
                      <a:schemeClr val="bg1"/>
                    </a:solidFill>
                  </a:tcPr>
                </a:tc>
                <a:tc>
                  <a:txBody>
                    <a:bodyPr/>
                    <a:lstStyle/>
                    <a:p>
                      <a:r>
                        <a:rPr lang="en-US" dirty="0"/>
                        <a:t>Building 1</a:t>
                      </a:r>
                    </a:p>
                  </a:txBody>
                  <a:tcPr>
                    <a:solidFill>
                      <a:schemeClr val="bg1"/>
                    </a:solidFill>
                  </a:tcPr>
                </a:tc>
                <a:tc>
                  <a:txBody>
                    <a:bodyPr/>
                    <a:lstStyle/>
                    <a:p>
                      <a:r>
                        <a:rPr lang="en-US" dirty="0"/>
                        <a:t>2015-01-03</a:t>
                      </a:r>
                    </a:p>
                  </a:txBody>
                  <a:tcPr>
                    <a:solidFill>
                      <a:schemeClr val="bg1"/>
                    </a:solidFill>
                  </a:tcPr>
                </a:tc>
                <a:tc>
                  <a:txBody>
                    <a:bodyPr/>
                    <a:lstStyle/>
                    <a:p>
                      <a:r>
                        <a:rPr lang="en-US" dirty="0"/>
                        <a:t>126.3</a:t>
                      </a:r>
                    </a:p>
                  </a:txBody>
                  <a:tcPr>
                    <a:solidFill>
                      <a:schemeClr val="bg1"/>
                    </a:solidFill>
                  </a:tcPr>
                </a:tc>
                <a:extLst>
                  <a:ext uri="{0D108BD9-81ED-4DB2-BD59-A6C34878D82A}">
                    <a16:rowId xmlns:a16="http://schemas.microsoft.com/office/drawing/2014/main" val="841773785"/>
                  </a:ext>
                </a:extLst>
              </a:tr>
            </a:tbl>
          </a:graphicData>
        </a:graphic>
      </p:graphicFrame>
      <p:sp>
        <p:nvSpPr>
          <p:cNvPr id="5" name="New Value"/>
          <p:cNvSpPr txBox="1"/>
          <p:nvPr/>
        </p:nvSpPr>
        <p:spPr>
          <a:xfrm>
            <a:off x="10612242" y="4626988"/>
            <a:ext cx="525785" cy="276999"/>
          </a:xfrm>
          <a:prstGeom prst="rect">
            <a:avLst/>
          </a:prstGeom>
          <a:solidFill>
            <a:schemeClr val="bg1"/>
          </a:solidFill>
        </p:spPr>
        <p:txBody>
          <a:bodyPr wrap="none" lIns="0" tIns="0" rIns="0" bIns="0" rtlCol="0">
            <a:spAutoFit/>
          </a:bodyPr>
          <a:lstStyle/>
          <a:p>
            <a:r>
              <a:rPr lang="en-GB" dirty="0"/>
              <a:t>127.1</a:t>
            </a:r>
          </a:p>
        </p:txBody>
      </p:sp>
      <p:graphicFrame>
        <p:nvGraphicFramePr>
          <p:cNvPr id="6" name="Versions"/>
          <p:cNvGraphicFramePr>
            <a:graphicFrameLocks noGrp="1"/>
          </p:cNvGraphicFramePr>
          <p:nvPr>
            <p:extLst>
              <p:ext uri="{D42A27DB-BD31-4B8C-83A1-F6EECF244321}">
                <p14:modId xmlns:p14="http://schemas.microsoft.com/office/powerpoint/2010/main" val="3813290059"/>
              </p:ext>
            </p:extLst>
          </p:nvPr>
        </p:nvGraphicFramePr>
        <p:xfrm>
          <a:off x="10359819" y="5090141"/>
          <a:ext cx="1624915" cy="741680"/>
        </p:xfrm>
        <a:graphic>
          <a:graphicData uri="http://schemas.openxmlformats.org/drawingml/2006/table">
            <a:tbl>
              <a:tblPr firstRow="1" bandRow="1">
                <a:tableStyleId>{5940675A-B579-460E-94D1-54222C63F5DA}</a:tableStyleId>
              </a:tblPr>
              <a:tblGrid>
                <a:gridCol w="1066165">
                  <a:extLst>
                    <a:ext uri="{9D8B030D-6E8A-4147-A177-3AD203B41FA5}">
                      <a16:colId xmlns:a16="http://schemas.microsoft.com/office/drawing/2014/main" val="1701448381"/>
                    </a:ext>
                  </a:extLst>
                </a:gridCol>
                <a:gridCol w="558750">
                  <a:extLst>
                    <a:ext uri="{9D8B030D-6E8A-4147-A177-3AD203B41FA5}">
                      <a16:colId xmlns:a16="http://schemas.microsoft.com/office/drawing/2014/main" val="2216838226"/>
                    </a:ext>
                  </a:extLst>
                </a:gridCol>
              </a:tblGrid>
              <a:tr h="370840">
                <a:tc>
                  <a:txBody>
                    <a:bodyPr/>
                    <a:lstStyle/>
                    <a:p>
                      <a:r>
                        <a:rPr lang="en-GB" sz="1600" dirty="0"/>
                        <a:t>147152436</a:t>
                      </a:r>
                    </a:p>
                  </a:txBody>
                  <a:tcPr marL="45720" marR="45720">
                    <a:solidFill>
                      <a:schemeClr val="bg1"/>
                    </a:solidFill>
                  </a:tcPr>
                </a:tc>
                <a:tc>
                  <a:txBody>
                    <a:bodyPr/>
                    <a:lstStyle/>
                    <a:p>
                      <a:r>
                        <a:rPr lang="en-GB" sz="1600" dirty="0"/>
                        <a:t>126.3</a:t>
                      </a:r>
                    </a:p>
                  </a:txBody>
                  <a:tcPr marL="45720" marR="45720">
                    <a:solidFill>
                      <a:schemeClr val="bg1"/>
                    </a:solidFill>
                  </a:tcPr>
                </a:tc>
                <a:extLst>
                  <a:ext uri="{0D108BD9-81ED-4DB2-BD59-A6C34878D82A}">
                    <a16:rowId xmlns:a16="http://schemas.microsoft.com/office/drawing/2014/main" val="1293537102"/>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600" dirty="0"/>
                        <a:t>147152442</a:t>
                      </a:r>
                    </a:p>
                  </a:txBody>
                  <a:tcPr marL="45720" marR="45720">
                    <a:solidFill>
                      <a:schemeClr val="bg1"/>
                    </a:solidFill>
                  </a:tcPr>
                </a:tc>
                <a:tc>
                  <a:txBody>
                    <a:bodyPr/>
                    <a:lstStyle/>
                    <a:p>
                      <a:r>
                        <a:rPr lang="en-GB" sz="1600" dirty="0"/>
                        <a:t>127.1</a:t>
                      </a:r>
                    </a:p>
                  </a:txBody>
                  <a:tcPr marL="45720" marR="45720">
                    <a:solidFill>
                      <a:schemeClr val="bg1"/>
                    </a:solidFill>
                  </a:tcPr>
                </a:tc>
                <a:extLst>
                  <a:ext uri="{0D108BD9-81ED-4DB2-BD59-A6C34878D82A}">
                    <a16:rowId xmlns:a16="http://schemas.microsoft.com/office/drawing/2014/main" val="3966502916"/>
                  </a:ext>
                </a:extLst>
              </a:tr>
            </a:tbl>
          </a:graphicData>
        </a:graphic>
      </p:graphicFrame>
      <p:sp>
        <p:nvSpPr>
          <p:cNvPr id="7" name="Projection"/>
          <p:cNvSpPr/>
          <p:nvPr/>
        </p:nvSpPr>
        <p:spPr>
          <a:xfrm>
            <a:off x="10343939" y="4594904"/>
            <a:ext cx="1659616" cy="495237"/>
          </a:xfrm>
          <a:prstGeom prst="trapezoid">
            <a:avLst>
              <a:gd name="adj" fmla="val 38004"/>
            </a:avLst>
          </a:prstGeom>
          <a:solidFill>
            <a:srgbClr val="4F81BD">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07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grpId="0" nodeType="withEffect">
                                  <p:stCondLst>
                                    <p:cond delay="10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2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You Work with an </a:t>
            </a:r>
            <a:r>
              <a:rPr lang="en-GB" dirty="0" err="1"/>
              <a:t>HBase</a:t>
            </a:r>
            <a:r>
              <a:rPr lang="en-GB" dirty="0"/>
              <a:t> Table?</a:t>
            </a:r>
          </a:p>
        </p:txBody>
      </p:sp>
    </p:spTree>
    <p:extLst>
      <p:ext uri="{BB962C8B-B14F-4D97-AF65-F5344CB8AC3E}">
        <p14:creationId xmlns:p14="http://schemas.microsoft.com/office/powerpoint/2010/main" val="203701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eate Statement"/>
          <p:cNvSpPr/>
          <p:nvPr/>
        </p:nvSpPr>
        <p:spPr>
          <a:xfrm>
            <a:off x="1357227" y="1419604"/>
            <a:ext cx="7189789" cy="461665"/>
          </a:xfrm>
          <a:prstGeom prst="rect">
            <a:avLst/>
          </a:prstGeom>
        </p:spPr>
        <p:txBody>
          <a:bodyPr wrap="none">
            <a:spAutoFit/>
          </a:bodyPr>
          <a:lstStyle/>
          <a:p>
            <a:r>
              <a:rPr lang="en-US" sz="2400" dirty="0">
                <a:latin typeface="Courier New" panose="02070309020205020404" pitchFamily="49" charset="0"/>
                <a:ea typeface="Calibri" panose="020F0502020204030204" pitchFamily="34" charset="0"/>
              </a:rPr>
              <a:t>create 'readings', 'sensor', 'reading'</a:t>
            </a:r>
            <a:endParaRPr lang="en-GB" sz="2400" dirty="0"/>
          </a:p>
        </p:txBody>
      </p:sp>
      <p:graphicFrame>
        <p:nvGraphicFramePr>
          <p:cNvPr id="5" name="Column-Families"/>
          <p:cNvGraphicFramePr>
            <a:graphicFrameLocks noGrp="1"/>
          </p:cNvGraphicFramePr>
          <p:nvPr>
            <p:extLst>
              <p:ext uri="{D42A27DB-BD31-4B8C-83A1-F6EECF244321}">
                <p14:modId xmlns:p14="http://schemas.microsoft.com/office/powerpoint/2010/main" val="1369535055"/>
              </p:ext>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2614988">
                  <a:extLst>
                    <a:ext uri="{9D8B030D-6E8A-4147-A177-3AD203B41FA5}">
                      <a16:colId xmlns:a16="http://schemas.microsoft.com/office/drawing/2014/main" val="20003"/>
                    </a:ext>
                  </a:extLst>
                </a:gridCol>
              </a:tblGrid>
              <a:tr h="370840">
                <a:tc gridSpan="3">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0"/>
                  </a:ext>
                </a:extLst>
              </a:tr>
              <a:tr h="741680">
                <a:tc>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4964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701"/>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ut 1"/>
          <p:cNvSpPr/>
          <p:nvPr/>
        </p:nvSpPr>
        <p:spPr>
          <a:xfrm>
            <a:off x="1378847" y="1414595"/>
            <a:ext cx="8111516" cy="461665"/>
          </a:xfrm>
          <a:prstGeom prst="rect">
            <a:avLst/>
          </a:prstGeom>
          <a:solidFill>
            <a:schemeClr val="bg1"/>
          </a:solidFill>
        </p:spPr>
        <p:txBody>
          <a:bodyPr wrap="none">
            <a:spAutoFit/>
          </a:bodyPr>
          <a:lstStyle/>
          <a:p>
            <a:r>
              <a:rPr lang="en-US" sz="2400" dirty="0">
                <a:latin typeface="Courier New" panose="02070309020205020404" pitchFamily="49" charset="0"/>
                <a:ea typeface="Calibri" panose="020F0502020204030204" pitchFamily="34" charset="0"/>
              </a:rPr>
              <a:t>put 'readings', '1', '</a:t>
            </a:r>
            <a:r>
              <a:rPr lang="en-US" sz="2400" dirty="0" err="1">
                <a:latin typeface="Courier New" panose="02070309020205020404" pitchFamily="49" charset="0"/>
                <a:ea typeface="Calibri" panose="020F0502020204030204" pitchFamily="34" charset="0"/>
              </a:rPr>
              <a:t>sensor:id</a:t>
            </a:r>
            <a:r>
              <a:rPr lang="en-US" sz="2400" dirty="0">
                <a:latin typeface="Courier New" panose="02070309020205020404" pitchFamily="49" charset="0"/>
                <a:ea typeface="Calibri" panose="020F0502020204030204" pitchFamily="34" charset="0"/>
              </a:rPr>
              <a:t>', 'Sensor1'</a:t>
            </a:r>
            <a:endParaRPr lang="en-GB" sz="2400" dirty="0"/>
          </a:p>
        </p:txBody>
      </p:sp>
      <p:graphicFrame>
        <p:nvGraphicFramePr>
          <p:cNvPr id="5" name="Column-Families"/>
          <p:cNvGraphicFramePr>
            <a:graphicFrameLocks noGrp="1"/>
          </p:cNvGraphicFramePr>
          <p:nvPr>
            <p:extLst>
              <p:ext uri="{D42A27DB-BD31-4B8C-83A1-F6EECF244321}">
                <p14:modId xmlns:p14="http://schemas.microsoft.com/office/powerpoint/2010/main" val="266051690"/>
              </p:ext>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2614988">
                  <a:extLst>
                    <a:ext uri="{9D8B030D-6E8A-4147-A177-3AD203B41FA5}">
                      <a16:colId xmlns:a16="http://schemas.microsoft.com/office/drawing/2014/main" val="20003"/>
                    </a:ext>
                  </a:extLst>
                </a:gridCol>
              </a:tblGrid>
              <a:tr h="370840">
                <a:tc gridSpan="3">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0"/>
                  </a:ext>
                </a:extLst>
              </a:tr>
              <a:tr h="741680">
                <a:tc>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3"/>
                  </a:ext>
                </a:extLst>
              </a:tr>
            </a:tbl>
          </a:graphicData>
        </a:graphic>
      </p:graphicFrame>
      <p:graphicFrame>
        <p:nvGraphicFramePr>
          <p:cNvPr id="6" name="column1"/>
          <p:cNvGraphicFramePr>
            <a:graphicFrameLocks noGrp="1"/>
          </p:cNvGraphicFramePr>
          <p:nvPr>
            <p:extLst>
              <p:ext uri="{D42A27DB-BD31-4B8C-83A1-F6EECF244321}">
                <p14:modId xmlns:p14="http://schemas.microsoft.com/office/powerpoint/2010/main" val="61213477"/>
              </p:ext>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2614988">
                  <a:extLst>
                    <a:ext uri="{9D8B030D-6E8A-4147-A177-3AD203B41FA5}">
                      <a16:colId xmlns:a16="http://schemas.microsoft.com/office/drawing/2014/main" val="20003"/>
                    </a:ext>
                  </a:extLst>
                </a:gridCol>
              </a:tblGrid>
              <a:tr h="370840">
                <a:tc gridSpan="3">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3"/>
                  </a:ext>
                </a:extLst>
              </a:tr>
            </a:tbl>
          </a:graphicData>
        </a:graphic>
      </p:graphicFrame>
      <p:graphicFrame>
        <p:nvGraphicFramePr>
          <p:cNvPr id="8" name="Column2"/>
          <p:cNvGraphicFramePr>
            <a:graphicFrameLocks noGrp="1"/>
          </p:cNvGraphicFramePr>
          <p:nvPr>
            <p:extLst>
              <p:ext uri="{D42A27DB-BD31-4B8C-83A1-F6EECF244321}">
                <p14:modId xmlns:p14="http://schemas.microsoft.com/office/powerpoint/2010/main" val="4189878879"/>
              </p:ext>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2614988">
                  <a:extLst>
                    <a:ext uri="{9D8B030D-6E8A-4147-A177-3AD203B41FA5}">
                      <a16:colId xmlns:a16="http://schemas.microsoft.com/office/drawing/2014/main" val="20003"/>
                    </a:ext>
                  </a:extLst>
                </a:gridCol>
              </a:tblGrid>
              <a:tr h="370840">
                <a:tc gridSpan="3">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GB" dirty="0"/>
                        <a:t>2015-01-01</a:t>
                      </a:r>
                      <a:endParaRPr lang="en-US" dirty="0"/>
                    </a:p>
                  </a:txBody>
                  <a:tcPr>
                    <a:solidFill>
                      <a:schemeClr val="bg1"/>
                    </a:solidFill>
                  </a:tcPr>
                </a:tc>
                <a:extLst>
                  <a:ext uri="{0D108BD9-81ED-4DB2-BD59-A6C34878D82A}">
                    <a16:rowId xmlns:a16="http://schemas.microsoft.com/office/drawing/2014/main" val="10003"/>
                  </a:ext>
                </a:extLst>
              </a:tr>
            </a:tbl>
          </a:graphicData>
        </a:graphic>
      </p:graphicFrame>
      <p:sp>
        <p:nvSpPr>
          <p:cNvPr id="9" name="put 2"/>
          <p:cNvSpPr/>
          <p:nvPr/>
        </p:nvSpPr>
        <p:spPr>
          <a:xfrm>
            <a:off x="1451287" y="1414595"/>
            <a:ext cx="9954969" cy="461665"/>
          </a:xfrm>
          <a:prstGeom prst="rect">
            <a:avLst/>
          </a:prstGeom>
          <a:solidFill>
            <a:schemeClr val="bg1"/>
          </a:solidFill>
        </p:spPr>
        <p:txBody>
          <a:bodyPr wrap="none">
            <a:spAutoFit/>
          </a:bodyPr>
          <a:lstStyle/>
          <a:p>
            <a:r>
              <a:rPr lang="en-US" sz="2400" dirty="0">
                <a:latin typeface="Courier New" panose="02070309020205020404" pitchFamily="49" charset="0"/>
                <a:ea typeface="Calibri" panose="020F0502020204030204" pitchFamily="34" charset="0"/>
              </a:rPr>
              <a:t>put 'readings', '1', '</a:t>
            </a:r>
            <a:r>
              <a:rPr lang="en-US" sz="2400" dirty="0" err="1">
                <a:latin typeface="Courier New" panose="02070309020205020404" pitchFamily="49" charset="0"/>
                <a:ea typeface="Calibri" panose="020F0502020204030204" pitchFamily="34" charset="0"/>
              </a:rPr>
              <a:t>reading:datetime</a:t>
            </a:r>
            <a:r>
              <a:rPr lang="en-US" sz="2400" dirty="0">
                <a:latin typeface="Courier New" panose="02070309020205020404" pitchFamily="49" charset="0"/>
                <a:ea typeface="Calibri" panose="020F0502020204030204" pitchFamily="34" charset="0"/>
              </a:rPr>
              <a:t>', '2015-01-01'</a:t>
            </a:r>
            <a:endParaRPr lang="en-GB" sz="2400" dirty="0"/>
          </a:p>
        </p:txBody>
      </p:sp>
      <p:sp>
        <p:nvSpPr>
          <p:cNvPr id="10" name="put 3"/>
          <p:cNvSpPr/>
          <p:nvPr/>
        </p:nvSpPr>
        <p:spPr>
          <a:xfrm>
            <a:off x="1451287" y="1414594"/>
            <a:ext cx="9770088"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put 'readings', '1', '</a:t>
            </a:r>
            <a:r>
              <a:rPr lang="en-US" sz="2400" dirty="0" err="1">
                <a:latin typeface="Courier New" panose="02070309020205020404" pitchFamily="49" charset="0"/>
                <a:ea typeface="Calibri" panose="020F0502020204030204" pitchFamily="34" charset="0"/>
              </a:rPr>
              <a:t>reading:value</a:t>
            </a:r>
            <a:r>
              <a:rPr lang="en-US" sz="2400" dirty="0">
                <a:latin typeface="Courier New" panose="02070309020205020404" pitchFamily="49" charset="0"/>
                <a:ea typeface="Calibri" panose="020F0502020204030204" pitchFamily="34" charset="0"/>
              </a:rPr>
              <a:t>', '125.9'</a:t>
            </a:r>
            <a:endParaRPr lang="en-GB" sz="2400" dirty="0"/>
          </a:p>
        </p:txBody>
      </p:sp>
      <p:graphicFrame>
        <p:nvGraphicFramePr>
          <p:cNvPr id="11" name="Column 3"/>
          <p:cNvGraphicFramePr>
            <a:graphicFrameLocks noGrp="1"/>
          </p:cNvGraphicFramePr>
          <p:nvPr>
            <p:extLst>
              <p:ext uri="{D42A27DB-BD31-4B8C-83A1-F6EECF244321}">
                <p14:modId xmlns:p14="http://schemas.microsoft.com/office/powerpoint/2010/main" val="3632132627"/>
              </p:ext>
            </p:extLst>
          </p:nvPr>
        </p:nvGraphicFramePr>
        <p:xfrm>
          <a:off x="2872994" y="2156632"/>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l"/>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bl>
          </a:graphicData>
        </a:graphic>
      </p:graphicFrame>
      <p:sp>
        <p:nvSpPr>
          <p:cNvPr id="12" name="put row 2 - 1"/>
          <p:cNvSpPr/>
          <p:nvPr/>
        </p:nvSpPr>
        <p:spPr>
          <a:xfrm>
            <a:off x="1451287" y="1414593"/>
            <a:ext cx="9770088"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put 'readings', '2', '</a:t>
            </a:r>
            <a:r>
              <a:rPr lang="en-US" sz="2400" dirty="0" err="1">
                <a:latin typeface="Courier New" panose="02070309020205020404" pitchFamily="49" charset="0"/>
                <a:ea typeface="Calibri" panose="020F0502020204030204" pitchFamily="34" charset="0"/>
              </a:rPr>
              <a:t>sensor:id</a:t>
            </a:r>
            <a:r>
              <a:rPr lang="en-US" sz="2400" dirty="0">
                <a:latin typeface="Courier New" panose="02070309020205020404" pitchFamily="49" charset="0"/>
                <a:ea typeface="Calibri" panose="020F0502020204030204" pitchFamily="34" charset="0"/>
              </a:rPr>
              <a:t>', 'Sensor2'</a:t>
            </a:r>
            <a:endParaRPr lang="en-GB" sz="2400" dirty="0"/>
          </a:p>
        </p:txBody>
      </p:sp>
      <p:graphicFrame>
        <p:nvGraphicFramePr>
          <p:cNvPr id="13" name="row 2 - 1"/>
          <p:cNvGraphicFramePr>
            <a:graphicFrameLocks noGrp="1"/>
          </p:cNvGraphicFramePr>
          <p:nvPr>
            <p:extLst>
              <p:ext uri="{D42A27DB-BD31-4B8C-83A1-F6EECF244321}">
                <p14:modId xmlns:p14="http://schemas.microsoft.com/office/powerpoint/2010/main" val="2661827184"/>
              </p:ext>
            </p:extLst>
          </p:nvPr>
        </p:nvGraphicFramePr>
        <p:xfrm>
          <a:off x="2872994" y="2153878"/>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14" name="put row 2 - 2"/>
          <p:cNvSpPr/>
          <p:nvPr/>
        </p:nvSpPr>
        <p:spPr>
          <a:xfrm>
            <a:off x="1451287" y="1414592"/>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put 'readings', '2', '</a:t>
            </a:r>
            <a:r>
              <a:rPr lang="en-US" sz="2400" dirty="0" err="1">
                <a:latin typeface="Courier New" panose="02070309020205020404" pitchFamily="49" charset="0"/>
                <a:ea typeface="Calibri" panose="020F0502020204030204" pitchFamily="34" charset="0"/>
              </a:rPr>
              <a:t>reading:datetime</a:t>
            </a:r>
            <a:r>
              <a:rPr lang="en-US" sz="2400" dirty="0">
                <a:latin typeface="Courier New" panose="02070309020205020404" pitchFamily="49" charset="0"/>
                <a:ea typeface="Calibri" panose="020F0502020204030204" pitchFamily="34" charset="0"/>
              </a:rPr>
              <a:t>', '2015-01-01'</a:t>
            </a:r>
            <a:endParaRPr lang="en-GB" sz="2400" dirty="0"/>
          </a:p>
        </p:txBody>
      </p:sp>
      <p:graphicFrame>
        <p:nvGraphicFramePr>
          <p:cNvPr id="15" name="row 2 -2"/>
          <p:cNvGraphicFramePr>
            <a:graphicFrameLocks noGrp="1"/>
          </p:cNvGraphicFramePr>
          <p:nvPr>
            <p:extLst>
              <p:ext uri="{D42A27DB-BD31-4B8C-83A1-F6EECF244321}">
                <p14:modId xmlns:p14="http://schemas.microsoft.com/office/powerpoint/2010/main" val="3422826297"/>
              </p:ext>
            </p:extLst>
          </p:nvPr>
        </p:nvGraphicFramePr>
        <p:xfrm>
          <a:off x="2872994" y="2151120"/>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16" name="put row 2 - 3"/>
          <p:cNvSpPr/>
          <p:nvPr/>
        </p:nvSpPr>
        <p:spPr>
          <a:xfrm>
            <a:off x="1451287" y="1414591"/>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put 'readings', '2', '</a:t>
            </a:r>
            <a:r>
              <a:rPr lang="en-US" sz="2400" dirty="0" err="1">
                <a:latin typeface="Courier New" panose="02070309020205020404" pitchFamily="49" charset="0"/>
                <a:ea typeface="Calibri" panose="020F0502020204030204" pitchFamily="34" charset="0"/>
              </a:rPr>
              <a:t>reading:value</a:t>
            </a:r>
            <a:r>
              <a:rPr lang="en-US" sz="2400" dirty="0">
                <a:latin typeface="Courier New" panose="02070309020205020404" pitchFamily="49" charset="0"/>
                <a:ea typeface="Calibri" panose="020F0502020204030204" pitchFamily="34" charset="0"/>
              </a:rPr>
              <a:t>', '152.3'</a:t>
            </a:r>
            <a:endParaRPr lang="en-GB" sz="2400" dirty="0"/>
          </a:p>
        </p:txBody>
      </p:sp>
      <p:graphicFrame>
        <p:nvGraphicFramePr>
          <p:cNvPr id="17" name="row 2 - 3"/>
          <p:cNvGraphicFramePr>
            <a:graphicFrameLocks noGrp="1"/>
          </p:cNvGraphicFramePr>
          <p:nvPr>
            <p:extLst>
              <p:ext uri="{D42A27DB-BD31-4B8C-83A1-F6EECF244321}">
                <p14:modId xmlns:p14="http://schemas.microsoft.com/office/powerpoint/2010/main" val="3238206197"/>
              </p:ext>
            </p:extLst>
          </p:nvPr>
        </p:nvGraphicFramePr>
        <p:xfrm>
          <a:off x="2872994" y="2157240"/>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152.3</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graphicFrame>
        <p:nvGraphicFramePr>
          <p:cNvPr id="18" name="New column"/>
          <p:cNvGraphicFramePr>
            <a:graphicFrameLocks noGrp="1"/>
          </p:cNvGraphicFramePr>
          <p:nvPr>
            <p:extLst>
              <p:ext uri="{D42A27DB-BD31-4B8C-83A1-F6EECF244321}">
                <p14:modId xmlns:p14="http://schemas.microsoft.com/office/powerpoint/2010/main" val="106368605"/>
              </p:ext>
            </p:extLst>
          </p:nvPr>
        </p:nvGraphicFramePr>
        <p:xfrm>
          <a:off x="2872994" y="2157847"/>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a:solidFill>
                            <a:schemeClr val="bg1"/>
                          </a:solidFill>
                        </a:rPr>
                        <a:t>location</a:t>
                      </a: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gridSpan="2">
                  <a:txBody>
                    <a:bodyPr/>
                    <a:lstStyle/>
                    <a:p>
                      <a:r>
                        <a:rPr lang="en-GB" dirty="0"/>
                        <a:t>Sensor1</a:t>
                      </a:r>
                      <a:endParaRPr lang="en-US" dirty="0"/>
                    </a:p>
                  </a:txBody>
                  <a:tcPr>
                    <a:solidFill>
                      <a:schemeClr val="bg1"/>
                    </a:solidFill>
                  </a:tcPr>
                </a:tc>
                <a:tc hMerge="1">
                  <a:txBody>
                    <a:bodyPr/>
                    <a:lstStyle/>
                    <a:p>
                      <a:endParaRPr lang="en-GB"/>
                    </a:p>
                  </a:txBody>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152.3</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19" name="put new column"/>
          <p:cNvSpPr/>
          <p:nvPr/>
        </p:nvSpPr>
        <p:spPr>
          <a:xfrm>
            <a:off x="1451287" y="1417349"/>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put 'readings', '2', '</a:t>
            </a:r>
            <a:r>
              <a:rPr lang="en-US" sz="2400" dirty="0" err="1">
                <a:latin typeface="Courier New" panose="02070309020205020404" pitchFamily="49" charset="0"/>
                <a:ea typeface="Calibri" panose="020F0502020204030204" pitchFamily="34" charset="0"/>
              </a:rPr>
              <a:t>sensor:location</a:t>
            </a:r>
            <a:r>
              <a:rPr lang="en-US" sz="2400" dirty="0">
                <a:latin typeface="Courier New" panose="02070309020205020404" pitchFamily="49" charset="0"/>
                <a:ea typeface="Calibri" panose="020F0502020204030204" pitchFamily="34" charset="0"/>
              </a:rPr>
              <a:t>', 'Building 2'</a:t>
            </a:r>
            <a:endParaRPr lang="en-GB" sz="2400" dirty="0"/>
          </a:p>
        </p:txBody>
      </p:sp>
      <p:sp>
        <p:nvSpPr>
          <p:cNvPr id="20" name="put update"/>
          <p:cNvSpPr/>
          <p:nvPr/>
        </p:nvSpPr>
        <p:spPr>
          <a:xfrm>
            <a:off x="1451217" y="1414591"/>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put 'readings', '2', '</a:t>
            </a:r>
            <a:r>
              <a:rPr lang="en-US" sz="2400" dirty="0" err="1">
                <a:latin typeface="Courier New" panose="02070309020205020404" pitchFamily="49" charset="0"/>
                <a:ea typeface="Calibri" panose="020F0502020204030204" pitchFamily="34" charset="0"/>
              </a:rPr>
              <a:t>reading:value</a:t>
            </a:r>
            <a:r>
              <a:rPr lang="en-US" sz="2400" dirty="0">
                <a:latin typeface="Courier New" panose="02070309020205020404" pitchFamily="49" charset="0"/>
                <a:ea typeface="Calibri" panose="020F0502020204030204" pitchFamily="34" charset="0"/>
              </a:rPr>
              <a:t>', '157.6'</a:t>
            </a:r>
            <a:endParaRPr lang="en-GB" sz="2400" dirty="0"/>
          </a:p>
        </p:txBody>
      </p:sp>
      <p:graphicFrame>
        <p:nvGraphicFramePr>
          <p:cNvPr id="7" name="Update"/>
          <p:cNvGraphicFramePr>
            <a:graphicFrameLocks noGrp="1"/>
          </p:cNvGraphicFramePr>
          <p:nvPr>
            <p:extLst>
              <p:ext uri="{D42A27DB-BD31-4B8C-83A1-F6EECF244321}">
                <p14:modId xmlns:p14="http://schemas.microsoft.com/office/powerpoint/2010/main" val="2779079993"/>
              </p:ext>
            </p:extLst>
          </p:nvPr>
        </p:nvGraphicFramePr>
        <p:xfrm>
          <a:off x="2872994" y="2154731"/>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a:solidFill>
                            <a:schemeClr val="bg1"/>
                          </a:solidFill>
                        </a:rPr>
                        <a:t>location</a:t>
                      </a: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gridSpan="2">
                  <a:txBody>
                    <a:bodyPr/>
                    <a:lstStyle/>
                    <a:p>
                      <a:r>
                        <a:rPr lang="en-GB" dirty="0"/>
                        <a:t>Sensor1</a:t>
                      </a:r>
                      <a:endParaRPr lang="en-US" dirty="0"/>
                    </a:p>
                  </a:txBody>
                  <a:tcPr>
                    <a:solidFill>
                      <a:schemeClr val="bg1"/>
                    </a:solidFill>
                  </a:tcPr>
                </a:tc>
                <a:tc hMerge="1">
                  <a:txBody>
                    <a:bodyPr/>
                    <a:lstStyle/>
                    <a:p>
                      <a:endParaRPr lang="en-GB"/>
                    </a:p>
                  </a:txBody>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965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901"/>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2401"/>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50"/>
                                  </p:iterate>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2001"/>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50"/>
                                  </p:iterate>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1901"/>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2401"/>
                            </p:stCondLst>
                            <p:childTnLst>
                              <p:par>
                                <p:cTn id="36" presetID="1" presetClass="entr" presetSubtype="0" fill="hold" grpId="0" nodeType="afterEffect">
                                  <p:stCondLst>
                                    <p:cond delay="0"/>
                                  </p:stCondLst>
                                  <p:iterate type="lt">
                                    <p:tmAbs val="50"/>
                                  </p:iterate>
                                  <p:childTnLst>
                                    <p:set>
                                      <p:cBhvr>
                                        <p:cTn id="37" dur="1" fill="hold">
                                          <p:stCondLst>
                                            <p:cond delay="0"/>
                                          </p:stCondLst>
                                        </p:cTn>
                                        <p:tgtEl>
                                          <p:spTgt spid="14"/>
                                        </p:tgtEl>
                                        <p:attrNameLst>
                                          <p:attrName>style.visibility</p:attrName>
                                        </p:attrNameLst>
                                      </p:cBhvr>
                                      <p:to>
                                        <p:strVal val="visible"/>
                                      </p:to>
                                    </p:set>
                                  </p:childTnLst>
                                </p:cTn>
                              </p:par>
                            </p:childTnLst>
                          </p:cTn>
                        </p:par>
                        <p:par>
                          <p:cTn id="38" fill="hold">
                            <p:stCondLst>
                              <p:cond delay="4802"/>
                            </p:stCondLst>
                            <p:childTnLst>
                              <p:par>
                                <p:cTn id="39" presetID="10"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5302"/>
                            </p:stCondLst>
                            <p:childTnLst>
                              <p:par>
                                <p:cTn id="43" presetID="1" presetClass="entr" presetSubtype="0" fill="hold" grpId="0" nodeType="afterEffect">
                                  <p:stCondLst>
                                    <p:cond delay="0"/>
                                  </p:stCondLst>
                                  <p:iterate type="lt">
                                    <p:tmAbs val="50"/>
                                  </p:iterate>
                                  <p:childTnLst>
                                    <p:set>
                                      <p:cBhvr>
                                        <p:cTn id="44" dur="1" fill="hold">
                                          <p:stCondLst>
                                            <p:cond delay="0"/>
                                          </p:stCondLst>
                                        </p:cTn>
                                        <p:tgtEl>
                                          <p:spTgt spid="16"/>
                                        </p:tgtEl>
                                        <p:attrNameLst>
                                          <p:attrName>style.visibility</p:attrName>
                                        </p:attrNameLst>
                                      </p:cBhvr>
                                      <p:to>
                                        <p:strVal val="visible"/>
                                      </p:to>
                                    </p:set>
                                  </p:childTnLst>
                                </p:cTn>
                              </p:par>
                            </p:childTnLst>
                          </p:cTn>
                        </p:par>
                        <p:par>
                          <p:cTn id="45" fill="hold">
                            <p:stCondLst>
                              <p:cond delay="7303"/>
                            </p:stCondLst>
                            <p:childTnLst>
                              <p:par>
                                <p:cTn id="46" presetID="10" presetClass="entr" presetSubtype="0"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50"/>
                                  </p:iterate>
                                  <p:childTnLst>
                                    <p:set>
                                      <p:cBhvr>
                                        <p:cTn id="52" dur="1" fill="hold">
                                          <p:stCondLst>
                                            <p:cond delay="0"/>
                                          </p:stCondLst>
                                        </p:cTn>
                                        <p:tgtEl>
                                          <p:spTgt spid="19"/>
                                        </p:tgtEl>
                                        <p:attrNameLst>
                                          <p:attrName>style.visibility</p:attrName>
                                        </p:attrNameLst>
                                      </p:cBhvr>
                                      <p:to>
                                        <p:strVal val="visible"/>
                                      </p:to>
                                    </p:set>
                                  </p:childTnLst>
                                </p:cTn>
                              </p:par>
                            </p:childTnLst>
                          </p:cTn>
                        </p:par>
                        <p:par>
                          <p:cTn id="53" fill="hold">
                            <p:stCondLst>
                              <p:cond delay="2301"/>
                            </p:stCondLst>
                            <p:childTnLst>
                              <p:par>
                                <p:cTn id="54" presetID="10"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type="lt">
                                    <p:tmAbs val="50"/>
                                  </p:iterate>
                                  <p:childTnLst>
                                    <p:set>
                                      <p:cBhvr>
                                        <p:cTn id="60" dur="1" fill="hold">
                                          <p:stCondLst>
                                            <p:cond delay="0"/>
                                          </p:stCondLst>
                                        </p:cTn>
                                        <p:tgtEl>
                                          <p:spTgt spid="20"/>
                                        </p:tgtEl>
                                        <p:attrNameLst>
                                          <p:attrName>style.visibility</p:attrName>
                                        </p:attrNameLst>
                                      </p:cBhvr>
                                      <p:to>
                                        <p:strVal val="visible"/>
                                      </p:to>
                                    </p:set>
                                  </p:childTnLst>
                                </p:cTn>
                              </p:par>
                            </p:childTnLst>
                          </p:cTn>
                        </p:par>
                        <p:par>
                          <p:cTn id="61" fill="hold">
                            <p:stCondLst>
                              <p:cond delay="2001"/>
                            </p:stCondLst>
                            <p:childTnLst>
                              <p:par>
                                <p:cTn id="62" presetID="10"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2" grpId="0" animBg="1"/>
      <p:bldP spid="14" grpId="0" animBg="1"/>
      <p:bldP spid="16"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et"/>
          <p:cNvSpPr/>
          <p:nvPr/>
        </p:nvSpPr>
        <p:spPr>
          <a:xfrm>
            <a:off x="1451217" y="1414591"/>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get 'readings', '2'</a:t>
            </a:r>
            <a:endParaRPr lang="en-GB" sz="2400" dirty="0"/>
          </a:p>
        </p:txBody>
      </p:sp>
      <p:graphicFrame>
        <p:nvGraphicFramePr>
          <p:cNvPr id="7" name="Update"/>
          <p:cNvGraphicFramePr>
            <a:graphicFrameLocks noGrp="1"/>
          </p:cNvGraphicFramePr>
          <p:nvPr>
            <p:extLst>
              <p:ext uri="{D42A27DB-BD31-4B8C-83A1-F6EECF244321}">
                <p14:modId xmlns:p14="http://schemas.microsoft.com/office/powerpoint/2010/main" val="235150442"/>
              </p:ext>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a:solidFill>
                            <a:schemeClr val="bg1"/>
                          </a:solidFill>
                        </a:rPr>
                        <a:t>location</a:t>
                      </a: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gridSpan="2">
                  <a:txBody>
                    <a:bodyPr/>
                    <a:lstStyle/>
                    <a:p>
                      <a:r>
                        <a:rPr lang="en-GB" dirty="0"/>
                        <a:t>Sensor1</a:t>
                      </a:r>
                      <a:endParaRPr lang="en-US" dirty="0"/>
                    </a:p>
                  </a:txBody>
                  <a:tcPr>
                    <a:solidFill>
                      <a:schemeClr val="bg1"/>
                    </a:solidFill>
                  </a:tcPr>
                </a:tc>
                <a:tc hMerge="1">
                  <a:txBody>
                    <a:bodyPr/>
                    <a:lstStyle/>
                    <a:p>
                      <a:endParaRPr lang="en-GB"/>
                    </a:p>
                  </a:txBody>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graphicFrame>
        <p:nvGraphicFramePr>
          <p:cNvPr id="22" name="Results"/>
          <p:cNvGraphicFramePr>
            <a:graphicFrameLocks noGrp="1"/>
          </p:cNvGraphicFramePr>
          <p:nvPr>
            <p:extLst>
              <p:ext uri="{D42A27DB-BD31-4B8C-83A1-F6EECF244321}">
                <p14:modId xmlns:p14="http://schemas.microsoft.com/office/powerpoint/2010/main" val="4097131234"/>
              </p:ext>
            </p:extLst>
          </p:nvPr>
        </p:nvGraphicFramePr>
        <p:xfrm>
          <a:off x="2136983" y="3908695"/>
          <a:ext cx="8476304" cy="1828800"/>
        </p:xfrm>
        <a:graphic>
          <a:graphicData uri="http://schemas.openxmlformats.org/drawingml/2006/table">
            <a:tbl>
              <a:tblPr firstRow="1" bandRow="1">
                <a:tableStyleId>{5940675A-B579-460E-94D1-54222C63F5DA}</a:tableStyleId>
              </a:tblPr>
              <a:tblGrid>
                <a:gridCol w="183940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a:t>COLUMN</a:t>
                      </a:r>
                    </a:p>
                  </a:txBody>
                  <a:tcPr>
                    <a:solidFill>
                      <a:schemeClr val="bg1"/>
                    </a:solidFill>
                  </a:tcPr>
                </a:tc>
                <a:tc>
                  <a:txBody>
                    <a:bodyPr/>
                    <a:lstStyle/>
                    <a:p>
                      <a:r>
                        <a:rPr lang="en-US" sz="1800" dirty="0"/>
                        <a:t>CELL</a:t>
                      </a:r>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err="1"/>
                        <a:t>sensor:id</a:t>
                      </a:r>
                      <a:endParaRPr lang="en-US" sz="1800" dirty="0"/>
                    </a:p>
                  </a:txBody>
                  <a:tcPr>
                    <a:solidFill>
                      <a:schemeClr val="bg1"/>
                    </a:solidFill>
                  </a:tcPr>
                </a:tc>
                <a:tc>
                  <a:txBody>
                    <a:bodyPr/>
                    <a:lstStyle/>
                    <a:p>
                      <a:r>
                        <a:rPr lang="en-GB" sz="1800" dirty="0"/>
                        <a:t>timestamp=142361, value=Sensor2</a:t>
                      </a:r>
                      <a:endParaRPr lang="en-US" sz="1800" dirty="0"/>
                    </a:p>
                  </a:txBody>
                  <a:tcPr>
                    <a:solidFill>
                      <a:schemeClr val="bg1"/>
                    </a:solidFill>
                  </a:tcPr>
                </a:tc>
                <a:extLst>
                  <a:ext uri="{0D108BD9-81ED-4DB2-BD59-A6C34878D82A}">
                    <a16:rowId xmlns:a16="http://schemas.microsoft.com/office/drawing/2014/main" val="10003"/>
                  </a:ext>
                </a:extLst>
              </a:tr>
              <a:tr h="221488">
                <a:tc>
                  <a:txBody>
                    <a:bodyPr/>
                    <a:lstStyle/>
                    <a:p>
                      <a:r>
                        <a:rPr lang="en-GB" sz="1800" dirty="0" err="1"/>
                        <a:t>sensor:location</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a:t>timestamp=142366, value=Building</a:t>
                      </a:r>
                      <a:r>
                        <a:rPr lang="en-GB" sz="1800" baseline="0" dirty="0"/>
                        <a:t> 2</a:t>
                      </a:r>
                      <a:endParaRPr lang="en-US" sz="1800" dirty="0"/>
                    </a:p>
                  </a:txBody>
                  <a:tcPr>
                    <a:solidFill>
                      <a:schemeClr val="bg1"/>
                    </a:solidFill>
                  </a:tcPr>
                </a:tc>
                <a:extLst>
                  <a:ext uri="{0D108BD9-81ED-4DB2-BD59-A6C34878D82A}">
                    <a16:rowId xmlns:a16="http://schemas.microsoft.com/office/drawing/2014/main" val="10004"/>
                  </a:ext>
                </a:extLst>
              </a:tr>
              <a:tr h="221488">
                <a:tc>
                  <a:txBody>
                    <a:bodyPr/>
                    <a:lstStyle/>
                    <a:p>
                      <a:r>
                        <a:rPr lang="en-GB" sz="1800" dirty="0"/>
                        <a:t>reading:</a:t>
                      </a:r>
                      <a:r>
                        <a:rPr lang="en-US" sz="1800" dirty="0" err="1"/>
                        <a:t>datetime</a:t>
                      </a:r>
                      <a:endParaRPr lang="en-US" sz="1800" dirty="0"/>
                    </a:p>
                  </a:txBody>
                  <a:tcPr>
                    <a:solidFill>
                      <a:schemeClr val="bg1"/>
                    </a:solidFill>
                  </a:tcPr>
                </a:tc>
                <a:tc>
                  <a:txBody>
                    <a:bodyPr/>
                    <a:lstStyle/>
                    <a:p>
                      <a:r>
                        <a:rPr lang="en-US" sz="1800" dirty="0"/>
                        <a:t>timestamp=142363, value=</a:t>
                      </a:r>
                      <a:r>
                        <a:rPr lang="en-GB" sz="1800" dirty="0"/>
                        <a:t>2015-01-01</a:t>
                      </a:r>
                      <a:endParaRPr lang="en-US" sz="1800" dirty="0"/>
                    </a:p>
                  </a:txBody>
                  <a:tcPr>
                    <a:solidFill>
                      <a:schemeClr val="bg1"/>
                    </a:solidFill>
                  </a:tcPr>
                </a:tc>
                <a:extLst>
                  <a:ext uri="{0D108BD9-81ED-4DB2-BD59-A6C34878D82A}">
                    <a16:rowId xmlns:a16="http://schemas.microsoft.com/office/drawing/2014/main" val="10005"/>
                  </a:ext>
                </a:extLst>
              </a:tr>
              <a:tr h="221488">
                <a:tc>
                  <a:txBody>
                    <a:bodyPr/>
                    <a:lstStyle/>
                    <a:p>
                      <a:r>
                        <a:rPr lang="en-GB" sz="1800" dirty="0" err="1"/>
                        <a:t>reading:value</a:t>
                      </a:r>
                      <a:endParaRPr lang="en-US" sz="1800" dirty="0"/>
                    </a:p>
                  </a:txBody>
                  <a:tcPr>
                    <a:solidFill>
                      <a:schemeClr val="bg1"/>
                    </a:solidFill>
                  </a:tcPr>
                </a:tc>
                <a:tc>
                  <a:txBody>
                    <a:bodyPr/>
                    <a:lstStyle/>
                    <a:p>
                      <a:r>
                        <a:rPr lang="en-GB" sz="1800" dirty="0"/>
                        <a:t>timestamp=142381,</a:t>
                      </a:r>
                      <a:r>
                        <a:rPr lang="en-GB" sz="1800" baseline="0" dirty="0"/>
                        <a:t> value=157.6</a:t>
                      </a:r>
                      <a:endParaRPr lang="en-US" sz="1800" dirty="0"/>
                    </a:p>
                  </a:txBody>
                  <a:tcP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6543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8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Update"/>
          <p:cNvGraphicFramePr>
            <a:graphicFrameLocks noGrp="1"/>
          </p:cNvGraphicFramePr>
          <p:nvPr>
            <p:extLst>
              <p:ext uri="{D42A27DB-BD31-4B8C-83A1-F6EECF244321}">
                <p14:modId xmlns:p14="http://schemas.microsoft.com/office/powerpoint/2010/main" val="1616899795"/>
              </p:ext>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a:solidFill>
                            <a:schemeClr val="bg1"/>
                          </a:solidFill>
                        </a:rPr>
                        <a:t>location</a:t>
                      </a: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gridSpan="2">
                  <a:txBody>
                    <a:bodyPr/>
                    <a:lstStyle/>
                    <a:p>
                      <a:r>
                        <a:rPr lang="en-GB" dirty="0"/>
                        <a:t>Sensor1</a:t>
                      </a:r>
                      <a:endParaRPr lang="en-US" dirty="0"/>
                    </a:p>
                  </a:txBody>
                  <a:tcPr>
                    <a:solidFill>
                      <a:schemeClr val="bg1"/>
                    </a:solidFill>
                  </a:tcPr>
                </a:tc>
                <a:tc hMerge="1">
                  <a:txBody>
                    <a:bodyPr/>
                    <a:lstStyle/>
                    <a:p>
                      <a:endParaRPr lang="en-GB"/>
                    </a:p>
                  </a:txBody>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get 'readings', '2', {COLUMN =&gt; [</a:t>
            </a:r>
            <a:r>
              <a:rPr lang="en-US" sz="2400" dirty="0" err="1">
                <a:latin typeface="Courier New" panose="02070309020205020404" pitchFamily="49" charset="0"/>
                <a:ea typeface="Calibri" panose="020F0502020204030204" pitchFamily="34" charset="0"/>
              </a:rPr>
              <a:t>reading:value</a:t>
            </a:r>
            <a:r>
              <a:rPr lang="en-US" sz="2400" dirty="0">
                <a:latin typeface="Courier New" panose="02070309020205020404" pitchFamily="49" charset="0"/>
                <a:ea typeface="Calibri" panose="020F0502020204030204" pitchFamily="34" charset="0"/>
              </a:rPr>
              <a:t>]}</a:t>
            </a:r>
            <a:endParaRPr lang="en-GB" sz="2400" dirty="0"/>
          </a:p>
        </p:txBody>
      </p:sp>
      <p:graphicFrame>
        <p:nvGraphicFramePr>
          <p:cNvPr id="22" name="Results"/>
          <p:cNvGraphicFramePr>
            <a:graphicFrameLocks noGrp="1"/>
          </p:cNvGraphicFramePr>
          <p:nvPr>
            <p:extLst>
              <p:ext uri="{D42A27DB-BD31-4B8C-83A1-F6EECF244321}">
                <p14:modId xmlns:p14="http://schemas.microsoft.com/office/powerpoint/2010/main" val="3384028429"/>
              </p:ext>
            </p:extLst>
          </p:nvPr>
        </p:nvGraphicFramePr>
        <p:xfrm>
          <a:off x="2136983" y="3908695"/>
          <a:ext cx="8476304" cy="731520"/>
        </p:xfrm>
        <a:graphic>
          <a:graphicData uri="http://schemas.openxmlformats.org/drawingml/2006/table">
            <a:tbl>
              <a:tblPr firstRow="1" bandRow="1">
                <a:tableStyleId>{5940675A-B579-460E-94D1-54222C63F5DA}</a:tableStyleId>
              </a:tblPr>
              <a:tblGrid>
                <a:gridCol w="183940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a:t>COLUMN</a:t>
                      </a:r>
                    </a:p>
                  </a:txBody>
                  <a:tcPr>
                    <a:solidFill>
                      <a:schemeClr val="bg1"/>
                    </a:solidFill>
                  </a:tcPr>
                </a:tc>
                <a:tc>
                  <a:txBody>
                    <a:bodyPr/>
                    <a:lstStyle/>
                    <a:p>
                      <a:r>
                        <a:rPr lang="en-US" sz="1800" dirty="0"/>
                        <a:t>CELL</a:t>
                      </a:r>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err="1"/>
                        <a:t>reading:value</a:t>
                      </a:r>
                      <a:endParaRPr lang="en-US" sz="1800" dirty="0"/>
                    </a:p>
                  </a:txBody>
                  <a:tcPr>
                    <a:solidFill>
                      <a:schemeClr val="bg1"/>
                    </a:solidFill>
                  </a:tcPr>
                </a:tc>
                <a:tc>
                  <a:txBody>
                    <a:bodyPr/>
                    <a:lstStyle/>
                    <a:p>
                      <a:r>
                        <a:rPr lang="en-GB" sz="1800" dirty="0"/>
                        <a:t>timestamp=142379,</a:t>
                      </a:r>
                      <a:r>
                        <a:rPr lang="en-GB" sz="1800" baseline="0" dirty="0"/>
                        <a:t> value=152.3</a:t>
                      </a:r>
                      <a:endParaRPr lang="en-US" sz="1800" dirty="0"/>
                    </a:p>
                  </a:txBody>
                  <a:tcP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548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21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Update"/>
          <p:cNvGraphicFramePr>
            <a:graphicFrameLocks noGrp="1"/>
          </p:cNvGraphicFramePr>
          <p:nvPr>
            <p:extLst>
              <p:ext uri="{D42A27DB-BD31-4B8C-83A1-F6EECF244321}">
                <p14:modId xmlns:p14="http://schemas.microsoft.com/office/powerpoint/2010/main" val="2436211175"/>
              </p:ext>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a:solidFill>
                            <a:schemeClr val="bg1"/>
                          </a:solidFill>
                        </a:rPr>
                        <a:t>location</a:t>
                      </a: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gridSpan="2">
                  <a:txBody>
                    <a:bodyPr/>
                    <a:lstStyle/>
                    <a:p>
                      <a:r>
                        <a:rPr lang="en-GB" dirty="0"/>
                        <a:t>Sensor1</a:t>
                      </a:r>
                      <a:endParaRPr lang="en-US" dirty="0"/>
                    </a:p>
                  </a:txBody>
                  <a:tcPr>
                    <a:solidFill>
                      <a:schemeClr val="bg1"/>
                    </a:solidFill>
                  </a:tcPr>
                </a:tc>
                <a:tc hMerge="1">
                  <a:txBody>
                    <a:bodyPr/>
                    <a:lstStyle/>
                    <a:p>
                      <a:endParaRPr lang="en-GB"/>
                    </a:p>
                  </a:txBody>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get 'readings', '2', {TIMERANGE =&gt; [0,142380]}</a:t>
            </a:r>
            <a:endParaRPr lang="en-GB" sz="2400" dirty="0"/>
          </a:p>
        </p:txBody>
      </p:sp>
      <p:graphicFrame>
        <p:nvGraphicFramePr>
          <p:cNvPr id="22" name="Results"/>
          <p:cNvGraphicFramePr>
            <a:graphicFrameLocks noGrp="1"/>
          </p:cNvGraphicFramePr>
          <p:nvPr>
            <p:extLst>
              <p:ext uri="{D42A27DB-BD31-4B8C-83A1-F6EECF244321}">
                <p14:modId xmlns:p14="http://schemas.microsoft.com/office/powerpoint/2010/main" val="329698384"/>
              </p:ext>
            </p:extLst>
          </p:nvPr>
        </p:nvGraphicFramePr>
        <p:xfrm>
          <a:off x="2136983" y="3908695"/>
          <a:ext cx="8476304" cy="1828800"/>
        </p:xfrm>
        <a:graphic>
          <a:graphicData uri="http://schemas.openxmlformats.org/drawingml/2006/table">
            <a:tbl>
              <a:tblPr firstRow="1" bandRow="1">
                <a:tableStyleId>{5940675A-B579-460E-94D1-54222C63F5DA}</a:tableStyleId>
              </a:tblPr>
              <a:tblGrid>
                <a:gridCol w="183940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a:t>COLUMN</a:t>
                      </a:r>
                    </a:p>
                  </a:txBody>
                  <a:tcPr>
                    <a:solidFill>
                      <a:schemeClr val="bg1"/>
                    </a:solidFill>
                  </a:tcPr>
                </a:tc>
                <a:tc>
                  <a:txBody>
                    <a:bodyPr/>
                    <a:lstStyle/>
                    <a:p>
                      <a:r>
                        <a:rPr lang="en-US" sz="1800" dirty="0"/>
                        <a:t>CELL</a:t>
                      </a:r>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err="1"/>
                        <a:t>sensor:id</a:t>
                      </a:r>
                      <a:endParaRPr lang="en-US" sz="1800" dirty="0"/>
                    </a:p>
                  </a:txBody>
                  <a:tcPr>
                    <a:solidFill>
                      <a:schemeClr val="bg1"/>
                    </a:solidFill>
                  </a:tcPr>
                </a:tc>
                <a:tc>
                  <a:txBody>
                    <a:bodyPr/>
                    <a:lstStyle/>
                    <a:p>
                      <a:r>
                        <a:rPr lang="en-GB" sz="1800" dirty="0"/>
                        <a:t>timestamp=142361, value=Sensor2</a:t>
                      </a:r>
                      <a:endParaRPr lang="en-US" sz="1800" dirty="0"/>
                    </a:p>
                  </a:txBody>
                  <a:tcPr>
                    <a:solidFill>
                      <a:schemeClr val="bg1"/>
                    </a:solidFill>
                  </a:tcPr>
                </a:tc>
                <a:extLst>
                  <a:ext uri="{0D108BD9-81ED-4DB2-BD59-A6C34878D82A}">
                    <a16:rowId xmlns:a16="http://schemas.microsoft.com/office/drawing/2014/main" val="10003"/>
                  </a:ext>
                </a:extLst>
              </a:tr>
              <a:tr h="221488">
                <a:tc>
                  <a:txBody>
                    <a:bodyPr/>
                    <a:lstStyle/>
                    <a:p>
                      <a:r>
                        <a:rPr lang="en-GB" sz="1800" dirty="0" err="1"/>
                        <a:t>sensor:location</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a:t>timestamp=142366, value=Building</a:t>
                      </a:r>
                      <a:r>
                        <a:rPr lang="en-GB" sz="1800" baseline="0" dirty="0"/>
                        <a:t> 2</a:t>
                      </a:r>
                      <a:endParaRPr lang="en-US" sz="1800" dirty="0"/>
                    </a:p>
                  </a:txBody>
                  <a:tcPr>
                    <a:solidFill>
                      <a:schemeClr val="bg1"/>
                    </a:solidFill>
                  </a:tcPr>
                </a:tc>
                <a:extLst>
                  <a:ext uri="{0D108BD9-81ED-4DB2-BD59-A6C34878D82A}">
                    <a16:rowId xmlns:a16="http://schemas.microsoft.com/office/drawing/2014/main" val="10004"/>
                  </a:ext>
                </a:extLst>
              </a:tr>
              <a:tr h="221488">
                <a:tc>
                  <a:txBody>
                    <a:bodyPr/>
                    <a:lstStyle/>
                    <a:p>
                      <a:r>
                        <a:rPr lang="en-GB" sz="1800" dirty="0"/>
                        <a:t>reading:</a:t>
                      </a:r>
                      <a:r>
                        <a:rPr lang="en-US" sz="1800" dirty="0" err="1"/>
                        <a:t>datetime</a:t>
                      </a:r>
                      <a:endParaRPr lang="en-US" sz="1800" dirty="0"/>
                    </a:p>
                  </a:txBody>
                  <a:tcPr>
                    <a:solidFill>
                      <a:schemeClr val="bg1"/>
                    </a:solidFill>
                  </a:tcPr>
                </a:tc>
                <a:tc>
                  <a:txBody>
                    <a:bodyPr/>
                    <a:lstStyle/>
                    <a:p>
                      <a:r>
                        <a:rPr lang="en-US" sz="1800" dirty="0"/>
                        <a:t>timestamp=142363, value=</a:t>
                      </a:r>
                      <a:r>
                        <a:rPr lang="en-GB" sz="1800" dirty="0"/>
                        <a:t>2015-01-01</a:t>
                      </a:r>
                      <a:endParaRPr lang="en-US" sz="1800" dirty="0"/>
                    </a:p>
                  </a:txBody>
                  <a:tcPr>
                    <a:solidFill>
                      <a:schemeClr val="bg1"/>
                    </a:solidFill>
                  </a:tcPr>
                </a:tc>
                <a:extLst>
                  <a:ext uri="{0D108BD9-81ED-4DB2-BD59-A6C34878D82A}">
                    <a16:rowId xmlns:a16="http://schemas.microsoft.com/office/drawing/2014/main" val="10005"/>
                  </a:ext>
                </a:extLst>
              </a:tr>
              <a:tr h="221488">
                <a:tc>
                  <a:txBody>
                    <a:bodyPr/>
                    <a:lstStyle/>
                    <a:p>
                      <a:r>
                        <a:rPr lang="en-GB" sz="1800" dirty="0" err="1"/>
                        <a:t>reading:value</a:t>
                      </a:r>
                      <a:endParaRPr lang="en-US" sz="1800" dirty="0"/>
                    </a:p>
                  </a:txBody>
                  <a:tcPr>
                    <a:solidFill>
                      <a:schemeClr val="bg1"/>
                    </a:solidFill>
                  </a:tcPr>
                </a:tc>
                <a:tc>
                  <a:txBody>
                    <a:bodyPr/>
                    <a:lstStyle/>
                    <a:p>
                      <a:r>
                        <a:rPr lang="en-GB" sz="1800" dirty="0"/>
                        <a:t>timestamp=142379,</a:t>
                      </a:r>
                      <a:r>
                        <a:rPr lang="en-GB" sz="1800" baseline="0" dirty="0"/>
                        <a:t> value=152.3</a:t>
                      </a:r>
                      <a:endParaRPr lang="en-US" sz="1800" dirty="0"/>
                    </a:p>
                  </a:txBody>
                  <a:tcP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7357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20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Update"/>
          <p:cNvGraphicFramePr>
            <a:graphicFrameLocks noGrp="1"/>
          </p:cNvGraphicFramePr>
          <p:nvPr>
            <p:extLst>
              <p:ext uri="{D42A27DB-BD31-4B8C-83A1-F6EECF244321}">
                <p14:modId xmlns:p14="http://schemas.microsoft.com/office/powerpoint/2010/main" val="3409840667"/>
              </p:ext>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458561018"/>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a:solidFill>
                            <a:schemeClr val="bg1"/>
                          </a:solidFill>
                        </a:rPr>
                        <a:t>location</a:t>
                      </a: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gridSpan="2">
                  <a:txBody>
                    <a:bodyPr/>
                    <a:lstStyle/>
                    <a:p>
                      <a:r>
                        <a:rPr lang="en-GB" dirty="0"/>
                        <a:t>Sensor1</a:t>
                      </a:r>
                      <a:endParaRPr lang="en-US" dirty="0"/>
                    </a:p>
                  </a:txBody>
                  <a:tcPr>
                    <a:solidFill>
                      <a:schemeClr val="bg1"/>
                    </a:solidFill>
                  </a:tcPr>
                </a:tc>
                <a:tc hMerge="1">
                  <a:txBody>
                    <a:bodyPr/>
                    <a:lstStyle/>
                    <a:p>
                      <a:endParaRPr lang="en-GB"/>
                    </a:p>
                  </a:txBody>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bl>
          </a:graphicData>
        </a:graphic>
      </p:graphicFrame>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scan 'readings'</a:t>
            </a:r>
            <a:endParaRPr lang="en-GB" sz="2400" dirty="0"/>
          </a:p>
        </p:txBody>
      </p:sp>
      <p:graphicFrame>
        <p:nvGraphicFramePr>
          <p:cNvPr id="24" name="Table"/>
          <p:cNvGraphicFramePr>
            <a:graphicFrameLocks noGrp="1"/>
          </p:cNvGraphicFramePr>
          <p:nvPr>
            <p:extLst>
              <p:ext uri="{D42A27DB-BD31-4B8C-83A1-F6EECF244321}">
                <p14:modId xmlns:p14="http://schemas.microsoft.com/office/powerpoint/2010/main" val="1741742106"/>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a:t>
                      </a:r>
                      <a:r>
                        <a:rPr lang="en-US" baseline="0" dirty="0"/>
                        <a:t> 2</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US" dirty="0"/>
                        <a:t>Building 1</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a:t>5</a:t>
                      </a:r>
                    </a:p>
                  </a:txBody>
                  <a:tcPr>
                    <a:solidFill>
                      <a:schemeClr val="bg1"/>
                    </a:solidFill>
                  </a:tcPr>
                </a:tc>
                <a:tc>
                  <a:txBody>
                    <a:bodyPr/>
                    <a:lstStyle/>
                    <a:p>
                      <a:r>
                        <a:rPr lang="en-US" dirty="0"/>
                        <a:t>Sensor1</a:t>
                      </a:r>
                    </a:p>
                  </a:txBody>
                  <a:tcPr>
                    <a:solidFill>
                      <a:schemeClr val="bg1"/>
                    </a:solidFill>
                  </a:tcPr>
                </a:tc>
                <a:tc>
                  <a:txBody>
                    <a:bodyPr/>
                    <a:lstStyle/>
                    <a:p>
                      <a:r>
                        <a:rPr lang="en-US" dirty="0"/>
                        <a:t>Building 1</a:t>
                      </a:r>
                    </a:p>
                  </a:txBody>
                  <a:tcPr>
                    <a:solidFill>
                      <a:schemeClr val="bg1"/>
                    </a:solidFill>
                  </a:tcPr>
                </a:tc>
                <a:tc>
                  <a:txBody>
                    <a:bodyPr/>
                    <a:lstStyle/>
                    <a:p>
                      <a:r>
                        <a:rPr lang="en-US" dirty="0"/>
                        <a:t>2015-01-03</a:t>
                      </a:r>
                    </a:p>
                  </a:txBody>
                  <a:tcPr>
                    <a:solidFill>
                      <a:schemeClr val="bg1"/>
                    </a:solidFill>
                  </a:tcPr>
                </a:tc>
                <a:tc>
                  <a:txBody>
                    <a:bodyPr/>
                    <a:lstStyle/>
                    <a:p>
                      <a:r>
                        <a:rPr lang="en-US" dirty="0"/>
                        <a:t>126.3</a:t>
                      </a:r>
                    </a:p>
                  </a:txBody>
                  <a:tcPr>
                    <a:solidFill>
                      <a:schemeClr val="bg1"/>
                    </a:solidFill>
                  </a:tcPr>
                </a:tc>
                <a:extLst>
                  <a:ext uri="{0D108BD9-81ED-4DB2-BD59-A6C34878D82A}">
                    <a16:rowId xmlns:a16="http://schemas.microsoft.com/office/drawing/2014/main" val="841773785"/>
                  </a:ext>
                </a:extLst>
              </a:tr>
              <a:tr h="370840">
                <a:tc>
                  <a:txBody>
                    <a:bodyPr/>
                    <a:lstStyle/>
                    <a:p>
                      <a:r>
                        <a:rPr lang="en-US" dirty="0"/>
                        <a:t>6</a:t>
                      </a:r>
                    </a:p>
                  </a:txBody>
                  <a:tcPr>
                    <a:solidFill>
                      <a:schemeClr val="bg1"/>
                    </a:solidFill>
                  </a:tcPr>
                </a:tc>
                <a:tc>
                  <a:txBody>
                    <a:bodyPr/>
                    <a:lstStyle/>
                    <a:p>
                      <a:r>
                        <a:rPr lang="en-US" dirty="0"/>
                        <a:t>…</a:t>
                      </a: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graphicFrame>
        <p:nvGraphicFramePr>
          <p:cNvPr id="22" name="Results"/>
          <p:cNvGraphicFramePr>
            <a:graphicFrameLocks noGrp="1"/>
          </p:cNvGraphicFramePr>
          <p:nvPr>
            <p:extLst>
              <p:ext uri="{D42A27DB-BD31-4B8C-83A1-F6EECF244321}">
                <p14:modId xmlns:p14="http://schemas.microsoft.com/office/powerpoint/2010/main" val="1856285494"/>
              </p:ext>
            </p:extLst>
          </p:nvPr>
        </p:nvGraphicFramePr>
        <p:xfrm>
          <a:off x="2136983" y="3908695"/>
          <a:ext cx="8296124" cy="3291840"/>
        </p:xfrm>
        <a:graphic>
          <a:graphicData uri="http://schemas.openxmlformats.org/drawingml/2006/table">
            <a:tbl>
              <a:tblPr firstRow="1" bandRow="1">
                <a:tableStyleId>{5940675A-B579-460E-94D1-54222C63F5DA}</a:tableStyleId>
              </a:tblPr>
              <a:tblGrid>
                <a:gridCol w="165922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a:t>ROW</a:t>
                      </a:r>
                    </a:p>
                  </a:txBody>
                  <a:tcPr>
                    <a:solidFill>
                      <a:schemeClr val="bg1"/>
                    </a:solidFill>
                  </a:tcPr>
                </a:tc>
                <a:tc>
                  <a:txBody>
                    <a:bodyPr/>
                    <a:lstStyle/>
                    <a:p>
                      <a:r>
                        <a:rPr lang="en-US" sz="1800" dirty="0"/>
                        <a:t>COLUMN+CELL</a:t>
                      </a:r>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a:t>1</a:t>
                      </a:r>
                      <a:endParaRPr lang="en-US" sz="1800" dirty="0"/>
                    </a:p>
                  </a:txBody>
                  <a:tcPr>
                    <a:solidFill>
                      <a:schemeClr val="bg1"/>
                    </a:solidFill>
                  </a:tcPr>
                </a:tc>
                <a:tc>
                  <a:txBody>
                    <a:bodyPr/>
                    <a:lstStyle/>
                    <a:p>
                      <a:r>
                        <a:rPr lang="en-GB" sz="1800" dirty="0"/>
                        <a:t>column=</a:t>
                      </a:r>
                      <a:r>
                        <a:rPr lang="en-GB" sz="1800" dirty="0" err="1"/>
                        <a:t>sensor:id</a:t>
                      </a:r>
                      <a:r>
                        <a:rPr lang="en-GB" sz="1800" dirty="0"/>
                        <a:t>, timestamp=142356, value=Sensor1</a:t>
                      </a:r>
                      <a:endParaRPr lang="en-US" sz="1800" dirty="0"/>
                    </a:p>
                  </a:txBody>
                  <a:tcPr>
                    <a:solidFill>
                      <a:schemeClr val="bg1"/>
                    </a:solidFill>
                  </a:tcPr>
                </a:tc>
                <a:extLst>
                  <a:ext uri="{0D108BD9-81ED-4DB2-BD59-A6C34878D82A}">
                    <a16:rowId xmlns:a16="http://schemas.microsoft.com/office/drawing/2014/main" val="10003"/>
                  </a:ext>
                </a:extLst>
              </a:tr>
              <a:tr h="221488">
                <a:tc>
                  <a:txBody>
                    <a:bodyPr/>
                    <a:lstStyle/>
                    <a:p>
                      <a:r>
                        <a:rPr lang="en-GB" sz="1800" dirty="0"/>
                        <a:t>1</a:t>
                      </a:r>
                      <a:endParaRPr lang="en-US" sz="1800" dirty="0"/>
                    </a:p>
                  </a:txBody>
                  <a:tcPr>
                    <a:solidFill>
                      <a:schemeClr val="bg1"/>
                    </a:solidFill>
                  </a:tcPr>
                </a:tc>
                <a:tc>
                  <a:txBody>
                    <a:bodyPr/>
                    <a:lstStyle/>
                    <a:p>
                      <a:r>
                        <a:rPr lang="en-GB" sz="1800" dirty="0"/>
                        <a:t>column=reading:</a:t>
                      </a:r>
                      <a:r>
                        <a:rPr lang="en-US" sz="1800" dirty="0" err="1"/>
                        <a:t>datetime</a:t>
                      </a:r>
                      <a:r>
                        <a:rPr lang="en-US" sz="1800" dirty="0"/>
                        <a:t>, timestamp=142357, value=</a:t>
                      </a:r>
                      <a:r>
                        <a:rPr lang="en-GB" sz="1800" dirty="0"/>
                        <a:t>2015-01-01</a:t>
                      </a:r>
                      <a:endParaRPr lang="en-US" sz="1800" dirty="0"/>
                    </a:p>
                  </a:txBody>
                  <a:tcPr>
                    <a:solidFill>
                      <a:schemeClr val="bg1"/>
                    </a:solidFill>
                  </a:tcPr>
                </a:tc>
                <a:extLst>
                  <a:ext uri="{0D108BD9-81ED-4DB2-BD59-A6C34878D82A}">
                    <a16:rowId xmlns:a16="http://schemas.microsoft.com/office/drawing/2014/main" val="10004"/>
                  </a:ext>
                </a:extLst>
              </a:tr>
              <a:tr h="221488">
                <a:tc>
                  <a:txBody>
                    <a:bodyPr/>
                    <a:lstStyle/>
                    <a:p>
                      <a:r>
                        <a:rPr lang="en-GB" sz="1800" dirty="0"/>
                        <a:t>1</a:t>
                      </a:r>
                      <a:endParaRPr lang="en-US" sz="1800" dirty="0"/>
                    </a:p>
                  </a:txBody>
                  <a:tcPr>
                    <a:solidFill>
                      <a:schemeClr val="bg1"/>
                    </a:solidFill>
                  </a:tcPr>
                </a:tc>
                <a:tc>
                  <a:txBody>
                    <a:bodyPr/>
                    <a:lstStyle/>
                    <a:p>
                      <a:r>
                        <a:rPr lang="en-GB" sz="1800" dirty="0"/>
                        <a:t>column=</a:t>
                      </a:r>
                      <a:r>
                        <a:rPr lang="en-GB" sz="1800" dirty="0" err="1"/>
                        <a:t>reading:value</a:t>
                      </a:r>
                      <a:r>
                        <a:rPr lang="en-GB" sz="1800" dirty="0"/>
                        <a:t>, timestamp=142359,</a:t>
                      </a:r>
                      <a:r>
                        <a:rPr lang="en-GB" sz="1800" baseline="0" dirty="0"/>
                        <a:t> value=125.9</a:t>
                      </a:r>
                      <a:endParaRPr lang="en-US" sz="1800" dirty="0"/>
                    </a:p>
                  </a:txBody>
                  <a:tcPr>
                    <a:solidFill>
                      <a:schemeClr val="bg1"/>
                    </a:solidFill>
                  </a:tcPr>
                </a:tc>
                <a:extLst>
                  <a:ext uri="{0D108BD9-81ED-4DB2-BD59-A6C34878D82A}">
                    <a16:rowId xmlns:a16="http://schemas.microsoft.com/office/drawing/2014/main" val="10005"/>
                  </a:ext>
                </a:extLst>
              </a:tr>
              <a:tr h="221488">
                <a:tc>
                  <a:txBody>
                    <a:bodyPr/>
                    <a:lstStyle/>
                    <a:p>
                      <a:r>
                        <a:rPr lang="en-GB" sz="1800" dirty="0"/>
                        <a:t>2</a:t>
                      </a:r>
                      <a:endParaRPr lang="en-US" sz="1800" dirty="0"/>
                    </a:p>
                  </a:txBody>
                  <a:tcPr>
                    <a:solidFill>
                      <a:schemeClr val="bg1"/>
                    </a:solidFill>
                  </a:tcPr>
                </a:tc>
                <a:tc>
                  <a:txBody>
                    <a:bodyPr/>
                    <a:lstStyle/>
                    <a:p>
                      <a:r>
                        <a:rPr lang="en-GB" sz="1800" dirty="0"/>
                        <a:t>column=</a:t>
                      </a:r>
                      <a:r>
                        <a:rPr lang="en-GB" sz="1800" dirty="0" err="1"/>
                        <a:t>sensor:id</a:t>
                      </a:r>
                      <a:r>
                        <a:rPr lang="en-GB" sz="1800" dirty="0"/>
                        <a:t>, timestamp=142361, value=Sensor2</a:t>
                      </a:r>
                      <a:endParaRPr lang="en-US" sz="1800" dirty="0"/>
                    </a:p>
                  </a:txBody>
                  <a:tcPr>
                    <a:solidFill>
                      <a:schemeClr val="bg1"/>
                    </a:solidFill>
                  </a:tcPr>
                </a:tc>
                <a:extLst>
                  <a:ext uri="{0D108BD9-81ED-4DB2-BD59-A6C34878D82A}">
                    <a16:rowId xmlns:a16="http://schemas.microsoft.com/office/drawing/2014/main" val="10006"/>
                  </a:ext>
                </a:extLst>
              </a:tr>
              <a:tr h="221488">
                <a:tc>
                  <a:txBody>
                    <a:bodyPr/>
                    <a:lstStyle/>
                    <a:p>
                      <a:r>
                        <a:rPr lang="en-US" sz="1800" dirty="0"/>
                        <a:t>2</a:t>
                      </a:r>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a:t>column=</a:t>
                      </a:r>
                      <a:r>
                        <a:rPr lang="en-GB" sz="1800" dirty="0" err="1"/>
                        <a:t>sensor:location</a:t>
                      </a:r>
                      <a:r>
                        <a:rPr lang="en-GB" sz="1800" dirty="0"/>
                        <a:t>, timestamp=142366, value=Building</a:t>
                      </a:r>
                      <a:r>
                        <a:rPr lang="en-GB" sz="1800" baseline="0" dirty="0"/>
                        <a:t> 2</a:t>
                      </a:r>
                      <a:endParaRPr lang="en-US" sz="1800" dirty="0"/>
                    </a:p>
                  </a:txBody>
                  <a:tcPr>
                    <a:solidFill>
                      <a:schemeClr val="bg1"/>
                    </a:solidFill>
                  </a:tcPr>
                </a:tc>
                <a:extLst>
                  <a:ext uri="{0D108BD9-81ED-4DB2-BD59-A6C34878D82A}">
                    <a16:rowId xmlns:a16="http://schemas.microsoft.com/office/drawing/2014/main" val="2439676766"/>
                  </a:ext>
                </a:extLst>
              </a:tr>
              <a:tr h="221488">
                <a:tc>
                  <a:txBody>
                    <a:bodyPr/>
                    <a:lstStyle/>
                    <a:p>
                      <a:r>
                        <a:rPr lang="en-US" sz="1800" dirty="0"/>
                        <a:t>2</a:t>
                      </a:r>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a:t>column=reading:</a:t>
                      </a:r>
                      <a:r>
                        <a:rPr lang="en-US" sz="1800" dirty="0" err="1"/>
                        <a:t>datetime</a:t>
                      </a:r>
                      <a:r>
                        <a:rPr lang="en-US" sz="1800" dirty="0"/>
                        <a:t>, timestamp=142363, value=</a:t>
                      </a:r>
                      <a:r>
                        <a:rPr lang="en-GB" sz="1800" dirty="0"/>
                        <a:t>2015-01-01</a:t>
                      </a:r>
                    </a:p>
                  </a:txBody>
                  <a:tcPr>
                    <a:solidFill>
                      <a:schemeClr val="bg1"/>
                    </a:solidFill>
                  </a:tcPr>
                </a:tc>
                <a:extLst>
                  <a:ext uri="{0D108BD9-81ED-4DB2-BD59-A6C34878D82A}">
                    <a16:rowId xmlns:a16="http://schemas.microsoft.com/office/drawing/2014/main" val="915399460"/>
                  </a:ext>
                </a:extLst>
              </a:tr>
              <a:tr h="221488">
                <a:tc>
                  <a:txBody>
                    <a:bodyPr/>
                    <a:lstStyle/>
                    <a:p>
                      <a:r>
                        <a:rPr lang="en-US" sz="1800" dirty="0"/>
                        <a:t>2</a:t>
                      </a:r>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a:t>column=</a:t>
                      </a:r>
                      <a:r>
                        <a:rPr lang="en-GB" sz="1800" dirty="0" err="1"/>
                        <a:t>reading:value</a:t>
                      </a:r>
                      <a:r>
                        <a:rPr lang="en-GB" sz="1800" dirty="0"/>
                        <a:t>, timestamp=142381,</a:t>
                      </a:r>
                      <a:r>
                        <a:rPr lang="en-GB" sz="1800" baseline="0" dirty="0"/>
                        <a:t> value=157.6</a:t>
                      </a:r>
                      <a:endParaRPr lang="en-US" sz="1800" dirty="0"/>
                    </a:p>
                  </a:txBody>
                  <a:tcPr>
                    <a:solidFill>
                      <a:schemeClr val="bg1"/>
                    </a:solidFill>
                  </a:tcPr>
                </a:tc>
                <a:extLst>
                  <a:ext uri="{0D108BD9-81ED-4DB2-BD59-A6C34878D82A}">
                    <a16:rowId xmlns:a16="http://schemas.microsoft.com/office/drawing/2014/main" val="2387127744"/>
                  </a:ext>
                </a:extLst>
              </a:tr>
              <a:tr h="221488">
                <a:tc>
                  <a:txBody>
                    <a:bodyPr/>
                    <a:lstStyle/>
                    <a:p>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endParaRPr lang="en-US" sz="1800" dirty="0"/>
                    </a:p>
                  </a:txBody>
                  <a:tcPr>
                    <a:solidFill>
                      <a:schemeClr val="bg1"/>
                    </a:solidFill>
                  </a:tcPr>
                </a:tc>
                <a:extLst>
                  <a:ext uri="{0D108BD9-81ED-4DB2-BD59-A6C34878D82A}">
                    <a16:rowId xmlns:a16="http://schemas.microsoft.com/office/drawing/2014/main" val="2327457451"/>
                  </a:ext>
                </a:extLst>
              </a:tr>
            </a:tbl>
          </a:graphicData>
        </a:graphic>
      </p:graphicFrame>
    </p:spTree>
    <p:extLst>
      <p:ext uri="{BB962C8B-B14F-4D97-AF65-F5344CB8AC3E}">
        <p14:creationId xmlns:p14="http://schemas.microsoft.com/office/powerpoint/2010/main" val="81814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20"/>
                                        </p:tgtEl>
                                        <p:attrNameLst>
                                          <p:attrName>style.visibility</p:attrName>
                                        </p:attrNameLst>
                                      </p:cBhvr>
                                      <p:to>
                                        <p:strVal val="visible"/>
                                      </p:to>
                                    </p:set>
                                  </p:childTnLst>
                                </p:cTn>
                              </p:par>
                            </p:childTnLst>
                          </p:cTn>
                        </p:par>
                        <p:par>
                          <p:cTn id="15" fill="hold">
                            <p:stCondLst>
                              <p:cond delay="651"/>
                            </p:stCondLst>
                            <p:childTnLst>
                              <p:par>
                                <p:cTn id="16" presetID="22" presetClass="entr" presetSubtype="1" fill="hold" nodeType="after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scan 'readings', {LIMIT =&gt; 1}</a:t>
            </a:r>
            <a:endParaRPr lang="en-GB" sz="2400" dirty="0"/>
          </a:p>
        </p:txBody>
      </p:sp>
      <p:graphicFrame>
        <p:nvGraphicFramePr>
          <p:cNvPr id="24" name="Table"/>
          <p:cNvGraphicFramePr>
            <a:graphicFrameLocks noGrp="1"/>
          </p:cNvGraphicFramePr>
          <p:nvPr>
            <p:extLst>
              <p:ext uri="{D42A27DB-BD31-4B8C-83A1-F6EECF244321}">
                <p14:modId xmlns:p14="http://schemas.microsoft.com/office/powerpoint/2010/main" val="1741742106"/>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a:t>
                      </a:r>
                      <a:r>
                        <a:rPr lang="en-US" baseline="0" dirty="0"/>
                        <a:t> 2</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US" dirty="0"/>
                        <a:t>Building 1</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a:t>5</a:t>
                      </a:r>
                    </a:p>
                  </a:txBody>
                  <a:tcPr>
                    <a:solidFill>
                      <a:schemeClr val="bg1"/>
                    </a:solidFill>
                  </a:tcPr>
                </a:tc>
                <a:tc>
                  <a:txBody>
                    <a:bodyPr/>
                    <a:lstStyle/>
                    <a:p>
                      <a:r>
                        <a:rPr lang="en-US" dirty="0"/>
                        <a:t>Sensor1</a:t>
                      </a:r>
                    </a:p>
                  </a:txBody>
                  <a:tcPr>
                    <a:solidFill>
                      <a:schemeClr val="bg1"/>
                    </a:solidFill>
                  </a:tcPr>
                </a:tc>
                <a:tc>
                  <a:txBody>
                    <a:bodyPr/>
                    <a:lstStyle/>
                    <a:p>
                      <a:r>
                        <a:rPr lang="en-US" dirty="0"/>
                        <a:t>Building 1</a:t>
                      </a:r>
                    </a:p>
                  </a:txBody>
                  <a:tcPr>
                    <a:solidFill>
                      <a:schemeClr val="bg1"/>
                    </a:solidFill>
                  </a:tcPr>
                </a:tc>
                <a:tc>
                  <a:txBody>
                    <a:bodyPr/>
                    <a:lstStyle/>
                    <a:p>
                      <a:r>
                        <a:rPr lang="en-US" dirty="0"/>
                        <a:t>2015-01-03</a:t>
                      </a:r>
                    </a:p>
                  </a:txBody>
                  <a:tcPr>
                    <a:solidFill>
                      <a:schemeClr val="bg1"/>
                    </a:solidFill>
                  </a:tcPr>
                </a:tc>
                <a:tc>
                  <a:txBody>
                    <a:bodyPr/>
                    <a:lstStyle/>
                    <a:p>
                      <a:r>
                        <a:rPr lang="en-US" dirty="0"/>
                        <a:t>126.3</a:t>
                      </a:r>
                    </a:p>
                  </a:txBody>
                  <a:tcPr>
                    <a:solidFill>
                      <a:schemeClr val="bg1"/>
                    </a:solidFill>
                  </a:tcPr>
                </a:tc>
                <a:extLst>
                  <a:ext uri="{0D108BD9-81ED-4DB2-BD59-A6C34878D82A}">
                    <a16:rowId xmlns:a16="http://schemas.microsoft.com/office/drawing/2014/main" val="841773785"/>
                  </a:ext>
                </a:extLst>
              </a:tr>
              <a:tr h="370840">
                <a:tc>
                  <a:txBody>
                    <a:bodyPr/>
                    <a:lstStyle/>
                    <a:p>
                      <a:r>
                        <a:rPr lang="en-US" dirty="0"/>
                        <a:t>6</a:t>
                      </a:r>
                    </a:p>
                  </a:txBody>
                  <a:tcPr>
                    <a:solidFill>
                      <a:schemeClr val="bg1"/>
                    </a:solidFill>
                  </a:tcPr>
                </a:tc>
                <a:tc>
                  <a:txBody>
                    <a:bodyPr/>
                    <a:lstStyle/>
                    <a:p>
                      <a:r>
                        <a:rPr lang="en-US" dirty="0"/>
                        <a:t>…</a:t>
                      </a: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graphicFrame>
        <p:nvGraphicFramePr>
          <p:cNvPr id="22" name="Results"/>
          <p:cNvGraphicFramePr>
            <a:graphicFrameLocks noGrp="1"/>
          </p:cNvGraphicFramePr>
          <p:nvPr>
            <p:extLst>
              <p:ext uri="{D42A27DB-BD31-4B8C-83A1-F6EECF244321}">
                <p14:modId xmlns:p14="http://schemas.microsoft.com/office/powerpoint/2010/main" val="2999355919"/>
              </p:ext>
            </p:extLst>
          </p:nvPr>
        </p:nvGraphicFramePr>
        <p:xfrm>
          <a:off x="2163109" y="4291216"/>
          <a:ext cx="8296124" cy="1463040"/>
        </p:xfrm>
        <a:graphic>
          <a:graphicData uri="http://schemas.openxmlformats.org/drawingml/2006/table">
            <a:tbl>
              <a:tblPr firstRow="1" bandRow="1">
                <a:tableStyleId>{5940675A-B579-460E-94D1-54222C63F5DA}</a:tableStyleId>
              </a:tblPr>
              <a:tblGrid>
                <a:gridCol w="165922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a:t>ROW</a:t>
                      </a:r>
                    </a:p>
                  </a:txBody>
                  <a:tcPr>
                    <a:solidFill>
                      <a:schemeClr val="bg1"/>
                    </a:solidFill>
                  </a:tcPr>
                </a:tc>
                <a:tc>
                  <a:txBody>
                    <a:bodyPr/>
                    <a:lstStyle/>
                    <a:p>
                      <a:r>
                        <a:rPr lang="en-US" sz="1800" dirty="0"/>
                        <a:t>COLUMN+CELL</a:t>
                      </a:r>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a:t>1</a:t>
                      </a:r>
                      <a:endParaRPr lang="en-US" sz="1800" dirty="0"/>
                    </a:p>
                  </a:txBody>
                  <a:tcPr>
                    <a:solidFill>
                      <a:schemeClr val="bg1"/>
                    </a:solidFill>
                  </a:tcPr>
                </a:tc>
                <a:tc>
                  <a:txBody>
                    <a:bodyPr/>
                    <a:lstStyle/>
                    <a:p>
                      <a:r>
                        <a:rPr lang="en-GB" sz="1800" dirty="0"/>
                        <a:t>column=</a:t>
                      </a:r>
                      <a:r>
                        <a:rPr lang="en-GB" sz="1800" dirty="0" err="1"/>
                        <a:t>sensor:id</a:t>
                      </a:r>
                      <a:r>
                        <a:rPr lang="en-GB" sz="1800" dirty="0"/>
                        <a:t>, timestamp=142356, value=Sensor1</a:t>
                      </a:r>
                      <a:endParaRPr lang="en-US" sz="1800" dirty="0"/>
                    </a:p>
                  </a:txBody>
                  <a:tcPr>
                    <a:solidFill>
                      <a:schemeClr val="bg1"/>
                    </a:solidFill>
                  </a:tcPr>
                </a:tc>
                <a:extLst>
                  <a:ext uri="{0D108BD9-81ED-4DB2-BD59-A6C34878D82A}">
                    <a16:rowId xmlns:a16="http://schemas.microsoft.com/office/drawing/2014/main" val="10003"/>
                  </a:ext>
                </a:extLst>
              </a:tr>
              <a:tr h="221488">
                <a:tc>
                  <a:txBody>
                    <a:bodyPr/>
                    <a:lstStyle/>
                    <a:p>
                      <a:r>
                        <a:rPr lang="en-GB" sz="1800" dirty="0"/>
                        <a:t>1</a:t>
                      </a:r>
                      <a:endParaRPr lang="en-US" sz="1800" dirty="0"/>
                    </a:p>
                  </a:txBody>
                  <a:tcPr>
                    <a:solidFill>
                      <a:schemeClr val="bg1"/>
                    </a:solidFill>
                  </a:tcPr>
                </a:tc>
                <a:tc>
                  <a:txBody>
                    <a:bodyPr/>
                    <a:lstStyle/>
                    <a:p>
                      <a:r>
                        <a:rPr lang="en-GB" sz="1800" dirty="0"/>
                        <a:t>column=reading:</a:t>
                      </a:r>
                      <a:r>
                        <a:rPr lang="en-US" sz="1800" dirty="0" err="1"/>
                        <a:t>datetime</a:t>
                      </a:r>
                      <a:r>
                        <a:rPr lang="en-US" sz="1800" dirty="0"/>
                        <a:t>, timestamp=142357, value=</a:t>
                      </a:r>
                      <a:r>
                        <a:rPr lang="en-GB" sz="1800" dirty="0"/>
                        <a:t>2015-01-01</a:t>
                      </a:r>
                      <a:endParaRPr lang="en-US" sz="1800" dirty="0"/>
                    </a:p>
                  </a:txBody>
                  <a:tcPr>
                    <a:solidFill>
                      <a:schemeClr val="bg1"/>
                    </a:solidFill>
                  </a:tcPr>
                </a:tc>
                <a:extLst>
                  <a:ext uri="{0D108BD9-81ED-4DB2-BD59-A6C34878D82A}">
                    <a16:rowId xmlns:a16="http://schemas.microsoft.com/office/drawing/2014/main" val="10004"/>
                  </a:ext>
                </a:extLst>
              </a:tr>
              <a:tr h="221488">
                <a:tc>
                  <a:txBody>
                    <a:bodyPr/>
                    <a:lstStyle/>
                    <a:p>
                      <a:r>
                        <a:rPr lang="en-GB" sz="1800" dirty="0"/>
                        <a:t>1</a:t>
                      </a:r>
                      <a:endParaRPr lang="en-US" sz="1800" dirty="0"/>
                    </a:p>
                  </a:txBody>
                  <a:tcPr>
                    <a:solidFill>
                      <a:schemeClr val="bg1"/>
                    </a:solidFill>
                  </a:tcPr>
                </a:tc>
                <a:tc>
                  <a:txBody>
                    <a:bodyPr/>
                    <a:lstStyle/>
                    <a:p>
                      <a:r>
                        <a:rPr lang="en-GB" sz="1800" dirty="0"/>
                        <a:t>column=</a:t>
                      </a:r>
                      <a:r>
                        <a:rPr lang="en-GB" sz="1800" dirty="0" err="1"/>
                        <a:t>reading:value</a:t>
                      </a:r>
                      <a:r>
                        <a:rPr lang="en-GB" sz="1800" dirty="0"/>
                        <a:t>, timestamp=142359,</a:t>
                      </a:r>
                      <a:r>
                        <a:rPr lang="en-GB" sz="1800" baseline="0" dirty="0"/>
                        <a:t> value=125.9</a:t>
                      </a:r>
                      <a:endParaRPr lang="en-US" sz="1800" dirty="0"/>
                    </a:p>
                  </a:txBody>
                  <a:tcP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818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12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scan 'readings', {STARTROW=&gt;'2', STOPROW=&gt;'3'}</a:t>
            </a:r>
            <a:endParaRPr lang="en-GB" sz="2400" dirty="0"/>
          </a:p>
        </p:txBody>
      </p:sp>
      <p:graphicFrame>
        <p:nvGraphicFramePr>
          <p:cNvPr id="6" name="Table"/>
          <p:cNvGraphicFramePr>
            <a:graphicFrameLocks noGrp="1"/>
          </p:cNvGraphicFramePr>
          <p:nvPr>
            <p:extLst>
              <p:ext uri="{D42A27DB-BD31-4B8C-83A1-F6EECF244321}">
                <p14:modId xmlns:p14="http://schemas.microsoft.com/office/powerpoint/2010/main" val="1520852574"/>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a:t>
                      </a:r>
                      <a:r>
                        <a:rPr lang="en-US" baseline="0" dirty="0"/>
                        <a:t> 2</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US" dirty="0"/>
                        <a:t>Building 1</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a:t>5</a:t>
                      </a:r>
                    </a:p>
                  </a:txBody>
                  <a:tcPr>
                    <a:solidFill>
                      <a:schemeClr val="bg1"/>
                    </a:solidFill>
                  </a:tcPr>
                </a:tc>
                <a:tc>
                  <a:txBody>
                    <a:bodyPr/>
                    <a:lstStyle/>
                    <a:p>
                      <a:r>
                        <a:rPr lang="en-US" dirty="0"/>
                        <a:t>Sensor1</a:t>
                      </a:r>
                    </a:p>
                  </a:txBody>
                  <a:tcPr>
                    <a:solidFill>
                      <a:schemeClr val="bg1"/>
                    </a:solidFill>
                  </a:tcPr>
                </a:tc>
                <a:tc>
                  <a:txBody>
                    <a:bodyPr/>
                    <a:lstStyle/>
                    <a:p>
                      <a:r>
                        <a:rPr lang="en-US" dirty="0"/>
                        <a:t>Building 1</a:t>
                      </a:r>
                    </a:p>
                  </a:txBody>
                  <a:tcPr>
                    <a:solidFill>
                      <a:schemeClr val="bg1"/>
                    </a:solidFill>
                  </a:tcPr>
                </a:tc>
                <a:tc>
                  <a:txBody>
                    <a:bodyPr/>
                    <a:lstStyle/>
                    <a:p>
                      <a:r>
                        <a:rPr lang="en-US" dirty="0"/>
                        <a:t>2015-01-03</a:t>
                      </a:r>
                    </a:p>
                  </a:txBody>
                  <a:tcPr>
                    <a:solidFill>
                      <a:schemeClr val="bg1"/>
                    </a:solidFill>
                  </a:tcPr>
                </a:tc>
                <a:tc>
                  <a:txBody>
                    <a:bodyPr/>
                    <a:lstStyle/>
                    <a:p>
                      <a:r>
                        <a:rPr lang="en-US" dirty="0"/>
                        <a:t>126.3</a:t>
                      </a:r>
                    </a:p>
                  </a:txBody>
                  <a:tcPr>
                    <a:solidFill>
                      <a:schemeClr val="bg1"/>
                    </a:solidFill>
                  </a:tcPr>
                </a:tc>
                <a:extLst>
                  <a:ext uri="{0D108BD9-81ED-4DB2-BD59-A6C34878D82A}">
                    <a16:rowId xmlns:a16="http://schemas.microsoft.com/office/drawing/2014/main" val="841773785"/>
                  </a:ext>
                </a:extLst>
              </a:tr>
              <a:tr h="370840">
                <a:tc>
                  <a:txBody>
                    <a:bodyPr/>
                    <a:lstStyle/>
                    <a:p>
                      <a:r>
                        <a:rPr lang="en-US" dirty="0"/>
                        <a:t>6</a:t>
                      </a:r>
                    </a:p>
                  </a:txBody>
                  <a:tcPr>
                    <a:solidFill>
                      <a:schemeClr val="bg1"/>
                    </a:solidFill>
                  </a:tcPr>
                </a:tc>
                <a:tc>
                  <a:txBody>
                    <a:bodyPr/>
                    <a:lstStyle/>
                    <a:p>
                      <a:r>
                        <a:rPr lang="en-US" dirty="0"/>
                        <a:t>…</a:t>
                      </a: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graphicFrame>
        <p:nvGraphicFramePr>
          <p:cNvPr id="22" name="Results"/>
          <p:cNvGraphicFramePr>
            <a:graphicFrameLocks noGrp="1"/>
          </p:cNvGraphicFramePr>
          <p:nvPr>
            <p:extLst>
              <p:ext uri="{D42A27DB-BD31-4B8C-83A1-F6EECF244321}">
                <p14:modId xmlns:p14="http://schemas.microsoft.com/office/powerpoint/2010/main" val="162956034"/>
              </p:ext>
            </p:extLst>
          </p:nvPr>
        </p:nvGraphicFramePr>
        <p:xfrm>
          <a:off x="2136983" y="3906871"/>
          <a:ext cx="8296124" cy="3291840"/>
        </p:xfrm>
        <a:graphic>
          <a:graphicData uri="http://schemas.openxmlformats.org/drawingml/2006/table">
            <a:tbl>
              <a:tblPr firstRow="1" bandRow="1">
                <a:tableStyleId>{5940675A-B579-460E-94D1-54222C63F5DA}</a:tableStyleId>
              </a:tblPr>
              <a:tblGrid>
                <a:gridCol w="1659225">
                  <a:extLst>
                    <a:ext uri="{9D8B030D-6E8A-4147-A177-3AD203B41FA5}">
                      <a16:colId xmlns:a16="http://schemas.microsoft.com/office/drawing/2014/main" val="20000"/>
                    </a:ext>
                  </a:extLst>
                </a:gridCol>
                <a:gridCol w="6636899">
                  <a:extLst>
                    <a:ext uri="{9D8B030D-6E8A-4147-A177-3AD203B41FA5}">
                      <a16:colId xmlns:a16="http://schemas.microsoft.com/office/drawing/2014/main" val="20001"/>
                    </a:ext>
                  </a:extLst>
                </a:gridCol>
              </a:tblGrid>
              <a:tr h="221488">
                <a:tc>
                  <a:txBody>
                    <a:bodyPr/>
                    <a:lstStyle/>
                    <a:p>
                      <a:r>
                        <a:rPr lang="en-US" sz="1800" dirty="0"/>
                        <a:t>ROW</a:t>
                      </a:r>
                    </a:p>
                  </a:txBody>
                  <a:tcPr>
                    <a:solidFill>
                      <a:schemeClr val="bg1"/>
                    </a:solidFill>
                  </a:tcPr>
                </a:tc>
                <a:tc>
                  <a:txBody>
                    <a:bodyPr/>
                    <a:lstStyle/>
                    <a:p>
                      <a:r>
                        <a:rPr lang="en-US" sz="1800" dirty="0"/>
                        <a:t>COLUMN+CELL</a:t>
                      </a:r>
                    </a:p>
                  </a:txBody>
                  <a:tcPr>
                    <a:solidFill>
                      <a:schemeClr val="bg1"/>
                    </a:solidFill>
                  </a:tcPr>
                </a:tc>
                <a:extLst>
                  <a:ext uri="{0D108BD9-81ED-4DB2-BD59-A6C34878D82A}">
                    <a16:rowId xmlns:a16="http://schemas.microsoft.com/office/drawing/2014/main" val="4103965646"/>
                  </a:ext>
                </a:extLst>
              </a:tr>
              <a:tr h="221488">
                <a:tc>
                  <a:txBody>
                    <a:bodyPr/>
                    <a:lstStyle/>
                    <a:p>
                      <a:r>
                        <a:rPr lang="en-GB" sz="1800" dirty="0"/>
                        <a:t>2</a:t>
                      </a:r>
                      <a:endParaRPr lang="en-US" sz="1800" dirty="0"/>
                    </a:p>
                  </a:txBody>
                  <a:tcPr>
                    <a:solidFill>
                      <a:schemeClr val="bg1"/>
                    </a:solidFill>
                  </a:tcPr>
                </a:tc>
                <a:tc>
                  <a:txBody>
                    <a:bodyPr/>
                    <a:lstStyle/>
                    <a:p>
                      <a:r>
                        <a:rPr lang="en-GB" sz="1800" dirty="0"/>
                        <a:t>column=</a:t>
                      </a:r>
                      <a:r>
                        <a:rPr lang="en-GB" sz="1800" dirty="0" err="1"/>
                        <a:t>sensor:id</a:t>
                      </a:r>
                      <a:r>
                        <a:rPr lang="en-GB" sz="1800" dirty="0"/>
                        <a:t>, timestamp=142361, value=Sensor2</a:t>
                      </a:r>
                      <a:endParaRPr lang="en-US" sz="1800" dirty="0"/>
                    </a:p>
                  </a:txBody>
                  <a:tcPr>
                    <a:solidFill>
                      <a:schemeClr val="bg1"/>
                    </a:solidFill>
                  </a:tcPr>
                </a:tc>
                <a:extLst>
                  <a:ext uri="{0D108BD9-81ED-4DB2-BD59-A6C34878D82A}">
                    <a16:rowId xmlns:a16="http://schemas.microsoft.com/office/drawing/2014/main" val="10006"/>
                  </a:ext>
                </a:extLst>
              </a:tr>
              <a:tr h="221488">
                <a:tc>
                  <a:txBody>
                    <a:bodyPr/>
                    <a:lstStyle/>
                    <a:p>
                      <a:r>
                        <a:rPr lang="en-US" sz="1800" dirty="0"/>
                        <a:t>2</a:t>
                      </a:r>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a:t>column=</a:t>
                      </a:r>
                      <a:r>
                        <a:rPr lang="en-GB" sz="1800" dirty="0" err="1"/>
                        <a:t>sensor:location</a:t>
                      </a:r>
                      <a:r>
                        <a:rPr lang="en-GB" sz="1800" dirty="0"/>
                        <a:t>, timestamp=142366, value=Building</a:t>
                      </a:r>
                      <a:r>
                        <a:rPr lang="en-GB" sz="1800" baseline="0" dirty="0"/>
                        <a:t> 2</a:t>
                      </a:r>
                      <a:endParaRPr lang="en-US" sz="1800" dirty="0"/>
                    </a:p>
                  </a:txBody>
                  <a:tcPr>
                    <a:solidFill>
                      <a:schemeClr val="bg1"/>
                    </a:solidFill>
                  </a:tcPr>
                </a:tc>
                <a:extLst>
                  <a:ext uri="{0D108BD9-81ED-4DB2-BD59-A6C34878D82A}">
                    <a16:rowId xmlns:a16="http://schemas.microsoft.com/office/drawing/2014/main" val="2439676766"/>
                  </a:ext>
                </a:extLst>
              </a:tr>
              <a:tr h="221488">
                <a:tc>
                  <a:txBody>
                    <a:bodyPr/>
                    <a:lstStyle/>
                    <a:p>
                      <a:r>
                        <a:rPr lang="en-US" sz="1800" dirty="0"/>
                        <a:t>2</a:t>
                      </a:r>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a:t>column=reading:</a:t>
                      </a:r>
                      <a:r>
                        <a:rPr lang="en-US" sz="1800" dirty="0" err="1"/>
                        <a:t>datetime</a:t>
                      </a:r>
                      <a:r>
                        <a:rPr lang="en-US" sz="1800" dirty="0"/>
                        <a:t>, timestamp=142363, value=</a:t>
                      </a:r>
                      <a:r>
                        <a:rPr lang="en-GB" sz="1800" dirty="0"/>
                        <a:t>2015-01-01</a:t>
                      </a:r>
                      <a:endParaRPr lang="en-US" sz="1800" dirty="0"/>
                    </a:p>
                  </a:txBody>
                  <a:tcPr>
                    <a:solidFill>
                      <a:schemeClr val="bg1"/>
                    </a:solidFill>
                  </a:tcPr>
                </a:tc>
                <a:extLst>
                  <a:ext uri="{0D108BD9-81ED-4DB2-BD59-A6C34878D82A}">
                    <a16:rowId xmlns:a16="http://schemas.microsoft.com/office/drawing/2014/main" val="915399460"/>
                  </a:ext>
                </a:extLst>
              </a:tr>
              <a:tr h="221488">
                <a:tc>
                  <a:txBody>
                    <a:bodyPr/>
                    <a:lstStyle/>
                    <a:p>
                      <a:r>
                        <a:rPr lang="en-US" sz="1800" dirty="0"/>
                        <a:t>2</a:t>
                      </a:r>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800" dirty="0"/>
                        <a:t>column=</a:t>
                      </a:r>
                      <a:r>
                        <a:rPr lang="en-US" sz="1800" dirty="0" err="1"/>
                        <a:t>reading:value</a:t>
                      </a:r>
                      <a:r>
                        <a:rPr lang="en-US" sz="1800" dirty="0"/>
                        <a:t>, timestamp=142375,</a:t>
                      </a:r>
                      <a:r>
                        <a:rPr lang="en-US" sz="1800" baseline="0" dirty="0"/>
                        <a:t> value=157.6</a:t>
                      </a:r>
                      <a:endParaRPr lang="en-US" sz="1800" dirty="0"/>
                    </a:p>
                  </a:txBody>
                  <a:tcPr>
                    <a:solidFill>
                      <a:schemeClr val="bg1"/>
                    </a:solidFill>
                  </a:tcPr>
                </a:tc>
                <a:extLst>
                  <a:ext uri="{0D108BD9-81ED-4DB2-BD59-A6C34878D82A}">
                    <a16:rowId xmlns:a16="http://schemas.microsoft.com/office/drawing/2014/main" val="2700139333"/>
                  </a:ext>
                </a:extLst>
              </a:tr>
              <a:tr h="221488">
                <a:tc>
                  <a:txBody>
                    <a:bodyPr/>
                    <a:lstStyle/>
                    <a:p>
                      <a:r>
                        <a:rPr lang="en-US" sz="1800" dirty="0"/>
                        <a:t>3</a:t>
                      </a:r>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a:t>column=</a:t>
                      </a:r>
                      <a:r>
                        <a:rPr lang="en-GB" sz="1800" dirty="0" err="1"/>
                        <a:t>sensor:id</a:t>
                      </a:r>
                      <a:r>
                        <a:rPr lang="en-GB" sz="1800" dirty="0"/>
                        <a:t>, timestamp=142371, value=Sensor1</a:t>
                      </a:r>
                      <a:endParaRPr lang="en-US" sz="1800" dirty="0"/>
                    </a:p>
                  </a:txBody>
                  <a:tcPr>
                    <a:solidFill>
                      <a:schemeClr val="bg1"/>
                    </a:solidFill>
                  </a:tcPr>
                </a:tc>
                <a:extLst>
                  <a:ext uri="{0D108BD9-81ED-4DB2-BD59-A6C34878D82A}">
                    <a16:rowId xmlns:a16="http://schemas.microsoft.com/office/drawing/2014/main" val="1955882957"/>
                  </a:ext>
                </a:extLst>
              </a:tr>
              <a:tr h="221488">
                <a:tc>
                  <a:txBody>
                    <a:bodyPr/>
                    <a:lstStyle/>
                    <a:p>
                      <a:r>
                        <a:rPr lang="en-US" sz="1800" dirty="0"/>
                        <a:t>3</a:t>
                      </a:r>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a:t>column=</a:t>
                      </a:r>
                      <a:r>
                        <a:rPr lang="en-GB" sz="1800" dirty="0" err="1"/>
                        <a:t>sensor:location</a:t>
                      </a:r>
                      <a:r>
                        <a:rPr lang="en-GB" sz="1800" dirty="0"/>
                        <a:t>, timestamp=142372, value=Building</a:t>
                      </a:r>
                      <a:r>
                        <a:rPr lang="en-GB" sz="1800" baseline="0" dirty="0"/>
                        <a:t> 1</a:t>
                      </a:r>
                      <a:endParaRPr lang="en-US" sz="1800" dirty="0"/>
                    </a:p>
                  </a:txBody>
                  <a:tcPr>
                    <a:solidFill>
                      <a:schemeClr val="bg1"/>
                    </a:solidFill>
                  </a:tcPr>
                </a:tc>
                <a:extLst>
                  <a:ext uri="{0D108BD9-81ED-4DB2-BD59-A6C34878D82A}">
                    <a16:rowId xmlns:a16="http://schemas.microsoft.com/office/drawing/2014/main" val="3851639758"/>
                  </a:ext>
                </a:extLst>
              </a:tr>
              <a:tr h="221488">
                <a:tc>
                  <a:txBody>
                    <a:bodyPr/>
                    <a:lstStyle/>
                    <a:p>
                      <a:r>
                        <a:rPr lang="en-US" sz="1800" dirty="0"/>
                        <a:t>3</a:t>
                      </a:r>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a:t>column=reading:</a:t>
                      </a:r>
                      <a:r>
                        <a:rPr lang="en-US" sz="1800" dirty="0" err="1"/>
                        <a:t>datetime</a:t>
                      </a:r>
                      <a:r>
                        <a:rPr lang="en-US" sz="1800" dirty="0"/>
                        <a:t>, timestamp=142373, value=</a:t>
                      </a:r>
                      <a:r>
                        <a:rPr lang="en-GB" sz="1800" dirty="0"/>
                        <a:t>2015-01-02</a:t>
                      </a:r>
                      <a:endParaRPr lang="en-US" sz="1800" dirty="0"/>
                    </a:p>
                  </a:txBody>
                  <a:tcPr>
                    <a:solidFill>
                      <a:schemeClr val="bg1"/>
                    </a:solidFill>
                  </a:tcPr>
                </a:tc>
                <a:extLst>
                  <a:ext uri="{0D108BD9-81ED-4DB2-BD59-A6C34878D82A}">
                    <a16:rowId xmlns:a16="http://schemas.microsoft.com/office/drawing/2014/main" val="2706332906"/>
                  </a:ext>
                </a:extLst>
              </a:tr>
              <a:tr h="221488">
                <a:tc>
                  <a:txBody>
                    <a:bodyPr/>
                    <a:lstStyle/>
                    <a:p>
                      <a:r>
                        <a:rPr lang="en-US" sz="1800" dirty="0"/>
                        <a:t>3</a:t>
                      </a:r>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800" dirty="0"/>
                        <a:t>column=</a:t>
                      </a:r>
                      <a:r>
                        <a:rPr lang="en-US" sz="1800" dirty="0" err="1"/>
                        <a:t>reading:value</a:t>
                      </a:r>
                      <a:r>
                        <a:rPr lang="en-US" sz="1800" dirty="0"/>
                        <a:t>, timestamp=142375,</a:t>
                      </a:r>
                      <a:r>
                        <a:rPr lang="en-US" sz="1800" baseline="0" dirty="0"/>
                        <a:t> value=87.3</a:t>
                      </a:r>
                      <a:endParaRPr lang="en-US" sz="1800" dirty="0"/>
                    </a:p>
                  </a:txBody>
                  <a:tcPr>
                    <a:solidFill>
                      <a:schemeClr val="bg1"/>
                    </a:solidFill>
                  </a:tcPr>
                </a:tc>
                <a:extLst>
                  <a:ext uri="{0D108BD9-81ED-4DB2-BD59-A6C34878D82A}">
                    <a16:rowId xmlns:a16="http://schemas.microsoft.com/office/drawing/2014/main" val="3665171421"/>
                  </a:ext>
                </a:extLst>
              </a:tr>
            </a:tbl>
          </a:graphicData>
        </a:graphic>
      </p:graphicFrame>
    </p:spTree>
    <p:extLst>
      <p:ext uri="{BB962C8B-B14F-4D97-AF65-F5344CB8AC3E}">
        <p14:creationId xmlns:p14="http://schemas.microsoft.com/office/powerpoint/2010/main" val="427220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21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a:t>What is Apache </a:t>
            </a:r>
            <a:r>
              <a:rPr lang="en-GB" dirty="0" err="1"/>
              <a:t>HBase</a:t>
            </a:r>
            <a:r>
              <a:rPr lang="en-GB" dirty="0"/>
              <a:t>?</a:t>
            </a:r>
          </a:p>
          <a:p>
            <a:r>
              <a:rPr lang="en-GB" dirty="0"/>
              <a:t>How is </a:t>
            </a:r>
            <a:r>
              <a:rPr lang="en-GB" dirty="0" err="1"/>
              <a:t>HBase</a:t>
            </a:r>
            <a:r>
              <a:rPr lang="en-GB" dirty="0"/>
              <a:t> Supported in Azure HDInsight?</a:t>
            </a:r>
          </a:p>
          <a:p>
            <a:r>
              <a:rPr lang="en-GB" dirty="0"/>
              <a:t>How Does </a:t>
            </a:r>
            <a:r>
              <a:rPr lang="en-GB" dirty="0" err="1"/>
              <a:t>HBase</a:t>
            </a:r>
            <a:r>
              <a:rPr lang="en-GB" dirty="0"/>
              <a:t> Store Data?</a:t>
            </a:r>
          </a:p>
          <a:p>
            <a:r>
              <a:rPr lang="en-GB" dirty="0"/>
              <a:t>How Do You Work with an </a:t>
            </a:r>
            <a:r>
              <a:rPr lang="en-GB" dirty="0" err="1"/>
              <a:t>HBase</a:t>
            </a:r>
            <a:r>
              <a:rPr lang="en-GB" dirty="0"/>
              <a:t> Table?</a:t>
            </a:r>
          </a:p>
          <a:p>
            <a:r>
              <a:rPr lang="en-GB" dirty="0"/>
              <a:t>How Do You Bulk Load Data into </a:t>
            </a:r>
            <a:r>
              <a:rPr lang="en-GB" dirty="0" err="1"/>
              <a:t>HBase</a:t>
            </a:r>
            <a:r>
              <a:rPr lang="en-GB" dirty="0"/>
              <a:t>?</a:t>
            </a:r>
          </a:p>
          <a:p>
            <a:r>
              <a:rPr lang="en-GB" dirty="0"/>
              <a:t>How Do You Query </a:t>
            </a:r>
            <a:r>
              <a:rPr lang="en-GB" dirty="0" err="1"/>
              <a:t>HBase</a:t>
            </a:r>
            <a:r>
              <a:rPr lang="en-GB" dirty="0"/>
              <a:t> Tables from Hive?</a:t>
            </a:r>
          </a:p>
          <a:p>
            <a:r>
              <a:rPr lang="en-GB" dirty="0"/>
              <a:t>How Do You Query </a:t>
            </a:r>
            <a:r>
              <a:rPr lang="en-GB" dirty="0" err="1"/>
              <a:t>HBase</a:t>
            </a:r>
            <a:r>
              <a:rPr lang="en-GB" dirty="0"/>
              <a:t> Tables using SQL?</a:t>
            </a:r>
          </a:p>
          <a:p>
            <a:r>
              <a:rPr lang="en-GB" dirty="0"/>
              <a:t>How Do You Build an </a:t>
            </a:r>
            <a:r>
              <a:rPr lang="en-GB" dirty="0" err="1"/>
              <a:t>HBase</a:t>
            </a:r>
            <a:r>
              <a:rPr lang="en-GB" dirty="0"/>
              <a:t> Client?</a:t>
            </a:r>
          </a:p>
          <a:p>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elete"/>
          <p:cNvSpPr/>
          <p:nvPr/>
        </p:nvSpPr>
        <p:spPr>
          <a:xfrm>
            <a:off x="1451217" y="1414591"/>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delete 'readings', '2', '</a:t>
            </a:r>
            <a:r>
              <a:rPr lang="en-US" sz="2400" dirty="0" err="1">
                <a:latin typeface="Courier New" panose="02070309020205020404" pitchFamily="49" charset="0"/>
                <a:ea typeface="Calibri" panose="020F0502020204030204" pitchFamily="34" charset="0"/>
              </a:rPr>
              <a:t>sensor:location</a:t>
            </a:r>
            <a:r>
              <a:rPr lang="en-US" sz="2400" dirty="0">
                <a:latin typeface="Courier New" panose="02070309020205020404" pitchFamily="49" charset="0"/>
                <a:ea typeface="Calibri" panose="020F0502020204030204" pitchFamily="34" charset="0"/>
              </a:rPr>
              <a:t>'</a:t>
            </a:r>
            <a:endParaRPr lang="en-GB" sz="2400" dirty="0"/>
          </a:p>
        </p:txBody>
      </p:sp>
      <p:graphicFrame>
        <p:nvGraphicFramePr>
          <p:cNvPr id="6" name="Table"/>
          <p:cNvGraphicFramePr>
            <a:graphicFrameLocks noGrp="1"/>
          </p:cNvGraphicFramePr>
          <p:nvPr>
            <p:extLst>
              <p:ext uri="{D42A27DB-BD31-4B8C-83A1-F6EECF244321}">
                <p14:modId xmlns:p14="http://schemas.microsoft.com/office/powerpoint/2010/main" val="269428213"/>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a:t>
                      </a:r>
                      <a:r>
                        <a:rPr lang="en-US" baseline="0" dirty="0"/>
                        <a:t> 2</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US" dirty="0"/>
                        <a:t>Building 1</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a:t>5</a:t>
                      </a:r>
                    </a:p>
                  </a:txBody>
                  <a:tcPr>
                    <a:solidFill>
                      <a:schemeClr val="bg1"/>
                    </a:solidFill>
                  </a:tcPr>
                </a:tc>
                <a:tc>
                  <a:txBody>
                    <a:bodyPr/>
                    <a:lstStyle/>
                    <a:p>
                      <a:r>
                        <a:rPr lang="en-US" dirty="0"/>
                        <a:t>Sensor1</a:t>
                      </a:r>
                    </a:p>
                  </a:txBody>
                  <a:tcPr>
                    <a:solidFill>
                      <a:schemeClr val="bg1"/>
                    </a:solidFill>
                  </a:tcPr>
                </a:tc>
                <a:tc>
                  <a:txBody>
                    <a:bodyPr/>
                    <a:lstStyle/>
                    <a:p>
                      <a:r>
                        <a:rPr lang="en-US" dirty="0"/>
                        <a:t>Building 1</a:t>
                      </a:r>
                    </a:p>
                  </a:txBody>
                  <a:tcPr>
                    <a:solidFill>
                      <a:schemeClr val="bg1"/>
                    </a:solidFill>
                  </a:tcPr>
                </a:tc>
                <a:tc>
                  <a:txBody>
                    <a:bodyPr/>
                    <a:lstStyle/>
                    <a:p>
                      <a:r>
                        <a:rPr lang="en-US" dirty="0"/>
                        <a:t>2015-01-03</a:t>
                      </a:r>
                    </a:p>
                  </a:txBody>
                  <a:tcPr>
                    <a:solidFill>
                      <a:schemeClr val="bg1"/>
                    </a:solidFill>
                  </a:tcPr>
                </a:tc>
                <a:tc>
                  <a:txBody>
                    <a:bodyPr/>
                    <a:lstStyle/>
                    <a:p>
                      <a:r>
                        <a:rPr lang="en-US" dirty="0"/>
                        <a:t>126.3</a:t>
                      </a:r>
                    </a:p>
                  </a:txBody>
                  <a:tcPr>
                    <a:solidFill>
                      <a:schemeClr val="bg1"/>
                    </a:solidFill>
                  </a:tcPr>
                </a:tc>
                <a:extLst>
                  <a:ext uri="{0D108BD9-81ED-4DB2-BD59-A6C34878D82A}">
                    <a16:rowId xmlns:a16="http://schemas.microsoft.com/office/drawing/2014/main" val="841773785"/>
                  </a:ext>
                </a:extLst>
              </a:tr>
              <a:tr h="370840">
                <a:tc>
                  <a:txBody>
                    <a:bodyPr/>
                    <a:lstStyle/>
                    <a:p>
                      <a:r>
                        <a:rPr lang="en-US" dirty="0"/>
                        <a:t>6</a:t>
                      </a:r>
                    </a:p>
                  </a:txBody>
                  <a:tcPr>
                    <a:solidFill>
                      <a:schemeClr val="bg1"/>
                    </a:solidFill>
                  </a:tcPr>
                </a:tc>
                <a:tc>
                  <a:txBody>
                    <a:bodyPr/>
                    <a:lstStyle/>
                    <a:p>
                      <a:r>
                        <a:rPr lang="en-US" dirty="0"/>
                        <a:t>…</a:t>
                      </a: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graphicFrame>
        <p:nvGraphicFramePr>
          <p:cNvPr id="7" name="Deleted"/>
          <p:cNvGraphicFramePr>
            <a:graphicFrameLocks noGrp="1"/>
          </p:cNvGraphicFramePr>
          <p:nvPr>
            <p:extLst>
              <p:ext uri="{D42A27DB-BD31-4B8C-83A1-F6EECF244321}">
                <p14:modId xmlns:p14="http://schemas.microsoft.com/office/powerpoint/2010/main" val="4279457542"/>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US" dirty="0"/>
                        <a:t>Building 1</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a:t>5</a:t>
                      </a:r>
                    </a:p>
                  </a:txBody>
                  <a:tcPr>
                    <a:solidFill>
                      <a:schemeClr val="bg1"/>
                    </a:solidFill>
                  </a:tcPr>
                </a:tc>
                <a:tc>
                  <a:txBody>
                    <a:bodyPr/>
                    <a:lstStyle/>
                    <a:p>
                      <a:r>
                        <a:rPr lang="en-US" dirty="0"/>
                        <a:t>Sensor1</a:t>
                      </a:r>
                    </a:p>
                  </a:txBody>
                  <a:tcPr>
                    <a:solidFill>
                      <a:schemeClr val="bg1"/>
                    </a:solidFill>
                  </a:tcPr>
                </a:tc>
                <a:tc>
                  <a:txBody>
                    <a:bodyPr/>
                    <a:lstStyle/>
                    <a:p>
                      <a:r>
                        <a:rPr lang="en-US" dirty="0"/>
                        <a:t>Building 1</a:t>
                      </a:r>
                    </a:p>
                  </a:txBody>
                  <a:tcPr>
                    <a:solidFill>
                      <a:schemeClr val="bg1"/>
                    </a:solidFill>
                  </a:tcPr>
                </a:tc>
                <a:tc>
                  <a:txBody>
                    <a:bodyPr/>
                    <a:lstStyle/>
                    <a:p>
                      <a:r>
                        <a:rPr lang="en-US" dirty="0"/>
                        <a:t>2015-01-03</a:t>
                      </a:r>
                    </a:p>
                  </a:txBody>
                  <a:tcPr>
                    <a:solidFill>
                      <a:schemeClr val="bg1"/>
                    </a:solidFill>
                  </a:tcPr>
                </a:tc>
                <a:tc>
                  <a:txBody>
                    <a:bodyPr/>
                    <a:lstStyle/>
                    <a:p>
                      <a:r>
                        <a:rPr lang="en-US" dirty="0"/>
                        <a:t>126.3</a:t>
                      </a:r>
                    </a:p>
                  </a:txBody>
                  <a:tcPr>
                    <a:solidFill>
                      <a:schemeClr val="bg1"/>
                    </a:solidFill>
                  </a:tcPr>
                </a:tc>
                <a:extLst>
                  <a:ext uri="{0D108BD9-81ED-4DB2-BD59-A6C34878D82A}">
                    <a16:rowId xmlns:a16="http://schemas.microsoft.com/office/drawing/2014/main" val="841773785"/>
                  </a:ext>
                </a:extLst>
              </a:tr>
              <a:tr h="370840">
                <a:tc>
                  <a:txBody>
                    <a:bodyPr/>
                    <a:lstStyle/>
                    <a:p>
                      <a:r>
                        <a:rPr lang="en-US" dirty="0"/>
                        <a:t>6</a:t>
                      </a:r>
                    </a:p>
                  </a:txBody>
                  <a:tcPr>
                    <a:solidFill>
                      <a:schemeClr val="bg1"/>
                    </a:solidFill>
                  </a:tcPr>
                </a:tc>
                <a:tc>
                  <a:txBody>
                    <a:bodyPr/>
                    <a:lstStyle/>
                    <a:p>
                      <a:r>
                        <a:rPr lang="en-US" dirty="0"/>
                        <a:t>…</a:t>
                      </a: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spTree>
    <p:extLst>
      <p:ext uri="{BB962C8B-B14F-4D97-AF65-F5344CB8AC3E}">
        <p14:creationId xmlns:p14="http://schemas.microsoft.com/office/powerpoint/2010/main" val="387515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1851"/>
                            </p:stCondLst>
                            <p:childTnLst>
                              <p:par>
                                <p:cTn id="8" presetID="10"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eleteall"/>
          <p:cNvSpPr/>
          <p:nvPr/>
        </p:nvSpPr>
        <p:spPr>
          <a:xfrm>
            <a:off x="1451217" y="1414591"/>
            <a:ext cx="9955039" cy="461665"/>
          </a:xfrm>
          <a:prstGeom prst="rect">
            <a:avLst/>
          </a:prstGeom>
          <a:solidFill>
            <a:schemeClr val="bg1"/>
          </a:solidFill>
        </p:spPr>
        <p:txBody>
          <a:bodyPr wrap="square">
            <a:spAutoFit/>
          </a:bodyPr>
          <a:lstStyle/>
          <a:p>
            <a:r>
              <a:rPr lang="en-US" sz="2400" dirty="0" err="1">
                <a:latin typeface="Courier New" panose="02070309020205020404" pitchFamily="49" charset="0"/>
                <a:ea typeface="Calibri" panose="020F0502020204030204" pitchFamily="34" charset="0"/>
              </a:rPr>
              <a:t>deleteall</a:t>
            </a:r>
            <a:r>
              <a:rPr lang="en-US" sz="2400" dirty="0">
                <a:latin typeface="Courier New" panose="02070309020205020404" pitchFamily="49" charset="0"/>
                <a:ea typeface="Calibri" panose="020F0502020204030204" pitchFamily="34" charset="0"/>
              </a:rPr>
              <a:t> 'readings', '4'</a:t>
            </a:r>
            <a:endParaRPr lang="en-GB" sz="2400" dirty="0"/>
          </a:p>
        </p:txBody>
      </p:sp>
      <p:graphicFrame>
        <p:nvGraphicFramePr>
          <p:cNvPr id="7" name="table"/>
          <p:cNvGraphicFramePr>
            <a:graphicFrameLocks noGrp="1"/>
          </p:cNvGraphicFramePr>
          <p:nvPr>
            <p:extLst>
              <p:ext uri="{D42A27DB-BD31-4B8C-83A1-F6EECF244321}">
                <p14:modId xmlns:p14="http://schemas.microsoft.com/office/powerpoint/2010/main" val="927115787"/>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US" dirty="0"/>
                        <a:t>Building 1</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US" dirty="0"/>
                        <a:t>Building 2</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a:t>5</a:t>
                      </a:r>
                    </a:p>
                  </a:txBody>
                  <a:tcPr>
                    <a:solidFill>
                      <a:schemeClr val="bg1"/>
                    </a:solidFill>
                  </a:tcPr>
                </a:tc>
                <a:tc>
                  <a:txBody>
                    <a:bodyPr/>
                    <a:lstStyle/>
                    <a:p>
                      <a:r>
                        <a:rPr lang="en-US" dirty="0"/>
                        <a:t>Sensor1</a:t>
                      </a:r>
                    </a:p>
                  </a:txBody>
                  <a:tcPr>
                    <a:solidFill>
                      <a:schemeClr val="bg1"/>
                    </a:solidFill>
                  </a:tcPr>
                </a:tc>
                <a:tc>
                  <a:txBody>
                    <a:bodyPr/>
                    <a:lstStyle/>
                    <a:p>
                      <a:r>
                        <a:rPr lang="en-US" dirty="0"/>
                        <a:t>Building 1</a:t>
                      </a:r>
                    </a:p>
                  </a:txBody>
                  <a:tcPr>
                    <a:solidFill>
                      <a:schemeClr val="bg1"/>
                    </a:solidFill>
                  </a:tcPr>
                </a:tc>
                <a:tc>
                  <a:txBody>
                    <a:bodyPr/>
                    <a:lstStyle/>
                    <a:p>
                      <a:r>
                        <a:rPr lang="en-US" dirty="0"/>
                        <a:t>2015-01-03</a:t>
                      </a:r>
                    </a:p>
                  </a:txBody>
                  <a:tcPr>
                    <a:solidFill>
                      <a:schemeClr val="bg1"/>
                    </a:solidFill>
                  </a:tcPr>
                </a:tc>
                <a:tc>
                  <a:txBody>
                    <a:bodyPr/>
                    <a:lstStyle/>
                    <a:p>
                      <a:r>
                        <a:rPr lang="en-US" dirty="0"/>
                        <a:t>126.3</a:t>
                      </a:r>
                    </a:p>
                  </a:txBody>
                  <a:tcPr>
                    <a:solidFill>
                      <a:schemeClr val="bg1"/>
                    </a:solidFill>
                  </a:tcPr>
                </a:tc>
                <a:extLst>
                  <a:ext uri="{0D108BD9-81ED-4DB2-BD59-A6C34878D82A}">
                    <a16:rowId xmlns:a16="http://schemas.microsoft.com/office/drawing/2014/main" val="841773785"/>
                  </a:ext>
                </a:extLst>
              </a:tr>
              <a:tr h="370840">
                <a:tc>
                  <a:txBody>
                    <a:bodyPr/>
                    <a:lstStyle/>
                    <a:p>
                      <a:r>
                        <a:rPr lang="en-US" dirty="0"/>
                        <a:t>6</a:t>
                      </a:r>
                    </a:p>
                  </a:txBody>
                  <a:tcPr>
                    <a:solidFill>
                      <a:schemeClr val="bg1"/>
                    </a:solidFill>
                  </a:tcPr>
                </a:tc>
                <a:tc>
                  <a:txBody>
                    <a:bodyPr/>
                    <a:lstStyle/>
                    <a:p>
                      <a:r>
                        <a:rPr lang="en-US" dirty="0"/>
                        <a:t>…</a:t>
                      </a: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bl>
          </a:graphicData>
        </a:graphic>
      </p:graphicFrame>
      <p:graphicFrame>
        <p:nvGraphicFramePr>
          <p:cNvPr id="8" name="Deleted"/>
          <p:cNvGraphicFramePr>
            <a:graphicFrameLocks noGrp="1"/>
          </p:cNvGraphicFramePr>
          <p:nvPr>
            <p:extLst>
              <p:ext uri="{D42A27DB-BD31-4B8C-83A1-F6EECF244321}">
                <p14:modId xmlns:p14="http://schemas.microsoft.com/office/powerpoint/2010/main" val="879295648"/>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US" dirty="0"/>
                        <a:t>Building 1</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US" dirty="0"/>
                        <a:t>5</a:t>
                      </a:r>
                    </a:p>
                  </a:txBody>
                  <a:tcPr>
                    <a:solidFill>
                      <a:schemeClr val="bg1"/>
                    </a:solidFill>
                  </a:tcPr>
                </a:tc>
                <a:tc>
                  <a:txBody>
                    <a:bodyPr/>
                    <a:lstStyle/>
                    <a:p>
                      <a:r>
                        <a:rPr lang="en-US" dirty="0"/>
                        <a:t>Sensor1</a:t>
                      </a:r>
                    </a:p>
                  </a:txBody>
                  <a:tcPr>
                    <a:solidFill>
                      <a:schemeClr val="bg1"/>
                    </a:solidFill>
                  </a:tcPr>
                </a:tc>
                <a:tc>
                  <a:txBody>
                    <a:bodyPr/>
                    <a:lstStyle/>
                    <a:p>
                      <a:r>
                        <a:rPr lang="en-US" dirty="0"/>
                        <a:t>Building 1</a:t>
                      </a:r>
                    </a:p>
                  </a:txBody>
                  <a:tcPr>
                    <a:solidFill>
                      <a:schemeClr val="bg1"/>
                    </a:solidFill>
                  </a:tcPr>
                </a:tc>
                <a:tc>
                  <a:txBody>
                    <a:bodyPr/>
                    <a:lstStyle/>
                    <a:p>
                      <a:r>
                        <a:rPr lang="en-US" dirty="0"/>
                        <a:t>2015-01-03</a:t>
                      </a:r>
                    </a:p>
                  </a:txBody>
                  <a:tcPr>
                    <a:solidFill>
                      <a:schemeClr val="bg1"/>
                    </a:solidFill>
                  </a:tcPr>
                </a:tc>
                <a:tc>
                  <a:txBody>
                    <a:bodyPr/>
                    <a:lstStyle/>
                    <a:p>
                      <a:r>
                        <a:rPr lang="en-US" dirty="0"/>
                        <a:t>126.3</a:t>
                      </a:r>
                    </a:p>
                  </a:txBody>
                  <a:tcPr>
                    <a:solidFill>
                      <a:schemeClr val="bg1"/>
                    </a:solidFill>
                  </a:tcPr>
                </a:tc>
                <a:extLst>
                  <a:ext uri="{0D108BD9-81ED-4DB2-BD59-A6C34878D82A}">
                    <a16:rowId xmlns:a16="http://schemas.microsoft.com/office/drawing/2014/main" val="841773785"/>
                  </a:ext>
                </a:extLst>
              </a:tr>
              <a:tr h="370840">
                <a:tc>
                  <a:txBody>
                    <a:bodyPr/>
                    <a:lstStyle/>
                    <a:p>
                      <a:r>
                        <a:rPr lang="en-US" dirty="0"/>
                        <a:t>6</a:t>
                      </a:r>
                    </a:p>
                  </a:txBody>
                  <a:tcPr>
                    <a:solidFill>
                      <a:schemeClr val="bg1"/>
                    </a:solidFill>
                  </a:tcPr>
                </a:tc>
                <a:tc>
                  <a:txBody>
                    <a:bodyPr/>
                    <a:lstStyle/>
                    <a:p>
                      <a:r>
                        <a:rPr lang="en-US" dirty="0"/>
                        <a:t>…</a:t>
                      </a: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r h="370840">
                <a:tc gridSpan="5">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extLst>
                  <a:ext uri="{0D108BD9-81ED-4DB2-BD59-A6C34878D82A}">
                    <a16:rowId xmlns:a16="http://schemas.microsoft.com/office/drawing/2014/main" val="1109250340"/>
                  </a:ext>
                </a:extLst>
              </a:tr>
            </a:tbl>
          </a:graphicData>
        </a:graphic>
      </p:graphicFrame>
    </p:spTree>
    <p:extLst>
      <p:ext uri="{BB962C8B-B14F-4D97-AF65-F5344CB8AC3E}">
        <p14:creationId xmlns:p14="http://schemas.microsoft.com/office/powerpoint/2010/main" val="219678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1101"/>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isable"/>
          <p:cNvSpPr/>
          <p:nvPr/>
        </p:nvSpPr>
        <p:spPr>
          <a:xfrm>
            <a:off x="1451217" y="1414591"/>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disable 'readings'</a:t>
            </a:r>
            <a:endParaRPr lang="en-GB" sz="2400" dirty="0"/>
          </a:p>
        </p:txBody>
      </p:sp>
      <p:graphicFrame>
        <p:nvGraphicFramePr>
          <p:cNvPr id="8" name="table"/>
          <p:cNvGraphicFramePr>
            <a:graphicFrameLocks noGrp="1"/>
          </p:cNvGraphicFramePr>
          <p:nvPr>
            <p:extLst>
              <p:ext uri="{D42A27DB-BD31-4B8C-83A1-F6EECF244321}">
                <p14:modId xmlns:p14="http://schemas.microsoft.com/office/powerpoint/2010/main" val="4090687912"/>
              </p:ext>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157.6</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US" dirty="0"/>
                        <a:t>Building 1</a:t>
                      </a:r>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US" dirty="0"/>
                        <a:t>5</a:t>
                      </a:r>
                    </a:p>
                  </a:txBody>
                  <a:tcPr>
                    <a:solidFill>
                      <a:schemeClr val="bg1"/>
                    </a:solidFill>
                  </a:tcPr>
                </a:tc>
                <a:tc>
                  <a:txBody>
                    <a:bodyPr/>
                    <a:lstStyle/>
                    <a:p>
                      <a:r>
                        <a:rPr lang="en-US" dirty="0"/>
                        <a:t>Sensor1</a:t>
                      </a:r>
                    </a:p>
                  </a:txBody>
                  <a:tcPr>
                    <a:solidFill>
                      <a:schemeClr val="bg1"/>
                    </a:solidFill>
                  </a:tcPr>
                </a:tc>
                <a:tc>
                  <a:txBody>
                    <a:bodyPr/>
                    <a:lstStyle/>
                    <a:p>
                      <a:r>
                        <a:rPr lang="en-US" dirty="0"/>
                        <a:t>Building 1</a:t>
                      </a:r>
                    </a:p>
                  </a:txBody>
                  <a:tcPr>
                    <a:solidFill>
                      <a:schemeClr val="bg1"/>
                    </a:solidFill>
                  </a:tcPr>
                </a:tc>
                <a:tc>
                  <a:txBody>
                    <a:bodyPr/>
                    <a:lstStyle/>
                    <a:p>
                      <a:r>
                        <a:rPr lang="en-US" dirty="0"/>
                        <a:t>2015-01-03</a:t>
                      </a:r>
                    </a:p>
                  </a:txBody>
                  <a:tcPr>
                    <a:solidFill>
                      <a:schemeClr val="bg1"/>
                    </a:solidFill>
                  </a:tcPr>
                </a:tc>
                <a:tc>
                  <a:txBody>
                    <a:bodyPr/>
                    <a:lstStyle/>
                    <a:p>
                      <a:r>
                        <a:rPr lang="en-US" dirty="0"/>
                        <a:t>126.3</a:t>
                      </a:r>
                    </a:p>
                  </a:txBody>
                  <a:tcPr>
                    <a:solidFill>
                      <a:schemeClr val="bg1"/>
                    </a:solidFill>
                  </a:tcPr>
                </a:tc>
                <a:extLst>
                  <a:ext uri="{0D108BD9-81ED-4DB2-BD59-A6C34878D82A}">
                    <a16:rowId xmlns:a16="http://schemas.microsoft.com/office/drawing/2014/main" val="841773785"/>
                  </a:ext>
                </a:extLst>
              </a:tr>
              <a:tr h="370840">
                <a:tc>
                  <a:txBody>
                    <a:bodyPr/>
                    <a:lstStyle/>
                    <a:p>
                      <a:r>
                        <a:rPr lang="en-US" dirty="0"/>
                        <a:t>6</a:t>
                      </a:r>
                    </a:p>
                  </a:txBody>
                  <a:tcPr>
                    <a:solidFill>
                      <a:schemeClr val="bg1"/>
                    </a:solidFill>
                  </a:tcPr>
                </a:tc>
                <a:tc>
                  <a:txBody>
                    <a:bodyPr/>
                    <a:lstStyle/>
                    <a:p>
                      <a:r>
                        <a:rPr lang="en-US" dirty="0"/>
                        <a:t>…</a:t>
                      </a: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71182677"/>
                  </a:ext>
                </a:extLst>
              </a:tr>
              <a:tr h="370840">
                <a:tc gridSpan="5">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extLst>
                  <a:ext uri="{0D108BD9-81ED-4DB2-BD59-A6C34878D82A}">
                    <a16:rowId xmlns:a16="http://schemas.microsoft.com/office/drawing/2014/main" val="1109250340"/>
                  </a:ext>
                </a:extLst>
              </a:tr>
            </a:tbl>
          </a:graphicData>
        </a:graphic>
      </p:graphicFrame>
      <p:sp>
        <p:nvSpPr>
          <p:cNvPr id="6" name="drop"/>
          <p:cNvSpPr/>
          <p:nvPr/>
        </p:nvSpPr>
        <p:spPr>
          <a:xfrm>
            <a:off x="1451217" y="1414590"/>
            <a:ext cx="9955039" cy="461665"/>
          </a:xfrm>
          <a:prstGeom prst="rect">
            <a:avLst/>
          </a:prstGeom>
          <a:solidFill>
            <a:schemeClr val="bg1"/>
          </a:solidFill>
        </p:spPr>
        <p:txBody>
          <a:bodyPr wrap="square">
            <a:spAutoFit/>
          </a:bodyPr>
          <a:lstStyle/>
          <a:p>
            <a:r>
              <a:rPr lang="en-US" sz="2400" dirty="0">
                <a:latin typeface="Courier New" panose="02070309020205020404" pitchFamily="49" charset="0"/>
                <a:ea typeface="Calibri" panose="020F0502020204030204" pitchFamily="34" charset="0"/>
              </a:rPr>
              <a:t>drop 'readings'</a:t>
            </a:r>
            <a:endParaRPr lang="en-GB" sz="2400" dirty="0"/>
          </a:p>
        </p:txBody>
      </p:sp>
      <p:graphicFrame>
        <p:nvGraphicFramePr>
          <p:cNvPr id="9" name="disabled"/>
          <p:cNvGraphicFramePr>
            <a:graphicFrameLocks noGrp="1"/>
          </p:cNvGraphicFramePr>
          <p:nvPr>
            <p:extLst>
              <p:ext uri="{D42A27DB-BD31-4B8C-83A1-F6EECF244321}">
                <p14:modId xmlns:p14="http://schemas.microsoft.com/office/powerpoint/2010/main" val="1621026392"/>
              </p:ext>
            </p:extLst>
          </p:nvPr>
        </p:nvGraphicFramePr>
        <p:xfrm>
          <a:off x="2872994" y="2156635"/>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dirty="0">
                          <a:solidFill>
                            <a:schemeClr val="tx1">
                              <a:lumMod val="75000"/>
                              <a:lumOff val="25000"/>
                            </a:schemeClr>
                          </a:solidFill>
                        </a:rPr>
                        <a:t>readings</a:t>
                      </a:r>
                      <a:endParaRPr lang="en-US" b="1" dirty="0">
                        <a:solidFill>
                          <a:schemeClr val="tx1">
                            <a:lumMod val="75000"/>
                            <a:lumOff val="25000"/>
                          </a:schemeClr>
                        </a:solidFill>
                      </a:endParaRPr>
                    </a:p>
                  </a:txBody>
                  <a:tcPr>
                    <a:solidFill>
                      <a:schemeClr val="tx1">
                        <a:lumMod val="65000"/>
                        <a:lumOff val="3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dirty="0">
                          <a:solidFill>
                            <a:schemeClr val="tx1">
                              <a:lumMod val="75000"/>
                              <a:lumOff val="25000"/>
                            </a:schemeClr>
                          </a:solidFill>
                        </a:rPr>
                        <a:t>key</a:t>
                      </a:r>
                      <a:endParaRPr lang="en-US" b="1" dirty="0">
                        <a:solidFill>
                          <a:schemeClr val="tx1">
                            <a:lumMod val="75000"/>
                            <a:lumOff val="25000"/>
                          </a:schemeClr>
                        </a:solidFill>
                      </a:endParaRPr>
                    </a:p>
                  </a:txBody>
                  <a:tcPr>
                    <a:solidFill>
                      <a:schemeClr val="bg1">
                        <a:lumMod val="50000"/>
                      </a:schemeClr>
                    </a:solidFill>
                  </a:tcPr>
                </a:tc>
                <a:tc gridSpan="2">
                  <a:txBody>
                    <a:bodyPr/>
                    <a:lstStyle/>
                    <a:p>
                      <a:pPr algn="ctr"/>
                      <a:r>
                        <a:rPr lang="en-GB" dirty="0">
                          <a:solidFill>
                            <a:schemeClr val="tx1">
                              <a:lumMod val="75000"/>
                              <a:lumOff val="25000"/>
                            </a:schemeClr>
                          </a:solidFill>
                        </a:rPr>
                        <a:t>sensor</a:t>
                      </a:r>
                      <a:endParaRPr lang="en-US" b="1" dirty="0">
                        <a:solidFill>
                          <a:schemeClr val="tx1">
                            <a:lumMod val="75000"/>
                            <a:lumOff val="25000"/>
                          </a:schemeClr>
                        </a:solidFill>
                      </a:endParaRPr>
                    </a:p>
                  </a:txBody>
                  <a:tcPr>
                    <a:solidFill>
                      <a:schemeClr val="bg1">
                        <a:lumMod val="50000"/>
                      </a:schemeClr>
                    </a:solidFill>
                  </a:tcPr>
                </a:tc>
                <a:tc hMerge="1">
                  <a:txBody>
                    <a:bodyPr/>
                    <a:lstStyle/>
                    <a:p>
                      <a:endParaRPr lang="en-US" dirty="0"/>
                    </a:p>
                  </a:txBody>
                  <a:tcPr/>
                </a:tc>
                <a:tc gridSpan="2">
                  <a:txBody>
                    <a:bodyPr/>
                    <a:lstStyle/>
                    <a:p>
                      <a:pPr algn="ctr"/>
                      <a:r>
                        <a:rPr lang="en-GB" dirty="0">
                          <a:solidFill>
                            <a:schemeClr val="tx1">
                              <a:lumMod val="75000"/>
                              <a:lumOff val="25000"/>
                            </a:schemeClr>
                          </a:solidFill>
                        </a:rPr>
                        <a:t>reading</a:t>
                      </a:r>
                      <a:endParaRPr lang="en-US" b="1" dirty="0">
                        <a:solidFill>
                          <a:schemeClr val="tx1">
                            <a:lumMod val="75000"/>
                            <a:lumOff val="25000"/>
                          </a:schemeClr>
                        </a:solidFill>
                      </a:endParaRPr>
                    </a:p>
                  </a:txBody>
                  <a:tcPr>
                    <a:solidFill>
                      <a:schemeClr val="bg1">
                        <a:lumMod val="50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tx1">
                              <a:lumMod val="50000"/>
                              <a:lumOff val="50000"/>
                            </a:schemeClr>
                          </a:solidFill>
                        </a:rPr>
                        <a:t>id</a:t>
                      </a:r>
                      <a:endParaRPr lang="en-US" dirty="0">
                        <a:solidFill>
                          <a:schemeClr val="tx1">
                            <a:lumMod val="50000"/>
                            <a:lumOff val="50000"/>
                          </a:schemeClr>
                        </a:solidFill>
                      </a:endParaRPr>
                    </a:p>
                  </a:txBody>
                  <a:tcPr>
                    <a:solidFill>
                      <a:schemeClr val="bg1">
                        <a:lumMod val="65000"/>
                      </a:schemeClr>
                    </a:solidFill>
                  </a:tcPr>
                </a:tc>
                <a:tc>
                  <a:txBody>
                    <a:bodyPr/>
                    <a:lstStyle/>
                    <a:p>
                      <a:pPr algn="ctr"/>
                      <a:r>
                        <a:rPr lang="en-GB" dirty="0">
                          <a:solidFill>
                            <a:schemeClr val="tx1">
                              <a:lumMod val="50000"/>
                              <a:lumOff val="50000"/>
                            </a:schemeClr>
                          </a:solidFill>
                        </a:rPr>
                        <a:t>location</a:t>
                      </a:r>
                      <a:endParaRPr lang="en-US" dirty="0">
                        <a:solidFill>
                          <a:schemeClr val="tx1">
                            <a:lumMod val="50000"/>
                            <a:lumOff val="50000"/>
                          </a:schemeClr>
                        </a:solidFill>
                      </a:endParaRPr>
                    </a:p>
                  </a:txBody>
                  <a:tcPr>
                    <a:solidFill>
                      <a:schemeClr val="bg1">
                        <a:lumMod val="65000"/>
                      </a:schemeClr>
                    </a:solidFill>
                  </a:tcPr>
                </a:tc>
                <a:tc>
                  <a:txBody>
                    <a:bodyPr/>
                    <a:lstStyle/>
                    <a:p>
                      <a:pPr algn="ctr"/>
                      <a:r>
                        <a:rPr lang="en-GB" dirty="0" err="1">
                          <a:solidFill>
                            <a:schemeClr val="tx1">
                              <a:lumMod val="50000"/>
                              <a:lumOff val="50000"/>
                            </a:schemeClr>
                          </a:solidFill>
                        </a:rPr>
                        <a:t>datetime</a:t>
                      </a:r>
                      <a:endParaRPr lang="en-US" dirty="0">
                        <a:solidFill>
                          <a:schemeClr val="tx1">
                            <a:lumMod val="50000"/>
                            <a:lumOff val="50000"/>
                          </a:schemeClr>
                        </a:solidFill>
                      </a:endParaRPr>
                    </a:p>
                  </a:txBody>
                  <a:tcPr>
                    <a:solidFill>
                      <a:schemeClr val="bg1">
                        <a:lumMod val="65000"/>
                      </a:schemeClr>
                    </a:solidFill>
                  </a:tcPr>
                </a:tc>
                <a:tc>
                  <a:txBody>
                    <a:bodyPr/>
                    <a:lstStyle/>
                    <a:p>
                      <a:pPr algn="ctr"/>
                      <a:r>
                        <a:rPr lang="en-GB" dirty="0">
                          <a:solidFill>
                            <a:schemeClr val="tx1">
                              <a:lumMod val="50000"/>
                              <a:lumOff val="50000"/>
                            </a:schemeClr>
                          </a:solidFill>
                        </a:rPr>
                        <a:t>value</a:t>
                      </a:r>
                      <a:endParaRPr lang="en-US" dirty="0">
                        <a:solidFill>
                          <a:schemeClr val="tx1">
                            <a:lumMod val="50000"/>
                            <a:lumOff val="50000"/>
                          </a:schemeClr>
                        </a:solidFill>
                      </a:endParaRPr>
                    </a:p>
                  </a:txBody>
                  <a:tcPr>
                    <a:solidFill>
                      <a:schemeClr val="bg1">
                        <a:lumMod val="65000"/>
                      </a:schemeClr>
                    </a:solidFill>
                  </a:tcPr>
                </a:tc>
                <a:extLst>
                  <a:ext uri="{0D108BD9-81ED-4DB2-BD59-A6C34878D82A}">
                    <a16:rowId xmlns:a16="http://schemas.microsoft.com/office/drawing/2014/main" val="10002"/>
                  </a:ext>
                </a:extLst>
              </a:tr>
              <a:tr h="370840">
                <a:tc>
                  <a:txBody>
                    <a:bodyPr/>
                    <a:lstStyle/>
                    <a:p>
                      <a:r>
                        <a:rPr lang="en-GB" dirty="0">
                          <a:solidFill>
                            <a:schemeClr val="bg1">
                              <a:lumMod val="85000"/>
                            </a:schemeClr>
                          </a:solidFill>
                        </a:rPr>
                        <a:t>1</a:t>
                      </a:r>
                      <a:endParaRPr lang="en-US" dirty="0">
                        <a:solidFill>
                          <a:schemeClr val="bg1">
                            <a:lumMod val="85000"/>
                          </a:schemeClr>
                        </a:solidFill>
                      </a:endParaRPr>
                    </a:p>
                  </a:txBody>
                  <a:tcPr>
                    <a:solidFill>
                      <a:schemeClr val="bg1">
                        <a:lumMod val="75000"/>
                      </a:schemeClr>
                    </a:solidFill>
                  </a:tcPr>
                </a:tc>
                <a:tc>
                  <a:txBody>
                    <a:bodyPr/>
                    <a:lstStyle/>
                    <a:p>
                      <a:r>
                        <a:rPr lang="en-GB" dirty="0">
                          <a:solidFill>
                            <a:schemeClr val="bg1">
                              <a:lumMod val="85000"/>
                            </a:schemeClr>
                          </a:solidFill>
                        </a:rPr>
                        <a:t>Sensor1</a:t>
                      </a:r>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r>
                        <a:rPr lang="en-GB" dirty="0">
                          <a:solidFill>
                            <a:schemeClr val="bg1">
                              <a:lumMod val="85000"/>
                            </a:schemeClr>
                          </a:solidFill>
                        </a:rPr>
                        <a:t>2015-01-01</a:t>
                      </a:r>
                      <a:endParaRPr lang="en-US" dirty="0">
                        <a:solidFill>
                          <a:schemeClr val="bg1">
                            <a:lumMod val="85000"/>
                          </a:schemeClr>
                        </a:solidFill>
                      </a:endParaRPr>
                    </a:p>
                  </a:txBody>
                  <a:tcPr>
                    <a:solidFill>
                      <a:schemeClr val="bg1">
                        <a:lumMod val="75000"/>
                      </a:schemeClr>
                    </a:solidFill>
                  </a:tcPr>
                </a:tc>
                <a:tc>
                  <a:txBody>
                    <a:bodyPr/>
                    <a:lstStyle/>
                    <a:p>
                      <a:r>
                        <a:rPr lang="en-GB" dirty="0">
                          <a:solidFill>
                            <a:schemeClr val="bg1">
                              <a:lumMod val="85000"/>
                            </a:schemeClr>
                          </a:solidFill>
                        </a:rPr>
                        <a:t>125.9</a:t>
                      </a:r>
                      <a:endParaRPr lang="en-US" dirty="0">
                        <a:solidFill>
                          <a:schemeClr val="bg1">
                            <a:lumMod val="85000"/>
                          </a:schemeClr>
                        </a:solidFill>
                      </a:endParaRPr>
                    </a:p>
                  </a:txBody>
                  <a:tcPr>
                    <a:solidFill>
                      <a:schemeClr val="bg1">
                        <a:lumMod val="75000"/>
                      </a:schemeClr>
                    </a:solidFill>
                  </a:tcPr>
                </a:tc>
                <a:extLst>
                  <a:ext uri="{0D108BD9-81ED-4DB2-BD59-A6C34878D82A}">
                    <a16:rowId xmlns:a16="http://schemas.microsoft.com/office/drawing/2014/main" val="10003"/>
                  </a:ext>
                </a:extLst>
              </a:tr>
              <a:tr h="370840">
                <a:tc>
                  <a:txBody>
                    <a:bodyPr/>
                    <a:lstStyle/>
                    <a:p>
                      <a:r>
                        <a:rPr lang="en-GB" dirty="0">
                          <a:solidFill>
                            <a:schemeClr val="bg1">
                              <a:lumMod val="85000"/>
                            </a:schemeClr>
                          </a:solidFill>
                        </a:rPr>
                        <a:t>2</a:t>
                      </a:r>
                      <a:endParaRPr lang="en-US" dirty="0">
                        <a:solidFill>
                          <a:schemeClr val="bg1">
                            <a:lumMod val="85000"/>
                          </a:schemeClr>
                        </a:solidFill>
                      </a:endParaRPr>
                    </a:p>
                  </a:txBody>
                  <a:tcPr>
                    <a:solidFill>
                      <a:schemeClr val="bg1">
                        <a:lumMod val="75000"/>
                      </a:schemeClr>
                    </a:solidFill>
                  </a:tcPr>
                </a:tc>
                <a:tc>
                  <a:txBody>
                    <a:bodyPr/>
                    <a:lstStyle/>
                    <a:p>
                      <a:r>
                        <a:rPr lang="en-GB" dirty="0">
                          <a:solidFill>
                            <a:schemeClr val="bg1">
                              <a:lumMod val="85000"/>
                            </a:schemeClr>
                          </a:solidFill>
                        </a:rPr>
                        <a:t>Sensor2</a:t>
                      </a:r>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r>
                        <a:rPr lang="en-GB" dirty="0">
                          <a:solidFill>
                            <a:schemeClr val="bg1">
                              <a:lumMod val="85000"/>
                            </a:schemeClr>
                          </a:solidFill>
                        </a:rPr>
                        <a:t>2015-01-01</a:t>
                      </a:r>
                      <a:endParaRPr lang="en-US" dirty="0">
                        <a:solidFill>
                          <a:schemeClr val="bg1">
                            <a:lumMod val="85000"/>
                          </a:schemeClr>
                        </a:solidFill>
                      </a:endParaRPr>
                    </a:p>
                  </a:txBody>
                  <a:tcPr>
                    <a:solidFill>
                      <a:schemeClr val="bg1">
                        <a:lumMod val="75000"/>
                      </a:schemeClr>
                    </a:solidFill>
                  </a:tcPr>
                </a:tc>
                <a:tc>
                  <a:txBody>
                    <a:bodyPr/>
                    <a:lstStyle/>
                    <a:p>
                      <a:r>
                        <a:rPr lang="en-GB" dirty="0">
                          <a:solidFill>
                            <a:schemeClr val="bg1">
                              <a:lumMod val="85000"/>
                            </a:schemeClr>
                          </a:solidFill>
                        </a:rPr>
                        <a:t>157.6</a:t>
                      </a:r>
                      <a:endParaRPr lang="en-US" dirty="0">
                        <a:solidFill>
                          <a:schemeClr val="bg1">
                            <a:lumMod val="85000"/>
                          </a:schemeClr>
                        </a:solidFill>
                      </a:endParaRPr>
                    </a:p>
                  </a:txBody>
                  <a:tcPr>
                    <a:solidFill>
                      <a:schemeClr val="bg1">
                        <a:lumMod val="75000"/>
                      </a:schemeClr>
                    </a:solidFill>
                  </a:tcPr>
                </a:tc>
                <a:extLst>
                  <a:ext uri="{0D108BD9-81ED-4DB2-BD59-A6C34878D82A}">
                    <a16:rowId xmlns:a16="http://schemas.microsoft.com/office/drawing/2014/main" val="10004"/>
                  </a:ext>
                </a:extLst>
              </a:tr>
              <a:tr h="370840">
                <a:tc>
                  <a:txBody>
                    <a:bodyPr/>
                    <a:lstStyle/>
                    <a:p>
                      <a:r>
                        <a:rPr lang="en-GB" dirty="0">
                          <a:solidFill>
                            <a:schemeClr val="bg1">
                              <a:lumMod val="85000"/>
                            </a:schemeClr>
                          </a:solidFill>
                        </a:rPr>
                        <a:t>3</a:t>
                      </a:r>
                      <a:endParaRPr lang="en-US" dirty="0">
                        <a:solidFill>
                          <a:schemeClr val="bg1">
                            <a:lumMod val="85000"/>
                          </a:schemeClr>
                        </a:solidFill>
                      </a:endParaRPr>
                    </a:p>
                  </a:txBody>
                  <a:tcPr>
                    <a:solidFill>
                      <a:schemeClr val="bg1">
                        <a:lumMod val="75000"/>
                      </a:schemeClr>
                    </a:solidFill>
                  </a:tcPr>
                </a:tc>
                <a:tc>
                  <a:txBody>
                    <a:bodyPr/>
                    <a:lstStyle/>
                    <a:p>
                      <a:r>
                        <a:rPr lang="en-GB" dirty="0">
                          <a:solidFill>
                            <a:schemeClr val="bg1">
                              <a:lumMod val="85000"/>
                            </a:schemeClr>
                          </a:solidFill>
                        </a:rPr>
                        <a:t>Sensor1</a:t>
                      </a:r>
                      <a:endParaRPr lang="en-US" dirty="0">
                        <a:solidFill>
                          <a:schemeClr val="bg1">
                            <a:lumMod val="85000"/>
                          </a:schemeClr>
                        </a:solidFill>
                      </a:endParaRPr>
                    </a:p>
                  </a:txBody>
                  <a:tcPr>
                    <a:solidFill>
                      <a:schemeClr val="bg1">
                        <a:lumMod val="75000"/>
                      </a:schemeClr>
                    </a:solidFill>
                  </a:tcPr>
                </a:tc>
                <a:tc>
                  <a:txBody>
                    <a:bodyPr/>
                    <a:lstStyle/>
                    <a:p>
                      <a:r>
                        <a:rPr lang="en-US" dirty="0">
                          <a:solidFill>
                            <a:schemeClr val="bg1">
                              <a:lumMod val="85000"/>
                            </a:schemeClr>
                          </a:solidFill>
                        </a:rPr>
                        <a:t>Building 1</a:t>
                      </a:r>
                    </a:p>
                  </a:txBody>
                  <a:tcPr>
                    <a:solidFill>
                      <a:schemeClr val="bg1">
                        <a:lumMod val="75000"/>
                      </a:schemeClr>
                    </a:solidFill>
                  </a:tcPr>
                </a:tc>
                <a:tc>
                  <a:txBody>
                    <a:bodyPr/>
                    <a:lstStyle/>
                    <a:p>
                      <a:r>
                        <a:rPr lang="en-GB" dirty="0">
                          <a:solidFill>
                            <a:schemeClr val="bg1">
                              <a:lumMod val="85000"/>
                            </a:schemeClr>
                          </a:solidFill>
                        </a:rPr>
                        <a:t>2015-01-02</a:t>
                      </a:r>
                      <a:endParaRPr lang="en-US" dirty="0">
                        <a:solidFill>
                          <a:schemeClr val="bg1">
                            <a:lumMod val="85000"/>
                          </a:schemeClr>
                        </a:solidFill>
                      </a:endParaRPr>
                    </a:p>
                  </a:txBody>
                  <a:tcPr>
                    <a:solidFill>
                      <a:schemeClr val="bg1">
                        <a:lumMod val="75000"/>
                      </a:schemeClr>
                    </a:solidFill>
                  </a:tcPr>
                </a:tc>
                <a:tc>
                  <a:txBody>
                    <a:bodyPr/>
                    <a:lstStyle/>
                    <a:p>
                      <a:r>
                        <a:rPr lang="en-GB" dirty="0">
                          <a:solidFill>
                            <a:schemeClr val="bg1">
                              <a:lumMod val="85000"/>
                            </a:schemeClr>
                          </a:solidFill>
                        </a:rPr>
                        <a:t>87.3</a:t>
                      </a:r>
                      <a:endParaRPr lang="en-US" dirty="0">
                        <a:solidFill>
                          <a:schemeClr val="bg1">
                            <a:lumMod val="85000"/>
                          </a:schemeClr>
                        </a:solidFill>
                      </a:endParaRPr>
                    </a:p>
                  </a:txBody>
                  <a:tcPr>
                    <a:solidFill>
                      <a:schemeClr val="bg1">
                        <a:lumMod val="75000"/>
                      </a:schemeClr>
                    </a:solidFill>
                  </a:tcPr>
                </a:tc>
                <a:extLst>
                  <a:ext uri="{0D108BD9-81ED-4DB2-BD59-A6C34878D82A}">
                    <a16:rowId xmlns:a16="http://schemas.microsoft.com/office/drawing/2014/main" val="10005"/>
                  </a:ext>
                </a:extLst>
              </a:tr>
              <a:tr h="370840">
                <a:tc>
                  <a:txBody>
                    <a:bodyPr/>
                    <a:lstStyle/>
                    <a:p>
                      <a:r>
                        <a:rPr lang="en-US" dirty="0">
                          <a:solidFill>
                            <a:schemeClr val="bg1">
                              <a:lumMod val="85000"/>
                            </a:schemeClr>
                          </a:solidFill>
                        </a:rPr>
                        <a:t>5</a:t>
                      </a:r>
                    </a:p>
                  </a:txBody>
                  <a:tcPr>
                    <a:solidFill>
                      <a:schemeClr val="bg1">
                        <a:lumMod val="75000"/>
                      </a:schemeClr>
                    </a:solidFill>
                  </a:tcPr>
                </a:tc>
                <a:tc>
                  <a:txBody>
                    <a:bodyPr/>
                    <a:lstStyle/>
                    <a:p>
                      <a:r>
                        <a:rPr lang="en-US" dirty="0">
                          <a:solidFill>
                            <a:schemeClr val="bg1">
                              <a:lumMod val="85000"/>
                            </a:schemeClr>
                          </a:solidFill>
                        </a:rPr>
                        <a:t>Sensor1</a:t>
                      </a:r>
                    </a:p>
                  </a:txBody>
                  <a:tcPr>
                    <a:solidFill>
                      <a:schemeClr val="bg1">
                        <a:lumMod val="75000"/>
                      </a:schemeClr>
                    </a:solidFill>
                  </a:tcPr>
                </a:tc>
                <a:tc>
                  <a:txBody>
                    <a:bodyPr/>
                    <a:lstStyle/>
                    <a:p>
                      <a:r>
                        <a:rPr lang="en-US" dirty="0">
                          <a:solidFill>
                            <a:schemeClr val="bg1">
                              <a:lumMod val="85000"/>
                            </a:schemeClr>
                          </a:solidFill>
                        </a:rPr>
                        <a:t>Building 1</a:t>
                      </a:r>
                    </a:p>
                  </a:txBody>
                  <a:tcPr>
                    <a:solidFill>
                      <a:schemeClr val="bg1">
                        <a:lumMod val="75000"/>
                      </a:schemeClr>
                    </a:solidFill>
                  </a:tcPr>
                </a:tc>
                <a:tc>
                  <a:txBody>
                    <a:bodyPr/>
                    <a:lstStyle/>
                    <a:p>
                      <a:r>
                        <a:rPr lang="en-US" dirty="0">
                          <a:solidFill>
                            <a:schemeClr val="bg1">
                              <a:lumMod val="85000"/>
                            </a:schemeClr>
                          </a:solidFill>
                        </a:rPr>
                        <a:t>2015-01-03</a:t>
                      </a:r>
                    </a:p>
                  </a:txBody>
                  <a:tcPr>
                    <a:solidFill>
                      <a:schemeClr val="bg1">
                        <a:lumMod val="75000"/>
                      </a:schemeClr>
                    </a:solidFill>
                  </a:tcPr>
                </a:tc>
                <a:tc>
                  <a:txBody>
                    <a:bodyPr/>
                    <a:lstStyle/>
                    <a:p>
                      <a:r>
                        <a:rPr lang="en-US" dirty="0">
                          <a:solidFill>
                            <a:schemeClr val="bg1">
                              <a:lumMod val="85000"/>
                            </a:schemeClr>
                          </a:solidFill>
                        </a:rPr>
                        <a:t>126.3</a:t>
                      </a:r>
                    </a:p>
                  </a:txBody>
                  <a:tcPr>
                    <a:solidFill>
                      <a:schemeClr val="bg1">
                        <a:lumMod val="75000"/>
                      </a:schemeClr>
                    </a:solidFill>
                  </a:tcPr>
                </a:tc>
                <a:extLst>
                  <a:ext uri="{0D108BD9-81ED-4DB2-BD59-A6C34878D82A}">
                    <a16:rowId xmlns:a16="http://schemas.microsoft.com/office/drawing/2014/main" val="841773785"/>
                  </a:ext>
                </a:extLst>
              </a:tr>
              <a:tr h="370840">
                <a:tc>
                  <a:txBody>
                    <a:bodyPr/>
                    <a:lstStyle/>
                    <a:p>
                      <a:r>
                        <a:rPr lang="en-US" dirty="0">
                          <a:solidFill>
                            <a:schemeClr val="bg1">
                              <a:lumMod val="85000"/>
                            </a:schemeClr>
                          </a:solidFill>
                        </a:rPr>
                        <a:t>6</a:t>
                      </a:r>
                    </a:p>
                  </a:txBody>
                  <a:tcPr>
                    <a:solidFill>
                      <a:schemeClr val="bg1">
                        <a:lumMod val="75000"/>
                      </a:schemeClr>
                    </a:solidFill>
                  </a:tcPr>
                </a:tc>
                <a:tc>
                  <a:txBody>
                    <a:bodyPr/>
                    <a:lstStyle/>
                    <a:p>
                      <a:r>
                        <a:rPr lang="en-US" dirty="0">
                          <a:solidFill>
                            <a:schemeClr val="bg1">
                              <a:lumMod val="85000"/>
                            </a:schemeClr>
                          </a:solidFill>
                        </a:rPr>
                        <a:t>…</a:t>
                      </a: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extLst>
                  <a:ext uri="{0D108BD9-81ED-4DB2-BD59-A6C34878D82A}">
                    <a16:rowId xmlns:a16="http://schemas.microsoft.com/office/drawing/2014/main" val="271182677"/>
                  </a:ext>
                </a:extLst>
              </a:tr>
              <a:tr h="370840">
                <a:tc gridSpan="5">
                  <a:txBody>
                    <a:bodyPr/>
                    <a:lstStyle/>
                    <a:p>
                      <a:endParaRPr lang="en-US" dirty="0">
                        <a:solidFill>
                          <a:schemeClr val="bg1">
                            <a:lumMod val="85000"/>
                          </a:schemeClr>
                        </a:solidFill>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extLst>
                  <a:ext uri="{0D108BD9-81ED-4DB2-BD59-A6C34878D82A}">
                    <a16:rowId xmlns:a16="http://schemas.microsoft.com/office/drawing/2014/main" val="1109250340"/>
                  </a:ext>
                </a:extLst>
              </a:tr>
            </a:tbl>
          </a:graphicData>
        </a:graphic>
      </p:graphicFrame>
    </p:spTree>
    <p:extLst>
      <p:ext uri="{BB962C8B-B14F-4D97-AF65-F5344CB8AC3E}">
        <p14:creationId xmlns:p14="http://schemas.microsoft.com/office/powerpoint/2010/main" val="427907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801"/>
                            </p:stCondLst>
                            <p:childTnLst>
                              <p:par>
                                <p:cTn id="8" presetID="10"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651"/>
                            </p:stCondLst>
                            <p:childTnLst>
                              <p:par>
                                <p:cTn id="16" presetID="1" presetClass="exit" presetSubtype="0" fill="hold" nodeType="afterEffect">
                                  <p:stCondLst>
                                    <p:cond delay="500"/>
                                  </p:stCondLst>
                                  <p:childTnLst>
                                    <p:set>
                                      <p:cBhvr>
                                        <p:cTn id="17" dur="1" fill="hold">
                                          <p:stCondLst>
                                            <p:cond delay="0"/>
                                          </p:stCondLst>
                                        </p:cTn>
                                        <p:tgtEl>
                                          <p:spTgt spid="8"/>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an </a:t>
            </a:r>
            <a:r>
              <a:rPr lang="en-GB" dirty="0" err="1"/>
              <a:t>HBase</a:t>
            </a:r>
            <a:r>
              <a:rPr lang="en-GB" dirty="0"/>
              <a:t> Table</a:t>
            </a:r>
          </a:p>
        </p:txBody>
      </p:sp>
    </p:spTree>
    <p:extLst>
      <p:ext uri="{BB962C8B-B14F-4D97-AF65-F5344CB8AC3E}">
        <p14:creationId xmlns:p14="http://schemas.microsoft.com/office/powerpoint/2010/main" val="2763962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You Bulk Load Data into </a:t>
            </a:r>
            <a:r>
              <a:rPr lang="en-GB" dirty="0" err="1"/>
              <a:t>HBase</a:t>
            </a:r>
            <a:r>
              <a:rPr lang="en-GB" dirty="0"/>
              <a:t>?</a:t>
            </a:r>
          </a:p>
        </p:txBody>
      </p:sp>
    </p:spTree>
    <p:extLst>
      <p:ext uri="{BB962C8B-B14F-4D97-AF65-F5344CB8AC3E}">
        <p14:creationId xmlns:p14="http://schemas.microsoft.com/office/powerpoint/2010/main" val="103712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HBase"/>
          <p:cNvGrpSpPr/>
          <p:nvPr/>
        </p:nvGrpSpPr>
        <p:grpSpPr>
          <a:xfrm>
            <a:off x="9364035" y="1846798"/>
            <a:ext cx="2201107" cy="993153"/>
            <a:chOff x="4982514" y="2057400"/>
            <a:chExt cx="2201107" cy="993153"/>
          </a:xfrm>
        </p:grpSpPr>
        <p:grpSp>
          <p:nvGrpSpPr>
            <p:cNvPr id="17" name="Group 16"/>
            <p:cNvGrpSpPr>
              <a:grpSpLocks noChangeAspect="1"/>
            </p:cNvGrpSpPr>
            <p:nvPr/>
          </p:nvGrpSpPr>
          <p:grpSpPr>
            <a:xfrm>
              <a:off x="4982514" y="2057400"/>
              <a:ext cx="2201107" cy="993153"/>
              <a:chOff x="2904848" y="2885814"/>
              <a:chExt cx="1681162" cy="959376"/>
            </a:xfrm>
          </p:grpSpPr>
          <p:sp>
            <p:nvSpPr>
              <p:cNvPr id="19" name="Flowchart: Magnetic Disk 1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 name="TextBox 17"/>
            <p:cNvSpPr txBox="1"/>
            <p:nvPr/>
          </p:nvSpPr>
          <p:spPr>
            <a:xfrm>
              <a:off x="5692128" y="2506151"/>
              <a:ext cx="837089" cy="400110"/>
            </a:xfrm>
            <a:prstGeom prst="rect">
              <a:avLst/>
            </a:prstGeom>
            <a:noFill/>
          </p:spPr>
          <p:txBody>
            <a:bodyPr wrap="none" rtlCol="0">
              <a:spAutoFit/>
            </a:bodyPr>
            <a:lstStyle/>
            <a:p>
              <a:r>
                <a:rPr lang="en-GB" sz="2000" dirty="0" err="1">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pSp>
        <p:nvGrpSpPr>
          <p:cNvPr id="35" name="Folder"/>
          <p:cNvGrpSpPr/>
          <p:nvPr/>
        </p:nvGrpSpPr>
        <p:grpSpPr>
          <a:xfrm>
            <a:off x="8215244" y="2058012"/>
            <a:ext cx="1590313" cy="1245377"/>
            <a:chOff x="8215244" y="2058012"/>
            <a:chExt cx="1590313" cy="1245377"/>
          </a:xfrm>
        </p:grpSpPr>
        <p:grpSp>
          <p:nvGrpSpPr>
            <p:cNvPr id="5" name="Folder"/>
            <p:cNvGrpSpPr>
              <a:grpSpLocks noChangeAspect="1"/>
            </p:cNvGrpSpPr>
            <p:nvPr/>
          </p:nvGrpSpPr>
          <p:grpSpPr bwMode="auto">
            <a:xfrm rot="16200000">
              <a:off x="8387712" y="1885544"/>
              <a:ext cx="1245377" cy="1590313"/>
              <a:chOff x="1805" y="2643"/>
              <a:chExt cx="621" cy="793"/>
            </a:xfrm>
          </p:grpSpPr>
          <p:sp>
            <p:nvSpPr>
              <p:cNvPr id="8"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8665422" y="2636415"/>
              <a:ext cx="679930" cy="369332"/>
            </a:xfrm>
            <a:prstGeom prst="rect">
              <a:avLst/>
            </a:prstGeom>
            <a:noFill/>
          </p:spPr>
          <p:txBody>
            <a:bodyPr wrap="none" rtlCol="0">
              <a:spAutoFit/>
            </a:bodyPr>
            <a:lstStyle/>
            <a:p>
              <a:r>
                <a:rPr lang="en-GB" dirty="0">
                  <a:effectLst>
                    <a:outerShdw blurRad="38100" dist="38100" dir="2700000" algn="tl">
                      <a:srgbClr val="000000">
                        <a:alpha val="43137"/>
                      </a:srgbClr>
                    </a:outerShdw>
                  </a:effectLst>
                </a:rPr>
                <a:t>HDFS</a:t>
              </a:r>
            </a:p>
          </p:txBody>
        </p:sp>
      </p:grpSp>
      <p:sp>
        <p:nvSpPr>
          <p:cNvPr id="3" name="Content Placeholder 2"/>
          <p:cNvSpPr>
            <a:spLocks noGrp="1"/>
          </p:cNvSpPr>
          <p:nvPr>
            <p:ph sz="quarter" idx="10"/>
          </p:nvPr>
        </p:nvSpPr>
        <p:spPr>
          <a:xfrm>
            <a:off x="379413" y="2177119"/>
            <a:ext cx="7417050" cy="4501494"/>
          </a:xfrm>
        </p:spPr>
        <p:txBody>
          <a:bodyPr/>
          <a:lstStyle/>
          <a:p>
            <a:pPr marL="514350" indent="-514350">
              <a:buFont typeface="+mj-lt"/>
              <a:buAutoNum type="arabicPeriod"/>
            </a:pPr>
            <a:r>
              <a:rPr lang="en-GB" sz="3600" dirty="0"/>
              <a:t>Upload data to HDFS</a:t>
            </a:r>
          </a:p>
          <a:p>
            <a:pPr lvl="1"/>
            <a:r>
              <a:rPr lang="en-GB" sz="3200" dirty="0"/>
              <a:t>in Azure Storage</a:t>
            </a:r>
          </a:p>
          <a:p>
            <a:pPr marL="514350" indent="-514350">
              <a:buFont typeface="+mj-lt"/>
              <a:buAutoNum type="arabicPeriod"/>
            </a:pPr>
            <a:r>
              <a:rPr lang="en-GB" sz="3600" dirty="0"/>
              <a:t>Import into a </a:t>
            </a:r>
            <a:r>
              <a:rPr lang="en-GB" sz="3600" dirty="0" err="1"/>
              <a:t>StoreFile</a:t>
            </a:r>
            <a:endParaRPr lang="en-GB" sz="3600" dirty="0"/>
          </a:p>
          <a:p>
            <a:pPr marL="514350" indent="-514350">
              <a:buFont typeface="+mj-lt"/>
              <a:buAutoNum type="arabicPeriod"/>
            </a:pPr>
            <a:r>
              <a:rPr lang="en-GB" sz="3600" dirty="0"/>
              <a:t>Load The </a:t>
            </a:r>
            <a:r>
              <a:rPr lang="en-GB" sz="3600" dirty="0" err="1"/>
              <a:t>StoreFile</a:t>
            </a:r>
            <a:r>
              <a:rPr lang="en-GB" sz="3600" dirty="0"/>
              <a:t> to an </a:t>
            </a:r>
            <a:r>
              <a:rPr lang="en-GB" sz="3600" dirty="0" err="1"/>
              <a:t>HBase</a:t>
            </a:r>
            <a:r>
              <a:rPr lang="en-GB" sz="3600" dirty="0"/>
              <a:t> table</a:t>
            </a:r>
          </a:p>
          <a:p>
            <a:endParaRPr lang="en-GB" sz="3600" dirty="0"/>
          </a:p>
        </p:txBody>
      </p:sp>
      <p:pic>
        <p:nvPicPr>
          <p:cNvPr id="6" name="Files In Folder"/>
          <p:cNvPicPr>
            <a:picLocks noChangeAspect="1"/>
          </p:cNvPicPr>
          <p:nvPr/>
        </p:nvPicPr>
        <p:blipFill rotWithShape="1">
          <a:blip r:embed="rId3"/>
          <a:srcRect b="36793"/>
          <a:stretch/>
        </p:blipFill>
        <p:spPr>
          <a:xfrm>
            <a:off x="8512405" y="1638449"/>
            <a:ext cx="786452" cy="701327"/>
          </a:xfrm>
          <a:prstGeom prst="rect">
            <a:avLst/>
          </a:prstGeom>
        </p:spPr>
      </p:pic>
      <p:pic>
        <p:nvPicPr>
          <p:cNvPr id="11" name="Files"/>
          <p:cNvPicPr>
            <a:picLocks noChangeAspect="1"/>
          </p:cNvPicPr>
          <p:nvPr/>
        </p:nvPicPr>
        <p:blipFill rotWithShape="1">
          <a:blip r:embed="rId3"/>
          <a:srcRect b="-90"/>
          <a:stretch/>
        </p:blipFill>
        <p:spPr>
          <a:xfrm>
            <a:off x="8512405" y="4471023"/>
            <a:ext cx="786452" cy="1110573"/>
          </a:xfrm>
          <a:prstGeom prst="rect">
            <a:avLst/>
          </a:prstGeom>
        </p:spPr>
      </p:pic>
      <p:sp>
        <p:nvSpPr>
          <p:cNvPr id="12" name="ImportTsv"/>
          <p:cNvSpPr/>
          <p:nvPr/>
        </p:nvSpPr>
        <p:spPr>
          <a:xfrm>
            <a:off x="7095491" y="5498731"/>
            <a:ext cx="2117887" cy="684803"/>
          </a:xfrm>
          <a:prstGeom prst="rect">
            <a:avLst/>
          </a:prstGeom>
          <a:noFill/>
        </p:spPr>
        <p:txBody>
          <a:bodyPr wrap="none">
            <a:spAutoFit/>
          </a:bodyPr>
          <a:lstStyle/>
          <a:p>
            <a:pPr indent="-154">
              <a:lnSpc>
                <a:spcPct val="150000"/>
              </a:lnSpc>
            </a:pPr>
            <a:r>
              <a:rPr lang="en-GB" sz="2800" dirty="0" err="1">
                <a:latin typeface="Courier New" panose="02070309020205020404" pitchFamily="49" charset="0"/>
                <a:cs typeface="Courier New" panose="02070309020205020404" pitchFamily="49" charset="0"/>
              </a:rPr>
              <a:t>ImportTSV</a:t>
            </a:r>
            <a:endParaRPr lang="en-GB" sz="2800" dirty="0">
              <a:latin typeface="Courier New" panose="02070309020205020404" pitchFamily="49" charset="0"/>
              <a:cs typeface="Courier New" panose="02070309020205020404" pitchFamily="49" charset="0"/>
            </a:endParaRPr>
          </a:p>
        </p:txBody>
      </p:sp>
      <p:sp>
        <p:nvSpPr>
          <p:cNvPr id="13" name="LoadIncrementalFiles"/>
          <p:cNvSpPr/>
          <p:nvPr/>
        </p:nvSpPr>
        <p:spPr>
          <a:xfrm>
            <a:off x="6656277" y="5498586"/>
            <a:ext cx="5690821" cy="738664"/>
          </a:xfrm>
          <a:prstGeom prst="rect">
            <a:avLst/>
          </a:prstGeom>
          <a:noFill/>
        </p:spPr>
        <p:txBody>
          <a:bodyPr wrap="square">
            <a:spAutoFit/>
          </a:bodyPr>
          <a:lstStyle/>
          <a:p>
            <a:pPr marL="457046" lvl="1" indent="0">
              <a:lnSpc>
                <a:spcPct val="150000"/>
              </a:lnSpc>
              <a:buNone/>
            </a:pPr>
            <a:r>
              <a:rPr lang="en-GB" sz="2800" dirty="0" err="1">
                <a:solidFill>
                  <a:prstClr val="black"/>
                </a:solidFill>
                <a:latin typeface="Courier New" panose="02070309020205020404" pitchFamily="49" charset="0"/>
                <a:cs typeface="Courier New" panose="02070309020205020404" pitchFamily="49" charset="0"/>
              </a:rPr>
              <a:t>LoadIncrementalHFiles</a:t>
            </a:r>
            <a:endParaRPr lang="en-GB" sz="2800" dirty="0">
              <a:solidFill>
                <a:prstClr val="black"/>
              </a:solidFill>
              <a:latin typeface="Courier New" panose="02070309020205020404" pitchFamily="49" charset="0"/>
              <a:cs typeface="Courier New" panose="02070309020205020404" pitchFamily="49" charset="0"/>
            </a:endParaRPr>
          </a:p>
        </p:txBody>
      </p:sp>
      <p:graphicFrame>
        <p:nvGraphicFramePr>
          <p:cNvPr id="34" name="Table"/>
          <p:cNvGraphicFramePr>
            <a:graphicFrameLocks noGrp="1"/>
          </p:cNvGraphicFramePr>
          <p:nvPr>
            <p:extLst>
              <p:ext uri="{D42A27DB-BD31-4B8C-83A1-F6EECF244321}">
                <p14:modId xmlns:p14="http://schemas.microsoft.com/office/powerpoint/2010/main" val="2614570930"/>
              </p:ext>
            </p:extLst>
          </p:nvPr>
        </p:nvGraphicFramePr>
        <p:xfrm>
          <a:off x="9992214" y="1466586"/>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a16="http://schemas.microsoft.com/office/drawing/2014/main" val="1541044443"/>
                    </a:ext>
                  </a:extLst>
                </a:gridCol>
                <a:gridCol w="505030">
                  <a:extLst>
                    <a:ext uri="{9D8B030D-6E8A-4147-A177-3AD203B41FA5}">
                      <a16:colId xmlns:a16="http://schemas.microsoft.com/office/drawing/2014/main"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spTree>
    <p:extLst>
      <p:ext uri="{BB962C8B-B14F-4D97-AF65-F5344CB8AC3E}">
        <p14:creationId xmlns:p14="http://schemas.microsoft.com/office/powerpoint/2010/main" val="297220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64" presetClass="path" presetSubtype="0" accel="50000" decel="50000" fill="hold" nodeType="afterEffect">
                                  <p:stCondLst>
                                    <p:cond delay="0"/>
                                  </p:stCondLst>
                                  <p:childTnLst>
                                    <p:animMotion origin="layout" path="M 1.25E-6 -3.7037E-7 L 0.00156 -0.41551 " pathEditMode="relative" rAng="0" ptsTypes="AA">
                                      <p:cBhvr>
                                        <p:cTn id="15" dur="2000" fill="hold"/>
                                        <p:tgtEl>
                                          <p:spTgt spid="11"/>
                                        </p:tgtEl>
                                        <p:attrNameLst>
                                          <p:attrName>ppt_x</p:attrName>
                                          <p:attrName>ppt_y</p:attrName>
                                        </p:attrNameLst>
                                      </p:cBhvr>
                                      <p:rCtr x="78" y="-20787"/>
                                    </p:animMotion>
                                  </p:childTnLst>
                                </p:cTn>
                              </p:par>
                            </p:childTnLst>
                          </p:cTn>
                        </p:par>
                        <p:par>
                          <p:cTn id="16" fill="hold">
                            <p:stCondLst>
                              <p:cond delay="2000"/>
                            </p:stCondLst>
                            <p:childTnLst>
                              <p:par>
                                <p:cTn id="17" presetID="10" presetClass="exit" presetSubtype="0" fill="hold" nodeType="after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type="lt">
                                    <p:tmAbs val="100"/>
                                  </p:iterate>
                                  <p:childTnLst>
                                    <p:set>
                                      <p:cBhvr>
                                        <p:cTn id="28" dur="1" fill="hold">
                                          <p:stCondLst>
                                            <p:cond delay="0"/>
                                          </p:stCondLst>
                                        </p:cTn>
                                        <p:tgtEl>
                                          <p:spTgt spid="12"/>
                                        </p:tgtEl>
                                        <p:attrNameLst>
                                          <p:attrName>style.visibility</p:attrName>
                                        </p:attrNameLst>
                                      </p:cBhvr>
                                      <p:to>
                                        <p:strVal val="visible"/>
                                      </p:to>
                                    </p:set>
                                  </p:childTnLst>
                                </p:cTn>
                              </p:par>
                            </p:childTnLst>
                          </p:cTn>
                        </p:par>
                        <p:par>
                          <p:cTn id="29" fill="hold">
                            <p:stCondLst>
                              <p:cond delay="801"/>
                            </p:stCondLst>
                            <p:childTnLst>
                              <p:par>
                                <p:cTn id="30" presetID="10" presetClass="entr" presetSubtype="0"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1301"/>
                            </p:stCondLst>
                            <p:childTnLst>
                              <p:par>
                                <p:cTn id="34" presetID="1" presetClass="exit" presetSubtype="0" fill="hold" grpId="1" nodeType="afterEffect">
                                  <p:stCondLst>
                                    <p:cond delay="0"/>
                                  </p:stCondLst>
                                  <p:iterate type="lt">
                                    <p:tmAbs val="0"/>
                                  </p:iterate>
                                  <p:childTnLst>
                                    <p:set>
                                      <p:cBhvr>
                                        <p:cTn id="35" dur="1" fill="hold">
                                          <p:stCondLst>
                                            <p:cond delay="0"/>
                                          </p:stCondLst>
                                        </p:cTn>
                                        <p:tgtEl>
                                          <p:spTgt spid="1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iterate type="lt">
                                    <p:tmAbs val="100"/>
                                  </p:iterate>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2001"/>
                            </p:stCondLst>
                            <p:childTnLst>
                              <p:par>
                                <p:cTn id="44" presetID="10"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iterate type="lt">
                                    <p:tmAbs val="0"/>
                                  </p:iterate>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12" grpId="1"/>
      <p:bldP spid="13" grpId="0"/>
      <p:bldP spid="1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Bulk Loading Data into an </a:t>
            </a:r>
            <a:r>
              <a:rPr lang="en-GB" dirty="0" err="1"/>
              <a:t>HBase</a:t>
            </a:r>
            <a:r>
              <a:rPr lang="en-GB" dirty="0"/>
              <a:t> Table</a:t>
            </a:r>
          </a:p>
        </p:txBody>
      </p:sp>
    </p:spTree>
    <p:extLst>
      <p:ext uri="{BB962C8B-B14F-4D97-AF65-F5344CB8AC3E}">
        <p14:creationId xmlns:p14="http://schemas.microsoft.com/office/powerpoint/2010/main" val="1706502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You Query </a:t>
            </a:r>
            <a:r>
              <a:rPr lang="en-GB" dirty="0" err="1"/>
              <a:t>HBase</a:t>
            </a:r>
            <a:r>
              <a:rPr lang="en-GB" dirty="0"/>
              <a:t> Tables from Hive?</a:t>
            </a:r>
          </a:p>
        </p:txBody>
      </p:sp>
    </p:spTree>
    <p:extLst>
      <p:ext uri="{BB962C8B-B14F-4D97-AF65-F5344CB8AC3E}">
        <p14:creationId xmlns:p14="http://schemas.microsoft.com/office/powerpoint/2010/main" val="249535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HBase"/>
          <p:cNvGrpSpPr/>
          <p:nvPr/>
        </p:nvGrpSpPr>
        <p:grpSpPr>
          <a:xfrm>
            <a:off x="5241214" y="1702419"/>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6" name="Flowchart: Magnetic Disk 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5692128" y="2506151"/>
              <a:ext cx="837089" cy="400110"/>
            </a:xfrm>
            <a:prstGeom prst="rect">
              <a:avLst/>
            </a:prstGeom>
            <a:noFill/>
          </p:spPr>
          <p:txBody>
            <a:bodyPr wrap="none" rtlCol="0">
              <a:spAutoFit/>
            </a:bodyPr>
            <a:lstStyle/>
            <a:p>
              <a:r>
                <a:rPr lang="en-GB" sz="2000" dirty="0" err="1">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aphicFrame>
        <p:nvGraphicFramePr>
          <p:cNvPr id="8" name="Table"/>
          <p:cNvGraphicFramePr>
            <a:graphicFrameLocks noGrp="1"/>
          </p:cNvGraphicFramePr>
          <p:nvPr>
            <p:extLst>
              <p:ext uri="{D42A27DB-BD31-4B8C-83A1-F6EECF244321}">
                <p14:modId xmlns:p14="http://schemas.microsoft.com/office/powerpoint/2010/main" val="863769249"/>
              </p:ext>
            </p:extLst>
          </p:nvPr>
        </p:nvGraphicFramePr>
        <p:xfrm>
          <a:off x="5869393" y="1322207"/>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a16="http://schemas.microsoft.com/office/drawing/2014/main" val="1541044443"/>
                    </a:ext>
                  </a:extLst>
                </a:gridCol>
                <a:gridCol w="505030">
                  <a:extLst>
                    <a:ext uri="{9D8B030D-6E8A-4147-A177-3AD203B41FA5}">
                      <a16:colId xmlns:a16="http://schemas.microsoft.com/office/drawing/2014/main"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graphicFrame>
        <p:nvGraphicFramePr>
          <p:cNvPr id="10" name="Table"/>
          <p:cNvGraphicFramePr>
            <a:graphicFrameLocks noGrp="1"/>
          </p:cNvGraphicFramePr>
          <p:nvPr>
            <p:extLst>
              <p:ext uri="{D42A27DB-BD31-4B8C-83A1-F6EECF244321}">
                <p14:modId xmlns:p14="http://schemas.microsoft.com/office/powerpoint/2010/main" val="1933596807"/>
              </p:ext>
            </p:extLst>
          </p:nvPr>
        </p:nvGraphicFramePr>
        <p:xfrm>
          <a:off x="4334182" y="1152410"/>
          <a:ext cx="1389735" cy="998760"/>
        </p:xfrm>
        <a:graphic>
          <a:graphicData uri="http://schemas.openxmlformats.org/drawingml/2006/table">
            <a:tbl>
              <a:tblPr firstRow="1" bandRow="1">
                <a:tableStyleId>{69012ECD-51FC-41F1-AA8D-1B2483CD663E}</a:tableStyleId>
              </a:tblPr>
              <a:tblGrid>
                <a:gridCol w="687847">
                  <a:extLst>
                    <a:ext uri="{9D8B030D-6E8A-4147-A177-3AD203B41FA5}">
                      <a16:colId xmlns:a16="http://schemas.microsoft.com/office/drawing/2014/main" val="1541044443"/>
                    </a:ext>
                  </a:extLst>
                </a:gridCol>
                <a:gridCol w="701888">
                  <a:extLst>
                    <a:ext uri="{9D8B030D-6E8A-4147-A177-3AD203B41FA5}">
                      <a16:colId xmlns:a16="http://schemas.microsoft.com/office/drawing/2014/main" val="2432818816"/>
                    </a:ext>
                  </a:extLst>
                </a:gridCol>
              </a:tblGrid>
              <a:tr h="283439">
                <a:tc gridSpan="2">
                  <a:txBody>
                    <a:bodyPr/>
                    <a:lstStyle/>
                    <a:p>
                      <a:pPr algn="ctr"/>
                      <a:r>
                        <a:rPr lang="en-GB" sz="2000" i="0" dirty="0"/>
                        <a:t>HIVE</a:t>
                      </a:r>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510645"/>
                  </a:ext>
                </a:extLst>
              </a:tr>
              <a:tr h="283439">
                <a:tc>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83439">
                <a:tc>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sp>
        <p:nvSpPr>
          <p:cNvPr id="11" name="Trapezoid 10"/>
          <p:cNvSpPr/>
          <p:nvPr/>
        </p:nvSpPr>
        <p:spPr>
          <a:xfrm rot="5400000">
            <a:off x="5799172" y="1080992"/>
            <a:ext cx="998760" cy="1141596"/>
          </a:xfrm>
          <a:prstGeom prst="trapezoid">
            <a:avLst>
              <a:gd name="adj" fmla="val 21788"/>
            </a:avLst>
          </a:prstGeom>
          <a:solidFill>
            <a:srgbClr val="4F81BD">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24590" y="3389960"/>
            <a:ext cx="11245386" cy="2308324"/>
          </a:xfrm>
          <a:prstGeom prst="rect">
            <a:avLst/>
          </a:prstGeom>
          <a:noFill/>
        </p:spPr>
        <p:txBody>
          <a:bodyPr wrap="none" rtlCol="0">
            <a:spAutoFit/>
          </a:bodyPr>
          <a:lstStyle/>
          <a:p>
            <a:r>
              <a:rPr lang="en-GB" sz="2400" dirty="0">
                <a:latin typeface="Courier New" panose="02070309020205020404" pitchFamily="49" charset="0"/>
                <a:cs typeface="Courier New" panose="02070309020205020404" pitchFamily="49" charset="0"/>
              </a:rPr>
              <a:t>CREATE EXTERNAL TABLE </a:t>
            </a:r>
            <a:r>
              <a:rPr lang="en-GB" sz="2400" dirty="0" err="1">
                <a:latin typeface="Courier New" panose="02070309020205020404" pitchFamily="49" charset="0"/>
                <a:cs typeface="Courier New" panose="02070309020205020404" pitchFamily="49" charset="0"/>
              </a:rPr>
              <a:t>hivetable</a:t>
            </a:r>
            <a:endParaRPr lang="en-GB"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(key STRING, col1 STRING, col2 STRING)</a:t>
            </a:r>
          </a:p>
          <a:p>
            <a:r>
              <a:rPr lang="en-GB" sz="2400" dirty="0">
                <a:latin typeface="Courier New" panose="02070309020205020404" pitchFamily="49" charset="0"/>
                <a:cs typeface="Courier New" panose="02070309020205020404" pitchFamily="49" charset="0"/>
              </a:rPr>
              <a:t>STORED BY '</a:t>
            </a:r>
            <a:r>
              <a:rPr lang="en-GB" sz="2400" dirty="0" err="1">
                <a:latin typeface="Courier New" panose="02070309020205020404" pitchFamily="49" charset="0"/>
                <a:cs typeface="Courier New" panose="02070309020205020404" pitchFamily="49" charset="0"/>
              </a:rPr>
              <a:t>org.apache.hadoop.hive.hbase.HBaseStoragehandler</a:t>
            </a:r>
            <a:r>
              <a:rPr lang="en-GB" sz="2400" dirty="0">
                <a:latin typeface="Courier New" panose="02070309020205020404" pitchFamily="49" charset="0"/>
                <a:cs typeface="Courier New" panose="02070309020205020404" pitchFamily="49" charset="0"/>
              </a:rPr>
              <a:t>'</a:t>
            </a:r>
          </a:p>
          <a:p>
            <a:r>
              <a:rPr lang="en-GB" sz="2400" dirty="0">
                <a:latin typeface="Courier New" panose="02070309020205020404" pitchFamily="49" charset="0"/>
                <a:cs typeface="Courier New" panose="02070309020205020404" pitchFamily="49" charset="0"/>
              </a:rPr>
              <a:t>WITH SERDEPROPERTIES</a:t>
            </a:r>
          </a:p>
          <a:p>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hbase.columns.mapping</a:t>
            </a:r>
            <a:r>
              <a:rPr lang="en-GB" sz="2400" dirty="0">
                <a:latin typeface="Courier New" panose="02070309020205020404" pitchFamily="49" charset="0"/>
                <a:cs typeface="Courier New" panose="02070309020205020404" pitchFamily="49" charset="0"/>
              </a:rPr>
              <a:t>' = ':key,cf:col1, cf:col2')</a:t>
            </a:r>
          </a:p>
          <a:p>
            <a:r>
              <a:rPr lang="en-GB" sz="2400" dirty="0">
                <a:latin typeface="Courier New" panose="02070309020205020404" pitchFamily="49" charset="0"/>
                <a:cs typeface="Courier New" panose="02070309020205020404" pitchFamily="49" charset="0"/>
              </a:rPr>
              <a:t>TBLPROPERTIES('hbase.table.name' = '</a:t>
            </a:r>
            <a:r>
              <a:rPr lang="en-GB" sz="2400" dirty="0" err="1">
                <a:latin typeface="Courier New" panose="02070309020205020404" pitchFamily="49" charset="0"/>
                <a:cs typeface="Courier New" panose="02070309020205020404" pitchFamily="49" charset="0"/>
              </a:rPr>
              <a:t>hbtable</a:t>
            </a:r>
            <a:r>
              <a:rPr lang="en-GB" sz="2400" dirty="0">
                <a:latin typeface="Courier New" panose="02070309020205020404" pitchFamily="49" charset="0"/>
                <a:cs typeface="Courier New" panose="02070309020205020404" pitchFamily="49" charset="0"/>
              </a:rPr>
              <a:t>')</a:t>
            </a:r>
          </a:p>
        </p:txBody>
      </p:sp>
      <p:grpSp>
        <p:nvGrpSpPr>
          <p:cNvPr id="16" name="Group 15"/>
          <p:cNvGrpSpPr/>
          <p:nvPr/>
        </p:nvGrpSpPr>
        <p:grpSpPr>
          <a:xfrm>
            <a:off x="2543180" y="1251180"/>
            <a:ext cx="1658981" cy="753880"/>
            <a:chOff x="6666001" y="1395559"/>
            <a:chExt cx="1658981" cy="753880"/>
          </a:xfrm>
        </p:grpSpPr>
        <p:sp>
          <p:nvSpPr>
            <p:cNvPr id="15" name="Right Arrow 14"/>
            <p:cNvSpPr/>
            <p:nvPr/>
          </p:nvSpPr>
          <p:spPr>
            <a:xfrm flipH="1">
              <a:off x="6666001" y="1395559"/>
              <a:ext cx="1658981" cy="753880"/>
            </a:xfrm>
            <a:prstGeom prst="right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849898" y="1550293"/>
              <a:ext cx="1475084" cy="461665"/>
            </a:xfrm>
            <a:prstGeom prst="rect">
              <a:avLst/>
            </a:prstGeom>
            <a:noFill/>
          </p:spPr>
          <p:txBody>
            <a:bodyPr wrap="none" rtlCol="0">
              <a:spAutoFit/>
            </a:bodyPr>
            <a:lstStyle/>
            <a:p>
              <a:r>
                <a:rPr lang="en-GB" sz="2400" dirty="0">
                  <a:latin typeface="Courier New" panose="02070309020205020404" pitchFamily="49" charset="0"/>
                  <a:cs typeface="Courier New" panose="02070309020205020404" pitchFamily="49" charset="0"/>
                </a:rPr>
                <a:t>SELECT…</a:t>
              </a:r>
            </a:p>
          </p:txBody>
        </p:sp>
      </p:grpSp>
    </p:spTree>
    <p:extLst>
      <p:ext uri="{BB962C8B-B14F-4D97-AF65-F5344CB8AC3E}">
        <p14:creationId xmlns:p14="http://schemas.microsoft.com/office/powerpoint/2010/main" val="135686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3501"/>
                            </p:stCondLst>
                            <p:childTnLst>
                              <p:par>
                                <p:cTn id="8" presetID="22" presetClass="entr" presetSubtype="2" fill="hold" grpId="0" nodeType="after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4501"/>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Querying </a:t>
            </a:r>
            <a:r>
              <a:rPr lang="en-GB" dirty="0" err="1"/>
              <a:t>HBase</a:t>
            </a:r>
            <a:r>
              <a:rPr lang="en-GB" dirty="0"/>
              <a:t> from Hive</a:t>
            </a:r>
          </a:p>
        </p:txBody>
      </p:sp>
    </p:spTree>
    <p:extLst>
      <p:ext uri="{BB962C8B-B14F-4D97-AF65-F5344CB8AC3E}">
        <p14:creationId xmlns:p14="http://schemas.microsoft.com/office/powerpoint/2010/main" val="298393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Apache </a:t>
            </a:r>
            <a:r>
              <a:rPr lang="en-GB" dirty="0" err="1"/>
              <a:t>HBase</a:t>
            </a:r>
            <a:r>
              <a:rPr lang="en-GB" dirty="0"/>
              <a:t>?</a:t>
            </a:r>
          </a:p>
        </p:txBody>
      </p:sp>
    </p:spTree>
    <p:extLst>
      <p:ext uri="{BB962C8B-B14F-4D97-AF65-F5344CB8AC3E}">
        <p14:creationId xmlns:p14="http://schemas.microsoft.com/office/powerpoint/2010/main" val="422588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You Query </a:t>
            </a:r>
            <a:r>
              <a:rPr lang="en-GB" dirty="0" err="1"/>
              <a:t>HBase</a:t>
            </a:r>
            <a:r>
              <a:rPr lang="en-GB" dirty="0"/>
              <a:t> Tables using SQL?</a:t>
            </a:r>
          </a:p>
        </p:txBody>
      </p:sp>
    </p:spTree>
    <p:extLst>
      <p:ext uri="{BB962C8B-B14F-4D97-AF65-F5344CB8AC3E}">
        <p14:creationId xmlns:p14="http://schemas.microsoft.com/office/powerpoint/2010/main" val="58684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Data Flow"/>
          <p:cNvSpPr/>
          <p:nvPr/>
        </p:nvSpPr>
        <p:spPr>
          <a:xfrm flipV="1">
            <a:off x="9143207" y="3005017"/>
            <a:ext cx="871870" cy="1674445"/>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HBase"/>
          <p:cNvGrpSpPr/>
          <p:nvPr/>
        </p:nvGrpSpPr>
        <p:grpSpPr>
          <a:xfrm>
            <a:off x="8433593" y="5103346"/>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6" name="Flowchart: Magnetic Disk 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5692128" y="2506151"/>
              <a:ext cx="837089" cy="400110"/>
            </a:xfrm>
            <a:prstGeom prst="rect">
              <a:avLst/>
            </a:prstGeom>
            <a:noFill/>
          </p:spPr>
          <p:txBody>
            <a:bodyPr wrap="none" rtlCol="0">
              <a:spAutoFit/>
            </a:bodyPr>
            <a:lstStyle/>
            <a:p>
              <a:r>
                <a:rPr lang="en-GB" sz="2000" dirty="0" err="1">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aphicFrame>
        <p:nvGraphicFramePr>
          <p:cNvPr id="8" name="Table"/>
          <p:cNvGraphicFramePr>
            <a:graphicFrameLocks noGrp="1"/>
          </p:cNvGraphicFramePr>
          <p:nvPr>
            <p:extLst>
              <p:ext uri="{D42A27DB-BD31-4B8C-83A1-F6EECF244321}">
                <p14:modId xmlns:p14="http://schemas.microsoft.com/office/powerpoint/2010/main" val="2304403674"/>
              </p:ext>
            </p:extLst>
          </p:nvPr>
        </p:nvGraphicFramePr>
        <p:xfrm>
          <a:off x="9061772" y="4723134"/>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a16="http://schemas.microsoft.com/office/drawing/2014/main" val="1541044443"/>
                    </a:ext>
                  </a:extLst>
                </a:gridCol>
                <a:gridCol w="505030">
                  <a:extLst>
                    <a:ext uri="{9D8B030D-6E8A-4147-A177-3AD203B41FA5}">
                      <a16:colId xmlns:a16="http://schemas.microsoft.com/office/drawing/2014/main"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grpSp>
        <p:nvGrpSpPr>
          <p:cNvPr id="76" name="Phoenix"/>
          <p:cNvGrpSpPr/>
          <p:nvPr/>
        </p:nvGrpSpPr>
        <p:grpSpPr>
          <a:xfrm>
            <a:off x="8621590" y="3118471"/>
            <a:ext cx="1856598" cy="1330016"/>
            <a:chOff x="8621590" y="3118471"/>
            <a:chExt cx="1856598" cy="1330016"/>
          </a:xfrm>
        </p:grpSpPr>
        <p:grpSp>
          <p:nvGrpSpPr>
            <p:cNvPr id="52" name="Group 51"/>
            <p:cNvGrpSpPr/>
            <p:nvPr/>
          </p:nvGrpSpPr>
          <p:grpSpPr>
            <a:xfrm>
              <a:off x="8729994" y="3118471"/>
              <a:ext cx="1596189" cy="941831"/>
              <a:chOff x="4111356" y="1439862"/>
              <a:chExt cx="1698096" cy="1001961"/>
            </a:xfrm>
          </p:grpSpPr>
          <p:grpSp>
            <p:nvGrpSpPr>
              <p:cNvPr id="9" name="Group 8"/>
              <p:cNvGrpSpPr>
                <a:grpSpLocks noChangeAspect="1"/>
              </p:cNvGrpSpPr>
              <p:nvPr/>
            </p:nvGrpSpPr>
            <p:grpSpPr>
              <a:xfrm>
                <a:off x="4111356" y="1439862"/>
                <a:ext cx="1698096" cy="1001961"/>
                <a:chOff x="5075237" y="4611113"/>
                <a:chExt cx="1698096" cy="1001961"/>
              </a:xfrm>
            </p:grpSpPr>
            <p:grpSp>
              <p:nvGrpSpPr>
                <p:cNvPr id="10" name="Group 9"/>
                <p:cNvGrpSpPr/>
                <p:nvPr/>
              </p:nvGrpSpPr>
              <p:grpSpPr>
                <a:xfrm>
                  <a:off x="5075237" y="4611113"/>
                  <a:ext cx="1698096" cy="989275"/>
                  <a:chOff x="2704570" y="2079890"/>
                  <a:chExt cx="1698096" cy="989275"/>
                </a:xfrm>
              </p:grpSpPr>
              <p:sp>
                <p:nvSpPr>
                  <p:cNvPr id="12" name="Flowchart: Magnetic Disk 11"/>
                  <p:cNvSpPr>
                    <a:spLocks noChangeAspect="1"/>
                  </p:cNvSpPr>
                  <p:nvPr/>
                </p:nvSpPr>
                <p:spPr>
                  <a:xfrm>
                    <a:off x="2713037" y="2109789"/>
                    <a:ext cx="1681162" cy="959376"/>
                  </a:xfrm>
                  <a:prstGeom prst="flowChartMagneticDisk">
                    <a:avLst/>
                  </a:prstGeom>
                  <a:noFill/>
                  <a:ln w="285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auto">
                  <a:xfrm>
                    <a:off x="2704570" y="2079890"/>
                    <a:ext cx="1698096" cy="3429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Oval 10"/>
                <p:cNvSpPr/>
                <p:nvPr/>
              </p:nvSpPr>
              <p:spPr bwMode="auto">
                <a:xfrm>
                  <a:off x="5085820" y="5270174"/>
                  <a:ext cx="1685396" cy="342900"/>
                </a:xfrm>
                <a:prstGeom prst="ellipse">
                  <a:avLst/>
                </a:prstGeom>
                <a:solidFill>
                  <a:schemeClr val="bg1"/>
                </a:solidFill>
                <a:ln w="25400">
                  <a:solidFill>
                    <a:srgbClr val="9696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1" name="Group 50"/>
              <p:cNvGrpSpPr/>
              <p:nvPr/>
            </p:nvGrpSpPr>
            <p:grpSpPr>
              <a:xfrm>
                <a:off x="4585325" y="1821134"/>
                <a:ext cx="682421" cy="530205"/>
                <a:chOff x="1406526" y="2273300"/>
                <a:chExt cx="1060450" cy="823913"/>
              </a:xfrm>
            </p:grpSpPr>
            <p:sp>
              <p:nvSpPr>
                <p:cNvPr id="23" name="Freeform 5"/>
                <p:cNvSpPr>
                  <a:spLocks noEditPoints="1"/>
                </p:cNvSpPr>
                <p:nvPr/>
              </p:nvSpPr>
              <p:spPr bwMode="auto">
                <a:xfrm>
                  <a:off x="1406526" y="2722563"/>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noEditPoints="1"/>
                </p:cNvSpPr>
                <p:nvPr/>
              </p:nvSpPr>
              <p:spPr bwMode="auto">
                <a:xfrm>
                  <a:off x="1633538" y="2273300"/>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8"/>
                <p:cNvSpPr>
                  <a:spLocks noEditPoints="1"/>
                </p:cNvSpPr>
                <p:nvPr/>
              </p:nvSpPr>
              <p:spPr bwMode="auto">
                <a:xfrm>
                  <a:off x="2157413" y="2786063"/>
                  <a:ext cx="309563" cy="311150"/>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sp>
          <p:nvSpPr>
            <p:cNvPr id="75" name="TextBox 74"/>
            <p:cNvSpPr txBox="1"/>
            <p:nvPr/>
          </p:nvSpPr>
          <p:spPr>
            <a:xfrm>
              <a:off x="8621590" y="4048377"/>
              <a:ext cx="1856598" cy="400110"/>
            </a:xfrm>
            <a:prstGeom prst="rect">
              <a:avLst/>
            </a:prstGeom>
            <a:noFill/>
          </p:spPr>
          <p:txBody>
            <a:bodyPr wrap="none" rtlCol="0">
              <a:spAutoFit/>
            </a:bodyPr>
            <a:lstStyle/>
            <a:p>
              <a:r>
                <a:rPr lang="en-GB" sz="2000" dirty="0"/>
                <a:t>Apache Phoenix</a:t>
              </a:r>
            </a:p>
          </p:txBody>
        </p:sp>
      </p:grpSp>
      <p:grpSp>
        <p:nvGrpSpPr>
          <p:cNvPr id="74" name="SQLLine"/>
          <p:cNvGrpSpPr/>
          <p:nvPr/>
        </p:nvGrpSpPr>
        <p:grpSpPr>
          <a:xfrm>
            <a:off x="7886868" y="911653"/>
            <a:ext cx="1554503" cy="1246441"/>
            <a:chOff x="7774789" y="2639076"/>
            <a:chExt cx="1116179" cy="922665"/>
          </a:xfrm>
        </p:grpSpPr>
        <p:grpSp>
          <p:nvGrpSpPr>
            <p:cNvPr id="63" name="Group 62"/>
            <p:cNvGrpSpPr>
              <a:grpSpLocks noChangeAspect="1"/>
            </p:cNvGrpSpPr>
            <p:nvPr/>
          </p:nvGrpSpPr>
          <p:grpSpPr>
            <a:xfrm>
              <a:off x="7774789" y="2639076"/>
              <a:ext cx="1116179" cy="922665"/>
              <a:chOff x="6639572" y="1907217"/>
              <a:chExt cx="3200400" cy="2645540"/>
            </a:xfrm>
          </p:grpSpPr>
          <p:grpSp>
            <p:nvGrpSpPr>
              <p:cNvPr id="64" name="Group 63"/>
              <p:cNvGrpSpPr>
                <a:grpSpLocks noChangeAspect="1"/>
              </p:cNvGrpSpPr>
              <p:nvPr/>
            </p:nvGrpSpPr>
            <p:grpSpPr>
              <a:xfrm>
                <a:off x="6639572" y="1907217"/>
                <a:ext cx="3200400" cy="2645540"/>
                <a:chOff x="6219422" y="1886308"/>
                <a:chExt cx="3657600" cy="2752244"/>
              </a:xfrm>
            </p:grpSpPr>
            <p:grpSp>
              <p:nvGrpSpPr>
                <p:cNvPr id="66" name="Group 65"/>
                <p:cNvGrpSpPr/>
                <p:nvPr/>
              </p:nvGrpSpPr>
              <p:grpSpPr>
                <a:xfrm>
                  <a:off x="6219422" y="1886308"/>
                  <a:ext cx="3657600" cy="2752244"/>
                  <a:chOff x="6219421" y="1886308"/>
                  <a:chExt cx="3657600" cy="2752244"/>
                </a:xfrm>
              </p:grpSpPr>
              <p:sp>
                <p:nvSpPr>
                  <p:cNvPr id="68" name="Rectangle 67"/>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8580436" y="1996036"/>
                    <a:ext cx="731520" cy="237744"/>
                    <a:chOff x="8580436" y="1996036"/>
                    <a:chExt cx="731520" cy="237744"/>
                  </a:xfrm>
                </p:grpSpPr>
                <p:sp>
                  <p:nvSpPr>
                    <p:cNvPr id="71" name="Rectangle 70"/>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2" name="Straight Connector 71"/>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67" name="Straight Connector 66"/>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7788046" y="2826101"/>
              <a:ext cx="962186" cy="369332"/>
            </a:xfrm>
            <a:prstGeom prst="rect">
              <a:avLst/>
            </a:prstGeom>
            <a:noFill/>
          </p:spPr>
          <p:txBody>
            <a:bodyPr wrap="none" rtlCol="0">
              <a:spAutoFit/>
            </a:bodyPr>
            <a:lstStyle/>
            <a:p>
              <a:r>
                <a:rPr lang="en-GB" dirty="0">
                  <a:solidFill>
                    <a:schemeClr val="bg1"/>
                  </a:solidFill>
                </a:rPr>
                <a:t>&gt;SELECT</a:t>
              </a:r>
            </a:p>
          </p:txBody>
        </p:sp>
      </p:grpSp>
      <p:grpSp>
        <p:nvGrpSpPr>
          <p:cNvPr id="80" name="JDBC"/>
          <p:cNvGrpSpPr/>
          <p:nvPr/>
        </p:nvGrpSpPr>
        <p:grpSpPr>
          <a:xfrm>
            <a:off x="8314660" y="2152688"/>
            <a:ext cx="2530551" cy="676471"/>
            <a:chOff x="8314660" y="2152688"/>
            <a:chExt cx="2530551" cy="676471"/>
          </a:xfrm>
        </p:grpSpPr>
        <p:sp>
          <p:nvSpPr>
            <p:cNvPr id="78" name="Left Brace 77"/>
            <p:cNvSpPr/>
            <p:nvPr/>
          </p:nvSpPr>
          <p:spPr>
            <a:xfrm rot="16200000">
              <a:off x="9302395" y="1286343"/>
              <a:ext cx="555081" cy="2530551"/>
            </a:xfrm>
            <a:prstGeom prst="leftBrac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9" name="TextBox 78"/>
            <p:cNvSpPr txBox="1"/>
            <p:nvPr/>
          </p:nvSpPr>
          <p:spPr>
            <a:xfrm>
              <a:off x="9230176" y="2152688"/>
              <a:ext cx="801823" cy="461665"/>
            </a:xfrm>
            <a:prstGeom prst="rect">
              <a:avLst/>
            </a:prstGeom>
            <a:noFill/>
          </p:spPr>
          <p:txBody>
            <a:bodyPr wrap="none" rtlCol="0">
              <a:spAutoFit/>
            </a:bodyPr>
            <a:lstStyle/>
            <a:p>
              <a:r>
                <a:rPr lang="en-GB" sz="2400" dirty="0"/>
                <a:t>JDBC</a:t>
              </a:r>
            </a:p>
          </p:txBody>
        </p:sp>
      </p:grpSp>
      <p:grpSp>
        <p:nvGrpSpPr>
          <p:cNvPr id="84" name="Client App"/>
          <p:cNvGrpSpPr/>
          <p:nvPr/>
        </p:nvGrpSpPr>
        <p:grpSpPr>
          <a:xfrm>
            <a:off x="10104259" y="939925"/>
            <a:ext cx="1457117" cy="1204494"/>
            <a:chOff x="10104259" y="939925"/>
            <a:chExt cx="1457117" cy="1204494"/>
          </a:xfrm>
        </p:grpSpPr>
        <p:grpSp>
          <p:nvGrpSpPr>
            <p:cNvPr id="53" name="Client App"/>
            <p:cNvGrpSpPr>
              <a:grpSpLocks noChangeAspect="1"/>
            </p:cNvGrpSpPr>
            <p:nvPr/>
          </p:nvGrpSpPr>
          <p:grpSpPr>
            <a:xfrm>
              <a:off x="10104259" y="939925"/>
              <a:ext cx="1457117" cy="1204494"/>
              <a:chOff x="6639572" y="1907217"/>
              <a:chExt cx="3200400" cy="2645540"/>
            </a:xfrm>
          </p:grpSpPr>
          <p:grpSp>
            <p:nvGrpSpPr>
              <p:cNvPr id="54" name="Group 53"/>
              <p:cNvGrpSpPr>
                <a:grpSpLocks noChangeAspect="1"/>
              </p:cNvGrpSpPr>
              <p:nvPr/>
            </p:nvGrpSpPr>
            <p:grpSpPr>
              <a:xfrm>
                <a:off x="6639572" y="1907217"/>
                <a:ext cx="3200400" cy="2645540"/>
                <a:chOff x="6219422" y="1886308"/>
                <a:chExt cx="3657600" cy="2752244"/>
              </a:xfrm>
            </p:grpSpPr>
            <p:grpSp>
              <p:nvGrpSpPr>
                <p:cNvPr id="56" name="Group 55"/>
                <p:cNvGrpSpPr/>
                <p:nvPr/>
              </p:nvGrpSpPr>
              <p:grpSpPr>
                <a:xfrm>
                  <a:off x="6219422" y="1886308"/>
                  <a:ext cx="3657600" cy="2752244"/>
                  <a:chOff x="6219421" y="1886308"/>
                  <a:chExt cx="3657600" cy="2752244"/>
                </a:xfrm>
              </p:grpSpPr>
              <p:sp>
                <p:nvSpPr>
                  <p:cNvPr id="58" name="Rectangle 57"/>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8580436" y="1996036"/>
                    <a:ext cx="731520" cy="237744"/>
                    <a:chOff x="8580436" y="1996036"/>
                    <a:chExt cx="731520" cy="237744"/>
                  </a:xfrm>
                </p:grpSpPr>
                <p:sp>
                  <p:nvSpPr>
                    <p:cNvPr id="61" name="Rectangle 60"/>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57" name="Straight Connector 56"/>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83" name="Picture 82"/>
            <p:cNvPicPr>
              <a:picLocks noChangeAspect="1"/>
            </p:cNvPicPr>
            <p:nvPr/>
          </p:nvPicPr>
          <p:blipFill>
            <a:blip r:embed="rId3"/>
            <a:stretch>
              <a:fillRect/>
            </a:stretch>
          </p:blipFill>
          <p:spPr>
            <a:xfrm>
              <a:off x="10333102" y="1306513"/>
              <a:ext cx="1024217" cy="640135"/>
            </a:xfrm>
            <a:prstGeom prst="rect">
              <a:avLst/>
            </a:prstGeom>
          </p:spPr>
        </p:pic>
      </p:grpSp>
      <p:sp>
        <p:nvSpPr>
          <p:cNvPr id="86" name="Key Points"/>
          <p:cNvSpPr>
            <a:spLocks noGrp="1"/>
          </p:cNvSpPr>
          <p:nvPr>
            <p:ph sz="half" idx="2"/>
          </p:nvPr>
        </p:nvSpPr>
        <p:spPr>
          <a:xfrm>
            <a:off x="379511" y="1371601"/>
            <a:ext cx="6294005" cy="4953001"/>
          </a:xfrm>
        </p:spPr>
        <p:txBody>
          <a:bodyPr>
            <a:noAutofit/>
          </a:bodyPr>
          <a:lstStyle/>
          <a:p>
            <a:r>
              <a:rPr lang="en-GB" sz="3600" dirty="0"/>
              <a:t>Apache Phoenix</a:t>
            </a:r>
          </a:p>
          <a:p>
            <a:pPr lvl="1"/>
            <a:r>
              <a:rPr lang="en-GB" sz="3200" dirty="0"/>
              <a:t>Relational database engine built on </a:t>
            </a:r>
            <a:r>
              <a:rPr lang="en-GB" sz="3200" dirty="0" err="1"/>
              <a:t>HBase</a:t>
            </a:r>
            <a:endParaRPr lang="en-GB" sz="3200" dirty="0"/>
          </a:p>
          <a:p>
            <a:pPr lvl="1"/>
            <a:r>
              <a:rPr lang="en-GB" sz="3200" dirty="0"/>
              <a:t>Included in Azure HDInsight</a:t>
            </a:r>
          </a:p>
          <a:p>
            <a:r>
              <a:rPr lang="en-GB" sz="3600" dirty="0"/>
              <a:t>JDBC Interface</a:t>
            </a:r>
          </a:p>
          <a:p>
            <a:pPr lvl="1"/>
            <a:r>
              <a:rPr lang="en-GB" sz="3200" dirty="0"/>
              <a:t>Clients connect using JDBC</a:t>
            </a:r>
          </a:p>
          <a:p>
            <a:pPr lvl="1"/>
            <a:r>
              <a:rPr lang="en-GB" sz="3200" dirty="0" err="1"/>
              <a:t>SQLLine</a:t>
            </a:r>
            <a:r>
              <a:rPr lang="en-GB" sz="3200" dirty="0"/>
              <a:t> client included in HDInsight</a:t>
            </a:r>
          </a:p>
        </p:txBody>
      </p:sp>
    </p:spTree>
    <p:extLst>
      <p:ext uri="{BB962C8B-B14F-4D97-AF65-F5344CB8AC3E}">
        <p14:creationId xmlns:p14="http://schemas.microsoft.com/office/powerpoint/2010/main" val="358271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xEl>
                                              <p:pRg st="5" end="5"/>
                                            </p:txEl>
                                          </p:spTgt>
                                        </p:tgtEl>
                                        <p:attrNameLst>
                                          <p:attrName>style.visibility</p:attrName>
                                        </p:attrNameLst>
                                      </p:cBhvr>
                                      <p:to>
                                        <p:strVal val="visible"/>
                                      </p:to>
                                    </p:set>
                                  </p:childTnLst>
                                </p:cTn>
                              </p:par>
                            </p:childTnLst>
                          </p:cTn>
                        </p:par>
                        <p:par>
                          <p:cTn id="27" fill="hold">
                            <p:stCondLst>
                              <p:cond delay="0"/>
                            </p:stCondLst>
                            <p:childTnLst>
                              <p:par>
                                <p:cTn id="28" presetID="22" presetClass="entr" presetSubtype="4" fill="hold" grpId="0" nodeType="after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down)">
                                      <p:cBhvr>
                                        <p:cTn id="30" dur="500"/>
                                        <p:tgtEl>
                                          <p:spTgt spid="77"/>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wipe(down)">
                                      <p:cBhvr>
                                        <p:cTn id="34" dur="500"/>
                                        <p:tgtEl>
                                          <p:spTgt spid="80"/>
                                        </p:tgtEl>
                                      </p:cBhvr>
                                    </p:animEffect>
                                  </p:childTnLst>
                                </p:cTn>
                              </p:par>
                              <p:par>
                                <p:cTn id="35" presetID="10"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500"/>
                                        <p:tgtEl>
                                          <p:spTgt spid="84"/>
                                        </p:tgtEl>
                                      </p:cBhvr>
                                    </p:animEffect>
                                  </p:childTnLst>
                                </p:cTn>
                              </p:par>
                              <p:par>
                                <p:cTn id="38" presetID="10" presetClass="entr" presetSubtype="0" fill="hold"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fade">
                                      <p:cBhvr>
                                        <p:cTn id="4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6"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t>
            </a:r>
            <a:r>
              <a:rPr lang="en-GB" dirty="0" err="1"/>
              <a:t>SQLLine</a:t>
            </a:r>
            <a:r>
              <a:rPr lang="en-GB" dirty="0"/>
              <a:t> to Query an </a:t>
            </a:r>
            <a:r>
              <a:rPr lang="en-GB" dirty="0" err="1"/>
              <a:t>HBase</a:t>
            </a:r>
            <a:r>
              <a:rPr lang="en-GB" dirty="0"/>
              <a:t> Table</a:t>
            </a:r>
          </a:p>
        </p:txBody>
      </p:sp>
    </p:spTree>
    <p:extLst>
      <p:ext uri="{BB962C8B-B14F-4D97-AF65-F5344CB8AC3E}">
        <p14:creationId xmlns:p14="http://schemas.microsoft.com/office/powerpoint/2010/main" val="176727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You Build an </a:t>
            </a:r>
            <a:r>
              <a:rPr lang="en-GB" dirty="0" err="1"/>
              <a:t>HBase</a:t>
            </a:r>
            <a:r>
              <a:rPr lang="en-GB" dirty="0"/>
              <a:t> Client?</a:t>
            </a:r>
          </a:p>
        </p:txBody>
      </p:sp>
    </p:spTree>
    <p:extLst>
      <p:ext uri="{BB962C8B-B14F-4D97-AF65-F5344CB8AC3E}">
        <p14:creationId xmlns:p14="http://schemas.microsoft.com/office/powerpoint/2010/main" val="20353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HBase"/>
          <p:cNvGrpSpPr/>
          <p:nvPr/>
        </p:nvGrpSpPr>
        <p:grpSpPr>
          <a:xfrm>
            <a:off x="8770477" y="1092820"/>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6" name="Flowchart: Magnetic Disk 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5692128" y="2506151"/>
              <a:ext cx="837089" cy="400110"/>
            </a:xfrm>
            <a:prstGeom prst="rect">
              <a:avLst/>
            </a:prstGeom>
            <a:noFill/>
          </p:spPr>
          <p:txBody>
            <a:bodyPr wrap="none" rtlCol="0">
              <a:spAutoFit/>
            </a:bodyPr>
            <a:lstStyle/>
            <a:p>
              <a:r>
                <a:rPr lang="en-GB" sz="2000" dirty="0" err="1">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aphicFrame>
        <p:nvGraphicFramePr>
          <p:cNvPr id="8" name="Table"/>
          <p:cNvGraphicFramePr>
            <a:graphicFrameLocks noGrp="1"/>
          </p:cNvGraphicFramePr>
          <p:nvPr>
            <p:extLst/>
          </p:nvPr>
        </p:nvGraphicFramePr>
        <p:xfrm>
          <a:off x="9398656" y="712608"/>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a16="http://schemas.microsoft.com/office/drawing/2014/main" val="1541044443"/>
                    </a:ext>
                  </a:extLst>
                </a:gridCol>
                <a:gridCol w="505030">
                  <a:extLst>
                    <a:ext uri="{9D8B030D-6E8A-4147-A177-3AD203B41FA5}">
                      <a16:colId xmlns:a16="http://schemas.microsoft.com/office/drawing/2014/main"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86860"/>
                  </a:ext>
                </a:extLst>
              </a:tr>
            </a:tbl>
          </a:graphicData>
        </a:graphic>
      </p:graphicFrame>
      <p:sp>
        <p:nvSpPr>
          <p:cNvPr id="86" name="Key Points"/>
          <p:cNvSpPr>
            <a:spLocks noGrp="1"/>
          </p:cNvSpPr>
          <p:nvPr>
            <p:ph sz="half" idx="2"/>
          </p:nvPr>
        </p:nvSpPr>
        <p:spPr>
          <a:xfrm>
            <a:off x="431534" y="788566"/>
            <a:ext cx="7409409" cy="4365804"/>
          </a:xfrm>
        </p:spPr>
        <p:txBody>
          <a:bodyPr>
            <a:noAutofit/>
          </a:bodyPr>
          <a:lstStyle/>
          <a:p>
            <a:r>
              <a:rPr lang="en-GB" sz="3600" dirty="0" err="1"/>
              <a:t>org.apache.hadoop.hbase</a:t>
            </a:r>
            <a:r>
              <a:rPr lang="en-GB" sz="3600" dirty="0"/>
              <a:t>._</a:t>
            </a:r>
          </a:p>
          <a:p>
            <a:pPr lvl="1"/>
            <a:r>
              <a:rPr lang="en-GB" sz="3200" dirty="0"/>
              <a:t>Java libraries for </a:t>
            </a:r>
            <a:r>
              <a:rPr lang="en-GB" sz="3200" dirty="0" err="1"/>
              <a:t>HBase</a:t>
            </a:r>
            <a:endParaRPr lang="en-GB" sz="3200" dirty="0"/>
          </a:p>
          <a:p>
            <a:pPr lvl="2"/>
            <a:r>
              <a:rPr lang="en-GB" sz="2800" dirty="0" err="1"/>
              <a:t>HBaseConfiguration</a:t>
            </a:r>
            <a:endParaRPr lang="en-GB" sz="2800" dirty="0"/>
          </a:p>
          <a:p>
            <a:pPr lvl="2"/>
            <a:r>
              <a:rPr lang="en-GB" sz="2800" dirty="0" err="1"/>
              <a:t>HTable</a:t>
            </a:r>
            <a:endParaRPr lang="en-GB" sz="2800" dirty="0"/>
          </a:p>
          <a:p>
            <a:pPr lvl="2"/>
            <a:r>
              <a:rPr lang="en-GB" sz="2800" dirty="0"/>
              <a:t>Put, Get, Scan</a:t>
            </a:r>
          </a:p>
          <a:p>
            <a:r>
              <a:rPr lang="en-GB" sz="3600" dirty="0" err="1"/>
              <a:t>HBase</a:t>
            </a:r>
            <a:r>
              <a:rPr lang="en-GB" sz="3600" dirty="0"/>
              <a:t> Rest API Client</a:t>
            </a:r>
          </a:p>
          <a:p>
            <a:pPr lvl="1"/>
            <a:r>
              <a:rPr lang="en-GB" sz="3200" dirty="0"/>
              <a:t>.NET wrapper around </a:t>
            </a:r>
            <a:r>
              <a:rPr lang="en-GB" sz="3200" dirty="0" err="1"/>
              <a:t>HBase</a:t>
            </a:r>
            <a:r>
              <a:rPr lang="en-GB" sz="3200" dirty="0"/>
              <a:t> REST API</a:t>
            </a:r>
          </a:p>
          <a:p>
            <a:pPr lvl="2"/>
            <a:r>
              <a:rPr lang="en-GB" sz="2800" dirty="0" err="1"/>
              <a:t>HBaseClient</a:t>
            </a:r>
            <a:endParaRPr lang="en-GB" sz="2800" dirty="0"/>
          </a:p>
          <a:p>
            <a:pPr lvl="2"/>
            <a:r>
              <a:rPr lang="en-GB" sz="2800" dirty="0"/>
              <a:t>Scanner</a:t>
            </a:r>
          </a:p>
          <a:p>
            <a:pPr lvl="2"/>
            <a:r>
              <a:rPr lang="en-GB" sz="2800" dirty="0" err="1"/>
              <a:t>CellSet</a:t>
            </a:r>
            <a:endParaRPr lang="en-GB" sz="2800" dirty="0"/>
          </a:p>
          <a:p>
            <a:pPr lvl="2"/>
            <a:r>
              <a:rPr lang="en-GB" sz="2800" dirty="0"/>
              <a:t>Cell</a:t>
            </a:r>
          </a:p>
          <a:p>
            <a:pPr lvl="1"/>
            <a:endParaRPr lang="en-GB" sz="3200" dirty="0"/>
          </a:p>
        </p:txBody>
      </p:sp>
      <p:grpSp>
        <p:nvGrpSpPr>
          <p:cNvPr id="2" name=".NET Client"/>
          <p:cNvGrpSpPr/>
          <p:nvPr/>
        </p:nvGrpSpPr>
        <p:grpSpPr>
          <a:xfrm>
            <a:off x="8941496" y="4858032"/>
            <a:ext cx="1790672" cy="1480220"/>
            <a:chOff x="8941496" y="4858032"/>
            <a:chExt cx="1457117" cy="1204494"/>
          </a:xfrm>
        </p:grpSpPr>
        <p:grpSp>
          <p:nvGrpSpPr>
            <p:cNvPr id="53" name="Client App"/>
            <p:cNvGrpSpPr>
              <a:grpSpLocks noChangeAspect="1"/>
            </p:cNvGrpSpPr>
            <p:nvPr/>
          </p:nvGrpSpPr>
          <p:grpSpPr>
            <a:xfrm>
              <a:off x="8941496" y="4858032"/>
              <a:ext cx="1457117" cy="1204494"/>
              <a:chOff x="6639572" y="1907217"/>
              <a:chExt cx="3200400" cy="2645540"/>
            </a:xfrm>
          </p:grpSpPr>
          <p:grpSp>
            <p:nvGrpSpPr>
              <p:cNvPr id="54" name="Group 53"/>
              <p:cNvGrpSpPr>
                <a:grpSpLocks noChangeAspect="1"/>
              </p:cNvGrpSpPr>
              <p:nvPr/>
            </p:nvGrpSpPr>
            <p:grpSpPr>
              <a:xfrm>
                <a:off x="6639572" y="1907217"/>
                <a:ext cx="3200400" cy="2645540"/>
                <a:chOff x="6219422" y="1886308"/>
                <a:chExt cx="3657600" cy="2752244"/>
              </a:xfrm>
            </p:grpSpPr>
            <p:grpSp>
              <p:nvGrpSpPr>
                <p:cNvPr id="56" name="Group 55"/>
                <p:cNvGrpSpPr/>
                <p:nvPr/>
              </p:nvGrpSpPr>
              <p:grpSpPr>
                <a:xfrm>
                  <a:off x="6219422" y="1886308"/>
                  <a:ext cx="3657600" cy="2752244"/>
                  <a:chOff x="6219421" y="1886308"/>
                  <a:chExt cx="3657600" cy="2752244"/>
                </a:xfrm>
              </p:grpSpPr>
              <p:sp>
                <p:nvSpPr>
                  <p:cNvPr id="58" name="Rectangle 57"/>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8580436" y="1996036"/>
                    <a:ext cx="731520" cy="237744"/>
                    <a:chOff x="8580436" y="1996036"/>
                    <a:chExt cx="731520" cy="237744"/>
                  </a:xfrm>
                </p:grpSpPr>
                <p:sp>
                  <p:nvSpPr>
                    <p:cNvPr id="61" name="Rectangle 60"/>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57" name="Straight Connector 56"/>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9235970" y="5174413"/>
              <a:ext cx="868667" cy="674908"/>
              <a:chOff x="1406526" y="2273300"/>
              <a:chExt cx="1060450" cy="823913"/>
            </a:xfrm>
          </p:grpSpPr>
          <p:sp>
            <p:nvSpPr>
              <p:cNvPr id="23" name="Freeform 5"/>
              <p:cNvSpPr>
                <a:spLocks noEditPoints="1"/>
              </p:cNvSpPr>
              <p:nvPr/>
            </p:nvSpPr>
            <p:spPr bwMode="auto">
              <a:xfrm>
                <a:off x="1406526" y="2722563"/>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noEditPoints="1"/>
              </p:cNvSpPr>
              <p:nvPr/>
            </p:nvSpPr>
            <p:spPr bwMode="auto">
              <a:xfrm>
                <a:off x="1633538" y="2273300"/>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8"/>
              <p:cNvSpPr>
                <a:spLocks noEditPoints="1"/>
              </p:cNvSpPr>
              <p:nvPr/>
            </p:nvSpPr>
            <p:spPr bwMode="auto">
              <a:xfrm>
                <a:off x="2157413" y="2786063"/>
                <a:ext cx="309563" cy="311150"/>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cxnSp>
        <p:nvCxnSpPr>
          <p:cNvPr id="15" name="REST API"/>
          <p:cNvCxnSpPr>
            <a:stCxn id="6" idx="3"/>
          </p:cNvCxnSpPr>
          <p:nvPr/>
        </p:nvCxnSpPr>
        <p:spPr>
          <a:xfrm flipH="1">
            <a:off x="9865895" y="2085973"/>
            <a:ext cx="5136" cy="256174"/>
          </a:xfrm>
          <a:prstGeom prst="straightConnector1">
            <a:avLst/>
          </a:prstGeom>
          <a:ln w="57150">
            <a:solidFill>
              <a:schemeClr val="bg1">
                <a:lumMod val="65000"/>
              </a:schemeClr>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2" name="Client API"/>
          <p:cNvCxnSpPr>
            <a:stCxn id="59" idx="0"/>
          </p:cNvCxnSpPr>
          <p:nvPr/>
        </p:nvCxnSpPr>
        <p:spPr>
          <a:xfrm flipV="1">
            <a:off x="9836832" y="2342147"/>
            <a:ext cx="29063" cy="2515885"/>
          </a:xfrm>
          <a:prstGeom prst="straightConnector1">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6">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6">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6">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6">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6">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an </a:t>
            </a:r>
            <a:r>
              <a:rPr lang="en-GB" dirty="0" err="1"/>
              <a:t>HBase</a:t>
            </a:r>
            <a:r>
              <a:rPr lang="en-GB" dirty="0"/>
              <a:t> Client</a:t>
            </a:r>
          </a:p>
        </p:txBody>
      </p:sp>
    </p:spTree>
    <p:extLst>
      <p:ext uri="{BB962C8B-B14F-4D97-AF65-F5344CB8AC3E}">
        <p14:creationId xmlns:p14="http://schemas.microsoft.com/office/powerpoint/2010/main" val="352386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a:t>What is Apache </a:t>
            </a:r>
            <a:r>
              <a:rPr lang="en-GB" dirty="0" err="1"/>
              <a:t>HBase</a:t>
            </a:r>
            <a:r>
              <a:rPr lang="en-GB" dirty="0"/>
              <a:t>?</a:t>
            </a:r>
          </a:p>
          <a:p>
            <a:r>
              <a:rPr lang="en-GB" dirty="0"/>
              <a:t>How is </a:t>
            </a:r>
            <a:r>
              <a:rPr lang="en-GB" dirty="0" err="1"/>
              <a:t>HBase</a:t>
            </a:r>
            <a:r>
              <a:rPr lang="en-GB" dirty="0"/>
              <a:t> Supported in Azure HDInsight?</a:t>
            </a:r>
          </a:p>
          <a:p>
            <a:r>
              <a:rPr lang="en-GB" dirty="0"/>
              <a:t>How Does </a:t>
            </a:r>
            <a:r>
              <a:rPr lang="en-GB" dirty="0" err="1"/>
              <a:t>HBase</a:t>
            </a:r>
            <a:r>
              <a:rPr lang="en-GB" dirty="0"/>
              <a:t> Store Data?</a:t>
            </a:r>
          </a:p>
          <a:p>
            <a:r>
              <a:rPr lang="en-GB" dirty="0"/>
              <a:t>How Do You Work with an </a:t>
            </a:r>
            <a:r>
              <a:rPr lang="en-GB" dirty="0" err="1"/>
              <a:t>HBase</a:t>
            </a:r>
            <a:r>
              <a:rPr lang="en-GB" dirty="0"/>
              <a:t> Table?</a:t>
            </a:r>
          </a:p>
          <a:p>
            <a:r>
              <a:rPr lang="en-GB" dirty="0"/>
              <a:t>How Do You Bulk Load Data into </a:t>
            </a:r>
            <a:r>
              <a:rPr lang="en-GB" dirty="0" err="1"/>
              <a:t>HBase</a:t>
            </a:r>
            <a:r>
              <a:rPr lang="en-GB" dirty="0"/>
              <a:t>?</a:t>
            </a:r>
          </a:p>
          <a:p>
            <a:r>
              <a:rPr lang="en-GB" dirty="0"/>
              <a:t>How Do You Query </a:t>
            </a:r>
            <a:r>
              <a:rPr lang="en-GB" dirty="0" err="1"/>
              <a:t>HBase</a:t>
            </a:r>
            <a:r>
              <a:rPr lang="en-GB" dirty="0"/>
              <a:t> Tables from Hive?</a:t>
            </a:r>
          </a:p>
          <a:p>
            <a:r>
              <a:rPr lang="en-GB" dirty="0"/>
              <a:t>How Do You Query </a:t>
            </a:r>
            <a:r>
              <a:rPr lang="en-GB" dirty="0" err="1"/>
              <a:t>HBase</a:t>
            </a:r>
            <a:r>
              <a:rPr lang="en-GB" dirty="0"/>
              <a:t> Tables using SQL?</a:t>
            </a:r>
          </a:p>
          <a:p>
            <a:r>
              <a:rPr lang="en-GB" dirty="0"/>
              <a:t>How Do You Build an </a:t>
            </a:r>
            <a:r>
              <a:rPr lang="en-GB" dirty="0" err="1"/>
              <a:t>HBase</a:t>
            </a:r>
            <a:r>
              <a:rPr lang="en-GB" dirty="0"/>
              <a:t> Client?</a:t>
            </a:r>
          </a:p>
          <a:p>
            <a:endParaRPr lang="en-GB" dirty="0"/>
          </a:p>
        </p:txBody>
      </p:sp>
    </p:spTree>
    <p:extLst>
      <p:ext uri="{BB962C8B-B14F-4D97-AF65-F5344CB8AC3E}">
        <p14:creationId xmlns:p14="http://schemas.microsoft.com/office/powerpoint/2010/main" val="15920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66592" y="4203523"/>
            <a:ext cx="11525250" cy="2097783"/>
          </a:xfrm>
        </p:spPr>
        <p:txBody>
          <a:bodyPr/>
          <a:lstStyle/>
          <a:p>
            <a:r>
              <a:rPr lang="en-GB" dirty="0"/>
              <a:t>A low-latency, NoSQL database built on Hadoop</a:t>
            </a:r>
          </a:p>
          <a:p>
            <a:r>
              <a:rPr lang="en-GB" dirty="0" err="1"/>
              <a:t>Modeled</a:t>
            </a:r>
            <a:r>
              <a:rPr lang="en-GB" dirty="0"/>
              <a:t> on Google’s </a:t>
            </a:r>
            <a:r>
              <a:rPr lang="en-GB" dirty="0" err="1"/>
              <a:t>BigTable</a:t>
            </a:r>
            <a:endParaRPr lang="en-GB" dirty="0"/>
          </a:p>
          <a:p>
            <a:r>
              <a:rPr lang="en-GB" dirty="0" err="1"/>
              <a:t>HBase</a:t>
            </a:r>
            <a:r>
              <a:rPr lang="en-GB" dirty="0"/>
              <a:t> stores data in </a:t>
            </a:r>
            <a:r>
              <a:rPr lang="en-GB" dirty="0" err="1"/>
              <a:t>StoreFiles</a:t>
            </a:r>
            <a:r>
              <a:rPr lang="en-GB" dirty="0"/>
              <a:t> on HDFS</a:t>
            </a:r>
          </a:p>
        </p:txBody>
      </p:sp>
      <p:grpSp>
        <p:nvGrpSpPr>
          <p:cNvPr id="37" name="Group 36"/>
          <p:cNvGrpSpPr/>
          <p:nvPr/>
        </p:nvGrpSpPr>
        <p:grpSpPr>
          <a:xfrm>
            <a:off x="3038105" y="2057400"/>
            <a:ext cx="4145516" cy="993153"/>
            <a:chOff x="3038105" y="2057400"/>
            <a:chExt cx="4145516" cy="993153"/>
          </a:xfrm>
        </p:grpSpPr>
        <p:grpSp>
          <p:nvGrpSpPr>
            <p:cNvPr id="36" name="Group 35"/>
            <p:cNvGrpSpPr/>
            <p:nvPr/>
          </p:nvGrpSpPr>
          <p:grpSpPr>
            <a:xfrm>
              <a:off x="3038105" y="2057400"/>
              <a:ext cx="1858810" cy="993153"/>
              <a:chOff x="3038105" y="2057400"/>
              <a:chExt cx="1858810" cy="993153"/>
            </a:xfrm>
          </p:grpSpPr>
          <p:sp>
            <p:nvSpPr>
              <p:cNvPr id="19" name="Right Arrow 18"/>
              <p:cNvSpPr/>
              <p:nvPr/>
            </p:nvSpPr>
            <p:spPr>
              <a:xfrm flipH="1">
                <a:off x="3038105" y="2478403"/>
                <a:ext cx="1769423" cy="57215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a:off x="3127492" y="2057400"/>
                <a:ext cx="1769423" cy="57215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p:cNvGrpSpPr>
                <a:grpSpLocks noChangeAspect="1"/>
              </p:cNvGrpSpPr>
              <p:nvPr/>
            </p:nvGrpSpPr>
            <p:grpSpPr>
              <a:xfrm>
                <a:off x="3509964" y="2259437"/>
                <a:ext cx="755983" cy="539531"/>
                <a:chOff x="8031673" y="2112654"/>
                <a:chExt cx="2706706" cy="1824680"/>
              </a:xfrm>
            </p:grpSpPr>
            <p:sp>
              <p:nvSpPr>
                <p:cNvPr id="8" name="Oval 7"/>
                <p:cNvSpPr/>
                <p:nvPr/>
              </p:nvSpPr>
              <p:spPr bwMode="auto">
                <a:xfrm>
                  <a:off x="8031673" y="2157782"/>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a:spLocks noChangeAspect="1"/>
                </p:cNvSpPr>
                <p:nvPr/>
              </p:nvSpPr>
              <p:spPr bwMode="auto">
                <a:xfrm>
                  <a:off x="9189805" y="2158374"/>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036310" y="2146670"/>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cxnSp>
              <p:nvCxnSpPr>
                <p:cNvPr id="11" name="Straight Connector 10"/>
                <p:cNvCxnSpPr/>
                <p:nvPr/>
              </p:nvCxnSpPr>
              <p:spPr>
                <a:xfrm>
                  <a:off x="8946073" y="2112654"/>
                  <a:ext cx="0" cy="731520"/>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8626032" y="3268637"/>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3" name="Oval 12"/>
                <p:cNvSpPr/>
                <p:nvPr/>
              </p:nvSpPr>
              <p:spPr bwMode="auto">
                <a:xfrm>
                  <a:off x="10098300" y="3268636"/>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cxnSp>
              <p:nvCxnSpPr>
                <p:cNvPr id="14" name="Straight Connector 13"/>
                <p:cNvCxnSpPr/>
                <p:nvPr/>
              </p:nvCxnSpPr>
              <p:spPr>
                <a:xfrm>
                  <a:off x="9519771" y="3205813"/>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93664"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144357"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64548"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 name="Group 20"/>
            <p:cNvGrpSpPr/>
            <p:nvPr/>
          </p:nvGrpSpPr>
          <p:grpSpPr>
            <a:xfrm>
              <a:off x="4982514" y="2057400"/>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5" name="Flowchart: Magnetic Disk 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0" name="TextBox 19"/>
              <p:cNvSpPr txBox="1"/>
              <p:nvPr/>
            </p:nvSpPr>
            <p:spPr>
              <a:xfrm>
                <a:off x="5692128" y="2506151"/>
                <a:ext cx="837089" cy="400110"/>
              </a:xfrm>
              <a:prstGeom prst="rect">
                <a:avLst/>
              </a:prstGeom>
              <a:noFill/>
            </p:spPr>
            <p:txBody>
              <a:bodyPr wrap="none" rtlCol="0">
                <a:spAutoFit/>
              </a:bodyPr>
              <a:lstStyle/>
              <a:p>
                <a:r>
                  <a:rPr lang="en-GB" sz="2000" dirty="0" err="1">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pSp>
      <p:grpSp>
        <p:nvGrpSpPr>
          <p:cNvPr id="35" name="Group 34"/>
          <p:cNvGrpSpPr/>
          <p:nvPr/>
        </p:nvGrpSpPr>
        <p:grpSpPr>
          <a:xfrm>
            <a:off x="6715667" y="2269495"/>
            <a:ext cx="1590313" cy="1664940"/>
            <a:chOff x="7574341" y="2520205"/>
            <a:chExt cx="1590313" cy="1664940"/>
          </a:xfrm>
        </p:grpSpPr>
        <p:grpSp>
          <p:nvGrpSpPr>
            <p:cNvPr id="28" name="Group 10"/>
            <p:cNvGrpSpPr>
              <a:grpSpLocks noChangeAspect="1"/>
            </p:cNvGrpSpPr>
            <p:nvPr/>
          </p:nvGrpSpPr>
          <p:grpSpPr bwMode="auto">
            <a:xfrm rot="16200000">
              <a:off x="7746809" y="2767300"/>
              <a:ext cx="1245377" cy="1590313"/>
              <a:chOff x="1805" y="2643"/>
              <a:chExt cx="621" cy="793"/>
            </a:xfrm>
          </p:grpSpPr>
          <p:sp>
            <p:nvSpPr>
              <p:cNvPr id="29"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32"/>
            <p:cNvPicPr>
              <a:picLocks noChangeAspect="1"/>
            </p:cNvPicPr>
            <p:nvPr/>
          </p:nvPicPr>
          <p:blipFill rotWithShape="1">
            <a:blip r:embed="rId3"/>
            <a:srcRect b="36793"/>
            <a:stretch/>
          </p:blipFill>
          <p:spPr>
            <a:xfrm>
              <a:off x="7871502" y="2520205"/>
              <a:ext cx="786452" cy="701327"/>
            </a:xfrm>
            <a:prstGeom prst="rect">
              <a:avLst/>
            </a:prstGeom>
          </p:spPr>
        </p:pic>
        <p:sp>
          <p:nvSpPr>
            <p:cNvPr id="34" name="TextBox 33"/>
            <p:cNvSpPr txBox="1"/>
            <p:nvPr/>
          </p:nvSpPr>
          <p:spPr>
            <a:xfrm>
              <a:off x="8024519" y="3518171"/>
              <a:ext cx="679930" cy="369332"/>
            </a:xfrm>
            <a:prstGeom prst="rect">
              <a:avLst/>
            </a:prstGeom>
            <a:noFill/>
          </p:spPr>
          <p:txBody>
            <a:bodyPr wrap="none" rtlCol="0">
              <a:spAutoFit/>
            </a:bodyPr>
            <a:lstStyle/>
            <a:p>
              <a:r>
                <a:rPr lang="en-GB" dirty="0">
                  <a:effectLst>
                    <a:outerShdw blurRad="38100" dist="38100" dir="2700000" algn="tl">
                      <a:srgbClr val="000000">
                        <a:alpha val="43137"/>
                      </a:srgbClr>
                    </a:outerShdw>
                  </a:effectLst>
                </a:rPr>
                <a:t>HDFS</a:t>
              </a:r>
            </a:p>
          </p:txBody>
        </p:sp>
      </p:grpSp>
    </p:spTree>
    <p:extLst>
      <p:ext uri="{BB962C8B-B14F-4D97-AF65-F5344CB8AC3E}">
        <p14:creationId xmlns:p14="http://schemas.microsoft.com/office/powerpoint/2010/main" val="30194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0"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is </a:t>
            </a:r>
            <a:r>
              <a:rPr lang="en-GB" dirty="0" err="1"/>
              <a:t>HBase</a:t>
            </a:r>
            <a:r>
              <a:rPr lang="en-GB" dirty="0"/>
              <a:t> Supported in Azure HDInsight?</a:t>
            </a:r>
          </a:p>
        </p:txBody>
      </p:sp>
    </p:spTree>
    <p:extLst>
      <p:ext uri="{BB962C8B-B14F-4D97-AF65-F5344CB8AC3E}">
        <p14:creationId xmlns:p14="http://schemas.microsoft.com/office/powerpoint/2010/main" val="136296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77800" y="1714500"/>
            <a:ext cx="7670800" cy="4964114"/>
          </a:xfrm>
        </p:spPr>
        <p:txBody>
          <a:bodyPr/>
          <a:lstStyle/>
          <a:p>
            <a:r>
              <a:rPr lang="en-GB" dirty="0"/>
              <a:t>HDInsight supports an </a:t>
            </a:r>
            <a:r>
              <a:rPr lang="en-GB" b="1" dirty="0" err="1"/>
              <a:t>HBase</a:t>
            </a:r>
            <a:r>
              <a:rPr lang="en-GB" dirty="0"/>
              <a:t> cluster type</a:t>
            </a:r>
          </a:p>
          <a:p>
            <a:pPr lvl="1"/>
            <a:r>
              <a:rPr lang="en-GB" dirty="0"/>
              <a:t>Choose Cluster Type in the Azure Portal</a:t>
            </a:r>
          </a:p>
          <a:p>
            <a:r>
              <a:rPr lang="en-GB" dirty="0"/>
              <a:t>Can be provisioned in a virtual network</a:t>
            </a:r>
          </a:p>
        </p:txBody>
      </p:sp>
      <p:pic>
        <p:nvPicPr>
          <p:cNvPr id="5" name="Picture 4"/>
          <p:cNvPicPr>
            <a:picLocks noChangeAspect="1"/>
          </p:cNvPicPr>
          <p:nvPr/>
        </p:nvPicPr>
        <p:blipFill>
          <a:blip r:embed="rId3"/>
          <a:stretch>
            <a:fillRect/>
          </a:stretch>
        </p:blipFill>
        <p:spPr>
          <a:xfrm>
            <a:off x="7675146" y="2574248"/>
            <a:ext cx="3825875" cy="2281800"/>
          </a:xfrm>
          <a:prstGeom prst="rect">
            <a:avLst/>
          </a:prstGeom>
          <a:ln>
            <a:solidFill>
              <a:schemeClr val="bg1">
                <a:lumMod val="8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4439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Provisioning an </a:t>
            </a:r>
            <a:r>
              <a:rPr lang="en-GB" dirty="0" err="1"/>
              <a:t>HBase</a:t>
            </a:r>
            <a:r>
              <a:rPr lang="en-GB" dirty="0"/>
              <a:t> Cluster</a:t>
            </a:r>
          </a:p>
        </p:txBody>
      </p:sp>
    </p:spTree>
    <p:extLst>
      <p:ext uri="{BB962C8B-B14F-4D97-AF65-F5344CB8AC3E}">
        <p14:creationId xmlns:p14="http://schemas.microsoft.com/office/powerpoint/2010/main" val="249205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Does </a:t>
            </a:r>
            <a:r>
              <a:rPr lang="en-GB" dirty="0" err="1"/>
              <a:t>HBase</a:t>
            </a:r>
            <a:r>
              <a:rPr lang="en-GB" dirty="0"/>
              <a:t> Store Data?</a:t>
            </a:r>
          </a:p>
        </p:txBody>
      </p:sp>
    </p:spTree>
    <p:extLst>
      <p:ext uri="{BB962C8B-B14F-4D97-AF65-F5344CB8AC3E}">
        <p14:creationId xmlns:p14="http://schemas.microsoft.com/office/powerpoint/2010/main" val="282672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ey Points"/>
          <p:cNvSpPr>
            <a:spLocks noGrp="1"/>
          </p:cNvSpPr>
          <p:nvPr>
            <p:ph sz="quarter" idx="10"/>
          </p:nvPr>
        </p:nvSpPr>
        <p:spPr>
          <a:xfrm>
            <a:off x="0" y="1714500"/>
            <a:ext cx="5270500" cy="4938713"/>
          </a:xfrm>
        </p:spPr>
        <p:txBody>
          <a:bodyPr/>
          <a:lstStyle/>
          <a:p>
            <a:r>
              <a:rPr lang="en-GB" dirty="0"/>
              <a:t>Data is stored as key-value pairs</a:t>
            </a:r>
          </a:p>
          <a:p>
            <a:r>
              <a:rPr lang="en-GB" dirty="0"/>
              <a:t>Table schema arranges values into </a:t>
            </a:r>
            <a:r>
              <a:rPr lang="en-GB" i="1" dirty="0"/>
              <a:t>column families</a:t>
            </a:r>
            <a:endParaRPr lang="en-GB" dirty="0"/>
          </a:p>
          <a:p>
            <a:r>
              <a:rPr lang="en-GB" dirty="0"/>
              <a:t>Column family schema is flexible</a:t>
            </a:r>
          </a:p>
          <a:p>
            <a:r>
              <a:rPr lang="en-GB" dirty="0"/>
              <a:t>Columns are row-specific</a:t>
            </a:r>
          </a:p>
        </p:txBody>
      </p:sp>
      <p:graphicFrame>
        <p:nvGraphicFramePr>
          <p:cNvPr id="11" name="Key-Values"/>
          <p:cNvGraphicFramePr>
            <a:graphicFrameLocks noGrp="1"/>
          </p:cNvGraphicFramePr>
          <p:nvPr>
            <p:extLst>
              <p:ext uri="{D42A27DB-BD31-4B8C-83A1-F6EECF244321}">
                <p14:modId xmlns:p14="http://schemas.microsoft.com/office/powerpoint/2010/main" val="2491046483"/>
              </p:ext>
            </p:extLst>
          </p:nvPr>
        </p:nvGraphicFramePr>
        <p:xfrm>
          <a:off x="5286266" y="1989015"/>
          <a:ext cx="6537470" cy="259588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5229976">
                  <a:extLst>
                    <a:ext uri="{9D8B030D-6E8A-4147-A177-3AD203B41FA5}">
                      <a16:colId xmlns:a16="http://schemas.microsoft.com/office/drawing/2014/main" val="20001"/>
                    </a:ext>
                  </a:extLst>
                </a:gridCol>
              </a:tblGrid>
              <a:tr h="370840">
                <a:tc gridSpan="2">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a16="http://schemas.microsoft.com/office/drawing/2014/main" val="10000"/>
                  </a:ext>
                </a:extLst>
              </a:tr>
              <a:tr h="741680">
                <a:tc>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US" b="1" dirty="0">
                          <a:solidFill>
                            <a:schemeClr val="bg1"/>
                          </a:solidFill>
                        </a:rPr>
                        <a:t>value</a:t>
                      </a:r>
                    </a:p>
                  </a:txBody>
                  <a:tcPr>
                    <a:solidFill>
                      <a:schemeClr val="accent1">
                        <a:lumMod val="75000"/>
                      </a:schemeClr>
                    </a:solidFill>
                  </a:tcPr>
                </a:tc>
                <a:extLst>
                  <a:ext uri="{0D108BD9-81ED-4DB2-BD59-A6C34878D82A}">
                    <a16:rowId xmlns:a16="http://schemas.microsoft.com/office/drawing/2014/main" val="10001"/>
                  </a:ext>
                </a:extLst>
              </a:tr>
              <a:tr h="370840">
                <a:tc>
                  <a:txBody>
                    <a:bodyPr/>
                    <a:lstStyle/>
                    <a:p>
                      <a:r>
                        <a:rPr lang="en-GB" dirty="0"/>
                        <a:t>1</a:t>
                      </a:r>
                      <a:endParaRPr lang="en-US" dirty="0"/>
                    </a:p>
                  </a:txBody>
                  <a:tcPr>
                    <a:solidFill>
                      <a:schemeClr val="bg1"/>
                    </a:solidFill>
                  </a:tcPr>
                </a:tc>
                <a:tc>
                  <a:txBody>
                    <a:bodyPr/>
                    <a:lstStyle/>
                    <a:p>
                      <a:r>
                        <a:rPr lang="en-GB" i="0" dirty="0"/>
                        <a:t>{Sensor1,</a:t>
                      </a:r>
                      <a:r>
                        <a:rPr lang="en-GB" i="0" baseline="0" dirty="0"/>
                        <a:t> 2015-01-01, 125.9}</a:t>
                      </a:r>
                      <a:endParaRPr lang="en-GB" i="0"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 2015-01-01, 152.3}</a:t>
                      </a:r>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i="0" dirty="0"/>
                        <a:t>{Sensor1,</a:t>
                      </a:r>
                      <a:r>
                        <a:rPr lang="en-GB" i="0" baseline="0" dirty="0"/>
                        <a:t> 2015-01-02, 87.3}</a:t>
                      </a:r>
                      <a:endParaRPr lang="en-GB" i="0"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i="0" dirty="0"/>
                        <a:t>{Sensor2,</a:t>
                      </a:r>
                      <a:r>
                        <a:rPr lang="en-GB" i="0" baseline="0" dirty="0"/>
                        <a:t> 2015-01-02, 151.8}</a:t>
                      </a:r>
                      <a:endParaRPr lang="en-GB" i="0" dirty="0"/>
                    </a:p>
                  </a:txBody>
                  <a:tcPr>
                    <a:solidFill>
                      <a:schemeClr val="bg1"/>
                    </a:solidFill>
                  </a:tcPr>
                </a:tc>
                <a:extLst>
                  <a:ext uri="{0D108BD9-81ED-4DB2-BD59-A6C34878D82A}">
                    <a16:rowId xmlns:a16="http://schemas.microsoft.com/office/drawing/2014/main" val="10006"/>
                  </a:ext>
                </a:extLst>
              </a:tr>
            </a:tbl>
          </a:graphicData>
        </a:graphic>
      </p:graphicFrame>
      <p:graphicFrame>
        <p:nvGraphicFramePr>
          <p:cNvPr id="10" name="Column-Families"/>
          <p:cNvGraphicFramePr>
            <a:graphicFrameLocks noGrp="1"/>
          </p:cNvGraphicFramePr>
          <p:nvPr>
            <p:extLst>
              <p:ext uri="{D42A27DB-BD31-4B8C-83A1-F6EECF244321}">
                <p14:modId xmlns:p14="http://schemas.microsoft.com/office/powerpoint/2010/main" val="2824764366"/>
              </p:ext>
            </p:extLst>
          </p:nvPr>
        </p:nvGraphicFramePr>
        <p:xfrm>
          <a:off x="5286266" y="1989015"/>
          <a:ext cx="6537470" cy="259588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741680">
                <a:tc>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152.3</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151.8</a:t>
                      </a:r>
                      <a:endParaRPr lang="en-US" dirty="0"/>
                    </a:p>
                  </a:txBody>
                  <a:tcPr>
                    <a:solidFill>
                      <a:schemeClr val="bg1"/>
                    </a:solidFill>
                  </a:tcPr>
                </a:tc>
                <a:extLst>
                  <a:ext uri="{0D108BD9-81ED-4DB2-BD59-A6C34878D82A}">
                    <a16:rowId xmlns:a16="http://schemas.microsoft.com/office/drawing/2014/main" val="10006"/>
                  </a:ext>
                </a:extLst>
              </a:tr>
            </a:tbl>
          </a:graphicData>
        </a:graphic>
      </p:graphicFrame>
      <p:graphicFrame>
        <p:nvGraphicFramePr>
          <p:cNvPr id="9" name="Initial-Columns"/>
          <p:cNvGraphicFramePr>
            <a:graphicFrameLocks noGrp="1"/>
          </p:cNvGraphicFramePr>
          <p:nvPr>
            <p:extLst>
              <p:ext uri="{D42A27DB-BD31-4B8C-83A1-F6EECF244321}">
                <p14:modId xmlns:p14="http://schemas.microsoft.com/office/powerpoint/2010/main" val="774560890"/>
              </p:ext>
            </p:extLst>
          </p:nvPr>
        </p:nvGraphicFramePr>
        <p:xfrm>
          <a:off x="5286266" y="1989015"/>
          <a:ext cx="6537470" cy="259588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2614988">
                  <a:extLst>
                    <a:ext uri="{9D8B030D-6E8A-4147-A177-3AD203B41FA5}">
                      <a16:colId xmlns:a16="http://schemas.microsoft.com/office/drawing/2014/main" val="20001"/>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4">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l"/>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GB" dirty="0"/>
                        <a:t>2015-01-01</a:t>
                      </a:r>
                      <a:endParaRPr lang="en-US" dirty="0"/>
                    </a:p>
                  </a:txBody>
                  <a:tcPr>
                    <a:solidFill>
                      <a:schemeClr val="bg1"/>
                    </a:solidFill>
                  </a:tcPr>
                </a:tc>
                <a:tc>
                  <a:txBody>
                    <a:bodyPr/>
                    <a:lstStyle/>
                    <a:p>
                      <a:r>
                        <a:rPr lang="en-GB" dirty="0"/>
                        <a:t>152.3</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r>
                        <a:rPr lang="en-GB" dirty="0"/>
                        <a:t>Sensor2</a:t>
                      </a:r>
                      <a:endParaRPr lang="en-US" dirty="0"/>
                    </a:p>
                  </a:txBody>
                  <a:tcPr>
                    <a:solidFill>
                      <a:schemeClr val="bg1"/>
                    </a:solidFill>
                  </a:tcPr>
                </a:tc>
                <a:tc>
                  <a:txBody>
                    <a:bodyPr/>
                    <a:lstStyle/>
                    <a:p>
                      <a:r>
                        <a:rPr lang="en-GB" dirty="0"/>
                        <a:t>2015-01-02</a:t>
                      </a:r>
                      <a:endParaRPr lang="en-US" dirty="0"/>
                    </a:p>
                  </a:txBody>
                  <a:tcPr>
                    <a:solidFill>
                      <a:schemeClr val="bg1"/>
                    </a:solidFill>
                  </a:tcPr>
                </a:tc>
                <a:tc>
                  <a:txBody>
                    <a:bodyPr/>
                    <a:lstStyle/>
                    <a:p>
                      <a:r>
                        <a:rPr lang="en-GB" dirty="0"/>
                        <a:t>151.8</a:t>
                      </a:r>
                      <a:endParaRPr lang="en-US" dirty="0"/>
                    </a:p>
                  </a:txBody>
                  <a:tcPr>
                    <a:solidFill>
                      <a:schemeClr val="bg1"/>
                    </a:solidFill>
                  </a:tcPr>
                </a:tc>
                <a:extLst>
                  <a:ext uri="{0D108BD9-81ED-4DB2-BD59-A6C34878D82A}">
                    <a16:rowId xmlns:a16="http://schemas.microsoft.com/office/drawing/2014/main" val="10006"/>
                  </a:ext>
                </a:extLst>
              </a:tr>
            </a:tbl>
          </a:graphicData>
        </a:graphic>
      </p:graphicFrame>
      <p:graphicFrame>
        <p:nvGraphicFramePr>
          <p:cNvPr id="4" name="New-Column"/>
          <p:cNvGraphicFramePr>
            <a:graphicFrameLocks noGrp="1"/>
          </p:cNvGraphicFramePr>
          <p:nvPr>
            <p:extLst>
              <p:ext uri="{D42A27DB-BD31-4B8C-83A1-F6EECF244321}">
                <p14:modId xmlns:p14="http://schemas.microsoft.com/office/powerpoint/2010/main" val="1774940097"/>
              </p:ext>
            </p:extLst>
          </p:nvPr>
        </p:nvGraphicFramePr>
        <p:xfrm>
          <a:off x="5286266" y="1989015"/>
          <a:ext cx="6537470" cy="2966720"/>
        </p:xfrm>
        <a:graphic>
          <a:graphicData uri="http://schemas.openxmlformats.org/drawingml/2006/table">
            <a:tbl>
              <a:tblPr firstRow="1" bandRow="1">
                <a:tableStyleId>{5940675A-B579-460E-94D1-54222C63F5DA}</a:tableStyleId>
              </a:tblPr>
              <a:tblGrid>
                <a:gridCol w="1307494">
                  <a:extLst>
                    <a:ext uri="{9D8B030D-6E8A-4147-A177-3AD203B41FA5}">
                      <a16:colId xmlns:a16="http://schemas.microsoft.com/office/drawing/2014/main" val="20000"/>
                    </a:ext>
                  </a:extLst>
                </a:gridCol>
                <a:gridCol w="1307494">
                  <a:extLst>
                    <a:ext uri="{9D8B030D-6E8A-4147-A177-3AD203B41FA5}">
                      <a16:colId xmlns:a16="http://schemas.microsoft.com/office/drawing/2014/main" val="20001"/>
                    </a:ext>
                  </a:extLst>
                </a:gridCol>
                <a:gridCol w="1307494">
                  <a:extLst>
                    <a:ext uri="{9D8B030D-6E8A-4147-A177-3AD203B41FA5}">
                      <a16:colId xmlns:a16="http://schemas.microsoft.com/office/drawing/2014/main" val="20002"/>
                    </a:ext>
                  </a:extLst>
                </a:gridCol>
                <a:gridCol w="1307494">
                  <a:extLst>
                    <a:ext uri="{9D8B030D-6E8A-4147-A177-3AD203B41FA5}">
                      <a16:colId xmlns:a16="http://schemas.microsoft.com/office/drawing/2014/main" val="20003"/>
                    </a:ext>
                  </a:extLst>
                </a:gridCol>
                <a:gridCol w="1307494">
                  <a:extLst>
                    <a:ext uri="{9D8B030D-6E8A-4147-A177-3AD203B41FA5}">
                      <a16:colId xmlns:a16="http://schemas.microsoft.com/office/drawing/2014/main" val="20004"/>
                    </a:ext>
                  </a:extLst>
                </a:gridCol>
              </a:tblGrid>
              <a:tr h="370840">
                <a:tc gridSpan="5">
                  <a:txBody>
                    <a:bodyPr/>
                    <a:lstStyle/>
                    <a:p>
                      <a:pPr algn="ctr"/>
                      <a:r>
                        <a:rPr lang="en-GB" b="1" dirty="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370840">
                <a:tc rowSpan="2">
                  <a:txBody>
                    <a:bodyPr/>
                    <a:lstStyle/>
                    <a:p>
                      <a:pPr algn="ctr"/>
                      <a:r>
                        <a:rPr lang="en-GB" b="1" dirty="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GB" dirty="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a16="http://schemas.microsoft.com/office/drawing/2014/main" val="10002"/>
                  </a:ext>
                </a:extLst>
              </a:tr>
              <a:tr h="370840">
                <a:tc>
                  <a:txBody>
                    <a:bodyPr/>
                    <a:lstStyle/>
                    <a:p>
                      <a:r>
                        <a:rPr lang="en-GB" dirty="0"/>
                        <a:t>1</a:t>
                      </a:r>
                      <a:endParaRPr lang="en-US" dirty="0"/>
                    </a:p>
                  </a:txBody>
                  <a:tcPr>
                    <a:solidFill>
                      <a:schemeClr val="bg1"/>
                    </a:solidFill>
                  </a:tcPr>
                </a:tc>
                <a:tc>
                  <a:txBody>
                    <a:bodyPr/>
                    <a:lstStyle/>
                    <a:p>
                      <a:r>
                        <a:rPr lang="en-GB" dirty="0"/>
                        <a:t>Sensor1</a:t>
                      </a:r>
                      <a:endParaRPr lang="en-US" dirty="0"/>
                    </a:p>
                  </a:txBody>
                  <a:tcPr>
                    <a:solidFill>
                      <a:schemeClr val="bg1"/>
                    </a:solidFill>
                  </a:tcPr>
                </a:tc>
                <a:tc rowSpan="4">
                  <a:txBody>
                    <a:bodyPr/>
                    <a:lstStyle/>
                    <a:p>
                      <a:endParaRPr lang="en-US" dirty="0"/>
                    </a:p>
                  </a:txBody>
                  <a:tcPr>
                    <a:solidFill>
                      <a:schemeClr val="bg1">
                        <a:lumMod val="95000"/>
                      </a:schemeClr>
                    </a:solidFill>
                  </a:tcPr>
                </a:tc>
                <a:tc>
                  <a:txBody>
                    <a:bodyPr/>
                    <a:lstStyle/>
                    <a:p>
                      <a:r>
                        <a:rPr lang="en-GB" dirty="0"/>
                        <a:t>2015-01-01</a:t>
                      </a:r>
                      <a:endParaRPr lang="en-US" dirty="0"/>
                    </a:p>
                  </a:txBody>
                  <a:tcPr>
                    <a:solidFill>
                      <a:schemeClr val="bg1"/>
                    </a:solidFill>
                  </a:tcPr>
                </a:tc>
                <a:tc>
                  <a:txBody>
                    <a:bodyPr/>
                    <a:lstStyle/>
                    <a:p>
                      <a:r>
                        <a:rPr lang="en-GB" dirty="0"/>
                        <a:t>125.9</a:t>
                      </a:r>
                      <a:endParaRPr lang="en-US" dirty="0"/>
                    </a:p>
                  </a:txBody>
                  <a:tcPr>
                    <a:solidFill>
                      <a:schemeClr val="bg1"/>
                    </a:solidFill>
                  </a:tcPr>
                </a:tc>
                <a:extLst>
                  <a:ext uri="{0D108BD9-81ED-4DB2-BD59-A6C34878D82A}">
                    <a16:rowId xmlns:a16="http://schemas.microsoft.com/office/drawing/2014/main" val="10003"/>
                  </a:ext>
                </a:extLst>
              </a:tr>
              <a:tr h="370840">
                <a:tc>
                  <a:txBody>
                    <a:bodyPr/>
                    <a:lstStyle/>
                    <a:p>
                      <a:r>
                        <a:rPr lang="en-GB" dirty="0"/>
                        <a:t>2</a:t>
                      </a:r>
                      <a:endParaRPr lang="en-US" dirty="0"/>
                    </a:p>
                  </a:txBody>
                  <a:tcPr>
                    <a:solidFill>
                      <a:schemeClr val="bg1"/>
                    </a:solidFill>
                  </a:tcPr>
                </a:tc>
                <a:tc>
                  <a:txBody>
                    <a:bodyPr/>
                    <a:lstStyle/>
                    <a:p>
                      <a:r>
                        <a:rPr lang="en-GB" dirty="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a:t>2015-01-01</a:t>
                      </a:r>
                      <a:endParaRPr lang="en-US" dirty="0"/>
                    </a:p>
                  </a:txBody>
                  <a:tcPr>
                    <a:solidFill>
                      <a:schemeClr val="bg1"/>
                    </a:solidFill>
                  </a:tcPr>
                </a:tc>
                <a:tc>
                  <a:txBody>
                    <a:bodyPr/>
                    <a:lstStyle/>
                    <a:p>
                      <a:r>
                        <a:rPr lang="en-GB" dirty="0"/>
                        <a:t>152.3</a:t>
                      </a:r>
                      <a:endParaRPr lang="en-US" dirty="0"/>
                    </a:p>
                  </a:txBody>
                  <a:tcPr>
                    <a:solidFill>
                      <a:schemeClr val="bg1"/>
                    </a:solidFill>
                  </a:tcPr>
                </a:tc>
                <a:extLst>
                  <a:ext uri="{0D108BD9-81ED-4DB2-BD59-A6C34878D82A}">
                    <a16:rowId xmlns:a16="http://schemas.microsoft.com/office/drawing/2014/main" val="10004"/>
                  </a:ext>
                </a:extLst>
              </a:tr>
              <a:tr h="370840">
                <a:tc>
                  <a:txBody>
                    <a:bodyPr/>
                    <a:lstStyle/>
                    <a:p>
                      <a:r>
                        <a:rPr lang="en-GB" dirty="0"/>
                        <a:t>3</a:t>
                      </a:r>
                      <a:endParaRPr lang="en-US" dirty="0"/>
                    </a:p>
                  </a:txBody>
                  <a:tcPr>
                    <a:solidFill>
                      <a:schemeClr val="bg1"/>
                    </a:solidFill>
                  </a:tcPr>
                </a:tc>
                <a:tc>
                  <a:txBody>
                    <a:bodyPr/>
                    <a:lstStyle/>
                    <a:p>
                      <a:r>
                        <a:rPr lang="en-GB" dirty="0"/>
                        <a:t>Sensor1</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a:t>2015-01-02</a:t>
                      </a:r>
                      <a:endParaRPr lang="en-US" dirty="0"/>
                    </a:p>
                  </a:txBody>
                  <a:tcPr>
                    <a:solidFill>
                      <a:schemeClr val="bg1"/>
                    </a:solidFill>
                  </a:tcPr>
                </a:tc>
                <a:tc>
                  <a:txBody>
                    <a:bodyPr/>
                    <a:lstStyle/>
                    <a:p>
                      <a:r>
                        <a:rPr lang="en-GB" dirty="0"/>
                        <a:t>87.3</a:t>
                      </a:r>
                      <a:endParaRPr lang="en-US" dirty="0"/>
                    </a:p>
                  </a:txBody>
                  <a:tcPr>
                    <a:solidFill>
                      <a:schemeClr val="bg1"/>
                    </a:solidFill>
                  </a:tcPr>
                </a:tc>
                <a:extLst>
                  <a:ext uri="{0D108BD9-81ED-4DB2-BD59-A6C34878D82A}">
                    <a16:rowId xmlns:a16="http://schemas.microsoft.com/office/drawing/2014/main" val="10005"/>
                  </a:ext>
                </a:extLst>
              </a:tr>
              <a:tr h="370840">
                <a:tc>
                  <a:txBody>
                    <a:bodyPr/>
                    <a:lstStyle/>
                    <a:p>
                      <a:r>
                        <a:rPr lang="en-GB" dirty="0"/>
                        <a:t>4</a:t>
                      </a:r>
                      <a:endParaRPr lang="en-US" dirty="0"/>
                    </a:p>
                  </a:txBody>
                  <a:tcPr>
                    <a:solidFill>
                      <a:schemeClr val="bg1"/>
                    </a:solidFill>
                  </a:tcPr>
                </a:tc>
                <a:tc>
                  <a:txBody>
                    <a:bodyPr/>
                    <a:lstStyle/>
                    <a:p>
                      <a:r>
                        <a:rPr lang="en-GB" dirty="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a:t>2015-01-02</a:t>
                      </a:r>
                      <a:endParaRPr lang="en-US" dirty="0"/>
                    </a:p>
                  </a:txBody>
                  <a:tcPr>
                    <a:solidFill>
                      <a:schemeClr val="bg1"/>
                    </a:solidFill>
                  </a:tcPr>
                </a:tc>
                <a:tc>
                  <a:txBody>
                    <a:bodyPr/>
                    <a:lstStyle/>
                    <a:p>
                      <a:r>
                        <a:rPr lang="en-GB" dirty="0"/>
                        <a:t>151.8</a:t>
                      </a:r>
                      <a:endParaRPr lang="en-US" dirty="0"/>
                    </a:p>
                  </a:txBody>
                  <a:tcPr>
                    <a:solidFill>
                      <a:schemeClr val="bg1"/>
                    </a:solidFill>
                  </a:tcPr>
                </a:tc>
                <a:extLst>
                  <a:ext uri="{0D108BD9-81ED-4DB2-BD59-A6C34878D82A}">
                    <a16:rowId xmlns:a16="http://schemas.microsoft.com/office/drawing/2014/main" val="10006"/>
                  </a:ext>
                </a:extLst>
              </a:tr>
              <a:tr h="370840">
                <a:tc>
                  <a:txBody>
                    <a:bodyPr/>
                    <a:lstStyle/>
                    <a:p>
                      <a:r>
                        <a:rPr lang="en-US" dirty="0"/>
                        <a:t>5</a:t>
                      </a:r>
                    </a:p>
                  </a:txBody>
                  <a:tcPr>
                    <a:solidFill>
                      <a:schemeClr val="bg1"/>
                    </a:solidFill>
                  </a:tcPr>
                </a:tc>
                <a:tc>
                  <a:txBody>
                    <a:bodyPr/>
                    <a:lstStyle/>
                    <a:p>
                      <a:r>
                        <a:rPr lang="en-US" dirty="0"/>
                        <a:t>Sensor1</a:t>
                      </a:r>
                    </a:p>
                  </a:txBody>
                  <a:tcPr>
                    <a:solidFill>
                      <a:schemeClr val="bg1"/>
                    </a:solidFill>
                  </a:tcPr>
                </a:tc>
                <a:tc>
                  <a:txBody>
                    <a:bodyPr/>
                    <a:lstStyle/>
                    <a:p>
                      <a:r>
                        <a:rPr lang="en-US" dirty="0"/>
                        <a:t>Building 1</a:t>
                      </a:r>
                    </a:p>
                  </a:txBody>
                  <a:tcPr>
                    <a:solidFill>
                      <a:schemeClr val="bg1"/>
                    </a:solidFill>
                  </a:tcPr>
                </a:tc>
                <a:tc>
                  <a:txBody>
                    <a:bodyPr/>
                    <a:lstStyle/>
                    <a:p>
                      <a:r>
                        <a:rPr lang="en-US" dirty="0"/>
                        <a:t>2015-01-03</a:t>
                      </a:r>
                    </a:p>
                  </a:txBody>
                  <a:tcPr>
                    <a:solidFill>
                      <a:schemeClr val="bg1"/>
                    </a:solidFill>
                  </a:tcPr>
                </a:tc>
                <a:tc>
                  <a:txBody>
                    <a:bodyPr/>
                    <a:lstStyle/>
                    <a:p>
                      <a:r>
                        <a:rPr lang="en-US" dirty="0"/>
                        <a:t>126.3</a:t>
                      </a:r>
                    </a:p>
                  </a:txBody>
                  <a:tcPr>
                    <a:solidFill>
                      <a:schemeClr val="bg1"/>
                    </a:solidFill>
                  </a:tcPr>
                </a:tc>
                <a:extLst>
                  <a:ext uri="{0D108BD9-81ED-4DB2-BD59-A6C34878D82A}">
                    <a16:rowId xmlns:a16="http://schemas.microsoft.com/office/drawing/2014/main" val="841773785"/>
                  </a:ext>
                </a:extLst>
              </a:tr>
            </a:tbl>
          </a:graphicData>
        </a:graphic>
      </p:graphicFrame>
    </p:spTree>
    <p:extLst>
      <p:ext uri="{BB962C8B-B14F-4D97-AF65-F5344CB8AC3E}">
        <p14:creationId xmlns:p14="http://schemas.microsoft.com/office/powerpoint/2010/main" val="343780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636b0322-90fb-440c-9cbc-22749e7231e9"/>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4097</TotalTime>
  <Words>1655</Words>
  <Application>Microsoft Office PowerPoint</Application>
  <PresentationFormat>Widescreen</PresentationFormat>
  <Paragraphs>807</Paragraphs>
  <Slides>37</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Segoe</vt:lpstr>
      <vt:lpstr>Segoe UI</vt:lpstr>
      <vt:lpstr>Segoe UI Light</vt:lpstr>
      <vt:lpstr>1_Office Theme</vt:lpstr>
      <vt:lpstr>Implementing Real-Time Analysis with Hadoop in Azure HDInsight  01 | Using HBase for NoSQL Data</vt:lpstr>
      <vt:lpstr>PowerPoint Presentation</vt:lpstr>
      <vt:lpstr>What is Apache HBase?</vt:lpstr>
      <vt:lpstr>PowerPoint Presentation</vt:lpstr>
      <vt:lpstr>How is HBase Supported in Azure HDInsight?</vt:lpstr>
      <vt:lpstr>PowerPoint Presentation</vt:lpstr>
      <vt:lpstr>Provisioning an HBase Cluster</vt:lpstr>
      <vt:lpstr>How Does HBase Store Data?</vt:lpstr>
      <vt:lpstr>PowerPoint Presentation</vt:lpstr>
      <vt:lpstr>PowerPoint Presentation</vt:lpstr>
      <vt:lpstr>How Do You Work with an HBase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an HBase Table</vt:lpstr>
      <vt:lpstr>How Do You Bulk Load Data into HBase?</vt:lpstr>
      <vt:lpstr>PowerPoint Presentation</vt:lpstr>
      <vt:lpstr>Bulk Loading Data into an HBase Table</vt:lpstr>
      <vt:lpstr>How Do You Query HBase Tables from Hive?</vt:lpstr>
      <vt:lpstr>PowerPoint Presentation</vt:lpstr>
      <vt:lpstr>Querying HBase from Hive</vt:lpstr>
      <vt:lpstr>How Do You Query HBase Tables using SQL?</vt:lpstr>
      <vt:lpstr>PowerPoint Presentation</vt:lpstr>
      <vt:lpstr>Using SQLLine to Query an HBase Table</vt:lpstr>
      <vt:lpstr>How Do You Build an HBase Client?</vt:lpstr>
      <vt:lpstr>PowerPoint Presentation</vt:lpstr>
      <vt:lpstr>Creating an HBase Client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150</cp:revision>
  <dcterms:created xsi:type="dcterms:W3CDTF">2013-02-15T23:12:42Z</dcterms:created>
  <dcterms:modified xsi:type="dcterms:W3CDTF">2016-03-08T13:30:23Z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