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1" r:id="rId5"/>
    <p:sldId id="278" r:id="rId6"/>
    <p:sldId id="312" r:id="rId7"/>
    <p:sldId id="313" r:id="rId8"/>
    <p:sldId id="301" r:id="rId9"/>
    <p:sldId id="304" r:id="rId10"/>
    <p:sldId id="302" r:id="rId11"/>
    <p:sldId id="305" r:id="rId12"/>
    <p:sldId id="306" r:id="rId13"/>
    <p:sldId id="308" r:id="rId14"/>
    <p:sldId id="309" r:id="rId15"/>
    <p:sldId id="314" r:id="rId16"/>
    <p:sldId id="315" r:id="rId17"/>
    <p:sldId id="310" r:id="rId18"/>
    <p:sldId id="311"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E6E0EC"/>
    <a:srgbClr val="C6D9F1"/>
    <a:srgbClr val="4F81B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3" autoAdjust="0"/>
    <p:restoredTop sz="89934" autoAdjust="0"/>
  </p:normalViewPr>
  <p:slideViewPr>
    <p:cSldViewPr snapToGrid="0">
      <p:cViewPr varScale="1">
        <p:scale>
          <a:sx n="87" d="100"/>
          <a:sy n="87" d="100"/>
        </p:scale>
        <p:origin x="132" y="60"/>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http://storm.apache.org/documentation.html</a:t>
            </a:r>
          </a:p>
          <a:p>
            <a:r>
              <a:rPr lang="en-GB" sz="1200" kern="1200" dirty="0">
                <a:solidFill>
                  <a:schemeClr val="tx1"/>
                </a:solidFill>
                <a:latin typeface="+mn-lt"/>
                <a:ea typeface="+mn-ea"/>
                <a:cs typeface="+mn-cs"/>
              </a:rPr>
              <a:t>https://github.com/hdinsight/hdinsight-storm-examples/blob/master/SCPNet-GettingStarted.md</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35396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4168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2504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93336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https://storm.apache.org/documentation/Understanding-the-parallelism-of-a-Storm-topology.html</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46918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https://storm.apache.org/documentation/Concepts.html</a:t>
            </a:r>
          </a:p>
          <a:p>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17569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49497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78764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650630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37765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261693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8727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97558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5633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8549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http://storm.apache.org/documentation/Concepts.html</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42488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44408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HDInsight</a:t>
            </a:r>
            <a:br>
              <a:rPr lang="en-GB" sz="4000" dirty="0"/>
            </a:br>
            <a:br>
              <a:rPr lang="en-GB" sz="4000" dirty="0"/>
            </a:br>
            <a:r>
              <a:rPr lang="en-GB" sz="2800" dirty="0"/>
              <a:t>02 | Using Storm for Streaming Data</a:t>
            </a:r>
            <a:endParaRPr lang="en-US" sz="3200" dirty="0"/>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Storm Topology?</a:t>
            </a:r>
          </a:p>
        </p:txBody>
      </p:sp>
    </p:spTree>
    <p:extLst>
      <p:ext uri="{BB962C8B-B14F-4D97-AF65-F5344CB8AC3E}">
        <p14:creationId xmlns:p14="http://schemas.microsoft.com/office/powerpoint/2010/main" val="195315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Bolt 1"/>
          <p:cNvGrpSpPr/>
          <p:nvPr/>
        </p:nvGrpSpPr>
        <p:grpSpPr>
          <a:xfrm>
            <a:off x="8355935" y="1866553"/>
            <a:ext cx="1290892" cy="1254527"/>
            <a:chOff x="8760874" y="5503625"/>
            <a:chExt cx="1290892" cy="1254527"/>
          </a:xfrm>
        </p:grpSpPr>
        <p:grpSp>
          <p:nvGrpSpPr>
            <p:cNvPr id="10" name="Group 9"/>
            <p:cNvGrpSpPr/>
            <p:nvPr/>
          </p:nvGrpSpPr>
          <p:grpSpPr>
            <a:xfrm>
              <a:off x="8760874" y="5503625"/>
              <a:ext cx="1219867" cy="1066844"/>
              <a:chOff x="7659688" y="5716588"/>
              <a:chExt cx="898525" cy="785812"/>
            </a:xfrm>
          </p:grpSpPr>
          <p:sp>
            <p:nvSpPr>
              <p:cNvPr id="1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sp>
        <p:nvSpPr>
          <p:cNvPr id="14" name="Stream 1"/>
          <p:cNvSpPr/>
          <p:nvPr/>
        </p:nvSpPr>
        <p:spPr>
          <a:xfrm rot="16200000">
            <a:off x="6982817" y="1348938"/>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lt 2"/>
          <p:cNvGrpSpPr/>
          <p:nvPr/>
        </p:nvGrpSpPr>
        <p:grpSpPr>
          <a:xfrm>
            <a:off x="8290356" y="3289453"/>
            <a:ext cx="1290892" cy="1254527"/>
            <a:chOff x="8760874" y="5503625"/>
            <a:chExt cx="1290892" cy="1254527"/>
          </a:xfrm>
        </p:grpSpPr>
        <p:grpSp>
          <p:nvGrpSpPr>
            <p:cNvPr id="16" name="Group 15"/>
            <p:cNvGrpSpPr/>
            <p:nvPr/>
          </p:nvGrpSpPr>
          <p:grpSpPr>
            <a:xfrm>
              <a:off x="8760874" y="5503625"/>
              <a:ext cx="1219867" cy="1066844"/>
              <a:chOff x="7659688" y="5716588"/>
              <a:chExt cx="898525" cy="785812"/>
            </a:xfrm>
          </p:grpSpPr>
          <p:sp>
            <p:nvSpPr>
              <p:cNvPr id="1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extBox 16"/>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sp>
        <p:nvSpPr>
          <p:cNvPr id="20" name="Stream 2"/>
          <p:cNvSpPr/>
          <p:nvPr/>
        </p:nvSpPr>
        <p:spPr>
          <a:xfrm flipV="1">
            <a:off x="6183716" y="2498241"/>
            <a:ext cx="2105467" cy="1605415"/>
          </a:xfrm>
          <a:prstGeom prst="bentArrow">
            <a:avLst>
              <a:gd name="adj1" fmla="val 10760"/>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3" name="Spout 1"/>
          <p:cNvGrpSpPr/>
          <p:nvPr/>
        </p:nvGrpSpPr>
        <p:grpSpPr>
          <a:xfrm>
            <a:off x="5564894" y="826495"/>
            <a:ext cx="1469458" cy="1499124"/>
            <a:chOff x="8594073" y="2028923"/>
            <a:chExt cx="1703076" cy="1737458"/>
          </a:xfrm>
        </p:grpSpPr>
        <p:grpSp>
          <p:nvGrpSpPr>
            <p:cNvPr id="4" name="Group 3"/>
            <p:cNvGrpSpPr>
              <a:grpSpLocks noChangeAspect="1"/>
            </p:cNvGrpSpPr>
            <p:nvPr/>
          </p:nvGrpSpPr>
          <p:grpSpPr>
            <a:xfrm>
              <a:off x="8594073" y="2028923"/>
              <a:ext cx="1703076" cy="1737458"/>
              <a:chOff x="5785895" y="1654712"/>
              <a:chExt cx="1828800" cy="1775340"/>
            </a:xfrm>
          </p:grpSpPr>
          <p:sp>
            <p:nvSpPr>
              <p:cNvPr id="6" name="Isosceles Triangle 5"/>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9022074" y="2434867"/>
              <a:ext cx="793807" cy="400110"/>
            </a:xfrm>
            <a:prstGeom prst="rect">
              <a:avLst/>
            </a:prstGeom>
            <a:noFill/>
          </p:spPr>
          <p:txBody>
            <a:bodyPr wrap="none" rtlCol="0">
              <a:spAutoFit/>
            </a:bodyPr>
            <a:lstStyle/>
            <a:p>
              <a:r>
                <a:rPr lang="en-GB" sz="2000" dirty="0"/>
                <a:t>Spout</a:t>
              </a:r>
              <a:endParaRPr lang="en-US" sz="2000" dirty="0"/>
            </a:p>
          </p:txBody>
        </p:sp>
      </p:grpSp>
      <p:sp>
        <p:nvSpPr>
          <p:cNvPr id="21" name="Stream 3"/>
          <p:cNvSpPr/>
          <p:nvPr/>
        </p:nvSpPr>
        <p:spPr>
          <a:xfrm rot="16200000">
            <a:off x="9948606" y="3146371"/>
            <a:ext cx="569171" cy="1314779"/>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Bolt 3"/>
          <p:cNvGrpSpPr/>
          <p:nvPr/>
        </p:nvGrpSpPr>
        <p:grpSpPr>
          <a:xfrm>
            <a:off x="10727388" y="3300896"/>
            <a:ext cx="1290892" cy="1254527"/>
            <a:chOff x="8760874" y="5503625"/>
            <a:chExt cx="1290892" cy="1254527"/>
          </a:xfrm>
        </p:grpSpPr>
        <p:grpSp>
          <p:nvGrpSpPr>
            <p:cNvPr id="23" name="Group 22"/>
            <p:cNvGrpSpPr/>
            <p:nvPr/>
          </p:nvGrpSpPr>
          <p:grpSpPr>
            <a:xfrm>
              <a:off x="8760874" y="5503625"/>
              <a:ext cx="1219867" cy="1066844"/>
              <a:chOff x="7659688" y="5716588"/>
              <a:chExt cx="898525" cy="785812"/>
            </a:xfrm>
          </p:grpSpPr>
          <p:sp>
            <p:nvSpPr>
              <p:cNvPr id="2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grpSp>
        <p:nvGrpSpPr>
          <p:cNvPr id="33" name="Bolt 4"/>
          <p:cNvGrpSpPr/>
          <p:nvPr/>
        </p:nvGrpSpPr>
        <p:grpSpPr>
          <a:xfrm>
            <a:off x="8413173" y="5200735"/>
            <a:ext cx="1290892" cy="1254527"/>
            <a:chOff x="8760874" y="5503625"/>
            <a:chExt cx="1290892" cy="1254527"/>
          </a:xfrm>
        </p:grpSpPr>
        <p:grpSp>
          <p:nvGrpSpPr>
            <p:cNvPr id="34" name="Group 33"/>
            <p:cNvGrpSpPr/>
            <p:nvPr/>
          </p:nvGrpSpPr>
          <p:grpSpPr>
            <a:xfrm>
              <a:off x="8760874" y="5503625"/>
              <a:ext cx="1219867" cy="1066844"/>
              <a:chOff x="7659688" y="5716588"/>
              <a:chExt cx="898525" cy="785812"/>
            </a:xfrm>
          </p:grpSpPr>
          <p:sp>
            <p:nvSpPr>
              <p:cNvPr id="36"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sp>
        <p:nvSpPr>
          <p:cNvPr id="38" name="Stream 4"/>
          <p:cNvSpPr/>
          <p:nvPr/>
        </p:nvSpPr>
        <p:spPr>
          <a:xfrm rot="16200000">
            <a:off x="7052755" y="4683120"/>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Key Points"/>
          <p:cNvSpPr>
            <a:spLocks noGrp="1"/>
          </p:cNvSpPr>
          <p:nvPr>
            <p:ph sz="quarter" idx="10"/>
          </p:nvPr>
        </p:nvSpPr>
        <p:spPr>
          <a:xfrm>
            <a:off x="152400" y="1111032"/>
            <a:ext cx="5596329" cy="5622508"/>
          </a:xfrm>
        </p:spPr>
        <p:txBody>
          <a:bodyPr/>
          <a:lstStyle/>
          <a:p>
            <a:r>
              <a:rPr lang="en-GB" dirty="0"/>
              <a:t>Spouts emit tuples in streams</a:t>
            </a:r>
          </a:p>
          <a:p>
            <a:r>
              <a:rPr lang="en-GB" dirty="0"/>
              <a:t>Spouts can emit multiple streams</a:t>
            </a:r>
          </a:p>
          <a:p>
            <a:r>
              <a:rPr lang="en-GB" dirty="0"/>
              <a:t>Bolts process tuples</a:t>
            </a:r>
          </a:p>
          <a:p>
            <a:r>
              <a:rPr lang="en-GB" dirty="0"/>
              <a:t>Bolts can also emit tuples</a:t>
            </a:r>
          </a:p>
          <a:p>
            <a:r>
              <a:rPr lang="en-GB" dirty="0"/>
              <a:t>There can be multiple spouts and bolts in a topology</a:t>
            </a:r>
          </a:p>
          <a:p>
            <a:r>
              <a:rPr lang="en-GB" dirty="0"/>
              <a:t>Bolts can process multiple streams</a:t>
            </a:r>
          </a:p>
        </p:txBody>
      </p:sp>
      <p:sp>
        <p:nvSpPr>
          <p:cNvPr id="41" name="Stream 5"/>
          <p:cNvSpPr/>
          <p:nvPr/>
        </p:nvSpPr>
        <p:spPr>
          <a:xfrm>
            <a:off x="7056228" y="3644900"/>
            <a:ext cx="1193731" cy="2073149"/>
          </a:xfrm>
          <a:prstGeom prst="bentArrow">
            <a:avLst>
              <a:gd name="adj1" fmla="val 16079"/>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7" name="Spout 2"/>
          <p:cNvGrpSpPr/>
          <p:nvPr/>
        </p:nvGrpSpPr>
        <p:grpSpPr>
          <a:xfrm>
            <a:off x="5628915" y="4168013"/>
            <a:ext cx="1469458" cy="1499124"/>
            <a:chOff x="8594073" y="2028923"/>
            <a:chExt cx="1703076" cy="1737458"/>
          </a:xfrm>
        </p:grpSpPr>
        <p:grpSp>
          <p:nvGrpSpPr>
            <p:cNvPr id="28" name="Group 27"/>
            <p:cNvGrpSpPr>
              <a:grpSpLocks noChangeAspect="1"/>
            </p:cNvGrpSpPr>
            <p:nvPr/>
          </p:nvGrpSpPr>
          <p:grpSpPr>
            <a:xfrm>
              <a:off x="8594073" y="2028923"/>
              <a:ext cx="1703076" cy="1737458"/>
              <a:chOff x="5785895" y="1654712"/>
              <a:chExt cx="1828800" cy="1775340"/>
            </a:xfrm>
          </p:grpSpPr>
          <p:sp>
            <p:nvSpPr>
              <p:cNvPr id="30" name="Isosceles Triangle 29"/>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extBox 28"/>
            <p:cNvSpPr txBox="1"/>
            <p:nvPr/>
          </p:nvSpPr>
          <p:spPr>
            <a:xfrm>
              <a:off x="9022074" y="2434867"/>
              <a:ext cx="793807" cy="400110"/>
            </a:xfrm>
            <a:prstGeom prst="rect">
              <a:avLst/>
            </a:prstGeom>
            <a:noFill/>
          </p:spPr>
          <p:txBody>
            <a:bodyPr wrap="none" rtlCol="0">
              <a:spAutoFit/>
            </a:bodyPr>
            <a:lstStyle/>
            <a:p>
              <a:r>
                <a:rPr lang="en-GB" sz="2000" dirty="0"/>
                <a:t>Spout</a:t>
              </a:r>
              <a:endParaRPr lang="en-US" sz="2000" dirty="0"/>
            </a:p>
          </p:txBody>
        </p:sp>
      </p:grpSp>
    </p:spTree>
    <p:extLst>
      <p:ext uri="{BB962C8B-B14F-4D97-AF65-F5344CB8AC3E}">
        <p14:creationId xmlns:p14="http://schemas.microsoft.com/office/powerpoint/2010/main" val="9800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1" end="1"/>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
                                            <p:txEl>
                                              <p:pRg st="3" end="3"/>
                                            </p:txEl>
                                          </p:spTgt>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xEl>
                                              <p:pRg st="4" end="4"/>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xEl>
                                              <p:pRg st="5" end="5"/>
                                            </p:txEl>
                                          </p:spTgt>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38" grpId="0" animBg="1"/>
      <p:bldP spid="40" grpId="0" uiExpand="1" build="p"/>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Create a Topology?</a:t>
            </a:r>
          </a:p>
        </p:txBody>
      </p:sp>
    </p:spTree>
    <p:extLst>
      <p:ext uri="{BB962C8B-B14F-4D97-AF65-F5344CB8AC3E}">
        <p14:creationId xmlns:p14="http://schemas.microsoft.com/office/powerpoint/2010/main" val="173720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Spout"/>
          <p:cNvGrpSpPr/>
          <p:nvPr/>
        </p:nvGrpSpPr>
        <p:grpSpPr>
          <a:xfrm>
            <a:off x="8623277" y="3564601"/>
            <a:ext cx="1686487" cy="2024662"/>
            <a:chOff x="7716897" y="2976267"/>
            <a:chExt cx="1686487" cy="2024662"/>
          </a:xfrm>
        </p:grpSpPr>
        <p:grpSp>
          <p:nvGrpSpPr>
            <p:cNvPr id="12"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1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7716897" y="3478254"/>
              <a:ext cx="1686487" cy="954107"/>
            </a:xfrm>
            <a:prstGeom prst="rect">
              <a:avLst/>
            </a:prstGeom>
            <a:noFill/>
          </p:spPr>
          <p:txBody>
            <a:bodyPr wrap="none" rtlCol="0">
              <a:spAutoFit/>
            </a:bodyPr>
            <a:lstStyle/>
            <a:p>
              <a:r>
                <a:rPr lang="en-GB" sz="1400" dirty="0"/>
                <a:t>public class </a:t>
              </a:r>
              <a:r>
                <a:rPr lang="en-GB" sz="1400" dirty="0" err="1"/>
                <a:t>myspout</a:t>
              </a:r>
              <a:endParaRPr lang="en-GB" sz="1400" dirty="0"/>
            </a:p>
            <a:p>
              <a:r>
                <a:rPr lang="en-GB" sz="1400" dirty="0"/>
                <a:t>{</a:t>
              </a:r>
            </a:p>
            <a:p>
              <a:r>
                <a:rPr lang="en-GB" sz="1400" dirty="0"/>
                <a:t>   ...</a:t>
              </a:r>
            </a:p>
            <a:p>
              <a:r>
                <a:rPr lang="en-GB" sz="1400" dirty="0"/>
                <a:t>}</a:t>
              </a:r>
            </a:p>
          </p:txBody>
        </p:sp>
      </p:grpSp>
      <p:sp>
        <p:nvSpPr>
          <p:cNvPr id="4" name="Steps 3"/>
          <p:cNvSpPr>
            <a:spLocks noGrp="1"/>
          </p:cNvSpPr>
          <p:nvPr>
            <p:ph sz="quarter" idx="10"/>
          </p:nvPr>
        </p:nvSpPr>
        <p:spPr>
          <a:xfrm>
            <a:off x="379413" y="1388226"/>
            <a:ext cx="6308466" cy="5290388"/>
          </a:xfrm>
        </p:spPr>
        <p:txBody>
          <a:bodyPr/>
          <a:lstStyle/>
          <a:p>
            <a:r>
              <a:rPr lang="en-GB" dirty="0"/>
              <a:t>Implement </a:t>
            </a:r>
            <a:r>
              <a:rPr lang="en-GB" b="1" dirty="0"/>
              <a:t>Spout</a:t>
            </a:r>
            <a:r>
              <a:rPr lang="en-GB" dirty="0"/>
              <a:t> and </a:t>
            </a:r>
            <a:r>
              <a:rPr lang="en-GB" b="1" dirty="0"/>
              <a:t>Bolt</a:t>
            </a:r>
            <a:r>
              <a:rPr lang="en-GB" dirty="0"/>
              <a:t> classes</a:t>
            </a:r>
          </a:p>
          <a:p>
            <a:pPr lvl="1"/>
            <a:r>
              <a:rPr lang="en-GB" dirty="0"/>
              <a:t>Native language of Storm is Java</a:t>
            </a:r>
          </a:p>
          <a:p>
            <a:pPr lvl="1"/>
            <a:r>
              <a:rPr lang="en-GB" dirty="0"/>
              <a:t>Microsoft SCP.NET package enables development in C#</a:t>
            </a:r>
          </a:p>
          <a:p>
            <a:r>
              <a:rPr lang="en-GB" dirty="0"/>
              <a:t>Use a </a:t>
            </a:r>
            <a:r>
              <a:rPr lang="en-GB" b="1" dirty="0" err="1"/>
              <a:t>TopologyBuilder</a:t>
            </a:r>
            <a:r>
              <a:rPr lang="en-GB" dirty="0"/>
              <a:t> class to connect the components</a:t>
            </a:r>
          </a:p>
          <a:p>
            <a:r>
              <a:rPr lang="en-GB" dirty="0"/>
              <a:t>Build and package the code, and submit the topology to a Storm cluster</a:t>
            </a:r>
          </a:p>
        </p:txBody>
      </p:sp>
      <p:grpSp>
        <p:nvGrpSpPr>
          <p:cNvPr id="10" name="Bolt"/>
          <p:cNvGrpSpPr/>
          <p:nvPr/>
        </p:nvGrpSpPr>
        <p:grpSpPr>
          <a:xfrm>
            <a:off x="9172914" y="4469354"/>
            <a:ext cx="1575958" cy="2024662"/>
            <a:chOff x="7738163" y="2976267"/>
            <a:chExt cx="1575958" cy="2024662"/>
          </a:xfrm>
        </p:grpSpPr>
        <p:grpSp>
          <p:nvGrpSpPr>
            <p:cNvPr id="7"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7738163" y="3478254"/>
              <a:ext cx="1564724" cy="954107"/>
            </a:xfrm>
            <a:prstGeom prst="rect">
              <a:avLst/>
            </a:prstGeom>
            <a:noFill/>
          </p:spPr>
          <p:txBody>
            <a:bodyPr wrap="none" rtlCol="0">
              <a:spAutoFit/>
            </a:bodyPr>
            <a:lstStyle/>
            <a:p>
              <a:r>
                <a:rPr lang="en-GB" sz="1400" dirty="0"/>
                <a:t>public class </a:t>
              </a:r>
              <a:r>
                <a:rPr lang="en-GB" sz="1400" dirty="0" err="1"/>
                <a:t>mybolt</a:t>
              </a:r>
              <a:endParaRPr lang="en-GB" sz="1400" dirty="0"/>
            </a:p>
            <a:p>
              <a:r>
                <a:rPr lang="en-GB" sz="1400" dirty="0"/>
                <a:t>{</a:t>
              </a:r>
            </a:p>
            <a:p>
              <a:r>
                <a:rPr lang="en-GB" sz="1400" dirty="0"/>
                <a:t>   ...</a:t>
              </a:r>
            </a:p>
            <a:p>
              <a:r>
                <a:rPr lang="en-GB" sz="1400" dirty="0"/>
                <a:t>}</a:t>
              </a:r>
            </a:p>
          </p:txBody>
        </p:sp>
      </p:grpSp>
      <p:sp>
        <p:nvSpPr>
          <p:cNvPr id="16" name="Builder"/>
          <p:cNvSpPr txBox="1"/>
          <p:nvPr/>
        </p:nvSpPr>
        <p:spPr>
          <a:xfrm>
            <a:off x="6830232" y="2804339"/>
            <a:ext cx="5159746"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a:t>TopologyBuilder</a:t>
            </a:r>
            <a:r>
              <a:rPr lang="en-GB" dirty="0"/>
              <a:t> </a:t>
            </a:r>
            <a:r>
              <a:rPr lang="en-GB" dirty="0" err="1"/>
              <a:t>tb</a:t>
            </a:r>
            <a:r>
              <a:rPr lang="en-GB" dirty="0"/>
              <a:t> = new </a:t>
            </a:r>
            <a:r>
              <a:rPr lang="en-GB" dirty="0" err="1"/>
              <a:t>TopologyBuilder</a:t>
            </a:r>
            <a:r>
              <a:rPr lang="en-GB" dirty="0"/>
              <a:t>();</a:t>
            </a:r>
          </a:p>
          <a:p>
            <a:r>
              <a:rPr lang="en-GB" dirty="0" err="1"/>
              <a:t>tb.setSpout</a:t>
            </a:r>
            <a:r>
              <a:rPr lang="en-GB" dirty="0"/>
              <a:t> ("spout", </a:t>
            </a:r>
            <a:r>
              <a:rPr lang="en-GB" dirty="0" err="1"/>
              <a:t>myspout</a:t>
            </a:r>
            <a:r>
              <a:rPr lang="en-GB" dirty="0"/>
              <a:t>,…);</a:t>
            </a:r>
          </a:p>
          <a:p>
            <a:r>
              <a:rPr lang="en-GB" dirty="0" err="1"/>
              <a:t>tb.setBolt</a:t>
            </a:r>
            <a:r>
              <a:rPr lang="en-GB" dirty="0"/>
              <a:t>("bolt", </a:t>
            </a:r>
            <a:r>
              <a:rPr lang="en-GB" dirty="0" err="1"/>
              <a:t>mybolt</a:t>
            </a:r>
            <a:r>
              <a:rPr lang="en-GB" dirty="0"/>
              <a:t>…).</a:t>
            </a:r>
            <a:r>
              <a:rPr lang="en-GB" dirty="0" err="1"/>
              <a:t>shuffleGrouping</a:t>
            </a:r>
            <a:r>
              <a:rPr lang="en-GB" dirty="0"/>
              <a:t>("spout</a:t>
            </a:r>
            <a:r>
              <a:rPr lang="en-GB" dirty="0">
                <a:latin typeface="Arial Narrow" panose="020B0606020202030204" pitchFamily="34" charset="0"/>
              </a:rPr>
              <a:t>");</a:t>
            </a:r>
          </a:p>
        </p:txBody>
      </p:sp>
      <p:grpSp>
        <p:nvGrpSpPr>
          <p:cNvPr id="23" name="Cluster"/>
          <p:cNvGrpSpPr/>
          <p:nvPr/>
        </p:nvGrpSpPr>
        <p:grpSpPr>
          <a:xfrm>
            <a:off x="8155064" y="639556"/>
            <a:ext cx="2304049" cy="1385043"/>
            <a:chOff x="8155064" y="639556"/>
            <a:chExt cx="2304049" cy="1385043"/>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sp>
        <p:nvSpPr>
          <p:cNvPr id="22" name="Submit"/>
          <p:cNvSpPr/>
          <p:nvPr/>
        </p:nvSpPr>
        <p:spPr>
          <a:xfrm flipV="1">
            <a:off x="8792229" y="1889862"/>
            <a:ext cx="975089" cy="885891"/>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724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750"/>
                            </p:stCondLst>
                            <p:childTnLst>
                              <p:par>
                                <p:cTn id="16" presetID="10" presetClass="entr" presetSubtype="0" fill="hold"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22" presetClass="entr" presetSubtype="4" fill="hold" grpId="0" nodeType="afterEffect">
                                  <p:stCondLst>
                                    <p:cond delay="25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6"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Event Data Defined?</a:t>
            </a:r>
          </a:p>
        </p:txBody>
      </p:sp>
    </p:spTree>
    <p:extLst>
      <p:ext uri="{BB962C8B-B14F-4D97-AF65-F5344CB8AC3E}">
        <p14:creationId xmlns:p14="http://schemas.microsoft.com/office/powerpoint/2010/main" val="120176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163122" y="1443152"/>
            <a:ext cx="5835140" cy="5290388"/>
          </a:xfrm>
        </p:spPr>
        <p:txBody>
          <a:bodyPr/>
          <a:lstStyle/>
          <a:p>
            <a:r>
              <a:rPr lang="en-GB" dirty="0"/>
              <a:t>Declare schema for each stream in each component</a:t>
            </a:r>
          </a:p>
          <a:p>
            <a:r>
              <a:rPr lang="en-GB" dirty="0"/>
              <a:t>Java </a:t>
            </a:r>
            <a:r>
              <a:rPr lang="en-GB" b="1" dirty="0" err="1"/>
              <a:t>OutputFieldsDeclarer</a:t>
            </a:r>
            <a:r>
              <a:rPr lang="en-GB" dirty="0"/>
              <a:t> class defines output schema for a stream</a:t>
            </a:r>
          </a:p>
          <a:p>
            <a:r>
              <a:rPr lang="en-GB" dirty="0"/>
              <a:t>Microsoft SCP.NET class templates include input and output schema declarations for spouts and bolts</a:t>
            </a:r>
          </a:p>
        </p:txBody>
      </p:sp>
      <p:grpSp>
        <p:nvGrpSpPr>
          <p:cNvPr id="5" name="Bolt 2"/>
          <p:cNvGrpSpPr/>
          <p:nvPr/>
        </p:nvGrpSpPr>
        <p:grpSpPr>
          <a:xfrm>
            <a:off x="8361794" y="3906110"/>
            <a:ext cx="1290892" cy="1254527"/>
            <a:chOff x="8760874" y="5503625"/>
            <a:chExt cx="1290892" cy="1254527"/>
          </a:xfrm>
        </p:grpSpPr>
        <p:grpSp>
          <p:nvGrpSpPr>
            <p:cNvPr id="6" name="Group 5"/>
            <p:cNvGrpSpPr/>
            <p:nvPr/>
          </p:nvGrpSpPr>
          <p:grpSpPr>
            <a:xfrm>
              <a:off x="8760874" y="5503625"/>
              <a:ext cx="1219867" cy="1066844"/>
              <a:chOff x="7659688" y="5716588"/>
              <a:chExt cx="898525" cy="785812"/>
            </a:xfrm>
          </p:grpSpPr>
          <p:sp>
            <p:nvSpPr>
              <p:cNvPr id="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sp>
        <p:nvSpPr>
          <p:cNvPr id="10" name="Stream 2"/>
          <p:cNvSpPr/>
          <p:nvPr/>
        </p:nvSpPr>
        <p:spPr>
          <a:xfrm flipV="1">
            <a:off x="6255154" y="3114898"/>
            <a:ext cx="2105467" cy="1605415"/>
          </a:xfrm>
          <a:prstGeom prst="bentArrow">
            <a:avLst>
              <a:gd name="adj1" fmla="val 10760"/>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11" name="Spout 1"/>
          <p:cNvGrpSpPr/>
          <p:nvPr/>
        </p:nvGrpSpPr>
        <p:grpSpPr>
          <a:xfrm>
            <a:off x="5636332" y="1443152"/>
            <a:ext cx="1469458" cy="1499124"/>
            <a:chOff x="8594073" y="2028923"/>
            <a:chExt cx="1703076" cy="1737458"/>
          </a:xfrm>
        </p:grpSpPr>
        <p:grpSp>
          <p:nvGrpSpPr>
            <p:cNvPr id="12" name="Group 11"/>
            <p:cNvGrpSpPr>
              <a:grpSpLocks noChangeAspect="1"/>
            </p:cNvGrpSpPr>
            <p:nvPr/>
          </p:nvGrpSpPr>
          <p:grpSpPr>
            <a:xfrm>
              <a:off x="8594073" y="2028923"/>
              <a:ext cx="1703076" cy="1737458"/>
              <a:chOff x="5785895" y="1654712"/>
              <a:chExt cx="1828800" cy="1775340"/>
            </a:xfrm>
          </p:grpSpPr>
          <p:sp>
            <p:nvSpPr>
              <p:cNvPr id="14" name="Isosceles Triangle 13"/>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9022074" y="2434867"/>
              <a:ext cx="793807" cy="400110"/>
            </a:xfrm>
            <a:prstGeom prst="rect">
              <a:avLst/>
            </a:prstGeom>
            <a:noFill/>
          </p:spPr>
          <p:txBody>
            <a:bodyPr wrap="none" rtlCol="0">
              <a:spAutoFit/>
            </a:bodyPr>
            <a:lstStyle/>
            <a:p>
              <a:r>
                <a:rPr lang="en-GB" sz="2000" dirty="0"/>
                <a:t>Spout</a:t>
              </a:r>
              <a:endParaRPr lang="en-US" sz="2000" dirty="0"/>
            </a:p>
          </p:txBody>
        </p:sp>
      </p:grpSp>
      <p:sp>
        <p:nvSpPr>
          <p:cNvPr id="17" name="Stream 3"/>
          <p:cNvSpPr/>
          <p:nvPr/>
        </p:nvSpPr>
        <p:spPr>
          <a:xfrm rot="16200000">
            <a:off x="10020044" y="3763028"/>
            <a:ext cx="569171" cy="1314779"/>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Bolt 3"/>
          <p:cNvGrpSpPr/>
          <p:nvPr/>
        </p:nvGrpSpPr>
        <p:grpSpPr>
          <a:xfrm>
            <a:off x="10798826" y="3917553"/>
            <a:ext cx="1290892" cy="1254527"/>
            <a:chOff x="8760874" y="5503625"/>
            <a:chExt cx="1290892" cy="1254527"/>
          </a:xfrm>
        </p:grpSpPr>
        <p:grpSp>
          <p:nvGrpSpPr>
            <p:cNvPr id="19" name="Group 18"/>
            <p:cNvGrpSpPr/>
            <p:nvPr/>
          </p:nvGrpSpPr>
          <p:grpSpPr>
            <a:xfrm>
              <a:off x="8760874" y="5503625"/>
              <a:ext cx="1219867" cy="1066844"/>
              <a:chOff x="7659688" y="5716588"/>
              <a:chExt cx="898525" cy="785812"/>
            </a:xfrm>
          </p:grpSpPr>
          <p:sp>
            <p:nvSpPr>
              <p:cNvPr id="2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graphicFrame>
        <p:nvGraphicFramePr>
          <p:cNvPr id="23" name="Schema"/>
          <p:cNvGraphicFramePr>
            <a:graphicFrameLocks noGrp="1"/>
          </p:cNvGraphicFramePr>
          <p:nvPr>
            <p:extLst>
              <p:ext uri="{D42A27DB-BD31-4B8C-83A1-F6EECF244321}">
                <p14:modId xmlns:p14="http://schemas.microsoft.com/office/powerpoint/2010/main" val="3617813298"/>
              </p:ext>
            </p:extLst>
          </p:nvPr>
        </p:nvGraphicFramePr>
        <p:xfrm>
          <a:off x="8156185" y="1481525"/>
          <a:ext cx="2601025" cy="741680"/>
        </p:xfrm>
        <a:graphic>
          <a:graphicData uri="http://schemas.openxmlformats.org/drawingml/2006/table">
            <a:tbl>
              <a:tblPr firstRow="1" bandRow="1">
                <a:tableStyleId>{5C22544A-7EE6-4342-B048-85BDC9FD1C3A}</a:tableStyleId>
              </a:tblPr>
              <a:tblGrid>
                <a:gridCol w="898716">
                  <a:extLst>
                    <a:ext uri="{9D8B030D-6E8A-4147-A177-3AD203B41FA5}">
                      <a16:colId xmlns:a16="http://schemas.microsoft.com/office/drawing/2014/main" val="692829113"/>
                    </a:ext>
                  </a:extLst>
                </a:gridCol>
                <a:gridCol w="803593">
                  <a:extLst>
                    <a:ext uri="{9D8B030D-6E8A-4147-A177-3AD203B41FA5}">
                      <a16:colId xmlns:a16="http://schemas.microsoft.com/office/drawing/2014/main" val="3777067901"/>
                    </a:ext>
                  </a:extLst>
                </a:gridCol>
                <a:gridCol w="898716">
                  <a:extLst>
                    <a:ext uri="{9D8B030D-6E8A-4147-A177-3AD203B41FA5}">
                      <a16:colId xmlns:a16="http://schemas.microsoft.com/office/drawing/2014/main" val="216268235"/>
                    </a:ext>
                  </a:extLst>
                </a:gridCol>
              </a:tblGrid>
              <a:tr h="370840">
                <a:tc>
                  <a:txBody>
                    <a:bodyPr/>
                    <a:lstStyle/>
                    <a:p>
                      <a:r>
                        <a:rPr lang="en-GB" dirty="0"/>
                        <a:t>Field1</a:t>
                      </a:r>
                    </a:p>
                  </a:txBody>
                  <a:tcPr/>
                </a:tc>
                <a:tc>
                  <a:txBody>
                    <a:bodyPr/>
                    <a:lstStyle/>
                    <a:p>
                      <a:r>
                        <a:rPr lang="en-GB" dirty="0"/>
                        <a:t>Field2</a:t>
                      </a:r>
                    </a:p>
                  </a:txBody>
                  <a:tcPr/>
                </a:tc>
                <a:tc>
                  <a:txBody>
                    <a:bodyPr/>
                    <a:lstStyle/>
                    <a:p>
                      <a:r>
                        <a:rPr lang="en-GB" dirty="0"/>
                        <a:t>Field3</a:t>
                      </a:r>
                    </a:p>
                  </a:txBody>
                  <a:tcPr/>
                </a:tc>
                <a:extLst>
                  <a:ext uri="{0D108BD9-81ED-4DB2-BD59-A6C34878D82A}">
                    <a16:rowId xmlns:a16="http://schemas.microsoft.com/office/drawing/2014/main" val="2501696984"/>
                  </a:ext>
                </a:extLst>
              </a:tr>
              <a:tr h="370840">
                <a:tc>
                  <a:txBody>
                    <a:bodyPr/>
                    <a:lstStyle/>
                    <a:p>
                      <a:r>
                        <a:rPr lang="en-GB" dirty="0"/>
                        <a:t>Integer</a:t>
                      </a:r>
                    </a:p>
                  </a:txBody>
                  <a:tcPr/>
                </a:tc>
                <a:tc>
                  <a:txBody>
                    <a:bodyPr/>
                    <a:lstStyle/>
                    <a:p>
                      <a:r>
                        <a:rPr lang="en-GB" dirty="0"/>
                        <a:t>String</a:t>
                      </a:r>
                    </a:p>
                  </a:txBody>
                  <a:tcPr/>
                </a:tc>
                <a:tc>
                  <a:txBody>
                    <a:bodyPr/>
                    <a:lstStyle/>
                    <a:p>
                      <a:r>
                        <a:rPr lang="en-GB" dirty="0"/>
                        <a:t>Integer</a:t>
                      </a:r>
                    </a:p>
                  </a:txBody>
                  <a:tcPr/>
                </a:tc>
                <a:extLst>
                  <a:ext uri="{0D108BD9-81ED-4DB2-BD59-A6C34878D82A}">
                    <a16:rowId xmlns:a16="http://schemas.microsoft.com/office/drawing/2014/main" val="932371922"/>
                  </a:ext>
                </a:extLst>
              </a:tr>
            </a:tbl>
          </a:graphicData>
        </a:graphic>
      </p:graphicFrame>
      <p:graphicFrame>
        <p:nvGraphicFramePr>
          <p:cNvPr id="24" name="Input 1"/>
          <p:cNvGraphicFramePr>
            <a:graphicFrameLocks noGrp="1"/>
          </p:cNvGraphicFramePr>
          <p:nvPr>
            <p:extLst>
              <p:ext uri="{D42A27DB-BD31-4B8C-83A1-F6EECF244321}">
                <p14:modId xmlns:p14="http://schemas.microsoft.com/office/powerpoint/2010/main" val="182686742"/>
              </p:ext>
            </p:extLst>
          </p:nvPr>
        </p:nvGraphicFramePr>
        <p:xfrm>
          <a:off x="8156185" y="3825012"/>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a:t>Input</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5" name="Output 1"/>
          <p:cNvGraphicFramePr>
            <a:graphicFrameLocks noGrp="1"/>
          </p:cNvGraphicFramePr>
          <p:nvPr>
            <p:extLst>
              <p:ext uri="{D42A27DB-BD31-4B8C-83A1-F6EECF244321}">
                <p14:modId xmlns:p14="http://schemas.microsoft.com/office/powerpoint/2010/main" val="2919883828"/>
              </p:ext>
            </p:extLst>
          </p:nvPr>
        </p:nvGraphicFramePr>
        <p:xfrm>
          <a:off x="5935347" y="2943471"/>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a:t>Output</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6" name="Input 2"/>
          <p:cNvGraphicFramePr>
            <a:graphicFrameLocks noGrp="1"/>
          </p:cNvGraphicFramePr>
          <p:nvPr>
            <p:extLst>
              <p:ext uri="{D42A27DB-BD31-4B8C-83A1-F6EECF244321}">
                <p14:modId xmlns:p14="http://schemas.microsoft.com/office/powerpoint/2010/main" val="376046406"/>
              </p:ext>
            </p:extLst>
          </p:nvPr>
        </p:nvGraphicFramePr>
        <p:xfrm>
          <a:off x="10798826" y="3825012"/>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a:t>Input</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7" name="Output 2"/>
          <p:cNvGraphicFramePr>
            <a:graphicFrameLocks noGrp="1"/>
          </p:cNvGraphicFramePr>
          <p:nvPr>
            <p:extLst>
              <p:ext uri="{D42A27DB-BD31-4B8C-83A1-F6EECF244321}">
                <p14:modId xmlns:p14="http://schemas.microsoft.com/office/powerpoint/2010/main" val="385916087"/>
              </p:ext>
            </p:extLst>
          </p:nvPr>
        </p:nvGraphicFramePr>
        <p:xfrm>
          <a:off x="9331159" y="4274711"/>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a:t>Output</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spTree>
    <p:extLst>
      <p:ext uri="{BB962C8B-B14F-4D97-AF65-F5344CB8AC3E}">
        <p14:creationId xmlns:p14="http://schemas.microsoft.com/office/powerpoint/2010/main" val="26008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500"/>
                            </p:stCondLst>
                            <p:childTnLst>
                              <p:par>
                                <p:cTn id="28" presetID="1" presetClass="entr" presetSubtype="0" fill="hold" grpId="0" nodeType="afterEffect">
                                  <p:stCondLst>
                                    <p:cond delay="500"/>
                                  </p:stCondLst>
                                  <p:childTnLst>
                                    <p:set>
                                      <p:cBhvr>
                                        <p:cTn id="29" dur="1" fill="hold">
                                          <p:stCondLst>
                                            <p:cond delay="0"/>
                                          </p:stCondLst>
                                        </p:cTn>
                                        <p:tgtEl>
                                          <p:spTgt spid="4">
                                            <p:txEl>
                                              <p:pRg st="2" end="2"/>
                                            </p:txEl>
                                          </p:spTgt>
                                        </p:tgtEl>
                                        <p:attrNameLst>
                                          <p:attrName>style.visibility</p:attrName>
                                        </p:attrNameLst>
                                      </p:cBhvr>
                                      <p:to>
                                        <p:strVal val="visible"/>
                                      </p:to>
                                    </p:set>
                                  </p:childTnLst>
                                </p:cTn>
                              </p:par>
                            </p:childTnLst>
                          </p:cTn>
                        </p:par>
                        <p:par>
                          <p:cTn id="30" fill="hold">
                            <p:stCondLst>
                              <p:cond delay="2000"/>
                            </p:stCondLst>
                            <p:childTnLst>
                              <p:par>
                                <p:cTn id="31" presetID="10" presetClass="entr" presetSubtype="0" fill="hold"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3000"/>
                            </p:stCondLst>
                            <p:childTnLst>
                              <p:par>
                                <p:cTn id="41" presetID="22" presetClass="entr" presetSubtype="8" fill="hold" grpId="0" nodeType="afterEffect">
                                  <p:stCondLst>
                                    <p:cond delay="5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4000"/>
                            </p:stCondLst>
                            <p:childTnLst>
                              <p:par>
                                <p:cTn id="45" presetID="10" presetClass="entr" presetSubtype="0" fill="hold" nodeType="afterEffect">
                                  <p:stCondLst>
                                    <p:cond delay="5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5000"/>
                            </p:stCondLst>
                            <p:childTnLst>
                              <p:par>
                                <p:cTn id="49" presetID="10" presetClass="entr" presetSubtype="0" fill="hold" nodeType="after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Creating a Storm Topology with C#</a:t>
            </a:r>
          </a:p>
        </p:txBody>
      </p:sp>
    </p:spTree>
    <p:extLst>
      <p:ext uri="{BB962C8B-B14F-4D97-AF65-F5344CB8AC3E}">
        <p14:creationId xmlns:p14="http://schemas.microsoft.com/office/powerpoint/2010/main" val="287025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Storm Distribute Stream Processing?</a:t>
            </a:r>
          </a:p>
        </p:txBody>
      </p:sp>
    </p:spTree>
    <p:extLst>
      <p:ext uri="{BB962C8B-B14F-4D97-AF65-F5344CB8AC3E}">
        <p14:creationId xmlns:p14="http://schemas.microsoft.com/office/powerpoint/2010/main" val="12033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388226"/>
            <a:ext cx="6967685" cy="5290388"/>
          </a:xfrm>
        </p:spPr>
        <p:txBody>
          <a:bodyPr/>
          <a:lstStyle/>
          <a:p>
            <a:r>
              <a:rPr lang="en-GB" dirty="0"/>
              <a:t>Master node runs </a:t>
            </a:r>
            <a:r>
              <a:rPr lang="en-GB" i="1" dirty="0"/>
              <a:t>Nimbus</a:t>
            </a:r>
          </a:p>
          <a:p>
            <a:pPr lvl="1"/>
            <a:r>
              <a:rPr lang="en-GB" dirty="0"/>
              <a:t>Assigns processing across the cluster</a:t>
            </a:r>
          </a:p>
          <a:p>
            <a:r>
              <a:rPr lang="en-GB" dirty="0"/>
              <a:t>Worker nodes run </a:t>
            </a:r>
            <a:r>
              <a:rPr lang="en-GB" i="1" dirty="0"/>
              <a:t>Supervisor</a:t>
            </a:r>
          </a:p>
          <a:p>
            <a:pPr lvl="1"/>
            <a:r>
              <a:rPr lang="en-GB" dirty="0"/>
              <a:t>Manages processing on the node</a:t>
            </a:r>
          </a:p>
          <a:p>
            <a:r>
              <a:rPr lang="en-GB" dirty="0"/>
              <a:t>Cluster coordination is managed using </a:t>
            </a:r>
            <a:r>
              <a:rPr lang="en-GB" i="1" dirty="0"/>
              <a:t>Zookeeper</a:t>
            </a:r>
          </a:p>
          <a:p>
            <a:pPr lvl="1"/>
            <a:r>
              <a:rPr lang="en-GB" dirty="0"/>
              <a:t>Apache project for distributed processing</a:t>
            </a:r>
          </a:p>
        </p:txBody>
      </p:sp>
      <p:grpSp>
        <p:nvGrpSpPr>
          <p:cNvPr id="9" name="Group 8"/>
          <p:cNvGrpSpPr/>
          <p:nvPr/>
        </p:nvGrpSpPr>
        <p:grpSpPr>
          <a:xfrm>
            <a:off x="7347098" y="1509996"/>
            <a:ext cx="4195217" cy="2220604"/>
            <a:chOff x="8185146" y="2181275"/>
            <a:chExt cx="2809196" cy="148695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pic>
        <p:nvPicPr>
          <p:cNvPr id="10" name="Picture 9"/>
          <p:cNvPicPr>
            <a:picLocks noChangeAspect="1"/>
          </p:cNvPicPr>
          <p:nvPr/>
        </p:nvPicPr>
        <p:blipFill>
          <a:blip r:embed="rId3"/>
          <a:stretch>
            <a:fillRect/>
          </a:stretch>
        </p:blipFill>
        <p:spPr>
          <a:xfrm>
            <a:off x="7493004" y="3012367"/>
            <a:ext cx="855000" cy="483750"/>
          </a:xfrm>
          <a:prstGeom prst="rect">
            <a:avLst/>
          </a:prstGeom>
        </p:spPr>
      </p:pic>
      <p:grpSp>
        <p:nvGrpSpPr>
          <p:cNvPr id="24" name="Group 23"/>
          <p:cNvGrpSpPr/>
          <p:nvPr/>
        </p:nvGrpSpPr>
        <p:grpSpPr>
          <a:xfrm>
            <a:off x="7687340" y="3847558"/>
            <a:ext cx="3587982" cy="777885"/>
            <a:chOff x="7687340" y="4816549"/>
            <a:chExt cx="3587982" cy="777885"/>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511" y="4896292"/>
              <a:ext cx="887640" cy="698142"/>
            </a:xfrm>
            <a:prstGeom prst="rect">
              <a:avLst/>
            </a:prstGeom>
          </p:spPr>
        </p:pic>
        <p:sp>
          <p:nvSpPr>
            <p:cNvPr id="13" name="Left Brace 12"/>
            <p:cNvSpPr/>
            <p:nvPr/>
          </p:nvSpPr>
          <p:spPr>
            <a:xfrm rot="16200000">
              <a:off x="9401587" y="3102302"/>
              <a:ext cx="159488" cy="35879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57"/>
          <p:cNvGrpSpPr>
            <a:grpSpLocks noChangeAspect="1"/>
          </p:cNvGrpSpPr>
          <p:nvPr/>
        </p:nvGrpSpPr>
        <p:grpSpPr bwMode="auto">
          <a:xfrm rot="16200000">
            <a:off x="9127411" y="2818229"/>
            <a:ext cx="609819" cy="789619"/>
            <a:chOff x="2737" y="2380"/>
            <a:chExt cx="407" cy="527"/>
          </a:xfrm>
        </p:grpSpPr>
        <p:sp>
          <p:nvSpPr>
            <p:cNvPr id="15"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57"/>
          <p:cNvGrpSpPr>
            <a:grpSpLocks noChangeAspect="1"/>
          </p:cNvGrpSpPr>
          <p:nvPr/>
        </p:nvGrpSpPr>
        <p:grpSpPr bwMode="auto">
          <a:xfrm rot="16200000">
            <a:off x="10671118" y="2834350"/>
            <a:ext cx="609819" cy="789619"/>
            <a:chOff x="2737" y="2380"/>
            <a:chExt cx="407" cy="527"/>
          </a:xfrm>
        </p:grpSpPr>
        <p:sp>
          <p:nvSpPr>
            <p:cNvPr id="2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33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par>
                          <p:cTn id="34" fill="hold">
                            <p:stCondLst>
                              <p:cond delay="0"/>
                            </p:stCondLst>
                            <p:childTnLst>
                              <p:par>
                                <p:cTn id="35" presetID="16" presetClass="entr" presetSubtype="37"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outVertic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14949" y="3398293"/>
            <a:ext cx="4776717" cy="31116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chemeClr val="tx1"/>
                </a:solidFill>
                <a:latin typeface="Segoe" panose="020B0502040504020203" pitchFamily="34" charset="0"/>
              </a:rPr>
              <a:t>Topology</a:t>
            </a:r>
          </a:p>
        </p:txBody>
      </p:sp>
      <p:sp>
        <p:nvSpPr>
          <p:cNvPr id="3" name="Content Placeholder 2"/>
          <p:cNvSpPr>
            <a:spLocks noGrp="1"/>
          </p:cNvSpPr>
          <p:nvPr>
            <p:ph sz="quarter" idx="10"/>
          </p:nvPr>
        </p:nvSpPr>
        <p:spPr>
          <a:xfrm>
            <a:off x="379413" y="1388226"/>
            <a:ext cx="5902194" cy="5290388"/>
          </a:xfrm>
        </p:spPr>
        <p:txBody>
          <a:bodyPr/>
          <a:lstStyle/>
          <a:p>
            <a:r>
              <a:rPr lang="en-GB" dirty="0"/>
              <a:t>A topology has one or more </a:t>
            </a:r>
            <a:r>
              <a:rPr lang="en-GB" i="1" dirty="0"/>
              <a:t>worker processes</a:t>
            </a:r>
          </a:p>
          <a:p>
            <a:r>
              <a:rPr lang="en-GB" dirty="0"/>
              <a:t>A worker process spawns one or more </a:t>
            </a:r>
            <a:r>
              <a:rPr lang="en-GB" i="1" dirty="0"/>
              <a:t>executors</a:t>
            </a:r>
            <a:r>
              <a:rPr lang="en-GB" dirty="0"/>
              <a:t> (threads) per component</a:t>
            </a:r>
          </a:p>
          <a:p>
            <a:pPr lvl="1"/>
            <a:r>
              <a:rPr lang="en-GB" dirty="0"/>
              <a:t>Set using parallelism hint</a:t>
            </a:r>
          </a:p>
          <a:p>
            <a:pPr lvl="1"/>
            <a:endParaRPr lang="en-GB" dirty="0"/>
          </a:p>
          <a:p>
            <a:pPr lvl="1"/>
            <a:endParaRPr lang="en-GB" dirty="0"/>
          </a:p>
          <a:p>
            <a:r>
              <a:rPr lang="en-GB" dirty="0"/>
              <a:t>Each executor runs one or more </a:t>
            </a:r>
            <a:r>
              <a:rPr lang="en-GB" i="1" dirty="0"/>
              <a:t>task</a:t>
            </a:r>
          </a:p>
        </p:txBody>
      </p:sp>
      <p:grpSp>
        <p:nvGrpSpPr>
          <p:cNvPr id="8" name="Group 7"/>
          <p:cNvGrpSpPr/>
          <p:nvPr/>
        </p:nvGrpSpPr>
        <p:grpSpPr>
          <a:xfrm>
            <a:off x="7347098" y="1509996"/>
            <a:ext cx="4195217" cy="2220604"/>
            <a:chOff x="8185146" y="2181275"/>
            <a:chExt cx="2809196" cy="148695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sp>
        <p:nvSpPr>
          <p:cNvPr id="15" name="Rectangle 14"/>
          <p:cNvSpPr/>
          <p:nvPr/>
        </p:nvSpPr>
        <p:spPr>
          <a:xfrm>
            <a:off x="7347098" y="3848669"/>
            <a:ext cx="4294442" cy="21290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chemeClr val="tx1"/>
                </a:solidFill>
                <a:latin typeface="Segoe" panose="020B0502040504020203" pitchFamily="34" charset="0"/>
              </a:rPr>
              <a:t>Worker Process</a:t>
            </a:r>
          </a:p>
        </p:txBody>
      </p:sp>
      <p:grpSp>
        <p:nvGrpSpPr>
          <p:cNvPr id="65" name="Group 64"/>
          <p:cNvGrpSpPr/>
          <p:nvPr/>
        </p:nvGrpSpPr>
        <p:grpSpPr>
          <a:xfrm>
            <a:off x="10242980" y="4849440"/>
            <a:ext cx="1149247" cy="1019011"/>
            <a:chOff x="10232875" y="3823135"/>
            <a:chExt cx="1149247" cy="1019011"/>
          </a:xfrm>
        </p:grpSpPr>
        <p:sp>
          <p:nvSpPr>
            <p:cNvPr id="41" name="Rectangle 40"/>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42" name="Bolt 3"/>
            <p:cNvGrpSpPr/>
            <p:nvPr/>
          </p:nvGrpSpPr>
          <p:grpSpPr>
            <a:xfrm>
              <a:off x="10232875" y="3823135"/>
              <a:ext cx="498626" cy="462589"/>
              <a:chOff x="8178027" y="4898033"/>
              <a:chExt cx="1802714" cy="1672436"/>
            </a:xfrm>
          </p:grpSpPr>
          <p:grpSp>
            <p:nvGrpSpPr>
              <p:cNvPr id="43" name="Group 42"/>
              <p:cNvGrpSpPr/>
              <p:nvPr/>
            </p:nvGrpSpPr>
            <p:grpSpPr>
              <a:xfrm>
                <a:off x="8760874" y="5503625"/>
                <a:ext cx="1219867" cy="1066844"/>
                <a:chOff x="7659688" y="5716588"/>
                <a:chExt cx="898525" cy="785812"/>
              </a:xfrm>
            </p:grpSpPr>
            <p:sp>
              <p:nvSpPr>
                <p:cNvPr id="4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TextBox 43"/>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grpSp>
        <p:nvGrpSpPr>
          <p:cNvPr id="55" name="Group 54"/>
          <p:cNvGrpSpPr/>
          <p:nvPr/>
        </p:nvGrpSpPr>
        <p:grpSpPr>
          <a:xfrm>
            <a:off x="7416712" y="3910044"/>
            <a:ext cx="1024750" cy="932102"/>
            <a:chOff x="7416712" y="3910044"/>
            <a:chExt cx="1024750" cy="932102"/>
          </a:xfrm>
        </p:grpSpPr>
        <p:sp>
          <p:nvSpPr>
            <p:cNvPr id="48" name="Rectangle 47"/>
            <p:cNvSpPr/>
            <p:nvPr/>
          </p:nvSpPr>
          <p:spPr>
            <a:xfrm>
              <a:off x="753385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18" name="Group 17"/>
            <p:cNvGrpSpPr>
              <a:grpSpLocks noChangeAspect="1"/>
            </p:cNvGrpSpPr>
            <p:nvPr/>
          </p:nvGrpSpPr>
          <p:grpSpPr>
            <a:xfrm>
              <a:off x="7416712" y="3910044"/>
              <a:ext cx="362090" cy="369400"/>
              <a:chOff x="5785895" y="1654712"/>
              <a:chExt cx="1828800" cy="1775340"/>
            </a:xfrm>
          </p:grpSpPr>
          <p:sp>
            <p:nvSpPr>
              <p:cNvPr id="20" name="Isosceles Triangle 19"/>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 name="Rectangle 55"/>
          <p:cNvSpPr/>
          <p:nvPr/>
        </p:nvSpPr>
        <p:spPr>
          <a:xfrm>
            <a:off x="7711135" y="4205957"/>
            <a:ext cx="571903" cy="318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59" name="Rectangle 58"/>
          <p:cNvSpPr/>
          <p:nvPr/>
        </p:nvSpPr>
        <p:spPr>
          <a:xfrm>
            <a:off x="10701447" y="5237713"/>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grpSp>
        <p:nvGrpSpPr>
          <p:cNvPr id="66" name="Group 65"/>
          <p:cNvGrpSpPr/>
          <p:nvPr/>
        </p:nvGrpSpPr>
        <p:grpSpPr>
          <a:xfrm>
            <a:off x="8789410" y="3823135"/>
            <a:ext cx="1149247" cy="1019011"/>
            <a:chOff x="10232875" y="3823135"/>
            <a:chExt cx="1149247" cy="1019011"/>
          </a:xfrm>
        </p:grpSpPr>
        <p:sp>
          <p:nvSpPr>
            <p:cNvPr id="67" name="Rectangle 66"/>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68" name="Bolt 3"/>
            <p:cNvGrpSpPr/>
            <p:nvPr/>
          </p:nvGrpSpPr>
          <p:grpSpPr>
            <a:xfrm>
              <a:off x="10232875" y="3823135"/>
              <a:ext cx="498626" cy="462589"/>
              <a:chOff x="8178027" y="4898033"/>
              <a:chExt cx="1802714" cy="1672436"/>
            </a:xfrm>
          </p:grpSpPr>
          <p:grpSp>
            <p:nvGrpSpPr>
              <p:cNvPr id="69" name="Group 68"/>
              <p:cNvGrpSpPr/>
              <p:nvPr/>
            </p:nvGrpSpPr>
            <p:grpSpPr>
              <a:xfrm>
                <a:off x="8760874" y="5503625"/>
                <a:ext cx="1219867" cy="1066844"/>
                <a:chOff x="7659688" y="5716588"/>
                <a:chExt cx="898525" cy="785812"/>
              </a:xfrm>
            </p:grpSpPr>
            <p:sp>
              <p:nvSpPr>
                <p:cNvPr id="7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TextBox 69"/>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grpSp>
        <p:nvGrpSpPr>
          <p:cNvPr id="73" name="Group 72"/>
          <p:cNvGrpSpPr/>
          <p:nvPr/>
        </p:nvGrpSpPr>
        <p:grpSpPr>
          <a:xfrm>
            <a:off x="7292215" y="4849440"/>
            <a:ext cx="1149247" cy="1019011"/>
            <a:chOff x="10232875" y="3823135"/>
            <a:chExt cx="1149247" cy="1019011"/>
          </a:xfrm>
        </p:grpSpPr>
        <p:sp>
          <p:nvSpPr>
            <p:cNvPr id="74" name="Rectangle 73"/>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75" name="Bolt 3"/>
            <p:cNvGrpSpPr/>
            <p:nvPr/>
          </p:nvGrpSpPr>
          <p:grpSpPr>
            <a:xfrm>
              <a:off x="10232875" y="3823135"/>
              <a:ext cx="498626" cy="462589"/>
              <a:chOff x="8178027" y="4898033"/>
              <a:chExt cx="1802714" cy="1672436"/>
            </a:xfrm>
          </p:grpSpPr>
          <p:grpSp>
            <p:nvGrpSpPr>
              <p:cNvPr id="76" name="Group 75"/>
              <p:cNvGrpSpPr/>
              <p:nvPr/>
            </p:nvGrpSpPr>
            <p:grpSpPr>
              <a:xfrm>
                <a:off x="8760874" y="5503625"/>
                <a:ext cx="1219867" cy="1066844"/>
                <a:chOff x="7659688" y="5716588"/>
                <a:chExt cx="898525" cy="785812"/>
              </a:xfrm>
            </p:grpSpPr>
            <p:sp>
              <p:nvSpPr>
                <p:cNvPr id="7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sp>
        <p:nvSpPr>
          <p:cNvPr id="58" name="Rectangle 57"/>
          <p:cNvSpPr/>
          <p:nvPr/>
        </p:nvSpPr>
        <p:spPr>
          <a:xfrm>
            <a:off x="9226322" y="4233386"/>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57" name="Rectangle 56"/>
          <p:cNvSpPr/>
          <p:nvPr/>
        </p:nvSpPr>
        <p:spPr>
          <a:xfrm>
            <a:off x="7736939" y="5269762"/>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80" name="Builder"/>
          <p:cNvSpPr txBox="1"/>
          <p:nvPr/>
        </p:nvSpPr>
        <p:spPr>
          <a:xfrm>
            <a:off x="1213735" y="4590431"/>
            <a:ext cx="5527219"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a:solidFill>
                  <a:schemeClr val="tx1">
                    <a:lumMod val="50000"/>
                    <a:lumOff val="50000"/>
                  </a:schemeClr>
                </a:solidFill>
              </a:rPr>
              <a:t>TopologyBuilder</a:t>
            </a:r>
            <a:r>
              <a:rPr lang="en-GB" dirty="0">
                <a:solidFill>
                  <a:schemeClr val="tx1">
                    <a:lumMod val="50000"/>
                    <a:lumOff val="50000"/>
                  </a:schemeClr>
                </a:solidFill>
              </a:rPr>
              <a:t> </a:t>
            </a:r>
            <a:r>
              <a:rPr lang="en-GB" dirty="0" err="1">
                <a:solidFill>
                  <a:schemeClr val="tx1">
                    <a:lumMod val="50000"/>
                    <a:lumOff val="50000"/>
                  </a:schemeClr>
                </a:solidFill>
              </a:rPr>
              <a:t>tb</a:t>
            </a:r>
            <a:r>
              <a:rPr lang="en-GB" dirty="0">
                <a:solidFill>
                  <a:schemeClr val="tx1">
                    <a:lumMod val="50000"/>
                    <a:lumOff val="50000"/>
                  </a:schemeClr>
                </a:solidFill>
              </a:rPr>
              <a:t> = new </a:t>
            </a:r>
            <a:r>
              <a:rPr lang="en-GB" dirty="0" err="1">
                <a:solidFill>
                  <a:schemeClr val="tx1">
                    <a:lumMod val="50000"/>
                    <a:lumOff val="50000"/>
                  </a:schemeClr>
                </a:solidFill>
              </a:rPr>
              <a:t>TopologyBuilder</a:t>
            </a:r>
            <a:r>
              <a:rPr lang="en-GB" dirty="0">
                <a:solidFill>
                  <a:schemeClr val="tx1">
                    <a:lumMod val="50000"/>
                    <a:lumOff val="50000"/>
                  </a:schemeClr>
                </a:solidFill>
              </a:rPr>
              <a:t>();</a:t>
            </a:r>
          </a:p>
          <a:p>
            <a:r>
              <a:rPr lang="en-GB" dirty="0" err="1">
                <a:solidFill>
                  <a:schemeClr val="tx1">
                    <a:lumMod val="50000"/>
                    <a:lumOff val="50000"/>
                  </a:schemeClr>
                </a:solidFill>
              </a:rPr>
              <a:t>tb.setSpout</a:t>
            </a:r>
            <a:r>
              <a:rPr lang="en-GB" dirty="0">
                <a:solidFill>
                  <a:schemeClr val="tx1">
                    <a:lumMod val="50000"/>
                    <a:lumOff val="50000"/>
                  </a:schemeClr>
                </a:solidFill>
              </a:rPr>
              <a:t> ("spout", </a:t>
            </a:r>
            <a:r>
              <a:rPr lang="en-GB" dirty="0" err="1">
                <a:solidFill>
                  <a:schemeClr val="tx1">
                    <a:lumMod val="50000"/>
                    <a:lumOff val="50000"/>
                  </a:schemeClr>
                </a:solidFill>
              </a:rPr>
              <a:t>myspout</a:t>
            </a:r>
            <a:r>
              <a:rPr lang="en-GB" dirty="0">
                <a:solidFill>
                  <a:schemeClr val="tx1">
                    <a:lumMod val="50000"/>
                    <a:lumOff val="50000"/>
                  </a:schemeClr>
                </a:solidFill>
              </a:rPr>
              <a:t>, </a:t>
            </a:r>
            <a:r>
              <a:rPr lang="en-GB" b="1" dirty="0"/>
              <a:t>1</a:t>
            </a:r>
            <a:r>
              <a:rPr lang="en-GB" dirty="0">
                <a:solidFill>
                  <a:schemeClr val="tx1">
                    <a:lumMod val="50000"/>
                    <a:lumOff val="50000"/>
                  </a:schemeClr>
                </a:solidFill>
              </a:rPr>
              <a:t>, …);</a:t>
            </a:r>
          </a:p>
          <a:p>
            <a:r>
              <a:rPr lang="en-GB" dirty="0" err="1">
                <a:solidFill>
                  <a:schemeClr val="tx1">
                    <a:lumMod val="50000"/>
                    <a:lumOff val="50000"/>
                  </a:schemeClr>
                </a:solidFill>
              </a:rPr>
              <a:t>tb.setBolt</a:t>
            </a:r>
            <a:r>
              <a:rPr lang="en-GB" dirty="0">
                <a:solidFill>
                  <a:schemeClr val="tx1">
                    <a:lumMod val="50000"/>
                    <a:lumOff val="50000"/>
                  </a:schemeClr>
                </a:solidFill>
              </a:rPr>
              <a:t>("bolt", </a:t>
            </a:r>
            <a:r>
              <a:rPr lang="en-GB" dirty="0" err="1">
                <a:solidFill>
                  <a:schemeClr val="tx1">
                    <a:lumMod val="50000"/>
                    <a:lumOff val="50000"/>
                  </a:schemeClr>
                </a:solidFill>
              </a:rPr>
              <a:t>mybolt</a:t>
            </a:r>
            <a:r>
              <a:rPr lang="en-GB" dirty="0">
                <a:solidFill>
                  <a:schemeClr val="tx1">
                    <a:lumMod val="50000"/>
                    <a:lumOff val="50000"/>
                  </a:schemeClr>
                </a:solidFill>
              </a:rPr>
              <a:t>, </a:t>
            </a:r>
            <a:r>
              <a:rPr lang="en-GB" b="1" dirty="0"/>
              <a:t>3</a:t>
            </a:r>
            <a:r>
              <a:rPr lang="en-GB" dirty="0">
                <a:solidFill>
                  <a:schemeClr val="tx1">
                    <a:lumMod val="50000"/>
                    <a:lumOff val="50000"/>
                  </a:schemeClr>
                </a:solidFill>
              </a:rPr>
              <a:t>, …).</a:t>
            </a:r>
            <a:r>
              <a:rPr lang="en-GB" dirty="0" err="1">
                <a:solidFill>
                  <a:schemeClr val="tx1">
                    <a:lumMod val="50000"/>
                    <a:lumOff val="50000"/>
                  </a:schemeClr>
                </a:solidFill>
              </a:rPr>
              <a:t>shuffleGrouping</a:t>
            </a:r>
            <a:r>
              <a:rPr lang="en-GB" dirty="0">
                <a:solidFill>
                  <a:schemeClr val="tx1">
                    <a:lumMod val="50000"/>
                    <a:lumOff val="50000"/>
                  </a:schemeClr>
                </a:solidFill>
              </a:rPr>
              <a:t>("spout</a:t>
            </a:r>
            <a:r>
              <a:rPr lang="en-GB" dirty="0">
                <a:solidFill>
                  <a:schemeClr val="tx1">
                    <a:lumMod val="50000"/>
                    <a:lumOff val="50000"/>
                  </a:schemeClr>
                </a:solidFill>
                <a:latin typeface="Arial Narrow" panose="020B0606020202030204" pitchFamily="34" charset="0"/>
              </a:rPr>
              <a:t>");</a:t>
            </a:r>
          </a:p>
        </p:txBody>
      </p:sp>
    </p:spTree>
    <p:extLst>
      <p:ext uri="{BB962C8B-B14F-4D97-AF65-F5344CB8AC3E}">
        <p14:creationId xmlns:p14="http://schemas.microsoft.com/office/powerpoint/2010/main" val="22225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childTnLst>
                          </p:cTn>
                        </p:par>
                        <p:par>
                          <p:cTn id="26" fill="hold">
                            <p:stCondLst>
                              <p:cond delay="500"/>
                            </p:stCondLst>
                            <p:childTnLst>
                              <p:par>
                                <p:cTn id="27" presetID="10" presetClass="entr" presetSubtype="0" fill="hold" nodeType="afterEffect">
                                  <p:stCondLst>
                                    <p:cond delay="25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par>
                          <p:cTn id="30" fill="hold">
                            <p:stCondLst>
                              <p:cond delay="1250"/>
                            </p:stCondLst>
                            <p:childTnLst>
                              <p:par>
                                <p:cTn id="31" presetID="10" presetClass="entr" presetSubtype="0" fill="hold" nodeType="afterEffect">
                                  <p:stCondLst>
                                    <p:cond delay="25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par>
                          <p:cTn id="34" fill="hold">
                            <p:stCondLst>
                              <p:cond delay="2000"/>
                            </p:stCondLst>
                            <p:childTnLst>
                              <p:par>
                                <p:cTn id="35" presetID="10" presetClass="entr" presetSubtype="0" fill="hold" nodeType="afterEffect">
                                  <p:stCondLst>
                                    <p:cond delay="25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childTnLst>
                          </p:cTn>
                        </p:par>
                        <p:par>
                          <p:cTn id="38" fill="hold">
                            <p:stCondLst>
                              <p:cond delay="2750"/>
                            </p:stCondLst>
                            <p:childTnLst>
                              <p:par>
                                <p:cTn id="39" presetID="10" presetClass="entr" presetSubtype="0" fill="hold" nodeType="afterEffect">
                                  <p:stCondLst>
                                    <p:cond delay="25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childTnLst>
                          </p:cTn>
                        </p:par>
                        <p:par>
                          <p:cTn id="46" fill="hold">
                            <p:stCondLst>
                              <p:cond delay="0"/>
                            </p:stCondLst>
                            <p:childTnLst>
                              <p:par>
                                <p:cTn id="47" presetID="10" presetClass="entr"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p:bldP spid="15" grpId="0" animBg="1"/>
      <p:bldP spid="56" grpId="0" animBg="1"/>
      <p:bldP spid="59" grpId="0" animBg="1"/>
      <p:bldP spid="58" grpId="0" animBg="1"/>
      <p:bldP spid="57"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 Stream?</a:t>
            </a:r>
          </a:p>
          <a:p>
            <a:r>
              <a:rPr lang="en-GB" dirty="0"/>
              <a:t>What is Apache Storm?</a:t>
            </a:r>
          </a:p>
          <a:p>
            <a:r>
              <a:rPr lang="en-GB" dirty="0"/>
              <a:t>How is Storm Supported in Azure HDInsight?</a:t>
            </a:r>
          </a:p>
          <a:p>
            <a:r>
              <a:rPr lang="en-GB" dirty="0"/>
              <a:t>What is a Storm Topology?</a:t>
            </a:r>
          </a:p>
          <a:p>
            <a:r>
              <a:rPr lang="en-GB" dirty="0"/>
              <a:t>How is Event Data Defined?</a:t>
            </a:r>
          </a:p>
          <a:p>
            <a:r>
              <a:rPr lang="en-GB" dirty="0"/>
              <a:t>How Does Storm Distribute Stream Processing?</a:t>
            </a:r>
          </a:p>
          <a:p>
            <a:r>
              <a:rPr lang="en-GB" dirty="0"/>
              <a:t>How Does Storm Guarantee Message Processing?</a:t>
            </a:r>
          </a:p>
          <a:p>
            <a:r>
              <a:rPr lang="en-GB" dirty="0"/>
              <a:t>How Do I Aggregate Data in a Stream?</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388226"/>
            <a:ext cx="6335827" cy="5290388"/>
          </a:xfrm>
        </p:spPr>
        <p:txBody>
          <a:bodyPr/>
          <a:lstStyle/>
          <a:p>
            <a:r>
              <a:rPr lang="en-GB" dirty="0"/>
              <a:t>Use stream groupings to determine affinity between tasks</a:t>
            </a:r>
            <a:endParaRPr lang="en-GB" i="1" dirty="0"/>
          </a:p>
          <a:p>
            <a:pPr lvl="1"/>
            <a:r>
              <a:rPr lang="en-GB" i="1" dirty="0"/>
              <a:t>Shuffle</a:t>
            </a:r>
            <a:r>
              <a:rPr lang="en-GB" dirty="0"/>
              <a:t> grouping</a:t>
            </a:r>
          </a:p>
          <a:p>
            <a:pPr lvl="1"/>
            <a:endParaRPr lang="en-GB" dirty="0"/>
          </a:p>
          <a:p>
            <a:pPr lvl="2"/>
            <a:endParaRPr lang="en-GB" sz="1100" dirty="0"/>
          </a:p>
          <a:p>
            <a:pPr lvl="2"/>
            <a:endParaRPr lang="en-GB" dirty="0"/>
          </a:p>
          <a:p>
            <a:pPr lvl="1"/>
            <a:r>
              <a:rPr lang="en-GB" i="1" dirty="0"/>
              <a:t>Fields</a:t>
            </a:r>
            <a:r>
              <a:rPr lang="en-GB" dirty="0"/>
              <a:t> grouping</a:t>
            </a:r>
          </a:p>
          <a:p>
            <a:pPr lvl="1"/>
            <a:endParaRPr lang="en-GB" sz="3600" dirty="0"/>
          </a:p>
          <a:p>
            <a:pPr lvl="1"/>
            <a:endParaRPr lang="en-GB" dirty="0"/>
          </a:p>
          <a:p>
            <a:pPr lvl="1"/>
            <a:r>
              <a:rPr lang="en-GB" dirty="0"/>
              <a:t>Others</a:t>
            </a:r>
          </a:p>
          <a:p>
            <a:pPr lvl="2"/>
            <a:r>
              <a:rPr lang="en-GB" i="1" dirty="0"/>
              <a:t>All</a:t>
            </a:r>
            <a:r>
              <a:rPr lang="en-GB" dirty="0"/>
              <a:t>, </a:t>
            </a:r>
            <a:r>
              <a:rPr lang="en-GB" i="1" dirty="0"/>
              <a:t>Global</a:t>
            </a:r>
            <a:r>
              <a:rPr lang="en-GB" dirty="0"/>
              <a:t>, …</a:t>
            </a:r>
          </a:p>
        </p:txBody>
      </p:sp>
      <p:sp>
        <p:nvSpPr>
          <p:cNvPr id="80" name="Builder"/>
          <p:cNvSpPr txBox="1"/>
          <p:nvPr/>
        </p:nvSpPr>
        <p:spPr>
          <a:xfrm>
            <a:off x="959865" y="2913863"/>
            <a:ext cx="5527219"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a:solidFill>
                  <a:schemeClr val="tx1">
                    <a:lumMod val="50000"/>
                    <a:lumOff val="50000"/>
                  </a:schemeClr>
                </a:solidFill>
              </a:rPr>
              <a:t>TopologyBuilder</a:t>
            </a:r>
            <a:r>
              <a:rPr lang="en-GB" dirty="0">
                <a:solidFill>
                  <a:schemeClr val="tx1">
                    <a:lumMod val="50000"/>
                    <a:lumOff val="50000"/>
                  </a:schemeClr>
                </a:solidFill>
              </a:rPr>
              <a:t> </a:t>
            </a:r>
            <a:r>
              <a:rPr lang="en-GB" dirty="0" err="1">
                <a:solidFill>
                  <a:schemeClr val="tx1">
                    <a:lumMod val="50000"/>
                    <a:lumOff val="50000"/>
                  </a:schemeClr>
                </a:solidFill>
              </a:rPr>
              <a:t>tb</a:t>
            </a:r>
            <a:r>
              <a:rPr lang="en-GB" dirty="0">
                <a:solidFill>
                  <a:schemeClr val="tx1">
                    <a:lumMod val="50000"/>
                    <a:lumOff val="50000"/>
                  </a:schemeClr>
                </a:solidFill>
              </a:rPr>
              <a:t> = new </a:t>
            </a:r>
            <a:r>
              <a:rPr lang="en-GB" dirty="0" err="1">
                <a:solidFill>
                  <a:schemeClr val="tx1">
                    <a:lumMod val="50000"/>
                    <a:lumOff val="50000"/>
                  </a:schemeClr>
                </a:solidFill>
              </a:rPr>
              <a:t>TopologyBuilder</a:t>
            </a:r>
            <a:r>
              <a:rPr lang="en-GB" dirty="0">
                <a:solidFill>
                  <a:schemeClr val="tx1">
                    <a:lumMod val="50000"/>
                    <a:lumOff val="50000"/>
                  </a:schemeClr>
                </a:solidFill>
              </a:rPr>
              <a:t>();</a:t>
            </a:r>
          </a:p>
          <a:p>
            <a:r>
              <a:rPr lang="en-GB" dirty="0" err="1">
                <a:solidFill>
                  <a:schemeClr val="tx1">
                    <a:lumMod val="50000"/>
                    <a:lumOff val="50000"/>
                  </a:schemeClr>
                </a:solidFill>
              </a:rPr>
              <a:t>tb.setSpout</a:t>
            </a:r>
            <a:r>
              <a:rPr lang="en-GB" dirty="0">
                <a:solidFill>
                  <a:schemeClr val="tx1">
                    <a:lumMod val="50000"/>
                    <a:lumOff val="50000"/>
                  </a:schemeClr>
                </a:solidFill>
              </a:rPr>
              <a:t> ("spout", </a:t>
            </a:r>
            <a:r>
              <a:rPr lang="en-GB" dirty="0" err="1">
                <a:solidFill>
                  <a:schemeClr val="tx1">
                    <a:lumMod val="50000"/>
                    <a:lumOff val="50000"/>
                  </a:schemeClr>
                </a:solidFill>
              </a:rPr>
              <a:t>myspout</a:t>
            </a:r>
            <a:r>
              <a:rPr lang="en-GB" dirty="0">
                <a:solidFill>
                  <a:schemeClr val="tx1">
                    <a:lumMod val="50000"/>
                    <a:lumOff val="50000"/>
                  </a:schemeClr>
                </a:solidFill>
              </a:rPr>
              <a:t>, 1, …);</a:t>
            </a:r>
          </a:p>
          <a:p>
            <a:r>
              <a:rPr lang="en-GB" dirty="0" err="1">
                <a:solidFill>
                  <a:schemeClr val="tx1">
                    <a:lumMod val="50000"/>
                    <a:lumOff val="50000"/>
                  </a:schemeClr>
                </a:solidFill>
              </a:rPr>
              <a:t>tb.setBolt</a:t>
            </a:r>
            <a:r>
              <a:rPr lang="en-GB" dirty="0">
                <a:solidFill>
                  <a:schemeClr val="tx1">
                    <a:lumMod val="50000"/>
                    <a:lumOff val="50000"/>
                  </a:schemeClr>
                </a:solidFill>
              </a:rPr>
              <a:t>("bolt", </a:t>
            </a:r>
            <a:r>
              <a:rPr lang="en-GB" dirty="0" err="1">
                <a:solidFill>
                  <a:schemeClr val="tx1">
                    <a:lumMod val="50000"/>
                    <a:lumOff val="50000"/>
                  </a:schemeClr>
                </a:solidFill>
              </a:rPr>
              <a:t>mybolt</a:t>
            </a:r>
            <a:r>
              <a:rPr lang="en-GB" dirty="0">
                <a:solidFill>
                  <a:schemeClr val="tx1">
                    <a:lumMod val="50000"/>
                    <a:lumOff val="50000"/>
                  </a:schemeClr>
                </a:solidFill>
              </a:rPr>
              <a:t>, 3, …)</a:t>
            </a:r>
            <a:r>
              <a:rPr lang="en-GB" b="1" dirty="0"/>
              <a:t>.</a:t>
            </a:r>
            <a:r>
              <a:rPr lang="en-GB" b="1" dirty="0" err="1"/>
              <a:t>shuffleGrouping</a:t>
            </a:r>
            <a:r>
              <a:rPr lang="en-GB" dirty="0">
                <a:solidFill>
                  <a:schemeClr val="tx1">
                    <a:lumMod val="50000"/>
                    <a:lumOff val="50000"/>
                  </a:schemeClr>
                </a:solidFill>
              </a:rPr>
              <a:t>("spout</a:t>
            </a:r>
            <a:r>
              <a:rPr lang="en-GB" dirty="0">
                <a:solidFill>
                  <a:schemeClr val="tx1">
                    <a:lumMod val="50000"/>
                    <a:lumOff val="50000"/>
                  </a:schemeClr>
                </a:solidFill>
                <a:latin typeface="Arial Narrow" panose="020B0606020202030204" pitchFamily="34" charset="0"/>
              </a:rPr>
              <a:t>");</a:t>
            </a:r>
          </a:p>
        </p:txBody>
      </p:sp>
      <p:sp>
        <p:nvSpPr>
          <p:cNvPr id="47" name="Rectangle 46"/>
          <p:cNvSpPr/>
          <p:nvPr/>
        </p:nvSpPr>
        <p:spPr>
          <a:xfrm>
            <a:off x="7014949" y="3398293"/>
            <a:ext cx="4776717" cy="31116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chemeClr val="tx1"/>
                </a:solidFill>
                <a:latin typeface="Segoe" panose="020B0502040504020203" pitchFamily="34" charset="0"/>
              </a:rPr>
              <a:t>Topology</a:t>
            </a:r>
          </a:p>
        </p:txBody>
      </p:sp>
      <p:grpSp>
        <p:nvGrpSpPr>
          <p:cNvPr id="49" name="Group 48"/>
          <p:cNvGrpSpPr/>
          <p:nvPr/>
        </p:nvGrpSpPr>
        <p:grpSpPr>
          <a:xfrm>
            <a:off x="7347098" y="1509996"/>
            <a:ext cx="4195217" cy="2220604"/>
            <a:chOff x="8185146" y="2181275"/>
            <a:chExt cx="2809196" cy="1486958"/>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sp>
        <p:nvSpPr>
          <p:cNvPr id="53" name="Rectangle 52"/>
          <p:cNvSpPr/>
          <p:nvPr/>
        </p:nvSpPr>
        <p:spPr>
          <a:xfrm>
            <a:off x="7347098" y="3848669"/>
            <a:ext cx="4294442" cy="21290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chemeClr val="tx1"/>
                </a:solidFill>
                <a:latin typeface="Segoe" panose="020B0502040504020203" pitchFamily="34" charset="0"/>
              </a:rPr>
              <a:t>Worker Process</a:t>
            </a:r>
          </a:p>
        </p:txBody>
      </p:sp>
      <p:grpSp>
        <p:nvGrpSpPr>
          <p:cNvPr id="54" name="Group 53"/>
          <p:cNvGrpSpPr/>
          <p:nvPr/>
        </p:nvGrpSpPr>
        <p:grpSpPr>
          <a:xfrm>
            <a:off x="10242980" y="4849440"/>
            <a:ext cx="1149247" cy="1019011"/>
            <a:chOff x="10232875" y="3823135"/>
            <a:chExt cx="1149247" cy="1019011"/>
          </a:xfrm>
        </p:grpSpPr>
        <p:sp>
          <p:nvSpPr>
            <p:cNvPr id="60" name="Rectangle 59"/>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61" name="Bolt 3"/>
            <p:cNvGrpSpPr/>
            <p:nvPr/>
          </p:nvGrpSpPr>
          <p:grpSpPr>
            <a:xfrm>
              <a:off x="10232875" y="3823135"/>
              <a:ext cx="498626" cy="462589"/>
              <a:chOff x="8178027" y="4898033"/>
              <a:chExt cx="1802714" cy="1672436"/>
            </a:xfrm>
          </p:grpSpPr>
          <p:grpSp>
            <p:nvGrpSpPr>
              <p:cNvPr id="62" name="Group 61"/>
              <p:cNvGrpSpPr/>
              <p:nvPr/>
            </p:nvGrpSpPr>
            <p:grpSpPr>
              <a:xfrm>
                <a:off x="8760874" y="5503625"/>
                <a:ext cx="1219867" cy="1066844"/>
                <a:chOff x="7659688" y="5716588"/>
                <a:chExt cx="898525" cy="785812"/>
              </a:xfrm>
            </p:grpSpPr>
            <p:sp>
              <p:nvSpPr>
                <p:cNvPr id="64"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grpSp>
        <p:nvGrpSpPr>
          <p:cNvPr id="82" name="Group 81"/>
          <p:cNvGrpSpPr/>
          <p:nvPr/>
        </p:nvGrpSpPr>
        <p:grpSpPr>
          <a:xfrm>
            <a:off x="7416712" y="3910044"/>
            <a:ext cx="1024750" cy="932102"/>
            <a:chOff x="7416712" y="3910044"/>
            <a:chExt cx="1024750" cy="932102"/>
          </a:xfrm>
        </p:grpSpPr>
        <p:sp>
          <p:nvSpPr>
            <p:cNvPr id="83" name="Rectangle 82"/>
            <p:cNvSpPr/>
            <p:nvPr/>
          </p:nvSpPr>
          <p:spPr>
            <a:xfrm>
              <a:off x="753385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84" name="Group 83"/>
            <p:cNvGrpSpPr>
              <a:grpSpLocks noChangeAspect="1"/>
            </p:cNvGrpSpPr>
            <p:nvPr/>
          </p:nvGrpSpPr>
          <p:grpSpPr>
            <a:xfrm>
              <a:off x="7416712" y="3910044"/>
              <a:ext cx="362090" cy="369400"/>
              <a:chOff x="5785895" y="1654712"/>
              <a:chExt cx="1828800" cy="1775340"/>
            </a:xfrm>
          </p:grpSpPr>
          <p:sp>
            <p:nvSpPr>
              <p:cNvPr id="85" name="Isosceles Triangle 84"/>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8" name="Rectangle 87"/>
          <p:cNvSpPr/>
          <p:nvPr/>
        </p:nvSpPr>
        <p:spPr>
          <a:xfrm>
            <a:off x="7711135" y="4205957"/>
            <a:ext cx="571903" cy="318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89" name="Rectangle 88"/>
          <p:cNvSpPr/>
          <p:nvPr/>
        </p:nvSpPr>
        <p:spPr>
          <a:xfrm>
            <a:off x="10701447" y="5237713"/>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grpSp>
        <p:nvGrpSpPr>
          <p:cNvPr id="90" name="Group 89"/>
          <p:cNvGrpSpPr/>
          <p:nvPr/>
        </p:nvGrpSpPr>
        <p:grpSpPr>
          <a:xfrm>
            <a:off x="8789410" y="3823135"/>
            <a:ext cx="1149247" cy="1019011"/>
            <a:chOff x="10232875" y="3823135"/>
            <a:chExt cx="1149247" cy="1019011"/>
          </a:xfrm>
        </p:grpSpPr>
        <p:sp>
          <p:nvSpPr>
            <p:cNvPr id="91" name="Rectangle 90"/>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92" name="Bolt 3"/>
            <p:cNvGrpSpPr/>
            <p:nvPr/>
          </p:nvGrpSpPr>
          <p:grpSpPr>
            <a:xfrm>
              <a:off x="10232875" y="3823135"/>
              <a:ext cx="498626" cy="462589"/>
              <a:chOff x="8178027" y="4898033"/>
              <a:chExt cx="1802714" cy="1672436"/>
            </a:xfrm>
          </p:grpSpPr>
          <p:grpSp>
            <p:nvGrpSpPr>
              <p:cNvPr id="93" name="Group 92"/>
              <p:cNvGrpSpPr/>
              <p:nvPr/>
            </p:nvGrpSpPr>
            <p:grpSpPr>
              <a:xfrm>
                <a:off x="8760874" y="5503625"/>
                <a:ext cx="1219867" cy="1066844"/>
                <a:chOff x="7659688" y="5716588"/>
                <a:chExt cx="898525" cy="785812"/>
              </a:xfrm>
            </p:grpSpPr>
            <p:sp>
              <p:nvSpPr>
                <p:cNvPr id="9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TextBox 93"/>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grpSp>
        <p:nvGrpSpPr>
          <p:cNvPr id="97" name="Group 96"/>
          <p:cNvGrpSpPr/>
          <p:nvPr/>
        </p:nvGrpSpPr>
        <p:grpSpPr>
          <a:xfrm>
            <a:off x="7292215" y="4849440"/>
            <a:ext cx="1149247" cy="1019011"/>
            <a:chOff x="10232875" y="3823135"/>
            <a:chExt cx="1149247" cy="1019011"/>
          </a:xfrm>
        </p:grpSpPr>
        <p:sp>
          <p:nvSpPr>
            <p:cNvPr id="98" name="Rectangle 97"/>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tx1"/>
                  </a:solidFill>
                  <a:latin typeface="Segoe" panose="020B0502040504020203" pitchFamily="34" charset="0"/>
                </a:rPr>
                <a:t>Executor</a:t>
              </a:r>
            </a:p>
          </p:txBody>
        </p:sp>
        <p:grpSp>
          <p:nvGrpSpPr>
            <p:cNvPr id="99" name="Bolt 3"/>
            <p:cNvGrpSpPr/>
            <p:nvPr/>
          </p:nvGrpSpPr>
          <p:grpSpPr>
            <a:xfrm>
              <a:off x="10232875" y="3823135"/>
              <a:ext cx="498626" cy="462589"/>
              <a:chOff x="8178027" y="4898033"/>
              <a:chExt cx="1802714" cy="1672436"/>
            </a:xfrm>
          </p:grpSpPr>
          <p:grpSp>
            <p:nvGrpSpPr>
              <p:cNvPr id="100" name="Group 99"/>
              <p:cNvGrpSpPr/>
              <p:nvPr/>
            </p:nvGrpSpPr>
            <p:grpSpPr>
              <a:xfrm>
                <a:off x="8760874" y="5503625"/>
                <a:ext cx="1219867" cy="1066844"/>
                <a:chOff x="7659688" y="5716588"/>
                <a:chExt cx="898525" cy="785812"/>
              </a:xfrm>
            </p:grpSpPr>
            <p:sp>
              <p:nvSpPr>
                <p:cNvPr id="10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1" name="TextBox 100"/>
              <p:cNvSpPr txBox="1"/>
              <p:nvPr/>
            </p:nvSpPr>
            <p:spPr>
              <a:xfrm>
                <a:off x="8178027" y="4898033"/>
                <a:ext cx="441147" cy="400111"/>
              </a:xfrm>
              <a:prstGeom prst="rect">
                <a:avLst/>
              </a:prstGeom>
              <a:noFill/>
            </p:spPr>
            <p:txBody>
              <a:bodyPr wrap="none" rtlCol="0">
                <a:spAutoFit/>
              </a:bodyPr>
              <a:lstStyle/>
              <a:p>
                <a:r>
                  <a:rPr lang="en-GB" sz="2000" dirty="0">
                    <a:sym typeface="Webdings" panose="05030102010509060703" pitchFamily="18" charset="2"/>
                  </a:rPr>
                  <a:t></a:t>
                </a:r>
                <a:endParaRPr lang="en-US" sz="2000" dirty="0"/>
              </a:p>
            </p:txBody>
          </p:sp>
        </p:grpSp>
      </p:grpSp>
      <p:sp>
        <p:nvSpPr>
          <p:cNvPr id="104" name="Rectangle 103"/>
          <p:cNvSpPr/>
          <p:nvPr/>
        </p:nvSpPr>
        <p:spPr>
          <a:xfrm>
            <a:off x="9226322" y="4233386"/>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105" name="Rectangle 104"/>
          <p:cNvSpPr/>
          <p:nvPr/>
        </p:nvSpPr>
        <p:spPr>
          <a:xfrm>
            <a:off x="7736939" y="5269762"/>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Segoe" panose="020B0502040504020203" pitchFamily="34" charset="0"/>
              </a:rPr>
              <a:t>Task</a:t>
            </a:r>
          </a:p>
        </p:txBody>
      </p:sp>
      <p:sp>
        <p:nvSpPr>
          <p:cNvPr id="106" name="Builder"/>
          <p:cNvSpPr txBox="1"/>
          <p:nvPr/>
        </p:nvSpPr>
        <p:spPr>
          <a:xfrm>
            <a:off x="959865" y="4559605"/>
            <a:ext cx="5854488"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a:solidFill>
                  <a:schemeClr val="tx1">
                    <a:lumMod val="50000"/>
                    <a:lumOff val="50000"/>
                  </a:schemeClr>
                </a:solidFill>
              </a:rPr>
              <a:t>TopologyBuilder</a:t>
            </a:r>
            <a:r>
              <a:rPr lang="en-GB" dirty="0">
                <a:solidFill>
                  <a:schemeClr val="tx1">
                    <a:lumMod val="50000"/>
                    <a:lumOff val="50000"/>
                  </a:schemeClr>
                </a:solidFill>
              </a:rPr>
              <a:t> </a:t>
            </a:r>
            <a:r>
              <a:rPr lang="en-GB" dirty="0" err="1">
                <a:solidFill>
                  <a:schemeClr val="tx1">
                    <a:lumMod val="50000"/>
                    <a:lumOff val="50000"/>
                  </a:schemeClr>
                </a:solidFill>
              </a:rPr>
              <a:t>tb</a:t>
            </a:r>
            <a:r>
              <a:rPr lang="en-GB" dirty="0">
                <a:solidFill>
                  <a:schemeClr val="tx1">
                    <a:lumMod val="50000"/>
                    <a:lumOff val="50000"/>
                  </a:schemeClr>
                </a:solidFill>
              </a:rPr>
              <a:t> = new </a:t>
            </a:r>
            <a:r>
              <a:rPr lang="en-GB" dirty="0" err="1">
                <a:solidFill>
                  <a:schemeClr val="tx1">
                    <a:lumMod val="50000"/>
                    <a:lumOff val="50000"/>
                  </a:schemeClr>
                </a:solidFill>
              </a:rPr>
              <a:t>TopologyBuilder</a:t>
            </a:r>
            <a:r>
              <a:rPr lang="en-GB" dirty="0">
                <a:solidFill>
                  <a:schemeClr val="tx1">
                    <a:lumMod val="50000"/>
                    <a:lumOff val="50000"/>
                  </a:schemeClr>
                </a:solidFill>
              </a:rPr>
              <a:t>();</a:t>
            </a:r>
          </a:p>
          <a:p>
            <a:r>
              <a:rPr lang="en-GB" dirty="0" err="1">
                <a:solidFill>
                  <a:schemeClr val="tx1">
                    <a:lumMod val="50000"/>
                    <a:lumOff val="50000"/>
                  </a:schemeClr>
                </a:solidFill>
              </a:rPr>
              <a:t>tb.setSpout</a:t>
            </a:r>
            <a:r>
              <a:rPr lang="en-GB" dirty="0">
                <a:solidFill>
                  <a:schemeClr val="tx1">
                    <a:lumMod val="50000"/>
                    <a:lumOff val="50000"/>
                  </a:schemeClr>
                </a:solidFill>
              </a:rPr>
              <a:t> ("spout", </a:t>
            </a:r>
            <a:r>
              <a:rPr lang="en-GB" dirty="0" err="1">
                <a:solidFill>
                  <a:schemeClr val="tx1">
                    <a:lumMod val="50000"/>
                    <a:lumOff val="50000"/>
                  </a:schemeClr>
                </a:solidFill>
              </a:rPr>
              <a:t>myspout</a:t>
            </a:r>
            <a:r>
              <a:rPr lang="en-GB" dirty="0">
                <a:solidFill>
                  <a:schemeClr val="tx1">
                    <a:lumMod val="50000"/>
                    <a:lumOff val="50000"/>
                  </a:schemeClr>
                </a:solidFill>
              </a:rPr>
              <a:t>, 1, …);</a:t>
            </a:r>
          </a:p>
          <a:p>
            <a:r>
              <a:rPr lang="en-GB" dirty="0" err="1">
                <a:solidFill>
                  <a:schemeClr val="tx1">
                    <a:lumMod val="50000"/>
                    <a:lumOff val="50000"/>
                  </a:schemeClr>
                </a:solidFill>
              </a:rPr>
              <a:t>tb.setBolt</a:t>
            </a:r>
            <a:r>
              <a:rPr lang="en-GB" dirty="0">
                <a:solidFill>
                  <a:schemeClr val="tx1">
                    <a:lumMod val="50000"/>
                    <a:lumOff val="50000"/>
                  </a:schemeClr>
                </a:solidFill>
              </a:rPr>
              <a:t>("bolt", </a:t>
            </a:r>
            <a:r>
              <a:rPr lang="en-GB" dirty="0" err="1">
                <a:solidFill>
                  <a:schemeClr val="tx1">
                    <a:lumMod val="50000"/>
                    <a:lumOff val="50000"/>
                  </a:schemeClr>
                </a:solidFill>
              </a:rPr>
              <a:t>mybolt</a:t>
            </a:r>
            <a:r>
              <a:rPr lang="en-GB" dirty="0">
                <a:solidFill>
                  <a:schemeClr val="tx1">
                    <a:lumMod val="50000"/>
                    <a:lumOff val="50000"/>
                  </a:schemeClr>
                </a:solidFill>
              </a:rPr>
              <a:t>, 3, …)</a:t>
            </a:r>
            <a:r>
              <a:rPr lang="en-GB" b="1" dirty="0"/>
              <a:t>.</a:t>
            </a:r>
            <a:r>
              <a:rPr lang="en-GB" b="1" dirty="0" err="1"/>
              <a:t>fieldsGrouping</a:t>
            </a:r>
            <a:r>
              <a:rPr lang="en-GB" dirty="0">
                <a:solidFill>
                  <a:schemeClr val="tx1">
                    <a:lumMod val="50000"/>
                    <a:lumOff val="50000"/>
                  </a:schemeClr>
                </a:solidFill>
              </a:rPr>
              <a:t>("spout</a:t>
            </a:r>
            <a:r>
              <a:rPr lang="en-GB" dirty="0">
                <a:solidFill>
                  <a:schemeClr val="tx1">
                    <a:lumMod val="50000"/>
                    <a:lumOff val="50000"/>
                  </a:schemeClr>
                </a:solidFill>
                <a:latin typeface="Arial Narrow" panose="020B0606020202030204" pitchFamily="34" charset="0"/>
              </a:rPr>
              <a:t>", </a:t>
            </a:r>
            <a:r>
              <a:rPr lang="en-GB" b="1" dirty="0">
                <a:latin typeface="Arial Narrow" panose="020B0606020202030204" pitchFamily="34" charset="0"/>
              </a:rPr>
              <a:t>"f1"</a:t>
            </a:r>
            <a:r>
              <a:rPr lang="en-GB" dirty="0">
                <a:solidFill>
                  <a:schemeClr val="tx1">
                    <a:lumMod val="50000"/>
                    <a:lumOff val="50000"/>
                  </a:schemeClr>
                </a:solidFill>
                <a:latin typeface="Arial Narrow" panose="020B0606020202030204" pitchFamily="34" charset="0"/>
              </a:rPr>
              <a:t>);</a:t>
            </a:r>
          </a:p>
        </p:txBody>
      </p:sp>
      <p:cxnSp>
        <p:nvCxnSpPr>
          <p:cNvPr id="107" name="Elbow Connector 106"/>
          <p:cNvCxnSpPr>
            <a:stCxn id="88" idx="3"/>
            <a:endCxn id="105" idx="3"/>
          </p:cNvCxnSpPr>
          <p:nvPr/>
        </p:nvCxnSpPr>
        <p:spPr>
          <a:xfrm>
            <a:off x="8283038" y="4365381"/>
            <a:ext cx="1" cy="1067491"/>
          </a:xfrm>
          <a:prstGeom prst="bentConnector3">
            <a:avLst>
              <a:gd name="adj1" fmla="val 22860100000"/>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endCxn id="89" idx="1"/>
          </p:cNvCxnSpPr>
          <p:nvPr/>
        </p:nvCxnSpPr>
        <p:spPr>
          <a:xfrm>
            <a:off x="8283038" y="4365381"/>
            <a:ext cx="2418409" cy="1035442"/>
          </a:xfrm>
          <a:prstGeom prst="bentConnector3">
            <a:avLst>
              <a:gd name="adj1" fmla="val 14816"/>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283038" y="4365381"/>
            <a:ext cx="943284" cy="0"/>
          </a:xfrm>
          <a:prstGeom prst="straightConnector1">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674405" y="4241045"/>
            <a:ext cx="307777" cy="215444"/>
          </a:xfrm>
          <a:prstGeom prst="rect">
            <a:avLst/>
          </a:prstGeom>
          <a:solidFill>
            <a:schemeClr val="accent3">
              <a:lumMod val="20000"/>
              <a:lumOff val="80000"/>
            </a:schemeClr>
          </a:solidFill>
        </p:spPr>
        <p:txBody>
          <a:bodyPr wrap="none" lIns="0" tIns="0" rIns="0" bIns="0" rtlCol="0">
            <a:spAutoFit/>
          </a:bodyPr>
          <a:lstStyle/>
          <a:p>
            <a:r>
              <a:rPr lang="en-GB" sz="1400" dirty="0">
                <a:latin typeface="Arial Narrow" panose="020B0606020202030204" pitchFamily="34" charset="0"/>
              </a:rPr>
              <a:t>f1=A</a:t>
            </a:r>
          </a:p>
        </p:txBody>
      </p:sp>
      <p:sp>
        <p:nvSpPr>
          <p:cNvPr id="109" name="TextBox 108"/>
          <p:cNvSpPr txBox="1"/>
          <p:nvPr/>
        </p:nvSpPr>
        <p:spPr>
          <a:xfrm>
            <a:off x="8242836" y="4889027"/>
            <a:ext cx="307777" cy="215444"/>
          </a:xfrm>
          <a:prstGeom prst="rect">
            <a:avLst/>
          </a:prstGeom>
          <a:solidFill>
            <a:schemeClr val="accent3">
              <a:lumMod val="20000"/>
              <a:lumOff val="80000"/>
            </a:schemeClr>
          </a:solidFill>
        </p:spPr>
        <p:txBody>
          <a:bodyPr wrap="none" lIns="0" tIns="0" rIns="0" bIns="0" rtlCol="0">
            <a:spAutoFit/>
          </a:bodyPr>
          <a:lstStyle/>
          <a:p>
            <a:r>
              <a:rPr lang="en-GB" sz="1400" dirty="0">
                <a:latin typeface="Arial Narrow" panose="020B0606020202030204" pitchFamily="34" charset="0"/>
              </a:rPr>
              <a:t>f1=B</a:t>
            </a:r>
          </a:p>
        </p:txBody>
      </p:sp>
      <p:sp>
        <p:nvSpPr>
          <p:cNvPr id="110" name="TextBox 109"/>
          <p:cNvSpPr txBox="1"/>
          <p:nvPr/>
        </p:nvSpPr>
        <p:spPr>
          <a:xfrm>
            <a:off x="9132067" y="5295709"/>
            <a:ext cx="388495" cy="215444"/>
          </a:xfrm>
          <a:prstGeom prst="rect">
            <a:avLst/>
          </a:prstGeom>
          <a:solidFill>
            <a:schemeClr val="accent3">
              <a:lumMod val="20000"/>
              <a:lumOff val="80000"/>
            </a:schemeClr>
          </a:solidFill>
        </p:spPr>
        <p:txBody>
          <a:bodyPr wrap="none" lIns="72000" tIns="0" rIns="0" bIns="0" rtlCol="0">
            <a:spAutoFit/>
          </a:bodyPr>
          <a:lstStyle/>
          <a:p>
            <a:r>
              <a:rPr lang="en-GB" sz="1400" dirty="0">
                <a:latin typeface="Arial Narrow" panose="020B0606020202030204" pitchFamily="34" charset="0"/>
              </a:rPr>
              <a:t>f1=C</a:t>
            </a:r>
          </a:p>
        </p:txBody>
      </p:sp>
    </p:spTree>
    <p:extLst>
      <p:ext uri="{BB962C8B-B14F-4D97-AF65-F5344CB8AC3E}">
        <p14:creationId xmlns:p14="http://schemas.microsoft.com/office/powerpoint/2010/main" val="30288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childTnLst>
                                </p:cTn>
                              </p:par>
                            </p:childTnLst>
                          </p:cTn>
                        </p:par>
                        <p:par>
                          <p:cTn id="15" fill="hold">
                            <p:stCondLst>
                              <p:cond delay="500"/>
                            </p:stCondLst>
                            <p:childTnLst>
                              <p:par>
                                <p:cTn id="16" presetID="22" presetClass="entr" presetSubtype="8" fill="hold" nodeType="afterEffect">
                                  <p:stCondLst>
                                    <p:cond delay="25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250"/>
                                  </p:stCondLst>
                                  <p:childTnLst>
                                    <p:set>
                                      <p:cBhvr>
                                        <p:cTn id="20" dur="1" fill="hold">
                                          <p:stCondLst>
                                            <p:cond delay="0"/>
                                          </p:stCondLst>
                                        </p:cTn>
                                        <p:tgtEl>
                                          <p:spTgt spid="108"/>
                                        </p:tgtEl>
                                        <p:attrNameLst>
                                          <p:attrName>style.visibility</p:attrName>
                                        </p:attrNameLst>
                                      </p:cBhvr>
                                      <p:to>
                                        <p:strVal val="visible"/>
                                      </p:to>
                                    </p:set>
                                    <p:animEffect transition="in" filter="wipe(left)">
                                      <p:cBhvr>
                                        <p:cTn id="21" dur="500"/>
                                        <p:tgtEl>
                                          <p:spTgt spid="108"/>
                                        </p:tgtEl>
                                      </p:cBhvr>
                                    </p:animEffect>
                                  </p:childTnLst>
                                </p:cTn>
                              </p:par>
                              <p:par>
                                <p:cTn id="22" presetID="22" presetClass="entr" presetSubtype="1" fill="hold" nodeType="withEffect">
                                  <p:stCondLst>
                                    <p:cond delay="250"/>
                                  </p:stCondLst>
                                  <p:childTnLst>
                                    <p:set>
                                      <p:cBhvr>
                                        <p:cTn id="23" dur="1" fill="hold">
                                          <p:stCondLst>
                                            <p:cond delay="0"/>
                                          </p:stCondLst>
                                        </p:cTn>
                                        <p:tgtEl>
                                          <p:spTgt spid="107"/>
                                        </p:tgtEl>
                                        <p:attrNameLst>
                                          <p:attrName>style.visibility</p:attrName>
                                        </p:attrNameLst>
                                      </p:cBhvr>
                                      <p:to>
                                        <p:strVal val="visible"/>
                                      </p:to>
                                    </p:set>
                                    <p:animEffect transition="in" filter="wipe(up)">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500"/>
                                        <p:tgtEl>
                                          <p:spTgt spid="106"/>
                                        </p:tgtEl>
                                      </p:cBhvr>
                                    </p:animEffect>
                                  </p:childTnLst>
                                </p:cTn>
                              </p:par>
                            </p:childTnLst>
                          </p:cTn>
                        </p:par>
                        <p:par>
                          <p:cTn id="33" fill="hold">
                            <p:stCondLst>
                              <p:cond delay="500"/>
                            </p:stCondLst>
                            <p:childTnLst>
                              <p:par>
                                <p:cTn id="34" presetID="10" presetClass="entr" presetSubtype="0" fill="hold" grpId="0" nodeType="afterEffect">
                                  <p:stCondLst>
                                    <p:cond delay="25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0" grpId="0" animBg="1"/>
      <p:bldP spid="106" grpId="0" animBg="1"/>
      <p:bldP spid="23" grpId="0" animBg="1"/>
      <p:bldP spid="109" grpId="0" animBg="1"/>
      <p:bldP spid="1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Parallelism Hint</a:t>
            </a:r>
          </a:p>
        </p:txBody>
      </p:sp>
    </p:spTree>
    <p:extLst>
      <p:ext uri="{BB962C8B-B14F-4D97-AF65-F5344CB8AC3E}">
        <p14:creationId xmlns:p14="http://schemas.microsoft.com/office/powerpoint/2010/main" val="116963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143779"/>
            <a:ext cx="12191999" cy="1063487"/>
          </a:xfrm>
        </p:spPr>
        <p:txBody>
          <a:bodyPr>
            <a:normAutofit/>
          </a:bodyPr>
          <a:lstStyle/>
          <a:p>
            <a:pPr algn="ctr"/>
            <a:r>
              <a:rPr lang="en-GB" dirty="0"/>
              <a:t>How Does Storm Guarantee Message Processing?</a:t>
            </a:r>
          </a:p>
        </p:txBody>
      </p:sp>
    </p:spTree>
    <p:extLst>
      <p:ext uri="{BB962C8B-B14F-4D97-AF65-F5344CB8AC3E}">
        <p14:creationId xmlns:p14="http://schemas.microsoft.com/office/powerpoint/2010/main" val="108932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tream 1"/>
          <p:cNvSpPr/>
          <p:nvPr/>
        </p:nvSpPr>
        <p:spPr>
          <a:xfrm>
            <a:off x="9639141" y="2237406"/>
            <a:ext cx="249778" cy="1022917"/>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Key Points"/>
          <p:cNvSpPr>
            <a:spLocks noGrp="1"/>
          </p:cNvSpPr>
          <p:nvPr>
            <p:ph sz="quarter" idx="10"/>
          </p:nvPr>
        </p:nvSpPr>
        <p:spPr>
          <a:xfrm>
            <a:off x="379413" y="415636"/>
            <a:ext cx="6249987" cy="6262978"/>
          </a:xfrm>
        </p:spPr>
        <p:txBody>
          <a:bodyPr/>
          <a:lstStyle/>
          <a:p>
            <a:r>
              <a:rPr lang="en-GB" dirty="0"/>
              <a:t>Non-Transactional (no </a:t>
            </a:r>
            <a:r>
              <a:rPr lang="en-GB" dirty="0" err="1"/>
              <a:t>Ack</a:t>
            </a:r>
            <a:r>
              <a:rPr lang="en-GB" dirty="0"/>
              <a:t>)</a:t>
            </a:r>
          </a:p>
          <a:p>
            <a:pPr lvl="1"/>
            <a:r>
              <a:rPr lang="en-GB" dirty="0"/>
              <a:t>Enforces </a:t>
            </a:r>
            <a:r>
              <a:rPr lang="en-GB" i="1" dirty="0"/>
              <a:t>at most once </a:t>
            </a:r>
            <a:r>
              <a:rPr lang="en-GB" dirty="0"/>
              <a:t>semantics</a:t>
            </a:r>
          </a:p>
          <a:p>
            <a:pPr lvl="1"/>
            <a:r>
              <a:rPr lang="en-GB" dirty="0"/>
              <a:t>Simplest programming model</a:t>
            </a:r>
          </a:p>
          <a:p>
            <a:pPr lvl="1"/>
            <a:r>
              <a:rPr lang="en-GB" dirty="0"/>
              <a:t>Possible data loss</a:t>
            </a:r>
          </a:p>
          <a:p>
            <a:r>
              <a:rPr lang="en-GB" dirty="0"/>
              <a:t>Non-Transactional (with </a:t>
            </a:r>
            <a:r>
              <a:rPr lang="en-GB" dirty="0" err="1"/>
              <a:t>Ack</a:t>
            </a:r>
            <a:r>
              <a:rPr lang="en-GB" dirty="0"/>
              <a:t>)</a:t>
            </a:r>
          </a:p>
          <a:p>
            <a:pPr lvl="1"/>
            <a:r>
              <a:rPr lang="en-GB" dirty="0"/>
              <a:t>Enforces </a:t>
            </a:r>
            <a:r>
              <a:rPr lang="en-GB" i="1" dirty="0"/>
              <a:t>at least once </a:t>
            </a:r>
            <a:r>
              <a:rPr lang="en-GB" dirty="0"/>
              <a:t>semantics</a:t>
            </a:r>
          </a:p>
          <a:p>
            <a:pPr lvl="1"/>
            <a:r>
              <a:rPr lang="en-GB" dirty="0"/>
              <a:t>Requires explicit retry logic</a:t>
            </a:r>
          </a:p>
          <a:p>
            <a:r>
              <a:rPr lang="en-GB" dirty="0"/>
              <a:t>Transactional</a:t>
            </a:r>
          </a:p>
          <a:p>
            <a:pPr lvl="1"/>
            <a:r>
              <a:rPr lang="en-GB" dirty="0"/>
              <a:t>Enforces </a:t>
            </a:r>
            <a:r>
              <a:rPr lang="en-GB" i="1" dirty="0"/>
              <a:t>exactly once </a:t>
            </a:r>
            <a:r>
              <a:rPr lang="en-GB" dirty="0"/>
              <a:t>semantics</a:t>
            </a:r>
          </a:p>
          <a:p>
            <a:pPr lvl="1"/>
            <a:r>
              <a:rPr lang="en-GB" dirty="0"/>
              <a:t>Works well for batches</a:t>
            </a:r>
          </a:p>
          <a:p>
            <a:pPr lvl="1"/>
            <a:r>
              <a:rPr lang="en-GB" dirty="0"/>
              <a:t>Use </a:t>
            </a:r>
            <a:r>
              <a:rPr lang="en-GB" b="1" dirty="0" err="1"/>
              <a:t>TransactionalTopologyBuilder</a:t>
            </a:r>
            <a:endParaRPr lang="en-GB" b="1" dirty="0"/>
          </a:p>
          <a:p>
            <a:pPr lvl="1"/>
            <a:r>
              <a:rPr lang="en-GB" dirty="0"/>
              <a:t>Implement a </a:t>
            </a:r>
            <a:r>
              <a:rPr lang="en-GB" i="1" dirty="0"/>
              <a:t>committer</a:t>
            </a:r>
            <a:r>
              <a:rPr lang="en-GB" dirty="0"/>
              <a:t> bolt</a:t>
            </a:r>
          </a:p>
          <a:p>
            <a:pPr lvl="1"/>
            <a:endParaRPr lang="en-GB" dirty="0"/>
          </a:p>
        </p:txBody>
      </p:sp>
      <p:grpSp>
        <p:nvGrpSpPr>
          <p:cNvPr id="7" name="Spout"/>
          <p:cNvGrpSpPr>
            <a:grpSpLocks noChangeAspect="1"/>
          </p:cNvGrpSpPr>
          <p:nvPr/>
        </p:nvGrpSpPr>
        <p:grpSpPr>
          <a:xfrm>
            <a:off x="9271234" y="1197182"/>
            <a:ext cx="969040" cy="988603"/>
            <a:chOff x="5785895" y="1654712"/>
            <a:chExt cx="1828800" cy="1775340"/>
          </a:xfrm>
        </p:grpSpPr>
        <p:sp>
          <p:nvSpPr>
            <p:cNvPr id="8" name="Isosceles Triangle 7"/>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Bolt 2"/>
          <p:cNvGrpSpPr/>
          <p:nvPr/>
        </p:nvGrpSpPr>
        <p:grpSpPr>
          <a:xfrm>
            <a:off x="9223793" y="4707977"/>
            <a:ext cx="978058" cy="938846"/>
            <a:chOff x="8713402" y="5353933"/>
            <a:chExt cx="1267339" cy="1216536"/>
          </a:xfrm>
        </p:grpSpPr>
        <p:grpSp>
          <p:nvGrpSpPr>
            <p:cNvPr id="14" name="Group 13"/>
            <p:cNvGrpSpPr/>
            <p:nvPr/>
          </p:nvGrpSpPr>
          <p:grpSpPr>
            <a:xfrm>
              <a:off x="8760874" y="5503625"/>
              <a:ext cx="1219867" cy="1066844"/>
              <a:chOff x="7659688" y="5716588"/>
              <a:chExt cx="898525" cy="785812"/>
            </a:xfrm>
          </p:grpSpPr>
          <p:sp>
            <p:nvSpPr>
              <p:cNvPr id="16"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p:nvSpPr>
          <p:spPr>
            <a:xfrm>
              <a:off x="8713402" y="5353933"/>
              <a:ext cx="901101" cy="844786"/>
            </a:xfrm>
            <a:prstGeom prst="rect">
              <a:avLst/>
            </a:prstGeom>
            <a:noFill/>
          </p:spPr>
          <p:txBody>
            <a:bodyPr wrap="none" rtlCol="0">
              <a:spAutoFit/>
            </a:bodyPr>
            <a:lstStyle/>
            <a:p>
              <a:r>
                <a:rPr lang="en-GB" sz="2400" dirty="0">
                  <a:sym typeface="Webdings" panose="05030102010509060703" pitchFamily="18" charset="2"/>
                </a:rPr>
                <a:t></a:t>
              </a:r>
              <a:endParaRPr lang="en-US" sz="2400" dirty="0"/>
            </a:p>
          </p:txBody>
        </p:sp>
      </p:grpSp>
      <p:grpSp>
        <p:nvGrpSpPr>
          <p:cNvPr id="18" name="Bolt 1"/>
          <p:cNvGrpSpPr/>
          <p:nvPr/>
        </p:nvGrpSpPr>
        <p:grpSpPr>
          <a:xfrm>
            <a:off x="9202657" y="3173418"/>
            <a:ext cx="978058" cy="938846"/>
            <a:chOff x="8713402" y="5353933"/>
            <a:chExt cx="1267339" cy="1216536"/>
          </a:xfrm>
        </p:grpSpPr>
        <p:grpSp>
          <p:nvGrpSpPr>
            <p:cNvPr id="19" name="Group 18"/>
            <p:cNvGrpSpPr/>
            <p:nvPr/>
          </p:nvGrpSpPr>
          <p:grpSpPr>
            <a:xfrm>
              <a:off x="8760874" y="5503625"/>
              <a:ext cx="1219867" cy="1066844"/>
              <a:chOff x="7659688" y="5716588"/>
              <a:chExt cx="898525" cy="785812"/>
            </a:xfrm>
          </p:grpSpPr>
          <p:sp>
            <p:nvSpPr>
              <p:cNvPr id="2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8713402" y="5353933"/>
              <a:ext cx="901101" cy="844786"/>
            </a:xfrm>
            <a:prstGeom prst="rect">
              <a:avLst/>
            </a:prstGeom>
            <a:noFill/>
          </p:spPr>
          <p:txBody>
            <a:bodyPr wrap="none" rtlCol="0">
              <a:spAutoFit/>
            </a:bodyPr>
            <a:lstStyle/>
            <a:p>
              <a:r>
                <a:rPr lang="en-GB" sz="2400" dirty="0">
                  <a:sym typeface="Webdings" panose="05030102010509060703" pitchFamily="18" charset="2"/>
                </a:rPr>
                <a:t></a:t>
              </a:r>
              <a:endParaRPr lang="en-US" sz="2400" dirty="0"/>
            </a:p>
          </p:txBody>
        </p:sp>
      </p:grpSp>
      <p:sp>
        <p:nvSpPr>
          <p:cNvPr id="24" name="Stream 2"/>
          <p:cNvSpPr/>
          <p:nvPr/>
        </p:nvSpPr>
        <p:spPr>
          <a:xfrm>
            <a:off x="9626287" y="4078446"/>
            <a:ext cx="252853" cy="728001"/>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Error"/>
          <p:cNvGrpSpPr>
            <a:grpSpLocks noChangeAspect="1"/>
          </p:cNvGrpSpPr>
          <p:nvPr/>
        </p:nvGrpSpPr>
        <p:grpSpPr>
          <a:xfrm>
            <a:off x="9815756" y="4806447"/>
            <a:ext cx="425920" cy="425920"/>
            <a:chOff x="7759185" y="3876159"/>
            <a:chExt cx="1371600" cy="1371600"/>
          </a:xfrm>
        </p:grpSpPr>
        <p:sp>
          <p:nvSpPr>
            <p:cNvPr id="26" name="Oval 25"/>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28" name="Acker"/>
          <p:cNvSpPr/>
          <p:nvPr/>
        </p:nvSpPr>
        <p:spPr>
          <a:xfrm>
            <a:off x="7254731" y="3081424"/>
            <a:ext cx="1155032" cy="84256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Segoe" panose="020B0502040504020203" pitchFamily="34" charset="0"/>
              </a:rPr>
              <a:t>Acker</a:t>
            </a:r>
          </a:p>
        </p:txBody>
      </p:sp>
      <p:grpSp>
        <p:nvGrpSpPr>
          <p:cNvPr id="29" name="Ack"/>
          <p:cNvGrpSpPr>
            <a:grpSpLocks noChangeAspect="1"/>
          </p:cNvGrpSpPr>
          <p:nvPr/>
        </p:nvGrpSpPr>
        <p:grpSpPr>
          <a:xfrm>
            <a:off x="9851839" y="3189060"/>
            <a:ext cx="408259" cy="408259"/>
            <a:chOff x="9659407" y="1948784"/>
            <a:chExt cx="1371600" cy="1371600"/>
          </a:xfrm>
        </p:grpSpPr>
        <p:sp>
          <p:nvSpPr>
            <p:cNvPr id="30" name="Oval 29"/>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35" name="Call Ack"/>
          <p:cNvCxnSpPr>
            <a:stCxn id="20" idx="1"/>
            <a:endCxn id="28" idx="3"/>
          </p:cNvCxnSpPr>
          <p:nvPr/>
        </p:nvCxnSpPr>
        <p:spPr>
          <a:xfrm flipH="1">
            <a:off x="8409763" y="3499395"/>
            <a:ext cx="792894" cy="3313"/>
          </a:xfrm>
          <a:prstGeom prst="straightConnector1">
            <a:avLst/>
          </a:prstGeom>
          <a:ln w="28575">
            <a:solidFill>
              <a:srgbClr val="00B05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Call Fail"/>
          <p:cNvCxnSpPr>
            <a:stCxn id="15" idx="1"/>
            <a:endCxn id="28" idx="2"/>
          </p:cNvCxnSpPr>
          <p:nvPr/>
        </p:nvCxnSpPr>
        <p:spPr>
          <a:xfrm rot="10800000">
            <a:off x="7832247" y="3923992"/>
            <a:ext cx="1391546" cy="1109962"/>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all Ack 2"/>
          <p:cNvCxnSpPr>
            <a:stCxn id="28" idx="0"/>
            <a:endCxn id="9" idx="1"/>
          </p:cNvCxnSpPr>
          <p:nvPr/>
        </p:nvCxnSpPr>
        <p:spPr>
          <a:xfrm rot="5400000" flipH="1" flipV="1">
            <a:off x="8200384" y="1593205"/>
            <a:ext cx="1120083" cy="1856356"/>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all Fail 2"/>
          <p:cNvCxnSpPr>
            <a:stCxn id="28" idx="0"/>
            <a:endCxn id="9" idx="1"/>
          </p:cNvCxnSpPr>
          <p:nvPr/>
        </p:nvCxnSpPr>
        <p:spPr>
          <a:xfrm rot="5400000" flipH="1" flipV="1">
            <a:off x="8200384" y="1593205"/>
            <a:ext cx="1120083" cy="1856356"/>
          </a:xfrm>
          <a:prstGeom prst="bentConnector2">
            <a:avLst/>
          </a:prstGeom>
          <a:ln w="28575">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1" name="Cache"/>
          <p:cNvGrpSpPr/>
          <p:nvPr/>
        </p:nvGrpSpPr>
        <p:grpSpPr>
          <a:xfrm>
            <a:off x="10067638" y="1539784"/>
            <a:ext cx="881019" cy="600164"/>
            <a:chOff x="10260098" y="1789975"/>
            <a:chExt cx="881019" cy="600164"/>
          </a:xfrm>
        </p:grpSpPr>
        <p:sp>
          <p:nvSpPr>
            <p:cNvPr id="48" name="Left Brace 47"/>
            <p:cNvSpPr/>
            <p:nvPr/>
          </p:nvSpPr>
          <p:spPr>
            <a:xfrm>
              <a:off x="10260098" y="182880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9" name="Left Brace 48"/>
            <p:cNvSpPr/>
            <p:nvPr/>
          </p:nvSpPr>
          <p:spPr>
            <a:xfrm flipH="1">
              <a:off x="11010306" y="182880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0" name="TextBox 49"/>
            <p:cNvSpPr txBox="1"/>
            <p:nvPr/>
          </p:nvSpPr>
          <p:spPr>
            <a:xfrm>
              <a:off x="10380811" y="1789975"/>
              <a:ext cx="684803" cy="600164"/>
            </a:xfrm>
            <a:prstGeom prst="rect">
              <a:avLst/>
            </a:prstGeom>
            <a:noFill/>
          </p:spPr>
          <p:txBody>
            <a:bodyPr wrap="none" rtlCol="0">
              <a:spAutoFit/>
            </a:bodyPr>
            <a:lstStyle/>
            <a:p>
              <a:r>
                <a:rPr lang="en-GB" sz="1100" dirty="0" err="1">
                  <a:latin typeface="Arial Narrow" panose="020B0606020202030204" pitchFamily="34" charset="0"/>
                </a:rPr>
                <a:t>seq</a:t>
              </a:r>
              <a:r>
                <a:rPr lang="en-GB" sz="1100" dirty="0">
                  <a:latin typeface="Arial Narrow" panose="020B0606020202030204" pitchFamily="34" charset="0"/>
                </a:rPr>
                <a:t>, tuple</a:t>
              </a:r>
            </a:p>
            <a:p>
              <a:r>
                <a:rPr lang="en-GB" sz="1100" dirty="0" err="1">
                  <a:latin typeface="Arial Narrow" panose="020B0606020202030204" pitchFamily="34" charset="0"/>
                </a:rPr>
                <a:t>seq</a:t>
              </a:r>
              <a:r>
                <a:rPr lang="en-GB" sz="1100" dirty="0">
                  <a:latin typeface="Arial Narrow" panose="020B0606020202030204" pitchFamily="34" charset="0"/>
                </a:rPr>
                <a:t>, tuple</a:t>
              </a:r>
            </a:p>
            <a:p>
              <a:r>
                <a:rPr lang="en-GB" sz="1100" dirty="0" err="1">
                  <a:latin typeface="Arial Narrow" panose="020B0606020202030204" pitchFamily="34" charset="0"/>
                </a:rPr>
                <a:t>seq</a:t>
              </a:r>
              <a:r>
                <a:rPr lang="en-GB" sz="1100" dirty="0">
                  <a:latin typeface="Arial Narrow" panose="020B0606020202030204" pitchFamily="34" charset="0"/>
                </a:rPr>
                <a:t>, tuple</a:t>
              </a:r>
            </a:p>
          </p:txBody>
        </p:sp>
      </p:grpSp>
      <p:pic>
        <p:nvPicPr>
          <p:cNvPr id="52" name="Commi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1501" y="4661788"/>
            <a:ext cx="887640" cy="698142"/>
          </a:xfrm>
          <a:prstGeom prst="rect">
            <a:avLst/>
          </a:prstGeom>
        </p:spPr>
      </p:pic>
      <p:grpSp>
        <p:nvGrpSpPr>
          <p:cNvPr id="55" name="Ack2"/>
          <p:cNvGrpSpPr>
            <a:grpSpLocks noChangeAspect="1"/>
          </p:cNvGrpSpPr>
          <p:nvPr/>
        </p:nvGrpSpPr>
        <p:grpSpPr>
          <a:xfrm>
            <a:off x="9811191" y="4818842"/>
            <a:ext cx="408259" cy="408259"/>
            <a:chOff x="9659407" y="1948784"/>
            <a:chExt cx="1371600" cy="1371600"/>
          </a:xfrm>
        </p:grpSpPr>
        <p:sp>
          <p:nvSpPr>
            <p:cNvPr id="56" name="Oval 5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58" name="Call Ack3"/>
          <p:cNvCxnSpPr>
            <a:stCxn id="15" idx="1"/>
            <a:endCxn id="28" idx="2"/>
          </p:cNvCxnSpPr>
          <p:nvPr/>
        </p:nvCxnSpPr>
        <p:spPr>
          <a:xfrm rot="10800000">
            <a:off x="7832247" y="3923992"/>
            <a:ext cx="1391546" cy="1109962"/>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61" name="Error"/>
          <p:cNvGrpSpPr>
            <a:grpSpLocks noChangeAspect="1"/>
          </p:cNvGrpSpPr>
          <p:nvPr/>
        </p:nvGrpSpPr>
        <p:grpSpPr>
          <a:xfrm>
            <a:off x="9841079" y="3176665"/>
            <a:ext cx="425920" cy="425920"/>
            <a:chOff x="7759185" y="3876159"/>
            <a:chExt cx="1371600" cy="1371600"/>
          </a:xfrm>
        </p:grpSpPr>
        <p:sp>
          <p:nvSpPr>
            <p:cNvPr id="62" name="Oval 61"/>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Tree>
    <p:extLst>
      <p:ext uri="{BB962C8B-B14F-4D97-AF65-F5344CB8AC3E}">
        <p14:creationId xmlns:p14="http://schemas.microsoft.com/office/powerpoint/2010/main" val="7492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500"/>
                            </p:stCondLst>
                            <p:childTnLst>
                              <p:par>
                                <p:cTn id="30" presetID="22" presetClass="exit" presetSubtype="1" fill="hold" grpId="2" nodeType="afterEffect">
                                  <p:stCondLst>
                                    <p:cond delay="0"/>
                                  </p:stCondLst>
                                  <p:childTnLst>
                                    <p:animEffect transition="out" filter="wipe(up)">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par>
                          <p:cTn id="37" fill="hold">
                            <p:stCondLst>
                              <p:cond delay="1500"/>
                            </p:stCondLst>
                            <p:childTnLst>
                              <p:par>
                                <p:cTn id="38" presetID="22" presetClass="exit" presetSubtype="1" fill="hold" grpId="2" nodeType="afterEffect">
                                  <p:stCondLst>
                                    <p:cond delay="0"/>
                                  </p:stCondLst>
                                  <p:childTnLst>
                                    <p:animEffect transition="out" filter="wipe(up)">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3"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par>
                          <p:cTn id="66" fill="hold">
                            <p:stCondLst>
                              <p:cond delay="500"/>
                            </p:stCondLst>
                            <p:childTnLst>
                              <p:par>
                                <p:cTn id="67" presetID="22" presetClass="exit" presetSubtype="1" fill="hold" grpId="4" nodeType="afterEffect">
                                  <p:stCondLst>
                                    <p:cond delay="0"/>
                                  </p:stCondLst>
                                  <p:childTnLst>
                                    <p:animEffect transition="out" filter="wipe(up)">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childTnLst>
                          </p:cTn>
                        </p:par>
                        <p:par>
                          <p:cTn id="70" fill="hold">
                            <p:stCondLst>
                              <p:cond delay="1000"/>
                            </p:stCondLst>
                            <p:childTnLst>
                              <p:par>
                                <p:cTn id="71" presetID="53"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par>
                          <p:cTn id="80" fill="hold">
                            <p:stCondLst>
                              <p:cond delay="2000"/>
                            </p:stCondLst>
                            <p:childTnLst>
                              <p:par>
                                <p:cTn id="81" presetID="22" presetClass="entr" presetSubtype="2"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right)">
                                      <p:cBhvr>
                                        <p:cTn id="83" dur="500"/>
                                        <p:tgtEl>
                                          <p:spTgt spid="35"/>
                                        </p:tgtEl>
                                      </p:cBhvr>
                                    </p:animEffect>
                                  </p:childTnLst>
                                </p:cTn>
                              </p:par>
                            </p:childTnLst>
                          </p:cTn>
                        </p:par>
                        <p:par>
                          <p:cTn id="84" fill="hold">
                            <p:stCondLst>
                              <p:cond delay="2500"/>
                            </p:stCondLst>
                            <p:childTnLst>
                              <p:par>
                                <p:cTn id="85" presetID="22" presetClass="entr" presetSubtype="4"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3"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par>
                          <p:cTn id="93" fill="hold">
                            <p:stCondLst>
                              <p:cond delay="500"/>
                            </p:stCondLst>
                            <p:childTnLst>
                              <p:par>
                                <p:cTn id="94" presetID="22" presetClass="exit" presetSubtype="1" fill="hold" grpId="4" nodeType="afterEffect">
                                  <p:stCondLst>
                                    <p:cond delay="0"/>
                                  </p:stCondLst>
                                  <p:childTnLst>
                                    <p:animEffect transition="out" filter="wipe(up)">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par>
                          <p:cTn id="97" fill="hold">
                            <p:stCondLst>
                              <p:cond delay="1000"/>
                            </p:stCondLst>
                            <p:childTnLst>
                              <p:par>
                                <p:cTn id="98" presetID="53" presetClass="entr" presetSubtype="16"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 calcmode="lin" valueType="num">
                                      <p:cBhvr>
                                        <p:cTn id="100" dur="500" fill="hold"/>
                                        <p:tgtEl>
                                          <p:spTgt spid="25"/>
                                        </p:tgtEl>
                                        <p:attrNameLst>
                                          <p:attrName>ppt_w</p:attrName>
                                        </p:attrNameLst>
                                      </p:cBhvr>
                                      <p:tavLst>
                                        <p:tav tm="0">
                                          <p:val>
                                            <p:fltVal val="0"/>
                                          </p:val>
                                        </p:tav>
                                        <p:tav tm="100000">
                                          <p:val>
                                            <p:strVal val="#ppt_w"/>
                                          </p:val>
                                        </p:tav>
                                      </p:tavLst>
                                    </p:anim>
                                    <p:anim calcmode="lin" valueType="num">
                                      <p:cBhvr>
                                        <p:cTn id="101" dur="500" fill="hold"/>
                                        <p:tgtEl>
                                          <p:spTgt spid="25"/>
                                        </p:tgtEl>
                                        <p:attrNameLst>
                                          <p:attrName>ppt_h</p:attrName>
                                        </p:attrNameLst>
                                      </p:cBhvr>
                                      <p:tavLst>
                                        <p:tav tm="0">
                                          <p:val>
                                            <p:fltVal val="0"/>
                                          </p:val>
                                        </p:tav>
                                        <p:tav tm="100000">
                                          <p:val>
                                            <p:strVal val="#ppt_h"/>
                                          </p:val>
                                        </p:tav>
                                      </p:tavLst>
                                    </p:anim>
                                    <p:animEffect transition="in" filter="fade">
                                      <p:cBhvr>
                                        <p:cTn id="102" dur="500"/>
                                        <p:tgtEl>
                                          <p:spTgt spid="25"/>
                                        </p:tgtEl>
                                      </p:cBhvr>
                                    </p:animEffect>
                                  </p:childTnLst>
                                </p:cTn>
                              </p:par>
                            </p:childTnLst>
                          </p:cTn>
                        </p:par>
                        <p:par>
                          <p:cTn id="103" fill="hold">
                            <p:stCondLst>
                              <p:cond delay="1500"/>
                            </p:stCondLst>
                            <p:childTnLst>
                              <p:par>
                                <p:cTn id="104" presetID="22" presetClass="entr" presetSubtype="2" fill="hold"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right)">
                                      <p:cBhvr>
                                        <p:cTn id="106" dur="500"/>
                                        <p:tgtEl>
                                          <p:spTgt spid="38"/>
                                        </p:tgtEl>
                                      </p:cBhvr>
                                    </p:animEffect>
                                  </p:childTnLst>
                                </p:cTn>
                              </p:par>
                            </p:childTnLst>
                          </p:cTn>
                        </p:par>
                        <p:par>
                          <p:cTn id="107" fill="hold">
                            <p:stCondLst>
                              <p:cond delay="2000"/>
                            </p:stCondLst>
                            <p:childTnLst>
                              <p:par>
                                <p:cTn id="108" presetID="22" presetClass="entr" presetSubtype="4"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down)">
                                      <p:cBhvr>
                                        <p:cTn id="110" dur="500"/>
                                        <p:tgtEl>
                                          <p:spTgt spid="4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100"/>
                                        <p:tgtEl>
                                          <p:spTgt spid="35"/>
                                        </p:tgtEl>
                                      </p:cBhvr>
                                    </p:animEffect>
                                    <p:set>
                                      <p:cBhvr>
                                        <p:cTn id="115" dur="1" fill="hold">
                                          <p:stCondLst>
                                            <p:cond delay="99"/>
                                          </p:stCondLst>
                                        </p:cTn>
                                        <p:tgtEl>
                                          <p:spTgt spid="3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100"/>
                                        <p:tgtEl>
                                          <p:spTgt spid="40"/>
                                        </p:tgtEl>
                                      </p:cBhvr>
                                    </p:animEffect>
                                    <p:set>
                                      <p:cBhvr>
                                        <p:cTn id="118" dur="1" fill="hold">
                                          <p:stCondLst>
                                            <p:cond delay="99"/>
                                          </p:stCondLst>
                                        </p:cTn>
                                        <p:tgtEl>
                                          <p:spTgt spid="40"/>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100"/>
                                        <p:tgtEl>
                                          <p:spTgt spid="38"/>
                                        </p:tgtEl>
                                      </p:cBhvr>
                                    </p:animEffect>
                                    <p:set>
                                      <p:cBhvr>
                                        <p:cTn id="121" dur="1" fill="hold">
                                          <p:stCondLst>
                                            <p:cond delay="99"/>
                                          </p:stCondLst>
                                        </p:cTn>
                                        <p:tgtEl>
                                          <p:spTgt spid="3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100"/>
                                        <p:tgtEl>
                                          <p:spTgt spid="41"/>
                                        </p:tgtEl>
                                      </p:cBhvr>
                                    </p:animEffect>
                                    <p:set>
                                      <p:cBhvr>
                                        <p:cTn id="124" dur="1" fill="hold">
                                          <p:stCondLst>
                                            <p:cond delay="99"/>
                                          </p:stCondLst>
                                        </p:cTn>
                                        <p:tgtEl>
                                          <p:spTgt spid="41"/>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100"/>
                                        <p:tgtEl>
                                          <p:spTgt spid="25"/>
                                        </p:tgtEl>
                                      </p:cBhvr>
                                    </p:animEffect>
                                    <p:set>
                                      <p:cBhvr>
                                        <p:cTn id="127" dur="1" fill="hold">
                                          <p:stCondLst>
                                            <p:cond delay="99"/>
                                          </p:stCondLst>
                                        </p:cTn>
                                        <p:tgtEl>
                                          <p:spTgt spid="25"/>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100"/>
                                        <p:tgtEl>
                                          <p:spTgt spid="29"/>
                                        </p:tgtEl>
                                      </p:cBhvr>
                                    </p:animEffect>
                                    <p:set>
                                      <p:cBhvr>
                                        <p:cTn id="130" dur="1" fill="hold">
                                          <p:stCondLst>
                                            <p:cond delay="99"/>
                                          </p:stCondLst>
                                        </p:cTn>
                                        <p:tgtEl>
                                          <p:spTgt spid="29"/>
                                        </p:tgtEl>
                                        <p:attrNameLst>
                                          <p:attrName>style.visibility</p:attrName>
                                        </p:attrNameLst>
                                      </p:cBhvr>
                                      <p:to>
                                        <p:strVal val="hidden"/>
                                      </p:to>
                                    </p:set>
                                  </p:childTnLst>
                                </p:cTn>
                              </p:par>
                            </p:childTnLst>
                          </p:cTn>
                        </p:par>
                        <p:par>
                          <p:cTn id="131" fill="hold">
                            <p:stCondLst>
                              <p:cond delay="100"/>
                            </p:stCondLst>
                            <p:childTnLst>
                              <p:par>
                                <p:cTn id="132" presetID="22" presetClass="entr" presetSubtype="1" fill="hold" grpId="6" nodeType="afterEffect">
                                  <p:stCondLst>
                                    <p:cond delay="500"/>
                                  </p:stCondLst>
                                  <p:childTnLst>
                                    <p:set>
                                      <p:cBhvr>
                                        <p:cTn id="133" dur="1" fill="hold">
                                          <p:stCondLst>
                                            <p:cond delay="0"/>
                                          </p:stCondLst>
                                        </p:cTn>
                                        <p:tgtEl>
                                          <p:spTgt spid="23"/>
                                        </p:tgtEl>
                                        <p:attrNameLst>
                                          <p:attrName>style.visibility</p:attrName>
                                        </p:attrNameLst>
                                      </p:cBhvr>
                                      <p:to>
                                        <p:strVal val="visible"/>
                                      </p:to>
                                    </p:set>
                                    <p:animEffect transition="in" filter="wipe(up)">
                                      <p:cBhvr>
                                        <p:cTn id="134" dur="500"/>
                                        <p:tgtEl>
                                          <p:spTgt spid="23"/>
                                        </p:tgtEl>
                                      </p:cBhvr>
                                    </p:animEffect>
                                  </p:childTnLst>
                                </p:cTn>
                              </p:par>
                            </p:childTnLst>
                          </p:cTn>
                        </p:par>
                        <p:par>
                          <p:cTn id="135" fill="hold">
                            <p:stCondLst>
                              <p:cond delay="1100"/>
                            </p:stCondLst>
                            <p:childTnLst>
                              <p:par>
                                <p:cTn id="136" presetID="22" presetClass="exit" presetSubtype="1" fill="hold" grpId="7" nodeType="afterEffect">
                                  <p:stCondLst>
                                    <p:cond delay="0"/>
                                  </p:stCondLst>
                                  <p:childTnLst>
                                    <p:animEffect transition="out" filter="wipe(up)">
                                      <p:cBhvr>
                                        <p:cTn id="137" dur="500"/>
                                        <p:tgtEl>
                                          <p:spTgt spid="23"/>
                                        </p:tgtEl>
                                      </p:cBhvr>
                                    </p:animEffect>
                                    <p:set>
                                      <p:cBhvr>
                                        <p:cTn id="138" dur="1" fill="hold">
                                          <p:stCondLst>
                                            <p:cond delay="499"/>
                                          </p:stCondLst>
                                        </p:cTn>
                                        <p:tgtEl>
                                          <p:spTgt spid="23"/>
                                        </p:tgtEl>
                                        <p:attrNameLst>
                                          <p:attrName>style.visibility</p:attrName>
                                        </p:attrNameLst>
                                      </p:cBhvr>
                                      <p:to>
                                        <p:strVal val="hidden"/>
                                      </p:to>
                                    </p:set>
                                  </p:childTnLst>
                                </p:cTn>
                              </p:par>
                            </p:childTnLst>
                          </p:cTn>
                        </p:par>
                        <p:par>
                          <p:cTn id="139" fill="hold">
                            <p:stCondLst>
                              <p:cond delay="1600"/>
                            </p:stCondLst>
                            <p:childTnLst>
                              <p:par>
                                <p:cTn id="140" presetID="53" presetClass="entr" presetSubtype="16" fill="hold" nodeType="after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p:cTn id="142" dur="500" fill="hold"/>
                                        <p:tgtEl>
                                          <p:spTgt spid="29"/>
                                        </p:tgtEl>
                                        <p:attrNameLst>
                                          <p:attrName>ppt_w</p:attrName>
                                        </p:attrNameLst>
                                      </p:cBhvr>
                                      <p:tavLst>
                                        <p:tav tm="0">
                                          <p:val>
                                            <p:fltVal val="0"/>
                                          </p:val>
                                        </p:tav>
                                        <p:tav tm="100000">
                                          <p:val>
                                            <p:strVal val="#ppt_w"/>
                                          </p:val>
                                        </p:tav>
                                      </p:tavLst>
                                    </p:anim>
                                    <p:anim calcmode="lin" valueType="num">
                                      <p:cBhvr>
                                        <p:cTn id="143" dur="500" fill="hold"/>
                                        <p:tgtEl>
                                          <p:spTgt spid="29"/>
                                        </p:tgtEl>
                                        <p:attrNameLst>
                                          <p:attrName>ppt_h</p:attrName>
                                        </p:attrNameLst>
                                      </p:cBhvr>
                                      <p:tavLst>
                                        <p:tav tm="0">
                                          <p:val>
                                            <p:fltVal val="0"/>
                                          </p:val>
                                        </p:tav>
                                        <p:tav tm="100000">
                                          <p:val>
                                            <p:strVal val="#ppt_h"/>
                                          </p:val>
                                        </p:tav>
                                      </p:tavLst>
                                    </p:anim>
                                    <p:animEffect transition="in" filter="fade">
                                      <p:cBhvr>
                                        <p:cTn id="144" dur="500"/>
                                        <p:tgtEl>
                                          <p:spTgt spid="29"/>
                                        </p:tgtEl>
                                      </p:cBhvr>
                                    </p:animEffect>
                                  </p:childTnLst>
                                </p:cTn>
                              </p:par>
                            </p:childTnLst>
                          </p:cTn>
                        </p:par>
                        <p:par>
                          <p:cTn id="145" fill="hold">
                            <p:stCondLst>
                              <p:cond delay="2100"/>
                            </p:stCondLst>
                            <p:childTnLst>
                              <p:par>
                                <p:cTn id="146" presetID="22" presetClass="entr" presetSubtype="2" fill="hold" nodeType="after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right)">
                                      <p:cBhvr>
                                        <p:cTn id="148" dur="500"/>
                                        <p:tgtEl>
                                          <p:spTgt spid="35"/>
                                        </p:tgtEl>
                                      </p:cBhvr>
                                    </p:animEffect>
                                  </p:childTnLst>
                                </p:cTn>
                              </p:par>
                            </p:childTnLst>
                          </p:cTn>
                        </p:par>
                        <p:par>
                          <p:cTn id="149" fill="hold">
                            <p:stCondLst>
                              <p:cond delay="2600"/>
                            </p:stCondLst>
                            <p:childTnLst>
                              <p:par>
                                <p:cTn id="150" presetID="22" presetClass="entr" presetSubtype="4" fill="hold" nodeType="after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wipe(down)">
                                      <p:cBhvr>
                                        <p:cTn id="152" dur="500"/>
                                        <p:tgtEl>
                                          <p:spTgt spid="40"/>
                                        </p:tgtEl>
                                      </p:cBhvr>
                                    </p:animEffect>
                                  </p:childTnLst>
                                </p:cTn>
                              </p:par>
                            </p:childTnLst>
                          </p:cTn>
                        </p:par>
                        <p:par>
                          <p:cTn id="153" fill="hold">
                            <p:stCondLst>
                              <p:cond delay="3100"/>
                            </p:stCondLst>
                            <p:childTnLst>
                              <p:par>
                                <p:cTn id="154" presetID="22" presetClass="entr" presetSubtype="1" fill="hold" grpId="6" nodeType="afterEffect">
                                  <p:stCondLst>
                                    <p:cond delay="0"/>
                                  </p:stCondLst>
                                  <p:childTnLst>
                                    <p:set>
                                      <p:cBhvr>
                                        <p:cTn id="155" dur="1" fill="hold">
                                          <p:stCondLst>
                                            <p:cond delay="0"/>
                                          </p:stCondLst>
                                        </p:cTn>
                                        <p:tgtEl>
                                          <p:spTgt spid="24"/>
                                        </p:tgtEl>
                                        <p:attrNameLst>
                                          <p:attrName>style.visibility</p:attrName>
                                        </p:attrNameLst>
                                      </p:cBhvr>
                                      <p:to>
                                        <p:strVal val="visible"/>
                                      </p:to>
                                    </p:set>
                                    <p:animEffect transition="in" filter="wipe(up)">
                                      <p:cBhvr>
                                        <p:cTn id="156" dur="500"/>
                                        <p:tgtEl>
                                          <p:spTgt spid="24"/>
                                        </p:tgtEl>
                                      </p:cBhvr>
                                    </p:animEffect>
                                  </p:childTnLst>
                                </p:cTn>
                              </p:par>
                            </p:childTnLst>
                          </p:cTn>
                        </p:par>
                        <p:par>
                          <p:cTn id="157" fill="hold">
                            <p:stCondLst>
                              <p:cond delay="3600"/>
                            </p:stCondLst>
                            <p:childTnLst>
                              <p:par>
                                <p:cTn id="158" presetID="22" presetClass="exit" presetSubtype="1" fill="hold" grpId="7" nodeType="afterEffect">
                                  <p:stCondLst>
                                    <p:cond delay="0"/>
                                  </p:stCondLst>
                                  <p:childTnLst>
                                    <p:animEffect transition="out" filter="wipe(up)">
                                      <p:cBhvr>
                                        <p:cTn id="159" dur="500"/>
                                        <p:tgtEl>
                                          <p:spTgt spid="24"/>
                                        </p:tgtEl>
                                      </p:cBhvr>
                                    </p:animEffect>
                                    <p:set>
                                      <p:cBhvr>
                                        <p:cTn id="160" dur="1" fill="hold">
                                          <p:stCondLst>
                                            <p:cond delay="499"/>
                                          </p:stCondLst>
                                        </p:cTn>
                                        <p:tgtEl>
                                          <p:spTgt spid="24"/>
                                        </p:tgtEl>
                                        <p:attrNameLst>
                                          <p:attrName>style.visibility</p:attrName>
                                        </p:attrNameLst>
                                      </p:cBhvr>
                                      <p:to>
                                        <p:strVal val="hidden"/>
                                      </p:to>
                                    </p:set>
                                  </p:childTnLst>
                                </p:cTn>
                              </p:par>
                            </p:childTnLst>
                          </p:cTn>
                        </p:par>
                        <p:par>
                          <p:cTn id="161" fill="hold">
                            <p:stCondLst>
                              <p:cond delay="4100"/>
                            </p:stCondLst>
                            <p:childTnLst>
                              <p:par>
                                <p:cTn id="162" presetID="53" presetClass="entr" presetSubtype="16" fill="hold" nodeType="afterEffect">
                                  <p:stCondLst>
                                    <p:cond delay="0"/>
                                  </p:stCondLst>
                                  <p:childTnLst>
                                    <p:set>
                                      <p:cBhvr>
                                        <p:cTn id="163" dur="1" fill="hold">
                                          <p:stCondLst>
                                            <p:cond delay="0"/>
                                          </p:stCondLst>
                                        </p:cTn>
                                        <p:tgtEl>
                                          <p:spTgt spid="55"/>
                                        </p:tgtEl>
                                        <p:attrNameLst>
                                          <p:attrName>style.visibility</p:attrName>
                                        </p:attrNameLst>
                                      </p:cBhvr>
                                      <p:to>
                                        <p:strVal val="visible"/>
                                      </p:to>
                                    </p:set>
                                    <p:anim calcmode="lin" valueType="num">
                                      <p:cBhvr>
                                        <p:cTn id="164" dur="500" fill="hold"/>
                                        <p:tgtEl>
                                          <p:spTgt spid="55"/>
                                        </p:tgtEl>
                                        <p:attrNameLst>
                                          <p:attrName>ppt_w</p:attrName>
                                        </p:attrNameLst>
                                      </p:cBhvr>
                                      <p:tavLst>
                                        <p:tav tm="0">
                                          <p:val>
                                            <p:fltVal val="0"/>
                                          </p:val>
                                        </p:tav>
                                        <p:tav tm="100000">
                                          <p:val>
                                            <p:strVal val="#ppt_w"/>
                                          </p:val>
                                        </p:tav>
                                      </p:tavLst>
                                    </p:anim>
                                    <p:anim calcmode="lin" valueType="num">
                                      <p:cBhvr>
                                        <p:cTn id="165" dur="500" fill="hold"/>
                                        <p:tgtEl>
                                          <p:spTgt spid="55"/>
                                        </p:tgtEl>
                                        <p:attrNameLst>
                                          <p:attrName>ppt_h</p:attrName>
                                        </p:attrNameLst>
                                      </p:cBhvr>
                                      <p:tavLst>
                                        <p:tav tm="0">
                                          <p:val>
                                            <p:fltVal val="0"/>
                                          </p:val>
                                        </p:tav>
                                        <p:tav tm="100000">
                                          <p:val>
                                            <p:strVal val="#ppt_h"/>
                                          </p:val>
                                        </p:tav>
                                      </p:tavLst>
                                    </p:anim>
                                    <p:animEffect transition="in" filter="fade">
                                      <p:cBhvr>
                                        <p:cTn id="166" dur="500"/>
                                        <p:tgtEl>
                                          <p:spTgt spid="55"/>
                                        </p:tgtEl>
                                      </p:cBhvr>
                                    </p:animEffect>
                                  </p:childTnLst>
                                </p:cTn>
                              </p:par>
                            </p:childTnLst>
                          </p:cTn>
                        </p:par>
                        <p:par>
                          <p:cTn id="167" fill="hold">
                            <p:stCondLst>
                              <p:cond delay="4600"/>
                            </p:stCondLst>
                            <p:childTnLst>
                              <p:par>
                                <p:cTn id="168" presetID="22" presetClass="entr" presetSubtype="2" fill="hold" nodeType="after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wipe(right)">
                                      <p:cBhvr>
                                        <p:cTn id="170" dur="500"/>
                                        <p:tgtEl>
                                          <p:spTgt spid="58"/>
                                        </p:tgtEl>
                                      </p:cBhvr>
                                    </p:animEffect>
                                  </p:childTnLst>
                                </p:cTn>
                              </p:par>
                            </p:childTnLst>
                          </p:cTn>
                        </p:par>
                        <p:par>
                          <p:cTn id="171" fill="hold">
                            <p:stCondLst>
                              <p:cond delay="5100"/>
                            </p:stCondLst>
                            <p:childTnLst>
                              <p:par>
                                <p:cTn id="172" presetID="10" presetClass="exit" presetSubtype="0" fill="hold" nodeType="afterEffect">
                                  <p:stCondLst>
                                    <p:cond delay="0"/>
                                  </p:stCondLst>
                                  <p:childTnLst>
                                    <p:animEffect transition="out" filter="fade">
                                      <p:cBhvr>
                                        <p:cTn id="173" dur="500"/>
                                        <p:tgtEl>
                                          <p:spTgt spid="51"/>
                                        </p:tgtEl>
                                      </p:cBhvr>
                                    </p:animEffect>
                                    <p:set>
                                      <p:cBhvr>
                                        <p:cTn id="174" dur="1" fill="hold">
                                          <p:stCondLst>
                                            <p:cond delay="499"/>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
                                            <p:txEl>
                                              <p:pRg st="7" end="7"/>
                                            </p:txEl>
                                          </p:spTgt>
                                        </p:tgtEl>
                                        <p:attrNameLst>
                                          <p:attrName>style.visibility</p:attrName>
                                        </p:attrNameLst>
                                      </p:cBhvr>
                                      <p:to>
                                        <p:strVal val="visible"/>
                                      </p:to>
                                    </p:set>
                                  </p:childTnLst>
                                </p:cTn>
                              </p:par>
                              <p:par>
                                <p:cTn id="179" presetID="1" presetClass="exit" presetSubtype="0" fill="hold" grpId="1" nodeType="withEffect">
                                  <p:stCondLst>
                                    <p:cond delay="0"/>
                                  </p:stCondLst>
                                  <p:childTnLst>
                                    <p:set>
                                      <p:cBhvr>
                                        <p:cTn id="180" dur="1" fill="hold">
                                          <p:stCondLst>
                                            <p:cond delay="0"/>
                                          </p:stCondLst>
                                        </p:cTn>
                                        <p:tgtEl>
                                          <p:spTgt spid="28"/>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100"/>
                                        <p:tgtEl>
                                          <p:spTgt spid="55"/>
                                        </p:tgtEl>
                                      </p:cBhvr>
                                    </p:animEffect>
                                    <p:set>
                                      <p:cBhvr>
                                        <p:cTn id="183" dur="1" fill="hold">
                                          <p:stCondLst>
                                            <p:cond delay="99"/>
                                          </p:stCondLst>
                                        </p:cTn>
                                        <p:tgtEl>
                                          <p:spTgt spid="55"/>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100"/>
                                        <p:tgtEl>
                                          <p:spTgt spid="58"/>
                                        </p:tgtEl>
                                      </p:cBhvr>
                                    </p:animEffect>
                                    <p:set>
                                      <p:cBhvr>
                                        <p:cTn id="186" dur="1" fill="hold">
                                          <p:stCondLst>
                                            <p:cond delay="99"/>
                                          </p:stCondLst>
                                        </p:cTn>
                                        <p:tgtEl>
                                          <p:spTgt spid="58"/>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29"/>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35"/>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40"/>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4">
                                            <p:txEl>
                                              <p:pRg st="8" end="8"/>
                                            </p:txEl>
                                          </p:spTgt>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
                                            <p:txEl>
                                              <p:pRg st="9" end="9"/>
                                            </p:txEl>
                                          </p:spTgt>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
                                            <p:txEl>
                                              <p:pRg st="10" end="10"/>
                                            </p:txEl>
                                          </p:spTgt>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8" nodeType="clickEffect">
                                  <p:stCondLst>
                                    <p:cond delay="0"/>
                                  </p:stCondLst>
                                  <p:childTnLst>
                                    <p:set>
                                      <p:cBhvr>
                                        <p:cTn id="204" dur="1" fill="hold">
                                          <p:stCondLst>
                                            <p:cond delay="0"/>
                                          </p:stCondLst>
                                        </p:cTn>
                                        <p:tgtEl>
                                          <p:spTgt spid="23"/>
                                        </p:tgtEl>
                                        <p:attrNameLst>
                                          <p:attrName>style.visibility</p:attrName>
                                        </p:attrNameLst>
                                      </p:cBhvr>
                                      <p:to>
                                        <p:strVal val="visible"/>
                                      </p:to>
                                    </p:set>
                                    <p:animEffect transition="in" filter="wipe(up)">
                                      <p:cBhvr>
                                        <p:cTn id="205" dur="500"/>
                                        <p:tgtEl>
                                          <p:spTgt spid="23"/>
                                        </p:tgtEl>
                                      </p:cBhvr>
                                    </p:animEffect>
                                  </p:childTnLst>
                                </p:cTn>
                              </p:par>
                            </p:childTnLst>
                          </p:cTn>
                        </p:par>
                        <p:par>
                          <p:cTn id="206" fill="hold">
                            <p:stCondLst>
                              <p:cond delay="500"/>
                            </p:stCondLst>
                            <p:childTnLst>
                              <p:par>
                                <p:cTn id="207" presetID="22" presetClass="exit" presetSubtype="1" fill="hold" grpId="5" nodeType="afterEffect">
                                  <p:stCondLst>
                                    <p:cond delay="0"/>
                                  </p:stCondLst>
                                  <p:childTnLst>
                                    <p:animEffect transition="out" filter="wipe(up)">
                                      <p:cBhvr>
                                        <p:cTn id="208" dur="500"/>
                                        <p:tgtEl>
                                          <p:spTgt spid="23"/>
                                        </p:tgtEl>
                                      </p:cBhvr>
                                    </p:animEffect>
                                    <p:set>
                                      <p:cBhvr>
                                        <p:cTn id="209" dur="1" fill="hold">
                                          <p:stCondLst>
                                            <p:cond delay="499"/>
                                          </p:stCondLst>
                                        </p:cTn>
                                        <p:tgtEl>
                                          <p:spTgt spid="23"/>
                                        </p:tgtEl>
                                        <p:attrNameLst>
                                          <p:attrName>style.visibility</p:attrName>
                                        </p:attrNameLst>
                                      </p:cBhvr>
                                      <p:to>
                                        <p:strVal val="hidden"/>
                                      </p:to>
                                    </p:set>
                                  </p:childTnLst>
                                </p:cTn>
                              </p:par>
                            </p:childTnLst>
                          </p:cTn>
                        </p:par>
                        <p:par>
                          <p:cTn id="210" fill="hold">
                            <p:stCondLst>
                              <p:cond delay="1000"/>
                            </p:stCondLst>
                            <p:childTnLst>
                              <p:par>
                                <p:cTn id="211" presetID="53" presetClass="entr" presetSubtype="16" fill="hold" nodeType="after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p:cTn id="213" dur="500" fill="hold"/>
                                        <p:tgtEl>
                                          <p:spTgt spid="61"/>
                                        </p:tgtEl>
                                        <p:attrNameLst>
                                          <p:attrName>ppt_w</p:attrName>
                                        </p:attrNameLst>
                                      </p:cBhvr>
                                      <p:tavLst>
                                        <p:tav tm="0">
                                          <p:val>
                                            <p:fltVal val="0"/>
                                          </p:val>
                                        </p:tav>
                                        <p:tav tm="100000">
                                          <p:val>
                                            <p:strVal val="#ppt_w"/>
                                          </p:val>
                                        </p:tav>
                                      </p:tavLst>
                                    </p:anim>
                                    <p:anim calcmode="lin" valueType="num">
                                      <p:cBhvr>
                                        <p:cTn id="214" dur="500" fill="hold"/>
                                        <p:tgtEl>
                                          <p:spTgt spid="61"/>
                                        </p:tgtEl>
                                        <p:attrNameLst>
                                          <p:attrName>ppt_h</p:attrName>
                                        </p:attrNameLst>
                                      </p:cBhvr>
                                      <p:tavLst>
                                        <p:tav tm="0">
                                          <p:val>
                                            <p:fltVal val="0"/>
                                          </p:val>
                                        </p:tav>
                                        <p:tav tm="100000">
                                          <p:val>
                                            <p:strVal val="#ppt_h"/>
                                          </p:val>
                                        </p:tav>
                                      </p:tavLst>
                                    </p:anim>
                                    <p:animEffect transition="in" filter="fade">
                                      <p:cBhvr>
                                        <p:cTn id="215" dur="500"/>
                                        <p:tgtEl>
                                          <p:spTgt spid="61"/>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nodeType="clickEffect">
                                  <p:stCondLst>
                                    <p:cond delay="0"/>
                                  </p:stCondLst>
                                  <p:childTnLst>
                                    <p:set>
                                      <p:cBhvr>
                                        <p:cTn id="219" dur="1" fill="hold">
                                          <p:stCondLst>
                                            <p:cond delay="0"/>
                                          </p:stCondLst>
                                        </p:cTn>
                                        <p:tgtEl>
                                          <p:spTgt spid="61"/>
                                        </p:tgtEl>
                                        <p:attrNameLst>
                                          <p:attrName>style.visibility</p:attrName>
                                        </p:attrNameLst>
                                      </p:cBhvr>
                                      <p:to>
                                        <p:strVal val="hidden"/>
                                      </p:to>
                                    </p:set>
                                  </p:childTnLst>
                                </p:cTn>
                              </p:par>
                            </p:childTnLst>
                          </p:cTn>
                        </p:par>
                        <p:par>
                          <p:cTn id="220" fill="hold">
                            <p:stCondLst>
                              <p:cond delay="0"/>
                            </p:stCondLst>
                            <p:childTnLst>
                              <p:par>
                                <p:cTn id="221" presetID="22" presetClass="entr" presetSubtype="1" fill="hold" grpId="9" nodeType="afterEffect">
                                  <p:stCondLst>
                                    <p:cond delay="0"/>
                                  </p:stCondLst>
                                  <p:childTnLst>
                                    <p:set>
                                      <p:cBhvr>
                                        <p:cTn id="222" dur="1" fill="hold">
                                          <p:stCondLst>
                                            <p:cond delay="0"/>
                                          </p:stCondLst>
                                        </p:cTn>
                                        <p:tgtEl>
                                          <p:spTgt spid="23"/>
                                        </p:tgtEl>
                                        <p:attrNameLst>
                                          <p:attrName>style.visibility</p:attrName>
                                        </p:attrNameLst>
                                      </p:cBhvr>
                                      <p:to>
                                        <p:strVal val="visible"/>
                                      </p:to>
                                    </p:set>
                                    <p:animEffect transition="in" filter="wipe(up)">
                                      <p:cBhvr>
                                        <p:cTn id="223" dur="500"/>
                                        <p:tgtEl>
                                          <p:spTgt spid="23"/>
                                        </p:tgtEl>
                                      </p:cBhvr>
                                    </p:animEffect>
                                  </p:childTnLst>
                                </p:cTn>
                              </p:par>
                            </p:childTnLst>
                          </p:cTn>
                        </p:par>
                        <p:par>
                          <p:cTn id="224" fill="hold">
                            <p:stCondLst>
                              <p:cond delay="500"/>
                            </p:stCondLst>
                            <p:childTnLst>
                              <p:par>
                                <p:cTn id="225" presetID="22" presetClass="exit" presetSubtype="1" fill="hold" grpId="10" nodeType="afterEffect">
                                  <p:stCondLst>
                                    <p:cond delay="0"/>
                                  </p:stCondLst>
                                  <p:childTnLst>
                                    <p:animEffect transition="out" filter="wipe(up)">
                                      <p:cBhvr>
                                        <p:cTn id="226" dur="500"/>
                                        <p:tgtEl>
                                          <p:spTgt spid="23"/>
                                        </p:tgtEl>
                                      </p:cBhvr>
                                    </p:animEffect>
                                    <p:set>
                                      <p:cBhvr>
                                        <p:cTn id="227" dur="1" fill="hold">
                                          <p:stCondLst>
                                            <p:cond delay="499"/>
                                          </p:stCondLst>
                                        </p:cTn>
                                        <p:tgtEl>
                                          <p:spTgt spid="2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grpId="8" nodeType="clickEffect">
                                  <p:stCondLst>
                                    <p:cond delay="0"/>
                                  </p:stCondLst>
                                  <p:childTnLst>
                                    <p:set>
                                      <p:cBhvr>
                                        <p:cTn id="231" dur="1" fill="hold">
                                          <p:stCondLst>
                                            <p:cond delay="0"/>
                                          </p:stCondLst>
                                        </p:cTn>
                                        <p:tgtEl>
                                          <p:spTgt spid="24"/>
                                        </p:tgtEl>
                                        <p:attrNameLst>
                                          <p:attrName>style.visibility</p:attrName>
                                        </p:attrNameLst>
                                      </p:cBhvr>
                                      <p:to>
                                        <p:strVal val="visible"/>
                                      </p:to>
                                    </p:set>
                                    <p:animEffect transition="in" filter="wipe(up)">
                                      <p:cBhvr>
                                        <p:cTn id="232" dur="500"/>
                                        <p:tgtEl>
                                          <p:spTgt spid="24"/>
                                        </p:tgtEl>
                                      </p:cBhvr>
                                    </p:animEffect>
                                  </p:childTnLst>
                                </p:cTn>
                              </p:par>
                            </p:childTnLst>
                          </p:cTn>
                        </p:par>
                        <p:par>
                          <p:cTn id="233" fill="hold">
                            <p:stCondLst>
                              <p:cond delay="500"/>
                            </p:stCondLst>
                            <p:childTnLst>
                              <p:par>
                                <p:cTn id="234" presetID="22" presetClass="exit" presetSubtype="1" fill="hold" grpId="5" nodeType="afterEffect">
                                  <p:stCondLst>
                                    <p:cond delay="0"/>
                                  </p:stCondLst>
                                  <p:childTnLst>
                                    <p:animEffect transition="out" filter="wipe(up)">
                                      <p:cBhvr>
                                        <p:cTn id="235" dur="500"/>
                                        <p:tgtEl>
                                          <p:spTgt spid="24"/>
                                        </p:tgtEl>
                                      </p:cBhvr>
                                    </p:animEffect>
                                    <p:set>
                                      <p:cBhvr>
                                        <p:cTn id="236" dur="1" fill="hold">
                                          <p:stCondLst>
                                            <p:cond delay="499"/>
                                          </p:stCondLst>
                                        </p:cTn>
                                        <p:tgtEl>
                                          <p:spTgt spid="24"/>
                                        </p:tgtEl>
                                        <p:attrNameLst>
                                          <p:attrName>style.visibility</p:attrName>
                                        </p:attrNameLst>
                                      </p:cBhvr>
                                      <p:to>
                                        <p:strVal val="hidden"/>
                                      </p:to>
                                    </p:set>
                                  </p:childTnLst>
                                </p:cTn>
                              </p:par>
                            </p:childTnLst>
                          </p:cTn>
                        </p:par>
                        <p:par>
                          <p:cTn id="237" fill="hold">
                            <p:stCondLst>
                              <p:cond delay="1000"/>
                            </p:stCondLst>
                            <p:childTnLst>
                              <p:par>
                                <p:cTn id="238" presetID="10" presetClass="entr" presetSubtype="0" fill="hold" nodeType="afterEffect">
                                  <p:stCondLst>
                                    <p:cond delay="0"/>
                                  </p:stCondLst>
                                  <p:childTnLst>
                                    <p:set>
                                      <p:cBhvr>
                                        <p:cTn id="239" dur="1" fill="hold">
                                          <p:stCondLst>
                                            <p:cond delay="0"/>
                                          </p:stCondLst>
                                        </p:cTn>
                                        <p:tgtEl>
                                          <p:spTgt spid="52"/>
                                        </p:tgtEl>
                                        <p:attrNameLst>
                                          <p:attrName>style.visibility</p:attrName>
                                        </p:attrNameLst>
                                      </p:cBhvr>
                                      <p:to>
                                        <p:strVal val="visible"/>
                                      </p:to>
                                    </p:set>
                                    <p:animEffect transition="in" filter="fade">
                                      <p:cBhvr>
                                        <p:cTn id="2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2" animBg="1"/>
      <p:bldP spid="23" grpId="3" animBg="1"/>
      <p:bldP spid="23" grpId="4" animBg="1"/>
      <p:bldP spid="23" grpId="5" animBg="1"/>
      <p:bldP spid="23" grpId="6" animBg="1"/>
      <p:bldP spid="23" grpId="7" animBg="1"/>
      <p:bldP spid="23" grpId="8" animBg="1"/>
      <p:bldP spid="23" grpId="9" animBg="1"/>
      <p:bldP spid="23" grpId="10" animBg="1"/>
      <p:bldP spid="4" grpId="0" uiExpand="1" build="p"/>
      <p:bldP spid="24" grpId="0" animBg="1"/>
      <p:bldP spid="24" grpId="2" animBg="1"/>
      <p:bldP spid="24" grpId="3" animBg="1"/>
      <p:bldP spid="24" grpId="4" animBg="1"/>
      <p:bldP spid="24" grpId="5" animBg="1"/>
      <p:bldP spid="24" grpId="6" animBg="1"/>
      <p:bldP spid="24" grpId="7" animBg="1"/>
      <p:bldP spid="24" grpId="8" animBg="1"/>
      <p:bldP spid="28" grpId="0"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Implementing Guaranteed Message Processing</a:t>
            </a:r>
          </a:p>
        </p:txBody>
      </p:sp>
    </p:spTree>
    <p:extLst>
      <p:ext uri="{BB962C8B-B14F-4D97-AF65-F5344CB8AC3E}">
        <p14:creationId xmlns:p14="http://schemas.microsoft.com/office/powerpoint/2010/main" val="38587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143779"/>
            <a:ext cx="12191999" cy="1063487"/>
          </a:xfrm>
        </p:spPr>
        <p:txBody>
          <a:bodyPr>
            <a:normAutofit/>
          </a:bodyPr>
          <a:lstStyle/>
          <a:p>
            <a:pPr algn="ctr"/>
            <a:r>
              <a:rPr lang="en-GB" dirty="0"/>
              <a:t>How Do I Aggregate Data in a Stream?</a:t>
            </a:r>
          </a:p>
        </p:txBody>
      </p:sp>
    </p:spTree>
    <p:extLst>
      <p:ext uri="{BB962C8B-B14F-4D97-AF65-F5344CB8AC3E}">
        <p14:creationId xmlns:p14="http://schemas.microsoft.com/office/powerpoint/2010/main" val="31129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0" y="3682314"/>
            <a:ext cx="12191999" cy="2996300"/>
          </a:xfrm>
        </p:spPr>
        <p:txBody>
          <a:bodyPr/>
          <a:lstStyle/>
          <a:p>
            <a:r>
              <a:rPr lang="en-GB" dirty="0"/>
              <a:t>Events are aggregate within temporal </a:t>
            </a:r>
            <a:r>
              <a:rPr lang="en-GB" i="1" dirty="0"/>
              <a:t>windows</a:t>
            </a:r>
          </a:p>
          <a:p>
            <a:r>
              <a:rPr lang="en-GB" dirty="0"/>
              <a:t>Use a </a:t>
            </a:r>
            <a:r>
              <a:rPr lang="en-GB" i="1" dirty="0"/>
              <a:t>tumbling window</a:t>
            </a:r>
            <a:r>
              <a:rPr lang="en-GB" dirty="0"/>
              <a:t> to aggregate events in a fixed timespan</a:t>
            </a:r>
          </a:p>
          <a:p>
            <a:pPr lvl="1"/>
            <a:r>
              <a:rPr lang="en-GB" dirty="0"/>
              <a:t>For example: every hour, count the events in the preceding hour</a:t>
            </a:r>
          </a:p>
          <a:p>
            <a:r>
              <a:rPr lang="en-GB" dirty="0"/>
              <a:t>Use a </a:t>
            </a:r>
            <a:r>
              <a:rPr lang="en-GB" i="1" dirty="0"/>
              <a:t>sliding window </a:t>
            </a:r>
            <a:r>
              <a:rPr lang="en-GB" dirty="0"/>
              <a:t>to aggregate events in overlapping timespans</a:t>
            </a:r>
          </a:p>
          <a:p>
            <a:pPr lvl="1"/>
            <a:r>
              <a:rPr lang="en-GB" dirty="0"/>
              <a:t>For example: every 10 minutes, count the events in the preceding hour</a:t>
            </a:r>
          </a:p>
        </p:txBody>
      </p:sp>
      <p:grpSp>
        <p:nvGrpSpPr>
          <p:cNvPr id="23" name="Stream"/>
          <p:cNvGrpSpPr/>
          <p:nvPr/>
        </p:nvGrpSpPr>
        <p:grpSpPr>
          <a:xfrm>
            <a:off x="385008" y="1366285"/>
            <a:ext cx="11979732" cy="1212112"/>
            <a:chOff x="371017" y="1068573"/>
            <a:chExt cx="11979732" cy="1212112"/>
          </a:xfrm>
        </p:grpSpPr>
        <p:sp>
          <p:nvSpPr>
            <p:cNvPr id="5" name="Down Arrow 4"/>
            <p:cNvSpPr/>
            <p:nvPr/>
          </p:nvSpPr>
          <p:spPr>
            <a:xfrm rot="16200000">
              <a:off x="5557470" y="-4109484"/>
              <a:ext cx="1212112" cy="11568226"/>
            </a:xfrm>
            <a:prstGeom prst="downArrow">
              <a:avLst/>
            </a:prstGeom>
            <a:solidFill>
              <a:srgbClr val="C6D9F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371017" y="1489963"/>
              <a:ext cx="11979732" cy="369332"/>
              <a:chOff x="371017" y="1489963"/>
              <a:chExt cx="11979732" cy="369332"/>
            </a:xfrm>
          </p:grpSpPr>
          <p:sp>
            <p:nvSpPr>
              <p:cNvPr id="6" name="TextBox 5"/>
              <p:cNvSpPr txBox="1"/>
              <p:nvPr/>
            </p:nvSpPr>
            <p:spPr>
              <a:xfrm>
                <a:off x="371017"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7" name="TextBox 6"/>
              <p:cNvSpPr txBox="1"/>
              <p:nvPr/>
            </p:nvSpPr>
            <p:spPr>
              <a:xfrm>
                <a:off x="1542838"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8" name="TextBox 7"/>
              <p:cNvSpPr txBox="1"/>
              <p:nvPr/>
            </p:nvSpPr>
            <p:spPr>
              <a:xfrm>
                <a:off x="2987373"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9" name="TextBox 8"/>
              <p:cNvSpPr txBox="1"/>
              <p:nvPr/>
            </p:nvSpPr>
            <p:spPr>
              <a:xfrm>
                <a:off x="4175236"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0" name="TextBox 9"/>
              <p:cNvSpPr txBox="1"/>
              <p:nvPr/>
            </p:nvSpPr>
            <p:spPr>
              <a:xfrm>
                <a:off x="5732065"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1" name="TextBox 10"/>
              <p:cNvSpPr txBox="1"/>
              <p:nvPr/>
            </p:nvSpPr>
            <p:spPr>
              <a:xfrm>
                <a:off x="6968054"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2" name="TextBox 11"/>
              <p:cNvSpPr txBox="1"/>
              <p:nvPr/>
            </p:nvSpPr>
            <p:spPr>
              <a:xfrm>
                <a:off x="8364463"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3" name="TextBox 12"/>
              <p:cNvSpPr txBox="1"/>
              <p:nvPr/>
            </p:nvSpPr>
            <p:spPr>
              <a:xfrm>
                <a:off x="9760872"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4" name="TextBox 13"/>
              <p:cNvSpPr txBox="1"/>
              <p:nvPr/>
            </p:nvSpPr>
            <p:spPr>
              <a:xfrm>
                <a:off x="11157281"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grpSp>
      </p:grpSp>
      <p:grpSp>
        <p:nvGrpSpPr>
          <p:cNvPr id="22" name="Temporal Window"/>
          <p:cNvGrpSpPr/>
          <p:nvPr/>
        </p:nvGrpSpPr>
        <p:grpSpPr>
          <a:xfrm>
            <a:off x="8455799" y="1045194"/>
            <a:ext cx="2705641" cy="2632739"/>
            <a:chOff x="2894304" y="708153"/>
            <a:chExt cx="2705641" cy="2632739"/>
          </a:xfrm>
        </p:grpSpPr>
        <p:sp>
          <p:nvSpPr>
            <p:cNvPr id="20" name="Rectangle 19"/>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2" name="Tumbling Window"/>
          <p:cNvGrpSpPr/>
          <p:nvPr/>
        </p:nvGrpSpPr>
        <p:grpSpPr>
          <a:xfrm>
            <a:off x="347878" y="1045194"/>
            <a:ext cx="8103005" cy="2632739"/>
            <a:chOff x="347878" y="1045194"/>
            <a:chExt cx="8103005" cy="2632739"/>
          </a:xfrm>
        </p:grpSpPr>
        <p:grpSp>
          <p:nvGrpSpPr>
            <p:cNvPr id="24" name="Temporal Window"/>
            <p:cNvGrpSpPr/>
            <p:nvPr/>
          </p:nvGrpSpPr>
          <p:grpSpPr>
            <a:xfrm>
              <a:off x="5745242" y="1045194"/>
              <a:ext cx="2705641" cy="2632739"/>
              <a:chOff x="2894304" y="708153"/>
              <a:chExt cx="2705641" cy="2632739"/>
            </a:xfrm>
          </p:grpSpPr>
          <p:sp>
            <p:nvSpPr>
              <p:cNvPr id="25" name="Rectangle 24"/>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27" name="Temporal Window"/>
            <p:cNvGrpSpPr/>
            <p:nvPr/>
          </p:nvGrpSpPr>
          <p:grpSpPr>
            <a:xfrm>
              <a:off x="3046560" y="1045194"/>
              <a:ext cx="2705641" cy="2632739"/>
              <a:chOff x="2894304" y="708153"/>
              <a:chExt cx="2705641" cy="2632739"/>
            </a:xfrm>
          </p:grpSpPr>
          <p:sp>
            <p:nvSpPr>
              <p:cNvPr id="28" name="Rectangle 27"/>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0" name="Temporal Window"/>
            <p:cNvGrpSpPr/>
            <p:nvPr/>
          </p:nvGrpSpPr>
          <p:grpSpPr>
            <a:xfrm>
              <a:off x="347878" y="1045194"/>
              <a:ext cx="2705641" cy="2632739"/>
              <a:chOff x="2894304" y="708153"/>
              <a:chExt cx="2705641" cy="2632739"/>
            </a:xfrm>
          </p:grpSpPr>
          <p:sp>
            <p:nvSpPr>
              <p:cNvPr id="31" name="Rectangle 30"/>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grpSp>
        <p:nvGrpSpPr>
          <p:cNvPr id="33" name="Temporal Window"/>
          <p:cNvGrpSpPr/>
          <p:nvPr/>
        </p:nvGrpSpPr>
        <p:grpSpPr>
          <a:xfrm>
            <a:off x="6893514" y="1045194"/>
            <a:ext cx="2705641" cy="2632739"/>
            <a:chOff x="2894304" y="708153"/>
            <a:chExt cx="2705641" cy="2632739"/>
          </a:xfrm>
        </p:grpSpPr>
        <p:sp>
          <p:nvSpPr>
            <p:cNvPr id="34" name="Rectangle 33"/>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6" name="Temporal Window"/>
          <p:cNvGrpSpPr/>
          <p:nvPr/>
        </p:nvGrpSpPr>
        <p:grpSpPr>
          <a:xfrm>
            <a:off x="5748321" y="1045194"/>
            <a:ext cx="2705641" cy="2632739"/>
            <a:chOff x="2894304" y="708153"/>
            <a:chExt cx="2705641" cy="2632739"/>
          </a:xfrm>
        </p:grpSpPr>
        <p:sp>
          <p:nvSpPr>
            <p:cNvPr id="37" name="Rectangle 36"/>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9" name="Temporal Window"/>
          <p:cNvGrpSpPr/>
          <p:nvPr/>
        </p:nvGrpSpPr>
        <p:grpSpPr>
          <a:xfrm>
            <a:off x="4169997" y="1045194"/>
            <a:ext cx="2705641" cy="2632739"/>
            <a:chOff x="2894304" y="708153"/>
            <a:chExt cx="2705641" cy="2632739"/>
          </a:xfrm>
        </p:grpSpPr>
        <p:sp>
          <p:nvSpPr>
            <p:cNvPr id="40" name="Rectangle 39"/>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42" name="Temporal Window"/>
          <p:cNvGrpSpPr/>
          <p:nvPr/>
        </p:nvGrpSpPr>
        <p:grpSpPr>
          <a:xfrm>
            <a:off x="3040849" y="1045194"/>
            <a:ext cx="2705641" cy="2632739"/>
            <a:chOff x="2894304" y="708153"/>
            <a:chExt cx="2705641" cy="2632739"/>
          </a:xfrm>
        </p:grpSpPr>
        <p:sp>
          <p:nvSpPr>
            <p:cNvPr id="43" name="Rectangle 42"/>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45" name="Temporal Window"/>
          <p:cNvGrpSpPr/>
          <p:nvPr/>
        </p:nvGrpSpPr>
        <p:grpSpPr>
          <a:xfrm>
            <a:off x="1462525" y="1045194"/>
            <a:ext cx="2705641" cy="2632739"/>
            <a:chOff x="2894304" y="708153"/>
            <a:chExt cx="2705641" cy="2632739"/>
          </a:xfrm>
        </p:grpSpPr>
        <p:sp>
          <p:nvSpPr>
            <p:cNvPr id="46" name="Rectangle 45"/>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spTree>
    <p:extLst>
      <p:ext uri="{BB962C8B-B14F-4D97-AF65-F5344CB8AC3E}">
        <p14:creationId xmlns:p14="http://schemas.microsoft.com/office/powerpoint/2010/main" val="1219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arn(outVertical)">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021278"/>
            <a:ext cx="6577075" cy="5657336"/>
          </a:xfrm>
        </p:spPr>
        <p:txBody>
          <a:bodyPr/>
          <a:lstStyle/>
          <a:p>
            <a:r>
              <a:rPr lang="en-GB" dirty="0"/>
              <a:t>Cache field values from each tuple</a:t>
            </a:r>
          </a:p>
          <a:p>
            <a:r>
              <a:rPr lang="en-GB" dirty="0"/>
              <a:t>Configure a </a:t>
            </a:r>
            <a:r>
              <a:rPr lang="en-GB" i="1" dirty="0"/>
              <a:t>Tick Tuple </a:t>
            </a:r>
            <a:r>
              <a:rPr lang="en-GB" dirty="0"/>
              <a:t>for the window duration</a:t>
            </a:r>
          </a:p>
          <a:p>
            <a:r>
              <a:rPr lang="en-GB" dirty="0"/>
              <a:t>On each tick, start a new window:</a:t>
            </a:r>
          </a:p>
          <a:p>
            <a:pPr lvl="1"/>
            <a:r>
              <a:rPr lang="en-GB" dirty="0"/>
              <a:t>For a tumbling window:</a:t>
            </a:r>
          </a:p>
          <a:p>
            <a:pPr lvl="2"/>
            <a:r>
              <a:rPr lang="en-GB" dirty="0"/>
              <a:t>Aggregate cached fields</a:t>
            </a:r>
          </a:p>
          <a:p>
            <a:pPr lvl="2"/>
            <a:r>
              <a:rPr lang="en-GB" dirty="0"/>
              <a:t>Delete all cached fields</a:t>
            </a:r>
          </a:p>
          <a:p>
            <a:pPr lvl="1"/>
            <a:r>
              <a:rPr lang="en-GB" dirty="0"/>
              <a:t>For a sliding window</a:t>
            </a:r>
          </a:p>
          <a:p>
            <a:pPr lvl="2"/>
            <a:r>
              <a:rPr lang="en-GB" dirty="0"/>
              <a:t>Delete stale fields</a:t>
            </a:r>
          </a:p>
          <a:p>
            <a:pPr lvl="2"/>
            <a:r>
              <a:rPr lang="en-GB" dirty="0"/>
              <a:t>Aggregate remaining fields</a:t>
            </a:r>
          </a:p>
        </p:txBody>
      </p:sp>
      <p:sp>
        <p:nvSpPr>
          <p:cNvPr id="4" name="Stream 1"/>
          <p:cNvSpPr/>
          <p:nvPr/>
        </p:nvSpPr>
        <p:spPr>
          <a:xfrm>
            <a:off x="8673950" y="2947431"/>
            <a:ext cx="298671" cy="1223149"/>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Spout"/>
          <p:cNvGrpSpPr>
            <a:grpSpLocks noChangeAspect="1"/>
          </p:cNvGrpSpPr>
          <p:nvPr/>
        </p:nvGrpSpPr>
        <p:grpSpPr>
          <a:xfrm>
            <a:off x="8198552" y="1599005"/>
            <a:ext cx="1274054" cy="1299775"/>
            <a:chOff x="5785895" y="1654712"/>
            <a:chExt cx="1828800" cy="1775340"/>
          </a:xfrm>
        </p:grpSpPr>
        <p:sp>
          <p:nvSpPr>
            <p:cNvPr id="6" name="Isosceles Triangle 5"/>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Bolt 1"/>
          <p:cNvGrpSpPr/>
          <p:nvPr/>
        </p:nvGrpSpPr>
        <p:grpSpPr>
          <a:xfrm>
            <a:off x="7999614" y="4219231"/>
            <a:ext cx="1217863" cy="1105151"/>
            <a:chOff x="8717791" y="5424397"/>
            <a:chExt cx="1262950" cy="1146072"/>
          </a:xfrm>
        </p:grpSpPr>
        <p:grpSp>
          <p:nvGrpSpPr>
            <p:cNvPr id="10" name="Group 9"/>
            <p:cNvGrpSpPr/>
            <p:nvPr/>
          </p:nvGrpSpPr>
          <p:grpSpPr>
            <a:xfrm>
              <a:off x="8760874" y="5503625"/>
              <a:ext cx="1219867" cy="1066844"/>
              <a:chOff x="7659688" y="5716588"/>
              <a:chExt cx="898525" cy="785812"/>
            </a:xfrm>
          </p:grpSpPr>
          <p:sp>
            <p:nvSpPr>
              <p:cNvPr id="1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717791" y="5424397"/>
              <a:ext cx="896713" cy="478759"/>
            </a:xfrm>
            <a:prstGeom prst="rect">
              <a:avLst/>
            </a:prstGeom>
            <a:noFill/>
          </p:spPr>
          <p:txBody>
            <a:bodyPr wrap="square" rtlCol="0">
              <a:spAutoFit/>
            </a:bodyPr>
            <a:lstStyle/>
            <a:p>
              <a:r>
                <a:rPr lang="en-GB" sz="2400" dirty="0">
                  <a:sym typeface="Webdings" panose="05030102010509060703" pitchFamily="18" charset="2"/>
                </a:rPr>
                <a:t></a:t>
              </a:r>
              <a:endParaRPr lang="en-US" sz="2400" dirty="0"/>
            </a:p>
          </p:txBody>
        </p:sp>
      </p:grpSp>
      <p:sp>
        <p:nvSpPr>
          <p:cNvPr id="15" name="Left Brace 14"/>
          <p:cNvSpPr/>
          <p:nvPr/>
        </p:nvSpPr>
        <p:spPr>
          <a:xfrm>
            <a:off x="9405317" y="443938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Left Brace 15"/>
          <p:cNvSpPr/>
          <p:nvPr/>
        </p:nvSpPr>
        <p:spPr>
          <a:xfrm flipH="1">
            <a:off x="9664950" y="4436326"/>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p:cNvSpPr txBox="1"/>
          <p:nvPr/>
        </p:nvSpPr>
        <p:spPr>
          <a:xfrm>
            <a:off x="9464885" y="4354217"/>
            <a:ext cx="277640" cy="338554"/>
          </a:xfrm>
          <a:prstGeom prst="rect">
            <a:avLst/>
          </a:prstGeom>
          <a:noFill/>
        </p:spPr>
        <p:txBody>
          <a:bodyPr wrap="none" rtlCol="0">
            <a:spAutoFit/>
          </a:bodyPr>
          <a:lstStyle/>
          <a:p>
            <a:r>
              <a:rPr lang="en-GB" sz="1600" dirty="0">
                <a:latin typeface="Arial Narrow" panose="020B0606020202030204" pitchFamily="34" charset="0"/>
              </a:rPr>
              <a:t>3</a:t>
            </a:r>
          </a:p>
        </p:txBody>
      </p:sp>
      <p:sp>
        <p:nvSpPr>
          <p:cNvPr id="19" name="TextBox 18"/>
          <p:cNvSpPr txBox="1"/>
          <p:nvPr/>
        </p:nvSpPr>
        <p:spPr>
          <a:xfrm>
            <a:off x="9464884" y="4523494"/>
            <a:ext cx="277640" cy="338554"/>
          </a:xfrm>
          <a:prstGeom prst="rect">
            <a:avLst/>
          </a:prstGeom>
          <a:noFill/>
        </p:spPr>
        <p:txBody>
          <a:bodyPr wrap="none" rtlCol="0">
            <a:spAutoFit/>
          </a:bodyPr>
          <a:lstStyle/>
          <a:p>
            <a:r>
              <a:rPr lang="en-GB" sz="1600" dirty="0">
                <a:latin typeface="Arial Narrow" panose="020B0606020202030204" pitchFamily="34" charset="0"/>
              </a:rPr>
              <a:t>1</a:t>
            </a:r>
          </a:p>
        </p:txBody>
      </p:sp>
      <p:sp>
        <p:nvSpPr>
          <p:cNvPr id="20" name="TextBox 19"/>
          <p:cNvSpPr txBox="1"/>
          <p:nvPr/>
        </p:nvSpPr>
        <p:spPr>
          <a:xfrm>
            <a:off x="9464883" y="4692771"/>
            <a:ext cx="277640" cy="338554"/>
          </a:xfrm>
          <a:prstGeom prst="rect">
            <a:avLst/>
          </a:prstGeom>
          <a:noFill/>
        </p:spPr>
        <p:txBody>
          <a:bodyPr wrap="none" rtlCol="0">
            <a:spAutoFit/>
          </a:bodyPr>
          <a:lstStyle/>
          <a:p>
            <a:r>
              <a:rPr lang="en-GB" sz="1600" dirty="0">
                <a:latin typeface="Arial Narrow" panose="020B0606020202030204" pitchFamily="34" charset="0"/>
              </a:rPr>
              <a:t>2</a:t>
            </a:r>
          </a:p>
        </p:txBody>
      </p:sp>
      <p:sp>
        <p:nvSpPr>
          <p:cNvPr id="21" name="TextBox 20"/>
          <p:cNvSpPr txBox="1"/>
          <p:nvPr/>
        </p:nvSpPr>
        <p:spPr>
          <a:xfrm>
            <a:off x="10505565" y="4427770"/>
            <a:ext cx="367408" cy="523220"/>
          </a:xfrm>
          <a:prstGeom prst="rect">
            <a:avLst/>
          </a:prstGeom>
          <a:noFill/>
        </p:spPr>
        <p:txBody>
          <a:bodyPr wrap="none" rtlCol="0">
            <a:spAutoFit/>
          </a:bodyPr>
          <a:lstStyle/>
          <a:p>
            <a:r>
              <a:rPr lang="en-GB" sz="2800" b="1" dirty="0"/>
              <a:t>6</a:t>
            </a:r>
          </a:p>
        </p:txBody>
      </p:sp>
      <p:sp>
        <p:nvSpPr>
          <p:cNvPr id="22" name="Stream 1"/>
          <p:cNvSpPr/>
          <p:nvPr/>
        </p:nvSpPr>
        <p:spPr>
          <a:xfrm rot="16200000">
            <a:off x="10093179" y="4394780"/>
            <a:ext cx="298672" cy="635864"/>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984785" y="4346694"/>
            <a:ext cx="550151" cy="707886"/>
          </a:xfrm>
          <a:prstGeom prst="rect">
            <a:avLst/>
          </a:prstGeom>
          <a:noFill/>
        </p:spPr>
        <p:txBody>
          <a:bodyPr wrap="none" rtlCol="0">
            <a:spAutoFit/>
          </a:bodyPr>
          <a:lstStyle/>
          <a:p>
            <a:r>
              <a:rPr lang="en-GB" sz="4000" dirty="0">
                <a:sym typeface="Symbol" panose="05050102010706020507" pitchFamily="18" charset="2"/>
              </a:rPr>
              <a:t></a:t>
            </a:r>
            <a:endParaRPr lang="en-GB" sz="4000" dirty="0"/>
          </a:p>
        </p:txBody>
      </p:sp>
      <p:sp>
        <p:nvSpPr>
          <p:cNvPr id="26" name="TextBox 25"/>
          <p:cNvSpPr txBox="1"/>
          <p:nvPr/>
        </p:nvSpPr>
        <p:spPr>
          <a:xfrm>
            <a:off x="8524966" y="3405943"/>
            <a:ext cx="596638" cy="646331"/>
          </a:xfrm>
          <a:prstGeom prst="rect">
            <a:avLst/>
          </a:prstGeom>
          <a:noFill/>
        </p:spPr>
        <p:txBody>
          <a:bodyPr wrap="none" rtlCol="0">
            <a:spAutoFit/>
          </a:bodyPr>
          <a:lstStyle/>
          <a:p>
            <a:r>
              <a:rPr lang="en-GB" sz="3600" dirty="0">
                <a:sym typeface="Wingdings" panose="05000000000000000000" pitchFamily="2" charset="2"/>
              </a:rPr>
              <a:t></a:t>
            </a:r>
            <a:endParaRPr lang="en-GB" sz="3600" dirty="0"/>
          </a:p>
        </p:txBody>
      </p:sp>
    </p:spTree>
    <p:extLst>
      <p:ext uri="{BB962C8B-B14F-4D97-AF65-F5344CB8AC3E}">
        <p14:creationId xmlns:p14="http://schemas.microsoft.com/office/powerpoint/2010/main" val="29927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500"/>
                            </p:stCondLst>
                            <p:childTnLst>
                              <p:par>
                                <p:cTn id="17" presetID="22" presetClass="exit" presetSubtype="1" fill="hold" grpId="1" nodeType="afterEffect">
                                  <p:stCondLst>
                                    <p:cond delay="0"/>
                                  </p:stCondLst>
                                  <p:childTnLst>
                                    <p:animEffect transition="out" filter="wipe(up)">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2000"/>
                            </p:stCondLst>
                            <p:childTnLst>
                              <p:par>
                                <p:cTn id="32" presetID="22" presetClass="entr" presetSubtype="1" fill="hold" grpId="2" nodeType="afterEffect">
                                  <p:stCondLst>
                                    <p:cond delay="25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p:stCondLst>
                              <p:cond delay="2750"/>
                            </p:stCondLst>
                            <p:childTnLst>
                              <p:par>
                                <p:cTn id="36" presetID="22" presetClass="exit" presetSubtype="1" fill="hold" grpId="3" nodeType="afterEffect">
                                  <p:stCondLst>
                                    <p:cond delay="0"/>
                                  </p:stCondLst>
                                  <p:childTnLst>
                                    <p:animEffect transition="out" filter="wipe(up)">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3250"/>
                            </p:stCondLst>
                            <p:childTnLst>
                              <p:par>
                                <p:cTn id="40" presetID="10"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par>
                          <p:cTn id="43" fill="hold">
                            <p:stCondLst>
                              <p:cond delay="3750"/>
                            </p:stCondLst>
                            <p:childTnLst>
                              <p:par>
                                <p:cTn id="44" presetID="22" presetClass="entr" presetSubtype="1" fill="hold" grpId="4" nodeType="afterEffect">
                                  <p:stCondLst>
                                    <p:cond delay="25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500"/>
                                        <p:tgtEl>
                                          <p:spTgt spid="4"/>
                                        </p:tgtEl>
                                      </p:cBhvr>
                                    </p:animEffect>
                                  </p:childTnLst>
                                </p:cTn>
                              </p:par>
                            </p:childTnLst>
                          </p:cTn>
                        </p:par>
                        <p:par>
                          <p:cTn id="47" fill="hold">
                            <p:stCondLst>
                              <p:cond delay="4500"/>
                            </p:stCondLst>
                            <p:childTnLst>
                              <p:par>
                                <p:cTn id="48" presetID="22" presetClass="exit" presetSubtype="1" fill="hold" grpId="5" nodeType="afterEffect">
                                  <p:stCondLst>
                                    <p:cond delay="0"/>
                                  </p:stCondLst>
                                  <p:childTnLst>
                                    <p:animEffect transition="out" filter="wipe(up)">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grpId="6"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up)">
                                      <p:cBhvr>
                                        <p:cTn id="89" dur="500"/>
                                        <p:tgtEl>
                                          <p:spTgt spid="22"/>
                                        </p:tgtEl>
                                      </p:cBhvr>
                                    </p:animEffect>
                                  </p:childTnLst>
                                </p:cTn>
                              </p:par>
                            </p:childTnLst>
                          </p:cTn>
                        </p:par>
                        <p:par>
                          <p:cTn id="90" fill="hold">
                            <p:stCondLst>
                              <p:cond delay="1500"/>
                            </p:stCondLst>
                            <p:childTnLst>
                              <p:par>
                                <p:cTn id="91" presetID="1" presetClass="entr" presetSubtype="0"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par>
                          <p:cTn id="93" fill="hold">
                            <p:stCondLst>
                              <p:cond delay="1500"/>
                            </p:stCondLst>
                            <p:childTnLst>
                              <p:par>
                                <p:cTn id="94" presetID="22" presetClass="exit" presetSubtype="1" fill="hold" grpId="1" nodeType="afterEffect">
                                  <p:stCondLst>
                                    <p:cond delay="0"/>
                                  </p:stCondLst>
                                  <p:childTnLst>
                                    <p:animEffect transition="out" filter="wipe(up)">
                                      <p:cBhvr>
                                        <p:cTn id="95" dur="500"/>
                                        <p:tgtEl>
                                          <p:spTgt spid="22"/>
                                        </p:tgtEl>
                                      </p:cBhvr>
                                    </p:animEffect>
                                    <p:set>
                                      <p:cBhvr>
                                        <p:cTn id="96" dur="1" fill="hold">
                                          <p:stCondLst>
                                            <p:cond delay="499"/>
                                          </p:stCondLst>
                                        </p:cTn>
                                        <p:tgtEl>
                                          <p:spTgt spid="22"/>
                                        </p:tgtEl>
                                        <p:attrNameLst>
                                          <p:attrName>style.visibility</p:attrName>
                                        </p:attrNameLst>
                                      </p:cBhvr>
                                      <p:to>
                                        <p:strVal val="hidden"/>
                                      </p:to>
                                    </p:set>
                                  </p:childTnLst>
                                </p:cTn>
                              </p:par>
                            </p:childTnLst>
                          </p:cTn>
                        </p:par>
                        <p:par>
                          <p:cTn id="97" fill="hold">
                            <p:stCondLst>
                              <p:cond delay="2000"/>
                            </p:stCondLst>
                            <p:childTnLst>
                              <p:par>
                                <p:cTn id="98" presetID="1" presetClass="exit" presetSubtype="0" fill="hold" grpId="1" nodeType="afterEffect">
                                  <p:stCondLst>
                                    <p:cond delay="0"/>
                                  </p:stCondLst>
                                  <p:childTnLst>
                                    <p:set>
                                      <p:cBhvr>
                                        <p:cTn id="99" dur="1" fill="hold">
                                          <p:stCondLst>
                                            <p:cond delay="0"/>
                                          </p:stCondLst>
                                        </p:cTn>
                                        <p:tgtEl>
                                          <p:spTgt spid="24"/>
                                        </p:tgtEl>
                                        <p:attrNameLst>
                                          <p:attrName>style.visibility</p:attrName>
                                        </p:attrNameLst>
                                      </p:cBhvr>
                                      <p:to>
                                        <p:strVal val="hidden"/>
                                      </p:to>
                                    </p:set>
                                  </p:childTnLst>
                                </p:cTn>
                              </p:par>
                            </p:childTnLst>
                          </p:cTn>
                        </p:par>
                        <p:par>
                          <p:cTn id="100" fill="hold">
                            <p:stCondLst>
                              <p:cond delay="2000"/>
                            </p:stCondLst>
                            <p:childTnLst>
                              <p:par>
                                <p:cTn id="101" presetID="10" presetClass="exit" presetSubtype="0" fill="hold" grpId="1" nodeType="afterEffect">
                                  <p:stCondLst>
                                    <p:cond delay="0"/>
                                  </p:stCondLst>
                                  <p:childTnLst>
                                    <p:animEffect transition="out" filter="fade">
                                      <p:cBhvr>
                                        <p:cTn id="102" dur="500"/>
                                        <p:tgtEl>
                                          <p:spTgt spid="17"/>
                                        </p:tgtEl>
                                      </p:cBhvr>
                                    </p:animEffect>
                                    <p:set>
                                      <p:cBhvr>
                                        <p:cTn id="103" dur="1" fill="hold">
                                          <p:stCondLst>
                                            <p:cond delay="499"/>
                                          </p:stCondLst>
                                        </p:cTn>
                                        <p:tgtEl>
                                          <p:spTgt spid="17"/>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9"/>
                                        </p:tgtEl>
                                      </p:cBhvr>
                                    </p:animEffect>
                                    <p:set>
                                      <p:cBhvr>
                                        <p:cTn id="106" dur="1" fill="hold">
                                          <p:stCondLst>
                                            <p:cond delay="499"/>
                                          </p:stCondLst>
                                        </p:cTn>
                                        <p:tgtEl>
                                          <p:spTgt spid="1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4" grpId="2" animBg="1"/>
      <p:bldP spid="4" grpId="3" animBg="1"/>
      <p:bldP spid="4" grpId="4" animBg="1"/>
      <p:bldP spid="4" grpId="5" animBg="1"/>
      <p:bldP spid="4" grpId="6" animBg="1"/>
      <p:bldP spid="15" grpId="0" animBg="1"/>
      <p:bldP spid="16" grpId="0" animBg="1"/>
      <p:bldP spid="17" grpId="0"/>
      <p:bldP spid="17" grpId="1"/>
      <p:bldP spid="19" grpId="0"/>
      <p:bldP spid="19" grpId="1"/>
      <p:bldP spid="20" grpId="0"/>
      <p:bldP spid="20" grpId="1"/>
      <p:bldP spid="21" grpId="0"/>
      <p:bldP spid="22" grpId="0" animBg="1"/>
      <p:bldP spid="22" grpId="1" animBg="1"/>
      <p:bldP spid="24" grpId="0"/>
      <p:bldP spid="24" grpId="1"/>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Implementing a Sliding Window</a:t>
            </a:r>
          </a:p>
        </p:txBody>
      </p:sp>
    </p:spTree>
    <p:extLst>
      <p:ext uri="{BB962C8B-B14F-4D97-AF65-F5344CB8AC3E}">
        <p14:creationId xmlns:p14="http://schemas.microsoft.com/office/powerpoint/2010/main" val="201671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 Stream?</a:t>
            </a:r>
          </a:p>
          <a:p>
            <a:r>
              <a:rPr lang="en-GB" dirty="0"/>
              <a:t>What is Apache Storm?</a:t>
            </a:r>
          </a:p>
          <a:p>
            <a:r>
              <a:rPr lang="en-GB" dirty="0"/>
              <a:t>How is Storm Supported in Azure HDInsight?</a:t>
            </a:r>
          </a:p>
          <a:p>
            <a:r>
              <a:rPr lang="en-GB" dirty="0"/>
              <a:t>What is a Storm Topology?</a:t>
            </a:r>
          </a:p>
          <a:p>
            <a:r>
              <a:rPr lang="en-GB" dirty="0"/>
              <a:t>How is Event Data Defined?</a:t>
            </a:r>
          </a:p>
          <a:p>
            <a:r>
              <a:rPr lang="en-GB" dirty="0"/>
              <a:t>How Does Storm Distribute Stream Processing?</a:t>
            </a:r>
          </a:p>
          <a:p>
            <a:r>
              <a:rPr lang="en-GB" dirty="0"/>
              <a:t>How Does Storm Guarantee Message Processing?</a:t>
            </a:r>
          </a:p>
          <a:p>
            <a:r>
              <a:rPr lang="en-GB" dirty="0"/>
              <a:t>How Do I Aggregate Data in a Stream?</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930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Stream?</a:t>
            </a:r>
          </a:p>
        </p:txBody>
      </p:sp>
    </p:spTree>
    <p:extLst>
      <p:ext uri="{BB962C8B-B14F-4D97-AF65-F5344CB8AC3E}">
        <p14:creationId xmlns:p14="http://schemas.microsoft.com/office/powerpoint/2010/main" val="22593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rocessing"/>
          <p:cNvPicPr>
            <a:picLocks noChangeAspect="1"/>
          </p:cNvPicPr>
          <p:nvPr/>
        </p:nvPicPr>
        <p:blipFill>
          <a:blip r:embed="rId3"/>
          <a:stretch>
            <a:fillRect/>
          </a:stretch>
        </p:blipFill>
        <p:spPr>
          <a:xfrm>
            <a:off x="5427066" y="1219010"/>
            <a:ext cx="3854863" cy="1410001"/>
          </a:xfrm>
          <a:prstGeom prst="rect">
            <a:avLst/>
          </a:prstGeom>
        </p:spPr>
      </p:pic>
      <p:sp>
        <p:nvSpPr>
          <p:cNvPr id="4" name="Key Points"/>
          <p:cNvSpPr>
            <a:spLocks noGrp="1"/>
          </p:cNvSpPr>
          <p:nvPr>
            <p:ph sz="quarter" idx="10"/>
          </p:nvPr>
        </p:nvSpPr>
        <p:spPr>
          <a:xfrm>
            <a:off x="379413" y="3807863"/>
            <a:ext cx="9540764" cy="2870751"/>
          </a:xfrm>
        </p:spPr>
        <p:txBody>
          <a:bodyPr/>
          <a:lstStyle/>
          <a:p>
            <a:r>
              <a:rPr lang="en-GB" dirty="0"/>
              <a:t>A </a:t>
            </a:r>
            <a:r>
              <a:rPr lang="en-GB" i="1" dirty="0"/>
              <a:t>unbounded</a:t>
            </a:r>
            <a:r>
              <a:rPr lang="en-GB" dirty="0"/>
              <a:t> sequence of event data</a:t>
            </a:r>
          </a:p>
          <a:p>
            <a:r>
              <a:rPr lang="en-GB" dirty="0"/>
              <a:t>Stream processing is </a:t>
            </a:r>
            <a:r>
              <a:rPr lang="en-GB" i="1" dirty="0"/>
              <a:t>continuous</a:t>
            </a:r>
          </a:p>
          <a:p>
            <a:r>
              <a:rPr lang="en-GB" dirty="0"/>
              <a:t>Aggregation is based on temporal </a:t>
            </a:r>
            <a:r>
              <a:rPr lang="en-GB" i="1" dirty="0"/>
              <a:t>windows</a:t>
            </a:r>
          </a:p>
        </p:txBody>
      </p:sp>
      <p:grpSp>
        <p:nvGrpSpPr>
          <p:cNvPr id="23" name="Stream"/>
          <p:cNvGrpSpPr/>
          <p:nvPr/>
        </p:nvGrpSpPr>
        <p:grpSpPr>
          <a:xfrm>
            <a:off x="0" y="1366285"/>
            <a:ext cx="12364740" cy="1212112"/>
            <a:chOff x="-13991" y="1068573"/>
            <a:chExt cx="12364740" cy="1212112"/>
          </a:xfrm>
        </p:grpSpPr>
        <p:sp>
          <p:nvSpPr>
            <p:cNvPr id="5" name="Down Arrow 4"/>
            <p:cNvSpPr/>
            <p:nvPr/>
          </p:nvSpPr>
          <p:spPr>
            <a:xfrm rot="16200000">
              <a:off x="5557470" y="-4109484"/>
              <a:ext cx="1212112" cy="11568226"/>
            </a:xfrm>
            <a:prstGeom prst="downArrow">
              <a:avLst/>
            </a:prstGeom>
            <a:solidFill>
              <a:srgbClr val="C6D9F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13991" y="1489963"/>
              <a:ext cx="12364740" cy="369332"/>
              <a:chOff x="-13991" y="1489963"/>
              <a:chExt cx="12364740" cy="369332"/>
            </a:xfrm>
          </p:grpSpPr>
          <p:sp>
            <p:nvSpPr>
              <p:cNvPr id="6" name="TextBox 5"/>
              <p:cNvSpPr txBox="1"/>
              <p:nvPr/>
            </p:nvSpPr>
            <p:spPr>
              <a:xfrm>
                <a:off x="-13991"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7" name="TextBox 6"/>
              <p:cNvSpPr txBox="1"/>
              <p:nvPr/>
            </p:nvSpPr>
            <p:spPr>
              <a:xfrm>
                <a:off x="1382418"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8" name="TextBox 7"/>
              <p:cNvSpPr txBox="1"/>
              <p:nvPr/>
            </p:nvSpPr>
            <p:spPr>
              <a:xfrm>
                <a:off x="2778827"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9" name="TextBox 8"/>
              <p:cNvSpPr txBox="1"/>
              <p:nvPr/>
            </p:nvSpPr>
            <p:spPr>
              <a:xfrm>
                <a:off x="4175236"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0" name="TextBox 9"/>
              <p:cNvSpPr txBox="1"/>
              <p:nvPr/>
            </p:nvSpPr>
            <p:spPr>
              <a:xfrm>
                <a:off x="5571645"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1" name="TextBox 10"/>
              <p:cNvSpPr txBox="1"/>
              <p:nvPr/>
            </p:nvSpPr>
            <p:spPr>
              <a:xfrm>
                <a:off x="6968054"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2" name="TextBox 11"/>
              <p:cNvSpPr txBox="1"/>
              <p:nvPr/>
            </p:nvSpPr>
            <p:spPr>
              <a:xfrm>
                <a:off x="8364463"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3" name="TextBox 12"/>
              <p:cNvSpPr txBox="1"/>
              <p:nvPr/>
            </p:nvSpPr>
            <p:spPr>
              <a:xfrm>
                <a:off x="9760872"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sp>
            <p:nvSpPr>
              <p:cNvPr id="14" name="TextBox 13"/>
              <p:cNvSpPr txBox="1"/>
              <p:nvPr/>
            </p:nvSpPr>
            <p:spPr>
              <a:xfrm>
                <a:off x="11157281" y="1489963"/>
                <a:ext cx="1193468" cy="369332"/>
              </a:xfrm>
              <a:prstGeom prst="rect">
                <a:avLst/>
              </a:prstGeom>
              <a:noFill/>
            </p:spPr>
            <p:txBody>
              <a:bodyPr wrap="none" rtlCol="0">
                <a:spAutoFit/>
              </a:bodyPr>
              <a:lstStyle/>
              <a:p>
                <a:r>
                  <a:rPr lang="en-GB" dirty="0">
                    <a:solidFill>
                      <a:schemeClr val="accent4">
                        <a:lumMod val="75000"/>
                      </a:schemeClr>
                    </a:solidFill>
                    <a:latin typeface="Arial" panose="020B0604020202020204" pitchFamily="34" charset="0"/>
                    <a:cs typeface="Arial" panose="020B0604020202020204" pitchFamily="34" charset="0"/>
                  </a:rPr>
                  <a:t>01100101</a:t>
                </a:r>
              </a:p>
            </p:txBody>
          </p:sp>
        </p:grpSp>
      </p:grpSp>
      <p:grpSp>
        <p:nvGrpSpPr>
          <p:cNvPr id="22" name="Temporal Window"/>
          <p:cNvGrpSpPr/>
          <p:nvPr/>
        </p:nvGrpSpPr>
        <p:grpSpPr>
          <a:xfrm>
            <a:off x="2416949" y="1031359"/>
            <a:ext cx="3010117" cy="2565694"/>
            <a:chOff x="2402958" y="733647"/>
            <a:chExt cx="3010117" cy="2565694"/>
          </a:xfrm>
        </p:grpSpPr>
        <p:sp>
          <p:nvSpPr>
            <p:cNvPr id="20" name="Rectangle 19"/>
            <p:cNvSpPr/>
            <p:nvPr/>
          </p:nvSpPr>
          <p:spPr>
            <a:xfrm>
              <a:off x="2402958" y="733647"/>
              <a:ext cx="3010117"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 descr="\\MAGNUM\Projects\Microsoft\Cloud Power FY12\Design\Icons\PNGs\Stop_watch.png"/>
            <p:cNvPicPr>
              <a:picLocks noChangeAspect="1" noChangeArrowheads="1"/>
            </p:cNvPicPr>
            <p:nvPr/>
          </p:nvPicPr>
          <p:blipFill>
            <a:blip r:embed="rId4" cstate="print">
              <a:biLevel thresh="75000"/>
            </a:blip>
            <a:srcRect/>
            <a:stretch>
              <a:fillRect/>
            </a:stretch>
          </p:blipFill>
          <p:spPr bwMode="auto">
            <a:xfrm>
              <a:off x="3547091" y="2495402"/>
              <a:ext cx="803939" cy="803939"/>
            </a:xfrm>
            <a:prstGeom prst="rect">
              <a:avLst/>
            </a:prstGeom>
            <a:noFill/>
          </p:spPr>
        </p:pic>
      </p:grpSp>
    </p:spTree>
    <p:extLst>
      <p:ext uri="{BB962C8B-B14F-4D97-AF65-F5344CB8AC3E}">
        <p14:creationId xmlns:p14="http://schemas.microsoft.com/office/powerpoint/2010/main" val="42527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par>
                          <p:cTn id="23" fill="hold">
                            <p:stCondLst>
                              <p:cond delay="0"/>
                            </p:stCondLst>
                            <p:childTnLst>
                              <p:par>
                                <p:cTn id="24" presetID="16" presetClass="entr" presetSubtype="37"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outVertic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Apache Storm?</a:t>
            </a:r>
          </a:p>
        </p:txBody>
      </p:sp>
    </p:spTree>
    <p:extLst>
      <p:ext uri="{BB962C8B-B14F-4D97-AF65-F5344CB8AC3E}">
        <p14:creationId xmlns:p14="http://schemas.microsoft.com/office/powerpoint/2010/main" val="422588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8594073" y="2028923"/>
            <a:ext cx="1703076" cy="1737458"/>
            <a:chOff x="8594073" y="2028923"/>
            <a:chExt cx="1703076" cy="1737458"/>
          </a:xfrm>
        </p:grpSpPr>
        <p:grpSp>
          <p:nvGrpSpPr>
            <p:cNvPr id="112" name="Group 111"/>
            <p:cNvGrpSpPr>
              <a:grpSpLocks noChangeAspect="1"/>
            </p:cNvGrpSpPr>
            <p:nvPr/>
          </p:nvGrpSpPr>
          <p:grpSpPr>
            <a:xfrm>
              <a:off x="8594073" y="2028923"/>
              <a:ext cx="1703076" cy="1737458"/>
              <a:chOff x="5785895" y="1654712"/>
              <a:chExt cx="1828800" cy="1775340"/>
            </a:xfrm>
          </p:grpSpPr>
          <p:sp>
            <p:nvSpPr>
              <p:cNvPr id="113" name="Isosceles Triangle 112"/>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0" name="TextBox 159"/>
            <p:cNvSpPr txBox="1"/>
            <p:nvPr/>
          </p:nvSpPr>
          <p:spPr>
            <a:xfrm>
              <a:off x="9022074" y="2434867"/>
              <a:ext cx="793807" cy="400110"/>
            </a:xfrm>
            <a:prstGeom prst="rect">
              <a:avLst/>
            </a:prstGeom>
            <a:noFill/>
          </p:spPr>
          <p:txBody>
            <a:bodyPr wrap="none" rtlCol="0">
              <a:spAutoFit/>
            </a:bodyPr>
            <a:lstStyle/>
            <a:p>
              <a:r>
                <a:rPr lang="en-GB" sz="2000" dirty="0"/>
                <a:t>Spout</a:t>
              </a:r>
              <a:endParaRPr lang="en-US" sz="2000" dirty="0"/>
            </a:p>
          </p:txBody>
        </p:sp>
      </p:grpSp>
      <p:sp>
        <p:nvSpPr>
          <p:cNvPr id="127" name="Down Arrow 126"/>
          <p:cNvSpPr/>
          <p:nvPr/>
        </p:nvSpPr>
        <p:spPr>
          <a:xfrm>
            <a:off x="9246447" y="3913768"/>
            <a:ext cx="398554" cy="15217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0"/>
          </p:nvPr>
        </p:nvSpPr>
        <p:spPr>
          <a:xfrm>
            <a:off x="368298" y="1224862"/>
            <a:ext cx="7673236" cy="5290388"/>
          </a:xfrm>
        </p:spPr>
        <p:txBody>
          <a:bodyPr/>
          <a:lstStyle/>
          <a:p>
            <a:r>
              <a:rPr lang="en-GB" dirty="0"/>
              <a:t>An event processor for data streams</a:t>
            </a:r>
          </a:p>
          <a:p>
            <a:r>
              <a:rPr lang="en-GB" dirty="0"/>
              <a:t>Defines a streaming </a:t>
            </a:r>
            <a:r>
              <a:rPr lang="en-GB" i="1" dirty="0"/>
              <a:t>topology</a:t>
            </a:r>
            <a:r>
              <a:rPr lang="en-GB" dirty="0"/>
              <a:t> that consists of:</a:t>
            </a:r>
          </a:p>
          <a:p>
            <a:pPr lvl="1"/>
            <a:r>
              <a:rPr lang="en-GB" i="1" dirty="0"/>
              <a:t>Spouts</a:t>
            </a:r>
            <a:r>
              <a:rPr lang="en-GB" dirty="0"/>
              <a:t>: Consume data sources and emit streams that contain </a:t>
            </a:r>
            <a:r>
              <a:rPr lang="en-GB" i="1" dirty="0"/>
              <a:t>tuples</a:t>
            </a:r>
          </a:p>
          <a:p>
            <a:pPr lvl="1"/>
            <a:r>
              <a:rPr lang="en-GB" i="1" dirty="0"/>
              <a:t>Bolts</a:t>
            </a:r>
            <a:r>
              <a:rPr lang="en-GB" dirty="0"/>
              <a:t>: Operate on tuples in streams</a:t>
            </a:r>
          </a:p>
          <a:p>
            <a:r>
              <a:rPr lang="en-GB" dirty="0"/>
              <a:t>Storm topologies run continuously on streams of data</a:t>
            </a:r>
          </a:p>
          <a:p>
            <a:pPr lvl="1"/>
            <a:r>
              <a:rPr lang="en-GB" dirty="0"/>
              <a:t>Real-time monitoring</a:t>
            </a:r>
          </a:p>
          <a:p>
            <a:pPr lvl="1"/>
            <a:r>
              <a:rPr lang="en-GB" dirty="0"/>
              <a:t>Event aggregation and logging</a:t>
            </a:r>
            <a:endParaRPr lang="en-US" dirty="0"/>
          </a:p>
        </p:txBody>
      </p:sp>
      <p:grpSp>
        <p:nvGrpSpPr>
          <p:cNvPr id="5" name="Group 4"/>
          <p:cNvGrpSpPr>
            <a:grpSpLocks noChangeAspect="1"/>
          </p:cNvGrpSpPr>
          <p:nvPr/>
        </p:nvGrpSpPr>
        <p:grpSpPr>
          <a:xfrm>
            <a:off x="8925375" y="595197"/>
            <a:ext cx="1183087" cy="1658323"/>
            <a:chOff x="10157462" y="966802"/>
            <a:chExt cx="1937429" cy="2715678"/>
          </a:xfrm>
        </p:grpSpPr>
        <p:sp>
          <p:nvSpPr>
            <p:cNvPr id="6" name="Rectangle 5"/>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a:grpSpLocks noChangeAspect="1"/>
            </p:cNvGrpSpPr>
            <p:nvPr/>
          </p:nvGrpSpPr>
          <p:grpSpPr>
            <a:xfrm>
              <a:off x="10232958" y="1631949"/>
              <a:ext cx="801688" cy="798513"/>
              <a:chOff x="7296944" y="5021262"/>
              <a:chExt cx="801688" cy="798513"/>
            </a:xfrm>
          </p:grpSpPr>
          <p:sp>
            <p:nvSpPr>
              <p:cNvPr id="96"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10787961" y="1261830"/>
              <a:ext cx="623003" cy="620535"/>
              <a:chOff x="7296944" y="5021262"/>
              <a:chExt cx="801688" cy="798513"/>
            </a:xfrm>
          </p:grpSpPr>
          <p:sp>
            <p:nvSpPr>
              <p:cNvPr id="8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p:nvGrpSpPr>
          <p:grpSpPr>
            <a:xfrm>
              <a:off x="10725924" y="2493645"/>
              <a:ext cx="593200" cy="590851"/>
              <a:chOff x="7296944" y="5021262"/>
              <a:chExt cx="801688" cy="798513"/>
            </a:xfrm>
          </p:grpSpPr>
          <p:sp>
            <p:nvSpPr>
              <p:cNvPr id="6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a:grpSpLocks noChangeAspect="1"/>
            </p:cNvGrpSpPr>
            <p:nvPr/>
          </p:nvGrpSpPr>
          <p:grpSpPr>
            <a:xfrm>
              <a:off x="11364465" y="3142044"/>
              <a:ext cx="542585" cy="540436"/>
              <a:chOff x="7296944" y="5021262"/>
              <a:chExt cx="801688" cy="798513"/>
            </a:xfrm>
          </p:grpSpPr>
          <p:sp>
            <p:nvSpPr>
              <p:cNvPr id="48"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a:grpSpLocks noChangeAspect="1"/>
            </p:cNvGrpSpPr>
            <p:nvPr/>
          </p:nvGrpSpPr>
          <p:grpSpPr>
            <a:xfrm>
              <a:off x="10157462" y="2753036"/>
              <a:ext cx="656378" cy="653778"/>
              <a:chOff x="7296944" y="5021262"/>
              <a:chExt cx="801688" cy="798513"/>
            </a:xfrm>
          </p:grpSpPr>
          <p:sp>
            <p:nvSpPr>
              <p:cNvPr id="3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a:grpSpLocks noChangeAspect="1"/>
            </p:cNvGrpSpPr>
            <p:nvPr/>
          </p:nvGrpSpPr>
          <p:grpSpPr>
            <a:xfrm>
              <a:off x="11404538" y="2242949"/>
              <a:ext cx="690353" cy="687619"/>
              <a:chOff x="7296944" y="5021262"/>
              <a:chExt cx="801688" cy="798513"/>
            </a:xfrm>
          </p:grpSpPr>
          <p:sp>
            <p:nvSpPr>
              <p:cNvPr id="16"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a:grpSpLocks noChangeAspect="1"/>
          </p:cNvGrpSpPr>
          <p:nvPr/>
        </p:nvGrpSpPr>
        <p:grpSpPr>
          <a:xfrm>
            <a:off x="9052641" y="4243282"/>
            <a:ext cx="755983" cy="539531"/>
            <a:chOff x="8031673" y="2112654"/>
            <a:chExt cx="2706706" cy="1824680"/>
          </a:xfrm>
        </p:grpSpPr>
        <p:sp>
          <p:nvSpPr>
            <p:cNvPr id="117" name="Oval 116"/>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20" name="Straight Connector 119"/>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2" name="Oval 121"/>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23" name="Straight Connector 122"/>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8760874" y="5503625"/>
            <a:ext cx="1290892" cy="1254527"/>
            <a:chOff x="8760874" y="5503625"/>
            <a:chExt cx="1290892" cy="1254527"/>
          </a:xfrm>
        </p:grpSpPr>
        <p:grpSp>
          <p:nvGrpSpPr>
            <p:cNvPr id="159" name="Group 158"/>
            <p:cNvGrpSpPr/>
            <p:nvPr/>
          </p:nvGrpSpPr>
          <p:grpSpPr>
            <a:xfrm>
              <a:off x="8760874" y="5503625"/>
              <a:ext cx="1219867" cy="1066844"/>
              <a:chOff x="7659688" y="5716588"/>
              <a:chExt cx="898525" cy="785812"/>
            </a:xfrm>
          </p:grpSpPr>
          <p:sp>
            <p:nvSpPr>
              <p:cNvPr id="13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1" name="TextBox 160"/>
            <p:cNvSpPr txBox="1"/>
            <p:nvPr/>
          </p:nvSpPr>
          <p:spPr>
            <a:xfrm>
              <a:off x="9190633" y="6358042"/>
              <a:ext cx="861133" cy="400110"/>
            </a:xfrm>
            <a:prstGeom prst="rect">
              <a:avLst/>
            </a:prstGeom>
            <a:noFill/>
          </p:spPr>
          <p:txBody>
            <a:bodyPr wrap="none" rtlCol="0">
              <a:spAutoFit/>
            </a:bodyPr>
            <a:lstStyle/>
            <a:p>
              <a:r>
                <a:rPr lang="en-GB" sz="2000" dirty="0">
                  <a:sym typeface="Webdings" panose="05030102010509060703" pitchFamily="18" charset="2"/>
                </a:rPr>
                <a:t></a:t>
              </a:r>
              <a:r>
                <a:rPr lang="en-GB" sz="2000" dirty="0"/>
                <a:t>Bolt</a:t>
              </a:r>
              <a:endParaRPr lang="en-US" sz="2000" dirty="0"/>
            </a:p>
          </p:txBody>
        </p:sp>
      </p:grpSp>
      <p:grpSp>
        <p:nvGrpSpPr>
          <p:cNvPr id="191" name="Group 190"/>
          <p:cNvGrpSpPr/>
          <p:nvPr/>
        </p:nvGrpSpPr>
        <p:grpSpPr>
          <a:xfrm>
            <a:off x="6829067" y="5328088"/>
            <a:ext cx="1519884" cy="1185636"/>
            <a:chOff x="7025368" y="5554656"/>
            <a:chExt cx="1519884" cy="1185636"/>
          </a:xfrm>
        </p:grpSpPr>
        <p:grpSp>
          <p:nvGrpSpPr>
            <p:cNvPr id="162" name="Group 161"/>
            <p:cNvGrpSpPr>
              <a:grpSpLocks noChangeAspect="1"/>
            </p:cNvGrpSpPr>
            <p:nvPr/>
          </p:nvGrpSpPr>
          <p:grpSpPr>
            <a:xfrm>
              <a:off x="7025368" y="5554656"/>
              <a:ext cx="1519884" cy="1185636"/>
              <a:chOff x="1507436" y="1799127"/>
              <a:chExt cx="3681068" cy="2752580"/>
            </a:xfrm>
          </p:grpSpPr>
          <p:sp>
            <p:nvSpPr>
              <p:cNvPr id="163" name="Rectangle 16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6" name="Isosceles Triangle 16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5-Point Star 16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4"/>
            <p:cNvGrpSpPr>
              <a:grpSpLocks noChangeAspect="1"/>
            </p:cNvGrpSpPr>
            <p:nvPr/>
          </p:nvGrpSpPr>
          <p:grpSpPr bwMode="auto">
            <a:xfrm>
              <a:off x="7139758" y="5894113"/>
              <a:ext cx="740111" cy="694852"/>
              <a:chOff x="5842" y="1401"/>
              <a:chExt cx="705" cy="706"/>
            </a:xfrm>
          </p:grpSpPr>
          <p:sp>
            <p:nvSpPr>
              <p:cNvPr id="171"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175"/>
            <p:cNvGrpSpPr/>
            <p:nvPr/>
          </p:nvGrpSpPr>
          <p:grpSpPr>
            <a:xfrm>
              <a:off x="7916720" y="6259358"/>
              <a:ext cx="459809" cy="383174"/>
              <a:chOff x="9947493" y="3066862"/>
              <a:chExt cx="1645920" cy="1371600"/>
            </a:xfrm>
          </p:grpSpPr>
          <p:grpSp>
            <p:nvGrpSpPr>
              <p:cNvPr id="177" name="Group 176"/>
              <p:cNvGrpSpPr/>
              <p:nvPr/>
            </p:nvGrpSpPr>
            <p:grpSpPr>
              <a:xfrm rot="10800000">
                <a:off x="9947493" y="3066862"/>
                <a:ext cx="1645920" cy="1371600"/>
                <a:chOff x="9860055" y="1460799"/>
                <a:chExt cx="1737360" cy="1371600"/>
              </a:xfrm>
            </p:grpSpPr>
            <p:sp>
              <p:nvSpPr>
                <p:cNvPr id="179" name="Isosceles Triangle 178"/>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Trapezoid 17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78" name="Oval 17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6" name="Group 185"/>
            <p:cNvGrpSpPr>
              <a:grpSpLocks noChangeAspect="1"/>
            </p:cNvGrpSpPr>
            <p:nvPr/>
          </p:nvGrpSpPr>
          <p:grpSpPr>
            <a:xfrm>
              <a:off x="7972897" y="5813838"/>
              <a:ext cx="333399" cy="333399"/>
              <a:chOff x="4694237" y="5021262"/>
              <a:chExt cx="1371600" cy="1371600"/>
            </a:xfrm>
          </p:grpSpPr>
          <p:sp>
            <p:nvSpPr>
              <p:cNvPr id="187" name="Oval 186"/>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8" name="Group 187"/>
              <p:cNvGrpSpPr/>
              <p:nvPr/>
            </p:nvGrpSpPr>
            <p:grpSpPr>
              <a:xfrm rot="10800000">
                <a:off x="5296301" y="5255490"/>
                <a:ext cx="182880" cy="903144"/>
                <a:chOff x="5522594" y="4049597"/>
                <a:chExt cx="182880" cy="903144"/>
              </a:xfrm>
              <a:solidFill>
                <a:schemeClr val="bg1"/>
              </a:solidFill>
            </p:grpSpPr>
            <p:sp>
              <p:nvSpPr>
                <p:cNvPr id="189" name="Rectangle 188"/>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Oval 189"/>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192" name="Group 191"/>
          <p:cNvGrpSpPr>
            <a:grpSpLocks noChangeAspect="1"/>
          </p:cNvGrpSpPr>
          <p:nvPr/>
        </p:nvGrpSpPr>
        <p:grpSpPr>
          <a:xfrm>
            <a:off x="10641253" y="5567312"/>
            <a:ext cx="1519927" cy="685800"/>
            <a:chOff x="2904848" y="2885814"/>
            <a:chExt cx="1681162" cy="959376"/>
          </a:xfrm>
        </p:grpSpPr>
        <p:sp>
          <p:nvSpPr>
            <p:cNvPr id="193" name="Flowchart: Magnetic Disk 19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5" name="Down Arrow 194"/>
          <p:cNvSpPr/>
          <p:nvPr/>
        </p:nvSpPr>
        <p:spPr>
          <a:xfrm rot="5400000">
            <a:off x="8425236" y="5599174"/>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own Arrow 195"/>
          <p:cNvSpPr/>
          <p:nvPr/>
        </p:nvSpPr>
        <p:spPr>
          <a:xfrm rot="16200000" flipH="1">
            <a:off x="10243413" y="5588728"/>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6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97"/>
                                        </p:tgtEl>
                                        <p:attrNameLst>
                                          <p:attrName>style.visibility</p:attrName>
                                        </p:attrNameLst>
                                      </p:cBhvr>
                                      <p:to>
                                        <p:strVal val="visible"/>
                                      </p:to>
                                    </p:set>
                                    <p:animEffect transition="in" filter="fade">
                                      <p:cBhvr>
                                        <p:cTn id="20" dur="500"/>
                                        <p:tgtEl>
                                          <p:spTgt spid="19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wipe(up)">
                                      <p:cBhvr>
                                        <p:cTn id="24" dur="500"/>
                                        <p:tgtEl>
                                          <p:spTgt spid="127"/>
                                        </p:tgtEl>
                                      </p:cBhvr>
                                    </p:animEffec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98"/>
                                        </p:tgtEl>
                                        <p:attrNameLst>
                                          <p:attrName>style.visibility</p:attrName>
                                        </p:attrNameLst>
                                      </p:cBhvr>
                                      <p:to>
                                        <p:strVal val="visible"/>
                                      </p:to>
                                    </p:set>
                                    <p:animEffect transition="in" filter="fade">
                                      <p:cBhvr>
                                        <p:cTn id="33" dur="500"/>
                                        <p:tgtEl>
                                          <p:spTgt spid="19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childTnLst>
                                </p:cTn>
                              </p:par>
                              <p:par>
                                <p:cTn id="42" presetID="22" presetClass="entr" presetSubtype="2" fill="hold" grpId="0" nodeType="with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wipe(right)">
                                      <p:cBhvr>
                                        <p:cTn id="44" dur="500"/>
                                        <p:tgtEl>
                                          <p:spTgt spid="195"/>
                                        </p:tgtEl>
                                      </p:cBhvr>
                                    </p:animEffect>
                                  </p:childTnLst>
                                </p:cTn>
                              </p:par>
                              <p:par>
                                <p:cTn id="45" presetID="10" presetClass="entr" presetSubtype="0" fill="hold" nodeType="with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fade">
                                      <p:cBhvr>
                                        <p:cTn id="47" dur="500"/>
                                        <p:tgtEl>
                                          <p:spTgt spid="1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96"/>
                                        </p:tgtEl>
                                        <p:attrNameLst>
                                          <p:attrName>style.visibility</p:attrName>
                                        </p:attrNameLst>
                                      </p:cBhvr>
                                      <p:to>
                                        <p:strVal val="visible"/>
                                      </p:to>
                                    </p:set>
                                    <p:animEffect transition="in" filter="wipe(left)">
                                      <p:cBhvr>
                                        <p:cTn id="50" dur="500"/>
                                        <p:tgtEl>
                                          <p:spTgt spid="196"/>
                                        </p:tgtEl>
                                      </p:cBhvr>
                                    </p:animEffect>
                                  </p:childTnLst>
                                </p:cTn>
                              </p:par>
                              <p:par>
                                <p:cTn id="51" presetID="10" presetClass="entr" presetSubtype="0" fill="hold" nodeType="withEffect">
                                  <p:stCondLst>
                                    <p:cond delay="0"/>
                                  </p:stCondLst>
                                  <p:childTnLst>
                                    <p:set>
                                      <p:cBhvr>
                                        <p:cTn id="52" dur="1" fill="hold">
                                          <p:stCondLst>
                                            <p:cond delay="0"/>
                                          </p:stCondLst>
                                        </p:cTn>
                                        <p:tgtEl>
                                          <p:spTgt spid="192"/>
                                        </p:tgtEl>
                                        <p:attrNameLst>
                                          <p:attrName>style.visibility</p:attrName>
                                        </p:attrNameLst>
                                      </p:cBhvr>
                                      <p:to>
                                        <p:strVal val="visible"/>
                                      </p:to>
                                    </p:set>
                                    <p:animEffect transition="in" filter="fade">
                                      <p:cBhvr>
                                        <p:cTn id="53"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4" grpId="0" uiExpand="1" build="p"/>
      <p:bldP spid="195" grpId="0" animBg="1"/>
      <p:bldP spid="1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Storm Supported in Azure HDInsight?</a:t>
            </a:r>
          </a:p>
        </p:txBody>
      </p:sp>
    </p:spTree>
    <p:extLst>
      <p:ext uri="{BB962C8B-B14F-4D97-AF65-F5344CB8AC3E}">
        <p14:creationId xmlns:p14="http://schemas.microsoft.com/office/powerpoint/2010/main" val="1362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a:t>HDInsight supports an </a:t>
            </a:r>
            <a:r>
              <a:rPr lang="en-GB" b="1" dirty="0"/>
              <a:t>Storm</a:t>
            </a:r>
            <a:r>
              <a:rPr lang="en-GB" dirty="0"/>
              <a:t> cluster type</a:t>
            </a:r>
          </a:p>
          <a:p>
            <a:pPr lvl="1"/>
            <a:r>
              <a:rPr lang="en-GB" dirty="0"/>
              <a:t>Choose Cluster Type in the Azure Portal</a:t>
            </a:r>
          </a:p>
          <a:p>
            <a:r>
              <a:rPr lang="en-GB" dirty="0"/>
              <a:t>Can be provisioned in a virtual network</a:t>
            </a:r>
          </a:p>
        </p:txBody>
      </p:sp>
      <p:pic>
        <p:nvPicPr>
          <p:cNvPr id="2" name="Picture 1"/>
          <p:cNvPicPr>
            <a:picLocks noChangeAspect="1"/>
          </p:cNvPicPr>
          <p:nvPr/>
        </p:nvPicPr>
        <p:blipFill>
          <a:blip r:embed="rId2"/>
          <a:stretch>
            <a:fillRect/>
          </a:stretch>
        </p:blipFill>
        <p:spPr>
          <a:xfrm>
            <a:off x="7649746" y="2597429"/>
            <a:ext cx="3399254" cy="2360024"/>
          </a:xfrm>
          <a:prstGeom prst="rect">
            <a:avLst/>
          </a:prstGeom>
          <a:ln>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598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Provisioning a Storm Cluster</a:t>
            </a:r>
          </a:p>
        </p:txBody>
      </p:sp>
    </p:spTree>
    <p:extLst>
      <p:ext uri="{BB962C8B-B14F-4D97-AF65-F5344CB8AC3E}">
        <p14:creationId xmlns:p14="http://schemas.microsoft.com/office/powerpoint/2010/main" val="28797850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terms/"/>
    <ds:schemaRef ds:uri="636b0322-90fb-440c-9cbc-22749e7231e9"/>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4480</TotalTime>
  <Words>871</Words>
  <Application>Microsoft Office PowerPoint</Application>
  <PresentationFormat>Widescreen</PresentationFormat>
  <Paragraphs>239</Paragraphs>
  <Slides>30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Narrow</vt:lpstr>
      <vt:lpstr>Calibri</vt:lpstr>
      <vt:lpstr>Segoe</vt:lpstr>
      <vt:lpstr>Segoe UI</vt:lpstr>
      <vt:lpstr>Segoe UI Light</vt:lpstr>
      <vt:lpstr>Symbol</vt:lpstr>
      <vt:lpstr>Webdings</vt:lpstr>
      <vt:lpstr>Wingdings</vt:lpstr>
      <vt:lpstr>1_Office Theme</vt:lpstr>
      <vt:lpstr>Implementing Real-Time Analysis with Hadoop in Azure HDInsight  02 | Using Storm for Streaming Data</vt:lpstr>
      <vt:lpstr>PowerPoint Presentation</vt:lpstr>
      <vt:lpstr>What is a Stream?</vt:lpstr>
      <vt:lpstr>PowerPoint Presentation</vt:lpstr>
      <vt:lpstr>What is Apache Storm?</vt:lpstr>
      <vt:lpstr>PowerPoint Presentation</vt:lpstr>
      <vt:lpstr>How is Storm Supported in Azure HDInsight?</vt:lpstr>
      <vt:lpstr>PowerPoint Presentation</vt:lpstr>
      <vt:lpstr>Provisioning a Storm Cluster</vt:lpstr>
      <vt:lpstr>What is a Storm Topology?</vt:lpstr>
      <vt:lpstr>PowerPoint Presentation</vt:lpstr>
      <vt:lpstr>How do I Create a Topology?</vt:lpstr>
      <vt:lpstr>PowerPoint Presentation</vt:lpstr>
      <vt:lpstr>How is Event Data Defined?</vt:lpstr>
      <vt:lpstr>PowerPoint Presentation</vt:lpstr>
      <vt:lpstr>Creating a Storm Topology with C#</vt:lpstr>
      <vt:lpstr>How Does Storm Distribute Stream Processing?</vt:lpstr>
      <vt:lpstr>PowerPoint Presentation</vt:lpstr>
      <vt:lpstr>PowerPoint Presentation</vt:lpstr>
      <vt:lpstr>PowerPoint Presentation</vt:lpstr>
      <vt:lpstr>Using the Parallelism Hint</vt:lpstr>
      <vt:lpstr>How Does Storm Guarantee Message Processing?</vt:lpstr>
      <vt:lpstr>PowerPoint Presentation</vt:lpstr>
      <vt:lpstr>Implementing Guaranteed Message Processing</vt:lpstr>
      <vt:lpstr>How Do I Aggregate Data in a Stream?</vt:lpstr>
      <vt:lpstr>PowerPoint Presentation</vt:lpstr>
      <vt:lpstr>PowerPoint Presentation</vt:lpstr>
      <vt:lpstr>Implementing a Sliding Window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192</cp:revision>
  <dcterms:created xsi:type="dcterms:W3CDTF">2013-02-15T23:12:42Z</dcterms:created>
  <dcterms:modified xsi:type="dcterms:W3CDTF">2016-02-08T13:49:49Z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