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46"/>
  </p:notesMasterIdLst>
  <p:handoutMasterIdLst>
    <p:handoutMasterId r:id="rId47"/>
  </p:handoutMasterIdLst>
  <p:sldIdLst>
    <p:sldId id="1393" r:id="rId7"/>
    <p:sldId id="1515" r:id="rId8"/>
    <p:sldId id="1459" r:id="rId9"/>
    <p:sldId id="1464" r:id="rId10"/>
    <p:sldId id="1497" r:id="rId11"/>
    <p:sldId id="1638" r:id="rId12"/>
    <p:sldId id="1639" r:id="rId13"/>
    <p:sldId id="1641" r:id="rId14"/>
    <p:sldId id="1642" r:id="rId15"/>
    <p:sldId id="1659" r:id="rId16"/>
    <p:sldId id="1624" r:id="rId17"/>
    <p:sldId id="1647" r:id="rId18"/>
    <p:sldId id="1648" r:id="rId19"/>
    <p:sldId id="1579" r:id="rId20"/>
    <p:sldId id="1578" r:id="rId21"/>
    <p:sldId id="1591" r:id="rId22"/>
    <p:sldId id="1582" r:id="rId23"/>
    <p:sldId id="1581" r:id="rId24"/>
    <p:sldId id="1643" r:id="rId25"/>
    <p:sldId id="1644" r:id="rId26"/>
    <p:sldId id="1523" r:id="rId27"/>
    <p:sldId id="1514" r:id="rId28"/>
    <p:sldId id="1576" r:id="rId29"/>
    <p:sldId id="1589" r:id="rId30"/>
    <p:sldId id="1662" r:id="rId31"/>
    <p:sldId id="1663" r:id="rId32"/>
    <p:sldId id="1664" r:id="rId33"/>
    <p:sldId id="1665" r:id="rId34"/>
    <p:sldId id="1666" r:id="rId35"/>
    <p:sldId id="1660" r:id="rId36"/>
    <p:sldId id="1661" r:id="rId37"/>
    <p:sldId id="1658" r:id="rId38"/>
    <p:sldId id="1652" r:id="rId39"/>
    <p:sldId id="1653" r:id="rId40"/>
    <p:sldId id="1654" r:id="rId41"/>
    <p:sldId id="1655" r:id="rId42"/>
    <p:sldId id="1656" r:id="rId43"/>
    <p:sldId id="1657" r:id="rId44"/>
    <p:sldId id="150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515"/>
            <p14:sldId id="1459"/>
            <p14:sldId id="1464"/>
            <p14:sldId id="1497"/>
            <p14:sldId id="1638"/>
            <p14:sldId id="1639"/>
            <p14:sldId id="1641"/>
            <p14:sldId id="1642"/>
            <p14:sldId id="1659"/>
            <p14:sldId id="1624"/>
            <p14:sldId id="1647"/>
            <p14:sldId id="1648"/>
            <p14:sldId id="1579"/>
            <p14:sldId id="1578"/>
            <p14:sldId id="1591"/>
            <p14:sldId id="1582"/>
            <p14:sldId id="1581"/>
            <p14:sldId id="1643"/>
            <p14:sldId id="1644"/>
            <p14:sldId id="1523"/>
            <p14:sldId id="1514"/>
            <p14:sldId id="1576"/>
            <p14:sldId id="1589"/>
            <p14:sldId id="1662"/>
            <p14:sldId id="1663"/>
            <p14:sldId id="1664"/>
            <p14:sldId id="1665"/>
            <p14:sldId id="1666"/>
            <p14:sldId id="1660"/>
            <p14:sldId id="1661"/>
            <p14:sldId id="1658"/>
            <p14:sldId id="1652"/>
            <p14:sldId id="1653"/>
            <p14:sldId id="1654"/>
            <p14:sldId id="1655"/>
            <p14:sldId id="1656"/>
            <p14:sldId id="1657"/>
            <p14:sldId id="15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505050"/>
    <a:srgbClr val="0078D7"/>
    <a:srgbClr val="D93A00"/>
    <a:srgbClr val="F8F8F8"/>
    <a:srgbClr val="D83B01"/>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89011" autoAdjust="0"/>
  </p:normalViewPr>
  <p:slideViewPr>
    <p:cSldViewPr>
      <p:cViewPr varScale="1">
        <p:scale>
          <a:sx n="106" d="100"/>
          <a:sy n="106" d="100"/>
        </p:scale>
        <p:origin x="108"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9/17/2017 3:38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9/17/2017 3:32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290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1214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SCD shows runtime inside of the app, FDD shows runtime layered under the app</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1123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2582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4232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3:32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9916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0006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19</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5353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3:32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3:32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3:32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2422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3:32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3:32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9/17/2017 3:32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3:32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679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6515182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22485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655909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380576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kern="1200" dirty="0">
                <a:solidFill>
                  <a:schemeClr val="tx1"/>
                </a:solidFill>
                <a:latin typeface="Segoe UI Light" pitchFamily="34" charset="0"/>
                <a:ea typeface="+mn-ea"/>
                <a:cs typeface="+mn-cs"/>
              </a:rPr>
              <a:t>There are multiple types of deployment for .NET Core</a:t>
            </a:r>
            <a:endParaRPr lang="en-US" dirty="0"/>
          </a:p>
          <a:p>
            <a:endParaRPr lang="en-US" dirty="0"/>
          </a:p>
          <a:p>
            <a:r>
              <a:rPr lang="en-US" sz="3200" b="1" kern="1200" dirty="0">
                <a:solidFill>
                  <a:schemeClr val="tx1"/>
                </a:solidFill>
                <a:latin typeface="Segoe UI Light" pitchFamily="34" charset="0"/>
                <a:ea typeface="+mn-ea"/>
                <a:cs typeface="+mn-cs"/>
              </a:rPr>
              <a:t>Framework-dependent deployment (FDD) </a:t>
            </a:r>
            <a:r>
              <a:rPr lang="en-US" sz="3200" kern="1200" dirty="0">
                <a:solidFill>
                  <a:schemeClr val="tx1"/>
                </a:solidFill>
                <a:latin typeface="Segoe UI Light" pitchFamily="34" charset="0"/>
                <a:ea typeface="+mn-ea"/>
                <a:cs typeface="+mn-cs"/>
              </a:rPr>
              <a:t>- require shared component on target</a:t>
            </a:r>
            <a:endParaRPr lang="en-US" b="1" dirty="0"/>
          </a:p>
          <a:p>
            <a:pPr lvl="1"/>
            <a:r>
              <a:rPr lang="en-US" sz="900" b="1" kern="1200" dirty="0">
                <a:solidFill>
                  <a:schemeClr val="tx1"/>
                </a:solidFill>
                <a:latin typeface="Segoe UI Light" pitchFamily="34" charset="0"/>
                <a:ea typeface="+mn-ea"/>
                <a:cs typeface="+mn-cs"/>
              </a:rPr>
              <a:t>FDD w/ native dependencies</a:t>
            </a:r>
            <a:r>
              <a:rPr lang="en-US" sz="900" kern="1200" dirty="0">
                <a:solidFill>
                  <a:schemeClr val="tx1"/>
                </a:solidFill>
                <a:latin typeface="Segoe UI Light" pitchFamily="34" charset="0"/>
                <a:ea typeface="+mn-ea"/>
                <a:cs typeface="+mn-cs"/>
              </a:rPr>
              <a:t> - require shared component but has native dependencies </a:t>
            </a:r>
            <a:endParaRPr lang="en-US" sz="3600" b="1" dirty="0"/>
          </a:p>
          <a:p>
            <a:r>
              <a:rPr lang="en-US" sz="3200" b="1" kern="1200" dirty="0">
                <a:solidFill>
                  <a:schemeClr val="tx1"/>
                </a:solidFill>
                <a:latin typeface="Segoe UI Light" pitchFamily="34" charset="0"/>
                <a:ea typeface="+mn-ea"/>
                <a:cs typeface="+mn-cs"/>
              </a:rPr>
              <a:t>Self-contained deployment (SCD) </a:t>
            </a:r>
            <a:r>
              <a:rPr lang="en-US" sz="3200" kern="1200" dirty="0">
                <a:solidFill>
                  <a:schemeClr val="tx1"/>
                </a:solidFill>
                <a:latin typeface="Segoe UI Light" pitchFamily="34" charset="0"/>
                <a:ea typeface="+mn-ea"/>
                <a:cs typeface="+mn-cs"/>
              </a:rPr>
              <a:t>- package all with them (what we currently have)</a:t>
            </a:r>
            <a:endParaRPr lang="en-US" dirty="0"/>
          </a:p>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0214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3:32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601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3:32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9/17/2017 3:32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9797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9/17/2017 3:32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27761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061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588"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9.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endParaRPr lang="en-US" sz="7200" dirty="0"/>
          </a:p>
        </p:txBody>
      </p:sp>
    </p:spTree>
    <p:extLst>
      <p:ext uri="{BB962C8B-B14F-4D97-AF65-F5344CB8AC3E}">
        <p14:creationId xmlns:p14="http://schemas.microsoft.com/office/powerpoint/2010/main" val="2097241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490028" y="1302726"/>
            <a:ext cx="11978895" cy="5021085"/>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SDK</a:t>
            </a:r>
          </a:p>
        </p:txBody>
      </p:sp>
      <p:sp>
        <p:nvSpPr>
          <p:cNvPr id="5" name="Rounded Rectangle 4"/>
          <p:cNvSpPr/>
          <p:nvPr/>
        </p:nvSpPr>
        <p:spPr bwMode="auto">
          <a:xfrm>
            <a:off x="3383628" y="3405823"/>
            <a:ext cx="6400730" cy="2651731"/>
          </a:xfrm>
          <a:prstGeom prst="roundRect">
            <a:avLst>
              <a:gd name="adj" fmla="val 0"/>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.NET Core Runtime</a:t>
            </a:r>
          </a:p>
        </p:txBody>
      </p:sp>
    </p:spTree>
    <p:extLst>
      <p:ext uri="{BB962C8B-B14F-4D97-AF65-F5344CB8AC3E}">
        <p14:creationId xmlns:p14="http://schemas.microsoft.com/office/powerpoint/2010/main" val="133056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500" dirty="0">
                <a:gradFill>
                  <a:gsLst>
                    <a:gs pos="5439">
                      <a:srgbClr val="F8F8F8"/>
                    </a:gs>
                    <a:gs pos="10000">
                      <a:srgbClr val="F8F8F8"/>
                    </a:gs>
                  </a:gsLst>
                  <a:lin ang="5400000" scaled="0"/>
                </a:gradFill>
              </a:rPr>
              <a:t>Framework Dependent Deployment</a:t>
            </a:r>
          </a:p>
        </p:txBody>
      </p:sp>
      <p:sp>
        <p:nvSpPr>
          <p:cNvPr id="5" name="Rounded Rectangle 4"/>
          <p:cNvSpPr/>
          <p:nvPr/>
        </p:nvSpPr>
        <p:spPr bwMode="auto">
          <a:xfrm>
            <a:off x="7224066"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dirty="0">
                <a:gradFill>
                  <a:gsLst>
                    <a:gs pos="5439">
                      <a:srgbClr val="F8F8F8"/>
                    </a:gs>
                    <a:gs pos="10000">
                      <a:srgbClr val="F8F8F8"/>
                    </a:gs>
                  </a:gsLst>
                  <a:lin ang="5400000" scaled="0"/>
                </a:gradFill>
              </a:rPr>
              <a:t>Self-contained Deployment</a:t>
            </a:r>
          </a:p>
        </p:txBody>
      </p:sp>
    </p:spTree>
    <p:extLst>
      <p:ext uri="{BB962C8B-B14F-4D97-AF65-F5344CB8AC3E}">
        <p14:creationId xmlns:p14="http://schemas.microsoft.com/office/powerpoint/2010/main" val="9955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3" name="Rounded Rectangle 2"/>
          <p:cNvSpPr/>
          <p:nvPr/>
        </p:nvSpPr>
        <p:spPr bwMode="auto">
          <a:xfrm>
            <a:off x="1554848" y="2261218"/>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Web</a:t>
            </a:r>
          </a:p>
        </p:txBody>
      </p:sp>
      <p:sp>
        <p:nvSpPr>
          <p:cNvPr id="5" name="Rounded Rectangle 4"/>
          <p:cNvSpPr/>
          <p:nvPr/>
        </p:nvSpPr>
        <p:spPr bwMode="auto">
          <a:xfrm>
            <a:off x="7224066" y="2261219"/>
            <a:ext cx="3200365" cy="2651731"/>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6000" dirty="0">
                <a:gradFill>
                  <a:gsLst>
                    <a:gs pos="5439">
                      <a:srgbClr val="F8F8F8"/>
                    </a:gs>
                    <a:gs pos="10000">
                      <a:srgbClr val="F8F8F8"/>
                    </a:gs>
                  </a:gsLst>
                  <a:lin ang="5400000" scaled="0"/>
                </a:gradFill>
              </a:rPr>
              <a:t>Console</a:t>
            </a:r>
          </a:p>
        </p:txBody>
      </p:sp>
    </p:spTree>
    <p:extLst>
      <p:ext uri="{BB962C8B-B14F-4D97-AF65-F5344CB8AC3E}">
        <p14:creationId xmlns:p14="http://schemas.microsoft.com/office/powerpoint/2010/main" val="160039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Developer Experiences</a:t>
            </a:r>
          </a:p>
        </p:txBody>
      </p:sp>
      <p:sp>
        <p:nvSpPr>
          <p:cNvPr id="4" name="TextBox 3">
            <a:extLst>
              <a:ext uri="{FF2B5EF4-FFF2-40B4-BE49-F238E27FC236}">
                <a16:creationId xmlns:a16="http://schemas.microsoft.com/office/drawing/2014/main" id="{BEF02200-4BED-4A95-9D01-8B4F3A0A6017}"/>
              </a:ext>
            </a:extLst>
          </p:cNvPr>
          <p:cNvSpPr txBox="1"/>
          <p:nvPr/>
        </p:nvSpPr>
        <p:spPr>
          <a:xfrm>
            <a:off x="640458" y="1577043"/>
            <a:ext cx="10773847" cy="3083921"/>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TODO:</a:t>
            </a:r>
          </a:p>
          <a:p>
            <a:pPr>
              <a:lnSpc>
                <a:spcPct val="90000"/>
              </a:lnSpc>
              <a:spcAft>
                <a:spcPts val="600"/>
              </a:spcAft>
            </a:pPr>
            <a:r>
              <a:rPr lang="en-US" sz="2400" dirty="0">
                <a:gradFill>
                  <a:gsLst>
                    <a:gs pos="2917">
                      <a:schemeClr val="tx1"/>
                    </a:gs>
                    <a:gs pos="30000">
                      <a:schemeClr val="tx1"/>
                    </a:gs>
                  </a:gsLst>
                  <a:lin ang="5400000" scaled="0"/>
                </a:gradFill>
              </a:rPr>
              <a:t>If you’re on Windows, use Visual Studio</a:t>
            </a:r>
          </a:p>
          <a:p>
            <a:pPr>
              <a:lnSpc>
                <a:spcPct val="90000"/>
              </a:lnSpc>
              <a:spcAft>
                <a:spcPts val="600"/>
              </a:spcAft>
            </a:pPr>
            <a:r>
              <a:rPr lang="en-US" sz="2400" dirty="0">
                <a:gradFill>
                  <a:gsLst>
                    <a:gs pos="2917">
                      <a:schemeClr val="tx1"/>
                    </a:gs>
                    <a:gs pos="30000">
                      <a:schemeClr val="tx1"/>
                    </a:gs>
                  </a:gsLst>
                  <a:lin ang="5400000" scaled="0"/>
                </a:gradFill>
              </a:rPr>
              <a:t>If you’re on Mac, use Visual Studio for Mac</a:t>
            </a:r>
          </a:p>
          <a:p>
            <a:pPr>
              <a:lnSpc>
                <a:spcPct val="90000"/>
              </a:lnSpc>
              <a:spcAft>
                <a:spcPts val="600"/>
              </a:spcAft>
            </a:pPr>
            <a:r>
              <a:rPr lang="en-US" sz="24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If you want to use another text editor, all you need is the .NET Core SDK which </a:t>
            </a:r>
          </a:p>
          <a:p>
            <a:pPr>
              <a:lnSpc>
                <a:spcPct val="90000"/>
              </a:lnSpc>
              <a:spcAft>
                <a:spcPts val="600"/>
              </a:spcAft>
            </a:pPr>
            <a:r>
              <a:rPr lang="en-US" sz="2400" dirty="0">
                <a:gradFill>
                  <a:gsLst>
                    <a:gs pos="2917">
                      <a:schemeClr val="tx1"/>
                    </a:gs>
                    <a:gs pos="30000">
                      <a:schemeClr val="tx1"/>
                    </a:gs>
                  </a:gsLst>
                  <a:lin ang="5400000" scaled="0"/>
                </a:gradFill>
              </a:rPr>
              <a:t>includes a CLI</a:t>
            </a:r>
          </a:p>
        </p:txBody>
      </p:sp>
    </p:spTree>
    <p:extLst>
      <p:ext uri="{BB962C8B-B14F-4D97-AF65-F5344CB8AC3E}">
        <p14:creationId xmlns:p14="http://schemas.microsoft.com/office/powerpoint/2010/main" val="199636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662541"/>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675439" y="1212849"/>
            <a:ext cx="5486399" cy="4690515"/>
          </a:xfrm>
        </p:spPr>
        <p:txBody>
          <a:bodyPr/>
          <a:lstStyle/>
          <a:p>
            <a:r>
              <a:rPr lang="en-US" dirty="0"/>
              <a:t>Linux</a:t>
            </a:r>
          </a:p>
          <a:p>
            <a:pPr lvl="1"/>
            <a:r>
              <a:rPr lang="en-US" b="1" dirty="0"/>
              <a:t>RHEL </a:t>
            </a:r>
            <a:r>
              <a:rPr lang="en-US" dirty="0"/>
              <a:t>7</a:t>
            </a:r>
          </a:p>
          <a:p>
            <a:pPr lvl="1"/>
            <a:r>
              <a:rPr lang="en-US" b="1" dirty="0"/>
              <a:t>Fedora </a:t>
            </a:r>
            <a:r>
              <a:rPr lang="en-US" dirty="0"/>
              <a:t>25, 26</a:t>
            </a:r>
          </a:p>
          <a:p>
            <a:pPr lvl="1"/>
            <a:r>
              <a:rPr lang="en-US" b="1" dirty="0"/>
              <a:t>Centos </a:t>
            </a:r>
            <a:r>
              <a:rPr lang="en-US" dirty="0"/>
              <a:t>7</a:t>
            </a:r>
          </a:p>
          <a:p>
            <a:pPr lvl="1"/>
            <a:r>
              <a:rPr lang="en-US" b="1" dirty="0"/>
              <a:t>Debian </a:t>
            </a:r>
            <a:r>
              <a:rPr lang="en-US" dirty="0"/>
              <a:t>8.7+</a:t>
            </a:r>
          </a:p>
          <a:p>
            <a:pPr lvl="1"/>
            <a:r>
              <a:rPr lang="en-US" b="1" dirty="0"/>
              <a:t>Ubuntu </a:t>
            </a:r>
            <a:r>
              <a:rPr lang="en-US" dirty="0"/>
              <a:t>14.04, 16.04, 17.04</a:t>
            </a:r>
          </a:p>
          <a:p>
            <a:pPr lvl="1"/>
            <a:r>
              <a:rPr lang="en-US" b="1" dirty="0"/>
              <a:t>Linux Mint </a:t>
            </a:r>
            <a:r>
              <a:rPr lang="en-US" dirty="0"/>
              <a:t>17, 18</a:t>
            </a:r>
          </a:p>
          <a:p>
            <a:pPr lvl="1"/>
            <a:r>
              <a:rPr lang="en-US" b="1" dirty="0"/>
              <a:t>openSUSE</a:t>
            </a:r>
            <a:r>
              <a:rPr lang="en-US" dirty="0"/>
              <a:t> 42.2+</a:t>
            </a:r>
          </a:p>
          <a:p>
            <a:pPr lvl="1"/>
            <a:r>
              <a:rPr lang="en-US" b="1" dirty="0"/>
              <a:t>Oracle Linux</a:t>
            </a:r>
            <a:r>
              <a:rPr lang="en-US" dirty="0"/>
              <a:t> 7</a:t>
            </a:r>
          </a:p>
          <a:p>
            <a:pPr lvl="1"/>
            <a:r>
              <a:rPr lang="en-US" b="1" dirty="0"/>
              <a:t>SUSE Enterprise Linux </a:t>
            </a:r>
            <a:r>
              <a:rPr lang="en-US" dirty="0"/>
              <a:t>12 SP2+</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74639" y="6148993"/>
            <a:ext cx="10315132" cy="369332"/>
          </a:xfrm>
          <a:prstGeom prst="rect">
            <a:avLst/>
          </a:prstGeom>
        </p:spPr>
        <p:txBody>
          <a:bodyPr wrap="square">
            <a:spAutoFit/>
          </a:bodyPr>
          <a:lstStyle/>
          <a:p>
            <a:r>
              <a:rPr lang="en-US" dirty="0"/>
              <a:t>https://github.com/dotnet/core/blob/master/release-notes/2.0/2.0-supported-os.md</a:t>
            </a:r>
          </a:p>
        </p:txBody>
      </p:sp>
    </p:spTree>
    <p:extLst>
      <p:ext uri="{BB962C8B-B14F-4D97-AF65-F5344CB8AC3E}">
        <p14:creationId xmlns:p14="http://schemas.microsoft.com/office/powerpoint/2010/main" val="189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6595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914775" y="0"/>
            <a:ext cx="10661641" cy="6994525"/>
          </a:xfrm>
          <a:prstGeom prst="rect">
            <a:avLst/>
          </a:prstGeom>
        </p:spPr>
      </p:pic>
      <p:sp>
        <p:nvSpPr>
          <p:cNvPr id="2" name="TextBox 1"/>
          <p:cNvSpPr txBox="1"/>
          <p:nvPr/>
        </p:nvSpPr>
        <p:spPr>
          <a:xfrm>
            <a:off x="1737726" y="1211287"/>
            <a:ext cx="8046632" cy="738664"/>
          </a:xfrm>
          <a:prstGeom prst="rect">
            <a:avLst/>
          </a:prstGeom>
          <a:solidFill>
            <a:srgbClr val="E6E6E6">
              <a:alpha val="45098"/>
            </a:srgbClr>
          </a:solidFill>
        </p:spPr>
        <p:txBody>
          <a:bodyPr wrap="square" lIns="182880" tIns="146304" rIns="182880" bIns="146304" rtlCol="0">
            <a:spAutoFit/>
          </a:bodyPr>
          <a:lstStyle/>
          <a:p>
            <a:pPr>
              <a:lnSpc>
                <a:spcPct val="90000"/>
              </a:lnSpc>
              <a:spcAft>
                <a:spcPts val="600"/>
              </a:spcAft>
            </a:pPr>
            <a:r>
              <a:rPr lang="en-US" sz="3200" b="1" dirty="0">
                <a:solidFill>
                  <a:srgbClr val="505050"/>
                </a:solidFill>
              </a:rPr>
              <a:t>https://</a:t>
            </a:r>
            <a:r>
              <a:rPr lang="en-US" sz="3200" b="1" dirty="0" err="1">
                <a:solidFill>
                  <a:srgbClr val="505050"/>
                </a:solidFill>
              </a:rPr>
              <a:t>hub.docker.com</a:t>
            </a:r>
            <a:r>
              <a:rPr lang="en-US" sz="3200" b="1" dirty="0">
                <a:solidFill>
                  <a:srgbClr val="505050"/>
                </a:solidFill>
              </a:rPr>
              <a:t>/r/</a:t>
            </a:r>
            <a:r>
              <a:rPr lang="en-US" sz="3200" b="1" dirty="0" err="1">
                <a:solidFill>
                  <a:srgbClr val="505050"/>
                </a:solidFill>
              </a:rPr>
              <a:t>microsoft</a:t>
            </a:r>
            <a:r>
              <a:rPr lang="en-US" sz="3200" b="1" dirty="0">
                <a:solidFill>
                  <a:srgbClr val="505050"/>
                </a:solidFill>
              </a:rPr>
              <a:t>/</a:t>
            </a:r>
            <a:r>
              <a:rPr lang="en-US" sz="3200" b="1" dirty="0" err="1">
                <a:solidFill>
                  <a:srgbClr val="505050"/>
                </a:solidFill>
              </a:rPr>
              <a:t>dotnet</a:t>
            </a:r>
            <a:r>
              <a:rPr lang="en-US" sz="3200" b="1" dirty="0">
                <a:solidFill>
                  <a:srgbClr val="505050"/>
                </a:solidFill>
              </a:rPr>
              <a:t>/</a:t>
            </a:r>
          </a:p>
        </p:txBody>
      </p:sp>
    </p:spTree>
    <p:extLst>
      <p:ext uri="{BB962C8B-B14F-4D97-AF65-F5344CB8AC3E}">
        <p14:creationId xmlns:p14="http://schemas.microsoft.com/office/powerpoint/2010/main" val="97170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Introducing .NET Core</a:t>
            </a:r>
          </a:p>
        </p:txBody>
      </p:sp>
    </p:spTree>
    <p:extLst>
      <p:ext uri="{BB962C8B-B14F-4D97-AF65-F5344CB8AC3E}">
        <p14:creationId xmlns:p14="http://schemas.microsoft.com/office/powerpoint/2010/main" val="887794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netcoreapp2.0</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5769272"/>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netcoreapp2.0</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&lt;Folder Include="</a:t>
            </a:r>
            <a:r>
              <a:rPr lang="en-US" sz="2800" dirty="0" err="1"/>
              <a:t>wwwroot</a:t>
            </a:r>
            <a:r>
              <a:rPr lang="en-US" sz="2800" dirty="0"/>
              <a:t>\" /&gt;</a:t>
            </a:r>
          </a:p>
          <a:p>
            <a:r>
              <a:rPr lang="en-US" sz="2800" dirty="0"/>
              <a:t>  &lt;/</a:t>
            </a:r>
            <a:r>
              <a:rPr lang="en-US" sz="2800" dirty="0" err="1"/>
              <a:t>ItemGroup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Microsoft.AspNetCore.All</a:t>
            </a:r>
            <a:r>
              <a:rPr lang="en-US" sz="2800" dirty="0"/>
              <a:t>" 	Version="2.0.0"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92027" y="2163639"/>
            <a:ext cx="10258637" cy="4346475"/>
          </a:xfrm>
          <a:prstGeom prst="rect">
            <a:avLst/>
          </a:prstGeom>
        </p:spPr>
        <p:txBody>
          <a:bodyPr>
            <a:noAutofit/>
          </a:bodyPr>
          <a:lstStyle/>
          <a:p>
            <a:r>
              <a:rPr lang="en-US" sz="3200" dirty="0"/>
              <a:t>Several principles inform CLI design:</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335170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Deployment</a:t>
            </a:r>
            <a:endParaRPr lang="en-US" sz="7200" dirty="0"/>
          </a:p>
        </p:txBody>
      </p:sp>
    </p:spTree>
    <p:extLst>
      <p:ext uri="{BB962C8B-B14F-4D97-AF65-F5344CB8AC3E}">
        <p14:creationId xmlns:p14="http://schemas.microsoft.com/office/powerpoint/2010/main" val="7747111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Development</a:t>
            </a:r>
          </a:p>
        </p:txBody>
      </p:sp>
      <p:sp>
        <p:nvSpPr>
          <p:cNvPr id="3" name="Content Placeholder 2"/>
          <p:cNvSpPr>
            <a:spLocks noGrp="1"/>
          </p:cNvSpPr>
          <p:nvPr>
            <p:ph type="body" sz="quarter" idx="10"/>
          </p:nvPr>
        </p:nvSpPr>
        <p:spPr>
          <a:xfrm>
            <a:off x="655637" y="1439862"/>
            <a:ext cx="10258637" cy="3853363"/>
          </a:xfrm>
          <a:prstGeom prst="rect">
            <a:avLst/>
          </a:prstGeom>
        </p:spPr>
        <p:txBody>
          <a:bodyPr/>
          <a:lstStyle/>
          <a:p>
            <a:r>
              <a:rPr lang="en-US" dirty="0">
                <a:latin typeface="+mn-lt"/>
              </a:rPr>
              <a:t>Install the .NET Core SDK. Includes:</a:t>
            </a:r>
          </a:p>
          <a:p>
            <a:pPr lvl="1"/>
            <a:r>
              <a:rPr lang="en-US" dirty="0"/>
              <a:t>.NET Core Tools</a:t>
            </a:r>
          </a:p>
          <a:p>
            <a:pPr lvl="1"/>
            <a:r>
              <a:rPr lang="en-US" dirty="0"/>
              <a:t>.NET Core Runtime(s)</a:t>
            </a:r>
          </a:p>
          <a:p>
            <a:pPr lvl="1"/>
            <a:endParaRPr lang="en-US" dirty="0"/>
          </a:p>
          <a:p>
            <a:r>
              <a:rPr lang="en-US" dirty="0"/>
              <a:t>Typically installed globally, via native installer</a:t>
            </a:r>
          </a:p>
          <a:p>
            <a:pPr lvl="1"/>
            <a:r>
              <a:rPr lang="en-US" dirty="0"/>
              <a:t>Can also download and copy as a zip to a private location</a:t>
            </a:r>
          </a:p>
          <a:p>
            <a:pPr lvl="1"/>
            <a:r>
              <a:rPr lang="en-US" dirty="0"/>
              <a:t>Type “which dotnet” or “where dotnet” to locate dotnet in your path.</a:t>
            </a:r>
          </a:p>
          <a:p>
            <a:pPr lvl="1"/>
            <a:endParaRPr lang="en-US" dirty="0"/>
          </a:p>
        </p:txBody>
      </p:sp>
    </p:spTree>
    <p:extLst>
      <p:ext uri="{BB962C8B-B14F-4D97-AF65-F5344CB8AC3E}">
        <p14:creationId xmlns:p14="http://schemas.microsoft.com/office/powerpoint/2010/main" val="201221062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Apps </a:t>
            </a:r>
            <a:r>
              <a:rPr lang="mr-IN" dirty="0"/>
              <a:t>–</a:t>
            </a:r>
            <a:r>
              <a:rPr lang="en-US" dirty="0"/>
              <a:t> two options</a:t>
            </a:r>
          </a:p>
        </p:txBody>
      </p:sp>
      <p:sp>
        <p:nvSpPr>
          <p:cNvPr id="3" name="Content Placeholder 2"/>
          <p:cNvSpPr>
            <a:spLocks noGrp="1"/>
          </p:cNvSpPr>
          <p:nvPr>
            <p:ph type="body" sz="quarter" idx="10"/>
          </p:nvPr>
        </p:nvSpPr>
        <p:spPr>
          <a:xfrm>
            <a:off x="823336" y="1028409"/>
            <a:ext cx="11508566" cy="6032421"/>
          </a:xfrm>
          <a:prstGeom prst="rect">
            <a:avLst/>
          </a:prstGeom>
        </p:spPr>
        <p:txBody>
          <a:bodyPr/>
          <a:lstStyle/>
          <a:p>
            <a:r>
              <a:rPr lang="en-US" dirty="0"/>
              <a:t>Framework Dependent Deployment (the default)</a:t>
            </a:r>
          </a:p>
          <a:p>
            <a:pPr lvl="1"/>
            <a:r>
              <a:rPr lang="en-US" dirty="0"/>
              <a:t>Called “framework-dependent app deployment”.</a:t>
            </a:r>
          </a:p>
          <a:p>
            <a:pPr lvl="1"/>
            <a:r>
              <a:rPr lang="en-US" dirty="0"/>
              <a:t>All apps share the same .NET Core runtime.</a:t>
            </a:r>
          </a:p>
          <a:p>
            <a:pPr lvl="1"/>
            <a:r>
              <a:rPr lang="en-US" dirty="0"/>
              <a:t>Apps can be OS and chip independent.</a:t>
            </a:r>
          </a:p>
          <a:p>
            <a:pPr lvl="1"/>
            <a:r>
              <a:rPr lang="en-US" dirty="0"/>
              <a:t>Great for controlled environments (memory usage and servicing).</a:t>
            </a:r>
          </a:p>
          <a:p>
            <a:pPr lvl="1"/>
            <a:r>
              <a:rPr lang="en-US" dirty="0"/>
              <a:t>Launched with .NET Core host: “</a:t>
            </a:r>
            <a:r>
              <a:rPr lang="en-US" dirty="0" err="1"/>
              <a:t>dotnet</a:t>
            </a:r>
            <a:r>
              <a:rPr lang="en-US" dirty="0"/>
              <a:t> path/to/</a:t>
            </a:r>
            <a:r>
              <a:rPr lang="en-US" dirty="0" err="1"/>
              <a:t>myapp.dll</a:t>
            </a:r>
            <a:r>
              <a:rPr lang="en-US" dirty="0"/>
              <a:t>”</a:t>
            </a:r>
          </a:p>
          <a:p>
            <a:r>
              <a:rPr lang="en-US" b="1" dirty="0"/>
              <a:t>Self-contained Deployment</a:t>
            </a:r>
            <a:endParaRPr lang="en-US" dirty="0"/>
          </a:p>
          <a:p>
            <a:pPr lvl="1"/>
            <a:r>
              <a:rPr lang="en-US" b="1" dirty="0"/>
              <a:t>Called “self-contained app deployment” </a:t>
            </a:r>
          </a:p>
          <a:p>
            <a:pPr lvl="1"/>
            <a:r>
              <a:rPr lang="en-US" b="1" dirty="0"/>
              <a:t>Each app has its own private .NET Core runtime; uses more space.</a:t>
            </a:r>
          </a:p>
          <a:p>
            <a:pPr lvl="1"/>
            <a:r>
              <a:rPr lang="en-US" dirty="0"/>
              <a:t>Apps are OS and chip dependent/specific.</a:t>
            </a:r>
          </a:p>
          <a:p>
            <a:pPr lvl="1"/>
            <a:r>
              <a:rPr lang="en-US" dirty="0"/>
              <a:t>Great for uncontrolled environments.</a:t>
            </a:r>
          </a:p>
          <a:p>
            <a:pPr lvl="1"/>
            <a:r>
              <a:rPr lang="en-US" dirty="0"/>
              <a:t>Launched as an executable: “</a:t>
            </a:r>
            <a:r>
              <a:rPr lang="en-US" dirty="0" err="1"/>
              <a:t>myapp</a:t>
            </a:r>
            <a:r>
              <a:rPr lang="en-US" dirty="0"/>
              <a:t>”</a:t>
            </a:r>
          </a:p>
        </p:txBody>
      </p:sp>
    </p:spTree>
    <p:extLst>
      <p:ext uri="{BB962C8B-B14F-4D97-AF65-F5344CB8AC3E}">
        <p14:creationId xmlns:p14="http://schemas.microsoft.com/office/powerpoint/2010/main" val="477083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Servicing Updates</a:t>
            </a:r>
          </a:p>
        </p:txBody>
      </p:sp>
      <p:sp>
        <p:nvSpPr>
          <p:cNvPr id="3" name="Content Placeholder 2"/>
          <p:cNvSpPr>
            <a:spLocks noGrp="1"/>
          </p:cNvSpPr>
          <p:nvPr>
            <p:ph type="body" sz="quarter" idx="10"/>
          </p:nvPr>
        </p:nvSpPr>
        <p:spPr>
          <a:xfrm>
            <a:off x="655637" y="1439862"/>
            <a:ext cx="10258637" cy="4136517"/>
          </a:xfrm>
          <a:prstGeom prst="rect">
            <a:avLst/>
          </a:prstGeom>
        </p:spPr>
        <p:txBody>
          <a:bodyPr/>
          <a:lstStyle/>
          <a:p>
            <a:r>
              <a:rPr lang="en-US" dirty="0"/>
              <a:t>.NET Core updates are installed centrally</a:t>
            </a:r>
          </a:p>
          <a:p>
            <a:r>
              <a:rPr lang="en-US" dirty="0"/>
              <a:t>Updates are shipped at least 1/quarter</a:t>
            </a:r>
          </a:p>
          <a:p>
            <a:r>
              <a:rPr lang="en-US" dirty="0"/>
              <a:t>Framework-dependent apps roll-forward to latest patch</a:t>
            </a:r>
          </a:p>
          <a:p>
            <a:pPr lvl="1"/>
            <a:r>
              <a:rPr lang="en-US" dirty="0"/>
              <a:t>Example: Apps built for 1.0.0 roll forward to 1.0.4 patch version</a:t>
            </a:r>
          </a:p>
          <a:p>
            <a:pPr lvl="1"/>
            <a:r>
              <a:rPr lang="en-US" dirty="0"/>
              <a:t>Example: Apps built for 1.0.0 do not roll forward to 1.1.x or 2.0.x versions</a:t>
            </a:r>
          </a:p>
          <a:p>
            <a:r>
              <a:rPr lang="en-US" dirty="0"/>
              <a:t>Self-contained apps must be re-published</a:t>
            </a:r>
          </a:p>
        </p:txBody>
      </p:sp>
    </p:spTree>
    <p:extLst>
      <p:ext uri="{BB962C8B-B14F-4D97-AF65-F5344CB8AC3E}">
        <p14:creationId xmlns:p14="http://schemas.microsoft.com/office/powerpoint/2010/main" val="1560500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Examples</a:t>
            </a:r>
            <a:br>
              <a:rPr lang="en-US" dirty="0"/>
            </a:br>
            <a:endParaRPr lang="en-US" dirty="0"/>
          </a:p>
        </p:txBody>
      </p:sp>
      <p:sp>
        <p:nvSpPr>
          <p:cNvPr id="3" name="Content Placeholder 2"/>
          <p:cNvSpPr>
            <a:spLocks noGrp="1"/>
          </p:cNvSpPr>
          <p:nvPr>
            <p:ph type="body" sz="quarter" idx="10"/>
          </p:nvPr>
        </p:nvSpPr>
        <p:spPr>
          <a:xfrm>
            <a:off x="655637" y="1439862"/>
            <a:ext cx="11508566" cy="3754874"/>
          </a:xfrm>
          <a:prstGeom prst="rect">
            <a:avLst/>
          </a:prstGeom>
        </p:spPr>
        <p:txBody>
          <a:bodyPr/>
          <a:lstStyle/>
          <a:p>
            <a:r>
              <a:rPr lang="en-US" dirty="0">
                <a:latin typeface="+mn-lt"/>
              </a:rPr>
              <a:t>Check out </a:t>
            </a:r>
            <a:r>
              <a:rPr lang="en-US" b="1" dirty="0">
                <a:solidFill>
                  <a:srgbClr val="FF0000"/>
                </a:solidFill>
                <a:latin typeface="+mn-lt"/>
              </a:rPr>
              <a:t>dotnet/dotnet-</a:t>
            </a:r>
            <a:r>
              <a:rPr lang="en-US" b="1" dirty="0" err="1">
                <a:solidFill>
                  <a:srgbClr val="FF0000"/>
                </a:solidFill>
                <a:latin typeface="+mn-lt"/>
              </a:rPr>
              <a:t>docker</a:t>
            </a:r>
            <a:r>
              <a:rPr lang="en-US" b="1" dirty="0">
                <a:solidFill>
                  <a:srgbClr val="FF0000"/>
                </a:solidFill>
                <a:latin typeface="+mn-lt"/>
              </a:rPr>
              <a:t>-samples</a:t>
            </a:r>
            <a:r>
              <a:rPr lang="en-US" dirty="0">
                <a:latin typeface="+mn-lt"/>
              </a:rPr>
              <a:t> for working deployment examples.</a:t>
            </a:r>
          </a:p>
          <a:p>
            <a:r>
              <a:rPr lang="en-US" dirty="0">
                <a:latin typeface="+mn-lt"/>
              </a:rPr>
              <a:t>Has both Docker and non-Docker instructions.</a:t>
            </a:r>
          </a:p>
          <a:p>
            <a:endParaRPr lang="en-US" dirty="0">
              <a:latin typeface="+mn-lt"/>
            </a:endParaRPr>
          </a:p>
          <a:p>
            <a:pPr marL="0" indent="0">
              <a:buNone/>
            </a:pPr>
            <a:endParaRPr lang="en-US" sz="4000" b="1" dirty="0">
              <a:solidFill>
                <a:srgbClr val="FF0000"/>
              </a:solidFill>
            </a:endParaRPr>
          </a:p>
          <a:p>
            <a:pPr marL="0" indent="0">
              <a:buNone/>
            </a:pPr>
            <a:r>
              <a:rPr lang="en-US" sz="4000" b="1" dirty="0">
                <a:solidFill>
                  <a:srgbClr val="FF0000"/>
                </a:solidFill>
              </a:rPr>
              <a:t>https://github.com/dotnet/dotnet-docker-samples</a:t>
            </a:r>
          </a:p>
        </p:txBody>
      </p:sp>
    </p:spTree>
    <p:extLst>
      <p:ext uri="{BB962C8B-B14F-4D97-AF65-F5344CB8AC3E}">
        <p14:creationId xmlns:p14="http://schemas.microsoft.com/office/powerpoint/2010/main" val="8368686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Self-contained deployment</a:t>
            </a:r>
          </a:p>
        </p:txBody>
      </p:sp>
      <p:sp>
        <p:nvSpPr>
          <p:cNvPr id="3" name="Content Placeholder 2"/>
          <p:cNvSpPr>
            <a:spLocks noGrp="1"/>
          </p:cNvSpPr>
          <p:nvPr>
            <p:ph type="body" sz="quarter" idx="10"/>
          </p:nvPr>
        </p:nvSpPr>
        <p:spPr>
          <a:xfrm>
            <a:off x="655637" y="1439862"/>
            <a:ext cx="10258637" cy="5773888"/>
          </a:xfrm>
          <a:prstGeom prst="rect">
            <a:avLst/>
          </a:prstGeom>
        </p:spPr>
        <p:txBody>
          <a:bodyPr/>
          <a:lstStyle/>
          <a:p>
            <a:r>
              <a:rPr lang="en-US" dirty="0"/>
              <a:t>Project file must contain one or more runtime IDs, for the targeted architectures</a:t>
            </a:r>
          </a:p>
          <a:p>
            <a:pPr lvl="1"/>
            <a:r>
              <a:rPr lang="en-US" dirty="0"/>
              <a:t>&lt;</a:t>
            </a:r>
            <a:r>
              <a:rPr lang="en-US" dirty="0" err="1"/>
              <a:t>RuntimeIdentifiers</a:t>
            </a:r>
            <a:r>
              <a:rPr lang="en-US" dirty="0"/>
              <a:t>&gt;</a:t>
            </a:r>
            <a:r>
              <a:rPr lang="mr-IN" dirty="0"/>
              <a:t>win7-x64</a:t>
            </a:r>
            <a:r>
              <a:rPr lang="en-US" dirty="0"/>
              <a:t>; debian.8-x64&lt;/</a:t>
            </a:r>
            <a:r>
              <a:rPr lang="en-US" dirty="0" err="1"/>
              <a:t>RuntimeIdentifiers</a:t>
            </a:r>
            <a:r>
              <a:rPr lang="en-US" dirty="0"/>
              <a:t>&gt;</a:t>
            </a:r>
          </a:p>
          <a:p>
            <a:r>
              <a:rPr lang="en-US" dirty="0"/>
              <a:t>Publish in terms of an architecture</a:t>
            </a:r>
          </a:p>
          <a:p>
            <a:pPr lvl="1"/>
            <a:r>
              <a:rPr lang="en-US" dirty="0"/>
              <a:t>dotnet publish -c release -r </a:t>
            </a:r>
            <a:r>
              <a:rPr lang="mr-IN" dirty="0"/>
              <a:t>win7-x64</a:t>
            </a:r>
            <a:endParaRPr lang="en-US" dirty="0"/>
          </a:p>
          <a:p>
            <a:pPr lvl="1"/>
            <a:endParaRPr lang="en-US" dirty="0"/>
          </a:p>
          <a:p>
            <a:pPr marL="101600" indent="0">
              <a:buNone/>
            </a:pPr>
            <a:r>
              <a:rPr lang="en-US" dirty="0">
                <a:solidFill>
                  <a:srgbClr val="FF0000"/>
                </a:solidFill>
              </a:rPr>
              <a:t>https://</a:t>
            </a:r>
            <a:r>
              <a:rPr lang="en-US" dirty="0" err="1">
                <a:solidFill>
                  <a:srgbClr val="FF0000"/>
                </a:solidFill>
              </a:rPr>
              <a:t>github.com</a:t>
            </a:r>
            <a:r>
              <a:rPr lang="en-US" dirty="0">
                <a:solidFill>
                  <a:srgbClr val="FF0000"/>
                </a:solidFill>
              </a:rPr>
              <a:t>/dotnet/dotnet-</a:t>
            </a:r>
            <a:r>
              <a:rPr lang="en-US" dirty="0" err="1">
                <a:solidFill>
                  <a:srgbClr val="FF0000"/>
                </a:solidFill>
              </a:rPr>
              <a:t>docker</a:t>
            </a:r>
            <a:r>
              <a:rPr lang="en-US" dirty="0">
                <a:solidFill>
                  <a:srgbClr val="FF0000"/>
                </a:solidFill>
              </a:rPr>
              <a:t>-samples/tree/master/</a:t>
            </a:r>
            <a:r>
              <a:rPr lang="en-US" dirty="0" err="1">
                <a:solidFill>
                  <a:srgbClr val="FF0000"/>
                </a:solidFill>
              </a:rPr>
              <a:t>dotnetapp-selfcontained</a:t>
            </a:r>
            <a:endParaRPr lang="en-US" dirty="0">
              <a:solidFill>
                <a:srgbClr val="FF0000"/>
              </a:solidFill>
            </a:endParaRPr>
          </a:p>
          <a:p>
            <a:endParaRPr lang="en-US" dirty="0"/>
          </a:p>
          <a:p>
            <a:endParaRPr lang="en-US" dirty="0"/>
          </a:p>
        </p:txBody>
      </p:sp>
    </p:spTree>
    <p:extLst>
      <p:ext uri="{BB962C8B-B14F-4D97-AF65-F5344CB8AC3E}">
        <p14:creationId xmlns:p14="http://schemas.microsoft.com/office/powerpoint/2010/main" val="19304006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Deploying Standalone apps with Docker</a:t>
            </a:r>
          </a:p>
        </p:txBody>
      </p:sp>
    </p:spTree>
    <p:extLst>
      <p:ext uri="{BB962C8B-B14F-4D97-AF65-F5344CB8AC3E}">
        <p14:creationId xmlns:p14="http://schemas.microsoft.com/office/powerpoint/2010/main" val="188455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solidFill>
                  <a:schemeClr val="tx1"/>
                </a:solidFill>
              </a:rPr>
              <a:t>ASP.NET Core  is 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14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pic>
        <p:nvPicPr>
          <p:cNvPr id="6" name="Picture 5" descr="A screenshot of a computer&#10;&#10;Description generated with high confidence">
            <a:extLst>
              <a:ext uri="{FF2B5EF4-FFF2-40B4-BE49-F238E27FC236}">
                <a16:creationId xmlns:a16="http://schemas.microsoft.com/office/drawing/2014/main" id="{E7B77187-D59D-4960-A700-014EC29E45DD}"/>
              </a:ext>
            </a:extLst>
          </p:cNvPr>
          <p:cNvPicPr>
            <a:picLocks noChangeAspect="1"/>
          </p:cNvPicPr>
          <p:nvPr/>
        </p:nvPicPr>
        <p:blipFill>
          <a:blip r:embed="rId3"/>
          <a:stretch>
            <a:fillRect/>
          </a:stretch>
        </p:blipFill>
        <p:spPr>
          <a:xfrm>
            <a:off x="0" y="1394165"/>
            <a:ext cx="12436475" cy="4866060"/>
          </a:xfrm>
          <a:prstGeom prst="rect">
            <a:avLst/>
          </a:prstGeom>
        </p:spPr>
      </p:pic>
    </p:spTree>
    <p:extLst>
      <p:ext uri="{BB962C8B-B14F-4D97-AF65-F5344CB8AC3E}">
        <p14:creationId xmlns:p14="http://schemas.microsoft.com/office/powerpoint/2010/main" val="487499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28027</TotalTime>
  <Words>2961</Words>
  <Application>Microsoft Office PowerPoint</Application>
  <PresentationFormat>Custom</PresentationFormat>
  <Paragraphs>448</Paragraphs>
  <Slides>39</Slides>
  <Notes>39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39</vt:i4>
      </vt:variant>
    </vt:vector>
  </HeadingPairs>
  <TitlesOfParts>
    <vt:vector size="51"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Introducing .NET Core</vt:lpstr>
      <vt:lpstr>.NET platform</vt:lpstr>
      <vt:lpstr>.NET Core -- Cross-platform services</vt:lpstr>
      <vt:lpstr>.NET Core</vt:lpstr>
      <vt:lpstr>ASP.NET Core  is Fast!</vt:lpstr>
      <vt:lpstr>PowerPoint Presentation</vt:lpstr>
      <vt:lpstr>50% of .NET Core contributions are from the community</vt:lpstr>
      <vt:lpstr>.NET Open Source Contributions as of 2017</vt:lpstr>
      <vt:lpstr>Technical Steering Group</vt:lpstr>
      <vt:lpstr>.NET Core: product shape</vt:lpstr>
      <vt:lpstr>.NET Core Distributions </vt:lpstr>
      <vt:lpstr>.NET Core Runtime Deployment Options</vt:lpstr>
      <vt:lpstr>Workloads</vt:lpstr>
      <vt:lpstr>Developer Experiences</vt:lpstr>
      <vt:lpstr>Supported OSes</vt:lpstr>
      <vt:lpstr>http://redhatloves.net</vt:lpstr>
      <vt:lpstr>PowerPoint Presentation</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are the .NET Core command-line tools?</vt:lpstr>
      <vt:lpstr>Principles of design</vt:lpstr>
      <vt:lpstr>CLI commands: basic architecture </vt:lpstr>
      <vt:lpstr>CLI commands: architecture explained</vt:lpstr>
      <vt:lpstr>.NET Core SDK Commandline Usage (1/2)</vt:lpstr>
      <vt:lpstr>.NET Core SDK Commandline Usage (2/2)</vt:lpstr>
      <vt:lpstr>Demo</vt:lpstr>
      <vt:lpstr>.NET Core Deployment</vt:lpstr>
      <vt:lpstr>For Development</vt:lpstr>
      <vt:lpstr>For Apps – two options</vt:lpstr>
      <vt:lpstr>Servicing Updates</vt:lpstr>
      <vt:lpstr>Deployment Examples </vt:lpstr>
      <vt:lpstr>Self-contained deployment</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654</cp:revision>
  <dcterms:created xsi:type="dcterms:W3CDTF">2014-06-10T19:28:25Z</dcterms:created>
  <dcterms:modified xsi:type="dcterms:W3CDTF">2017-09-17T11:08:38Z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