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34"/>
  </p:notesMasterIdLst>
  <p:handoutMasterIdLst>
    <p:handoutMasterId r:id="rId35"/>
  </p:handoutMasterIdLst>
  <p:sldIdLst>
    <p:sldId id="1393" r:id="rId7"/>
    <p:sldId id="1667" r:id="rId8"/>
    <p:sldId id="1661" r:id="rId9"/>
    <p:sldId id="1668" r:id="rId10"/>
    <p:sldId id="1669" r:id="rId11"/>
    <p:sldId id="1670" r:id="rId12"/>
    <p:sldId id="1663" r:id="rId13"/>
    <p:sldId id="1662" r:id="rId14"/>
    <p:sldId id="1694" r:id="rId15"/>
    <p:sldId id="1695" r:id="rId16"/>
    <p:sldId id="1671" r:id="rId17"/>
    <p:sldId id="1672" r:id="rId18"/>
    <p:sldId id="1692" r:id="rId19"/>
    <p:sldId id="1691" r:id="rId20"/>
    <p:sldId id="1693" r:id="rId21"/>
    <p:sldId id="1675" r:id="rId22"/>
    <p:sldId id="1676" r:id="rId23"/>
    <p:sldId id="1686" r:id="rId24"/>
    <p:sldId id="1687" r:id="rId25"/>
    <p:sldId id="1688" r:id="rId26"/>
    <p:sldId id="1689" r:id="rId27"/>
    <p:sldId id="1681" r:id="rId28"/>
    <p:sldId id="1690" r:id="rId29"/>
    <p:sldId id="1536" r:id="rId30"/>
    <p:sldId id="1677" r:id="rId31"/>
    <p:sldId id="1678" r:id="rId32"/>
    <p:sldId id="167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67"/>
            <p14:sldId id="1661"/>
            <p14:sldId id="1668"/>
            <p14:sldId id="1669"/>
            <p14:sldId id="1670"/>
            <p14:sldId id="1663"/>
            <p14:sldId id="1662"/>
            <p14:sldId id="1694"/>
            <p14:sldId id="1695"/>
            <p14:sldId id="1671"/>
            <p14:sldId id="1672"/>
            <p14:sldId id="1692"/>
            <p14:sldId id="1691"/>
            <p14:sldId id="1693"/>
            <p14:sldId id="1675"/>
            <p14:sldId id="1676"/>
            <p14:sldId id="1686"/>
            <p14:sldId id="1687"/>
            <p14:sldId id="1688"/>
            <p14:sldId id="1689"/>
            <p14:sldId id="1681"/>
            <p14:sldId id="1690"/>
            <p14:sldId id="1536"/>
            <p14:sldId id="167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8255" autoAdjust="0"/>
  </p:normalViewPr>
  <p:slideViewPr>
    <p:cSldViewPr>
      <p:cViewPr varScale="1">
        <p:scale>
          <a:sx n="75" d="100"/>
          <a:sy n="75" d="100"/>
        </p:scale>
        <p:origin x="27" y="22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9/17/2017 10:21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9/17/2017 10:20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37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7851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(MSDN </a:t>
            </a:r>
            <a:r>
              <a:rPr lang="en-US"/>
              <a:t>Magazine September 2017 - https://msdn.microsoft.com/en-us/magazine/mt842512)</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853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https://docs.microsoft.com/en-us/aspnet/core/mvc/razor-pages/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5195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3308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725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7036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714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3267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7426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67849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6300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13122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4317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10:21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10:21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95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10:21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827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10:21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7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185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720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940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sp.net/en/latest/fundamentals/localization.html"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spnet/Mvc/tree/dev/src/Microsoft.AspNet.Mvc.TagHelpers" TargetMode="External"/><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344852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Tree>
    <p:extLst>
      <p:ext uri="{BB962C8B-B14F-4D97-AF65-F5344CB8AC3E}">
        <p14:creationId xmlns:p14="http://schemas.microsoft.com/office/powerpoint/2010/main" val="41892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
        <p:nvSpPr>
          <p:cNvPr id="3" name="Text Placeholder 2"/>
          <p:cNvSpPr>
            <a:spLocks noGrp="1"/>
          </p:cNvSpPr>
          <p:nvPr>
            <p:ph type="body" sz="quarter" idx="10"/>
          </p:nvPr>
        </p:nvSpPr>
        <p:spPr>
          <a:xfrm>
            <a:off x="274638" y="1212850"/>
            <a:ext cx="11887200" cy="1902059"/>
          </a:xfrm>
        </p:spPr>
        <p:txBody>
          <a:bodyPr/>
          <a:lstStyle/>
          <a:p>
            <a:pPr marL="571500" indent="-571500">
              <a:buFont typeface="Arial" panose="020B0604020202020204" pitchFamily="34" charset="0"/>
              <a:buChar char="•"/>
            </a:pPr>
            <a:r>
              <a:rPr lang="en-US" dirty="0"/>
              <a:t>Runs on all the same MVC infrastructure</a:t>
            </a:r>
          </a:p>
          <a:p>
            <a:pPr marL="571500" indent="-571500">
              <a:buFont typeface="Arial" panose="020B0604020202020204" pitchFamily="34" charset="0"/>
              <a:buChar char="•"/>
            </a:pPr>
            <a:r>
              <a:rPr lang="en-US" dirty="0"/>
              <a:t>Better encapsulation and grouping of UI details</a:t>
            </a:r>
          </a:p>
          <a:p>
            <a:pPr marL="571500" indent="-571500">
              <a:buFont typeface="Arial" panose="020B0604020202020204" pitchFamily="34" charset="0"/>
              <a:buChar char="•"/>
            </a:pPr>
            <a:r>
              <a:rPr lang="en-US" dirty="0"/>
              <a:t>Fewer folders and files</a:t>
            </a:r>
          </a:p>
        </p:txBody>
      </p:sp>
      <p:grpSp>
        <p:nvGrpSpPr>
          <p:cNvPr id="12" name="Group 11">
            <a:extLst>
              <a:ext uri="{FF2B5EF4-FFF2-40B4-BE49-F238E27FC236}">
                <a16:creationId xmlns:a16="http://schemas.microsoft.com/office/drawing/2014/main" id="{646A06FA-1DF8-435A-AFF5-7DC1405E386A}"/>
              </a:ext>
            </a:extLst>
          </p:cNvPr>
          <p:cNvGrpSpPr/>
          <p:nvPr/>
        </p:nvGrpSpPr>
        <p:grpSpPr>
          <a:xfrm>
            <a:off x="627058" y="3360102"/>
            <a:ext cx="11182359" cy="3383244"/>
            <a:chOff x="1006214" y="3360102"/>
            <a:chExt cx="11182359" cy="3383244"/>
          </a:xfrm>
        </p:grpSpPr>
        <p:grpSp>
          <p:nvGrpSpPr>
            <p:cNvPr id="6" name="Group 5">
              <a:extLst>
                <a:ext uri="{FF2B5EF4-FFF2-40B4-BE49-F238E27FC236}">
                  <a16:creationId xmlns:a16="http://schemas.microsoft.com/office/drawing/2014/main" id="{BBA0D792-3906-4FCE-A8D3-81564110AF09}"/>
                </a:ext>
              </a:extLst>
            </p:cNvPr>
            <p:cNvGrpSpPr/>
            <p:nvPr/>
          </p:nvGrpSpPr>
          <p:grpSpPr>
            <a:xfrm>
              <a:off x="1006214" y="3360103"/>
              <a:ext cx="5486340" cy="3383243"/>
              <a:chOff x="1006214" y="3360103"/>
              <a:chExt cx="5486340" cy="3383243"/>
            </a:xfrm>
          </p:grpSpPr>
          <p:sp>
            <p:nvSpPr>
              <p:cNvPr id="4" name="Rectangle 3">
                <a:extLst>
                  <a:ext uri="{FF2B5EF4-FFF2-40B4-BE49-F238E27FC236}">
                    <a16:creationId xmlns:a16="http://schemas.microsoft.com/office/drawing/2014/main" id="{4774F918-7327-4CDD-8082-5A278E506246}"/>
                  </a:ext>
                </a:extLst>
              </p:cNvPr>
              <p:cNvSpPr/>
              <p:nvPr/>
            </p:nvSpPr>
            <p:spPr bwMode="auto">
              <a:xfrm>
                <a:off x="1006214" y="3360103"/>
                <a:ext cx="5486340" cy="3383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b="1" dirty="0">
                    <a:gradFill>
                      <a:gsLst>
                        <a:gs pos="0">
                          <a:srgbClr val="FFFFFF"/>
                        </a:gs>
                        <a:gs pos="100000">
                          <a:srgbClr val="FFFFFF"/>
                        </a:gs>
                      </a:gsLst>
                      <a:lin ang="5400000" scaled="0"/>
                    </a:gradFill>
                    <a:ea typeface="Segoe UI" pitchFamily="34" charset="0"/>
                    <a:cs typeface="Segoe UI" pitchFamily="34" charset="0"/>
                  </a:rPr>
                  <a:t>MVC</a:t>
                </a:r>
              </a:p>
            </p:txBody>
          </p:sp>
          <p:sp>
            <p:nvSpPr>
              <p:cNvPr id="5" name="TextBox 4">
                <a:extLst>
                  <a:ext uri="{FF2B5EF4-FFF2-40B4-BE49-F238E27FC236}">
                    <a16:creationId xmlns:a16="http://schemas.microsoft.com/office/drawing/2014/main" id="{E71C5A55-C0AA-4DDC-829C-2CE6CA55B88D}"/>
                  </a:ext>
                </a:extLst>
              </p:cNvPr>
              <p:cNvSpPr txBox="1"/>
              <p:nvPr/>
            </p:nvSpPr>
            <p:spPr>
              <a:xfrm>
                <a:off x="1097653" y="4137335"/>
                <a:ext cx="5268815" cy="254223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/Controllers/</a:t>
                </a:r>
                <a:r>
                  <a:rPr lang="en-US" sz="2800" dirty="0" err="1">
                    <a:gradFill>
                      <a:gsLst>
                        <a:gs pos="2917">
                          <a:schemeClr val="tx1"/>
                        </a:gs>
                        <a:gs pos="30000">
                          <a:schemeClr val="tx1"/>
                        </a:gs>
                      </a:gsLst>
                      <a:lin ang="5400000" scaled="0"/>
                    </a:gradFill>
                  </a:rPr>
                  <a:t>CartController.cs</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a:t>
                </a:r>
                <a:r>
                  <a:rPr lang="en-US" sz="2800" dirty="0" err="1">
                    <a:gradFill>
                      <a:gsLst>
                        <a:gs pos="2917">
                          <a:schemeClr val="tx1"/>
                        </a:gs>
                        <a:gs pos="30000">
                          <a:schemeClr val="tx1"/>
                        </a:gs>
                      </a:gsLst>
                      <a:lin ang="5400000" scaled="0"/>
                    </a:gradFill>
                  </a:rPr>
                  <a:t>ViewModels</a:t>
                </a:r>
                <a:r>
                  <a:rPr lang="en-US" sz="2800" dirty="0">
                    <a:gradFill>
                      <a:gsLst>
                        <a:gs pos="2917">
                          <a:schemeClr val="tx1"/>
                        </a:gs>
                        <a:gs pos="30000">
                          <a:schemeClr val="tx1"/>
                        </a:gs>
                      </a:gsLst>
                      <a:lin ang="5400000" scaled="0"/>
                    </a:gradFill>
                  </a:rPr>
                  <a:t>/</a:t>
                </a:r>
                <a:r>
                  <a:rPr lang="en-US" sz="2800" dirty="0" err="1">
                    <a:gradFill>
                      <a:gsLst>
                        <a:gs pos="2917">
                          <a:schemeClr val="tx1"/>
                        </a:gs>
                        <a:gs pos="30000">
                          <a:schemeClr val="tx1"/>
                        </a:gs>
                      </a:gsLst>
                      <a:lin ang="5400000" scaled="0"/>
                    </a:gradFill>
                  </a:rPr>
                  <a:t>CartViewModel.cs</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/Views/Cart/</a:t>
                </a:r>
                <a:r>
                  <a:rPr lang="en-US" sz="2800" dirty="0" err="1">
                    <a:gradFill>
                      <a:gsLst>
                        <a:gs pos="2917">
                          <a:schemeClr val="tx1"/>
                        </a:gs>
                        <a:gs pos="30000">
                          <a:schemeClr val="tx1"/>
                        </a:gs>
                      </a:gsLst>
                      <a:lin ang="5400000" scaled="0"/>
                    </a:gradFill>
                  </a:rPr>
                  <a:t>Index.cshtml</a:t>
                </a: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b="1" dirty="0">
                    <a:gradFill>
                      <a:gsLst>
                        <a:gs pos="2917">
                          <a:schemeClr val="tx1"/>
                        </a:gs>
                        <a:gs pos="30000">
                          <a:schemeClr val="tx1"/>
                        </a:gs>
                      </a:gsLst>
                      <a:lin ang="5400000" scaled="0"/>
                    </a:gradFill>
                  </a:rPr>
                  <a:t>3</a:t>
                </a:r>
                <a:r>
                  <a:rPr lang="en-US" sz="2800" dirty="0">
                    <a:gradFill>
                      <a:gsLst>
                        <a:gs pos="2917">
                          <a:schemeClr val="tx1"/>
                        </a:gs>
                        <a:gs pos="30000">
                          <a:schemeClr val="tx1"/>
                        </a:gs>
                      </a:gsLst>
                      <a:lin ang="5400000" scaled="0"/>
                    </a:gradFill>
                  </a:rPr>
                  <a:t> Root Level Folders</a:t>
                </a:r>
              </a:p>
            </p:txBody>
          </p:sp>
        </p:grpSp>
        <p:grpSp>
          <p:nvGrpSpPr>
            <p:cNvPr id="11" name="Group 10">
              <a:extLst>
                <a:ext uri="{FF2B5EF4-FFF2-40B4-BE49-F238E27FC236}">
                  <a16:creationId xmlns:a16="http://schemas.microsoft.com/office/drawing/2014/main" id="{96FA3BDA-FB41-4C28-A26A-7C2EA65A7E2E}"/>
                </a:ext>
              </a:extLst>
            </p:cNvPr>
            <p:cNvGrpSpPr/>
            <p:nvPr/>
          </p:nvGrpSpPr>
          <p:grpSpPr>
            <a:xfrm>
              <a:off x="6702233" y="3360102"/>
              <a:ext cx="5486340" cy="3383243"/>
              <a:chOff x="6702233" y="3360102"/>
              <a:chExt cx="5486340" cy="3383243"/>
            </a:xfrm>
          </p:grpSpPr>
          <p:grpSp>
            <p:nvGrpSpPr>
              <p:cNvPr id="8" name="Group 7">
                <a:extLst>
                  <a:ext uri="{FF2B5EF4-FFF2-40B4-BE49-F238E27FC236}">
                    <a16:creationId xmlns:a16="http://schemas.microsoft.com/office/drawing/2014/main" id="{A1F1D6CB-1309-43E5-B61E-442F8E97301D}"/>
                  </a:ext>
                </a:extLst>
              </p:cNvPr>
              <p:cNvGrpSpPr/>
              <p:nvPr/>
            </p:nvGrpSpPr>
            <p:grpSpPr>
              <a:xfrm>
                <a:off x="6702233" y="3360102"/>
                <a:ext cx="5486340" cy="3383243"/>
                <a:chOff x="1006214" y="3360103"/>
                <a:chExt cx="5486340" cy="3383243"/>
              </a:xfrm>
            </p:grpSpPr>
            <p:sp>
              <p:nvSpPr>
                <p:cNvPr id="9" name="Rectangle 8">
                  <a:extLst>
                    <a:ext uri="{FF2B5EF4-FFF2-40B4-BE49-F238E27FC236}">
                      <a16:creationId xmlns:a16="http://schemas.microsoft.com/office/drawing/2014/main" id="{DAF65366-7467-4F28-8624-E2C4E8BCD7CD}"/>
                    </a:ext>
                  </a:extLst>
                </p:cNvPr>
                <p:cNvSpPr/>
                <p:nvPr/>
              </p:nvSpPr>
              <p:spPr bwMode="auto">
                <a:xfrm>
                  <a:off x="1006214" y="3360103"/>
                  <a:ext cx="5486340" cy="3383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b="1" dirty="0">
                      <a:gradFill>
                        <a:gsLst>
                          <a:gs pos="0">
                            <a:srgbClr val="FFFFFF"/>
                          </a:gs>
                          <a:gs pos="100000">
                            <a:srgbClr val="FFFFFF"/>
                          </a:gs>
                        </a:gsLst>
                        <a:lin ang="5400000" scaled="0"/>
                      </a:gradFill>
                      <a:ea typeface="Segoe UI" pitchFamily="34" charset="0"/>
                      <a:cs typeface="Segoe UI" pitchFamily="34" charset="0"/>
                    </a:rPr>
                    <a:t>Razor Pages</a:t>
                  </a:r>
                </a:p>
              </p:txBody>
            </p:sp>
            <p:sp>
              <p:nvSpPr>
                <p:cNvPr id="10" name="TextBox 9">
                  <a:extLst>
                    <a:ext uri="{FF2B5EF4-FFF2-40B4-BE49-F238E27FC236}">
                      <a16:creationId xmlns:a16="http://schemas.microsoft.com/office/drawing/2014/main" id="{0C9260B4-0376-4297-8BF0-7BD111474A45}"/>
                    </a:ext>
                  </a:extLst>
                </p:cNvPr>
                <p:cNvSpPr txBox="1"/>
                <p:nvPr/>
              </p:nvSpPr>
              <p:spPr>
                <a:xfrm>
                  <a:off x="1097653" y="4137335"/>
                  <a:ext cx="4244175" cy="254223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/Pages/Cart/</a:t>
                  </a:r>
                  <a:r>
                    <a:rPr lang="en-US" sz="2800" dirty="0" err="1">
                      <a:gradFill>
                        <a:gsLst>
                          <a:gs pos="2917">
                            <a:schemeClr val="tx1"/>
                          </a:gs>
                          <a:gs pos="30000">
                            <a:schemeClr val="tx1"/>
                          </a:gs>
                        </a:gsLst>
                        <a:lin ang="5400000" scaled="0"/>
                      </a:gradFill>
                    </a:rPr>
                    <a:t>Index.cshtml</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      </a:t>
                  </a:r>
                  <a:r>
                    <a:rPr lang="en-US" sz="2800" dirty="0" err="1">
                      <a:gradFill>
                        <a:gsLst>
                          <a:gs pos="2917">
                            <a:schemeClr val="tx1"/>
                          </a:gs>
                          <a:gs pos="30000">
                            <a:schemeClr val="tx1"/>
                          </a:gs>
                        </a:gsLst>
                        <a:lin ang="5400000" scaled="0"/>
                      </a:gradFill>
                    </a:rPr>
                    <a:t>Index.cshtml.cs</a:t>
                  </a: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b="1" dirty="0">
                      <a:gradFill>
                        <a:gsLst>
                          <a:gs pos="2917">
                            <a:schemeClr val="tx1"/>
                          </a:gs>
                          <a:gs pos="30000">
                            <a:schemeClr val="tx1"/>
                          </a:gs>
                        </a:gsLst>
                        <a:lin ang="5400000" scaled="0"/>
                      </a:gradFill>
                    </a:rPr>
                    <a:t>1</a:t>
                  </a:r>
                  <a:r>
                    <a:rPr lang="en-US" sz="2800" dirty="0">
                      <a:gradFill>
                        <a:gsLst>
                          <a:gs pos="2917">
                            <a:schemeClr val="tx1"/>
                          </a:gs>
                          <a:gs pos="30000">
                            <a:schemeClr val="tx1"/>
                          </a:gs>
                        </a:gsLst>
                        <a:lin ang="5400000" scaled="0"/>
                      </a:gradFill>
                    </a:rPr>
                    <a:t> Root Level Folder</a:t>
                  </a:r>
                </a:p>
              </p:txBody>
            </p:sp>
          </p:grpSp>
          <p:sp>
            <p:nvSpPr>
              <p:cNvPr id="7" name="Arrow: Bent 6">
                <a:extLst>
                  <a:ext uri="{FF2B5EF4-FFF2-40B4-BE49-F238E27FC236}">
                    <a16:creationId xmlns:a16="http://schemas.microsoft.com/office/drawing/2014/main" id="{4CF1ECEA-5ACC-475A-A146-D37A091A09A8}"/>
                  </a:ext>
                </a:extLst>
              </p:cNvPr>
              <p:cNvSpPr/>
              <p:nvPr/>
            </p:nvSpPr>
            <p:spPr bwMode="auto">
              <a:xfrm rot="10951351" flipH="1">
                <a:off x="7229970" y="4691873"/>
                <a:ext cx="274317" cy="274315"/>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62554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98378"/>
            <a:ext cx="11887200" cy="1735860"/>
          </a:xfrm>
          <a:solidFill>
            <a:schemeClr val="accent1">
              <a:lumMod val="50000"/>
            </a:schemeClr>
          </a:solidFill>
        </p:spPr>
        <p:txBody>
          <a:bodyPr/>
          <a:lstStyle/>
          <a:p>
            <a:r>
              <a:rPr lang="pt-BR" sz="2400" dirty="0">
                <a:latin typeface="Consolas" panose="020B0609020204030204" pitchFamily="49" charset="0"/>
              </a:rPr>
              <a:t>@page</a:t>
            </a:r>
          </a:p>
          <a:p>
            <a:r>
              <a:rPr lang="pt-BR" sz="2400" dirty="0">
                <a:latin typeface="Consolas" panose="020B0609020204030204" pitchFamily="49" charset="0"/>
              </a:rPr>
              <a:t>@using RazorPages</a:t>
            </a:r>
          </a:p>
          <a:p>
            <a:r>
              <a:rPr lang="pt-BR" sz="2400" dirty="0">
                <a:latin typeface="Consolas" panose="020B0609020204030204" pitchFamily="49" charset="0"/>
              </a:rPr>
              <a:t>@model IndexModel </a:t>
            </a:r>
          </a:p>
          <a:p>
            <a:r>
              <a:rPr lang="pt-BR" sz="2400" dirty="0">
                <a:latin typeface="Consolas" panose="020B0609020204030204" pitchFamily="49" charset="0"/>
              </a:rPr>
              <a:t>&lt;p&gt; @Model.Message &lt;/p&gt;</a:t>
            </a:r>
            <a:endParaRPr lang="en-US" sz="2400" dirty="0">
              <a:latin typeface="Consolas" panose="020B0609020204030204" pitchFamily="49" charset="0"/>
            </a:endParaRPr>
          </a:p>
        </p:txBody>
      </p:sp>
      <p:sp>
        <p:nvSpPr>
          <p:cNvPr id="4" name="Text Placeholder 2">
            <a:extLst>
              <a:ext uri="{FF2B5EF4-FFF2-40B4-BE49-F238E27FC236}">
                <a16:creationId xmlns:a16="http://schemas.microsoft.com/office/drawing/2014/main" id="{076385EF-156D-42CD-B692-E883696498DF}"/>
              </a:ext>
            </a:extLst>
          </p:cNvPr>
          <p:cNvSpPr txBox="1">
            <a:spLocks/>
          </p:cNvSpPr>
          <p:nvPr/>
        </p:nvSpPr>
        <p:spPr>
          <a:xfrm>
            <a:off x="274638" y="2209351"/>
            <a:ext cx="11887200" cy="4579715"/>
          </a:xfrm>
          <a:prstGeom prst="rect">
            <a:avLst/>
          </a:prstGeom>
          <a:solidFill>
            <a:schemeClr val="accent1">
              <a:lumMod val="50000"/>
            </a:schemeClr>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onsolas" panose="020B0609020204030204" pitchFamily="49" charset="0"/>
              </a:rPr>
              <a:t>using </a:t>
            </a:r>
            <a:r>
              <a:rPr lang="en-US" sz="2400" dirty="0" err="1">
                <a:latin typeface="Consolas" panose="020B0609020204030204" pitchFamily="49" charset="0"/>
              </a:rPr>
              <a:t>Microsoft.AspNetCore.Mvc.RazorPages</a:t>
            </a:r>
            <a:r>
              <a:rPr lang="en-US" sz="2400" dirty="0">
                <a:latin typeface="Consolas" panose="020B0609020204030204" pitchFamily="49" charset="0"/>
              </a:rPr>
              <a:t>; </a:t>
            </a:r>
          </a:p>
          <a:p>
            <a:r>
              <a:rPr lang="en-US" sz="2400" dirty="0">
                <a:latin typeface="Consolas" panose="020B0609020204030204" pitchFamily="49" charset="0"/>
              </a:rPr>
              <a:t>using System; </a:t>
            </a:r>
          </a:p>
          <a:p>
            <a:r>
              <a:rPr lang="en-US" sz="2400" dirty="0">
                <a:latin typeface="Consolas" panose="020B0609020204030204" pitchFamily="49" charset="0"/>
              </a:rPr>
              <a:t>namespace </a:t>
            </a:r>
            <a:r>
              <a:rPr lang="en-US" sz="2400" dirty="0" err="1">
                <a:latin typeface="Consolas" panose="020B0609020204030204" pitchFamily="49" charset="0"/>
              </a:rPr>
              <a:t>RazorPages</a:t>
            </a:r>
            <a:r>
              <a:rPr lang="en-US" sz="2400" dirty="0">
                <a:latin typeface="Consolas" panose="020B0609020204030204" pitchFamily="49" charset="0"/>
              </a:rPr>
              <a:t> { </a:t>
            </a:r>
          </a:p>
          <a:p>
            <a:r>
              <a:rPr lang="en-US" sz="2400" dirty="0">
                <a:latin typeface="Consolas" panose="020B0609020204030204" pitchFamily="49" charset="0"/>
              </a:rPr>
              <a:t>public class </a:t>
            </a:r>
            <a:r>
              <a:rPr lang="en-US" sz="2400" dirty="0" err="1">
                <a:latin typeface="Consolas" panose="020B0609020204030204" pitchFamily="49" charset="0"/>
              </a:rPr>
              <a:t>IndexModel</a:t>
            </a:r>
            <a:r>
              <a:rPr lang="en-US" sz="2400" dirty="0">
                <a:latin typeface="Consolas" panose="020B0609020204030204" pitchFamily="49" charset="0"/>
              </a:rPr>
              <a:t> : </a:t>
            </a:r>
            <a:r>
              <a:rPr lang="en-US" sz="2400" dirty="0" err="1">
                <a:latin typeface="Consolas" panose="020B0609020204030204" pitchFamily="49" charset="0"/>
              </a:rPr>
              <a:t>PageModel</a:t>
            </a:r>
            <a:r>
              <a:rPr lang="en-US" sz="2400" dirty="0">
                <a:latin typeface="Consolas" panose="020B0609020204030204" pitchFamily="49" charset="0"/>
              </a:rPr>
              <a:t> </a:t>
            </a:r>
          </a:p>
          <a:p>
            <a:r>
              <a:rPr lang="en-US" sz="2400" dirty="0">
                <a:latin typeface="Consolas" panose="020B0609020204030204" pitchFamily="49" charset="0"/>
              </a:rPr>
              <a:t>{ </a:t>
            </a:r>
          </a:p>
          <a:p>
            <a:r>
              <a:rPr lang="en-US" sz="2400" dirty="0">
                <a:latin typeface="Consolas" panose="020B0609020204030204" pitchFamily="49" charset="0"/>
              </a:rPr>
              <a:t>	public string Message { get; private set; } = "Hello. "; </a:t>
            </a:r>
          </a:p>
          <a:p>
            <a:r>
              <a:rPr lang="en-US" sz="2400" dirty="0">
                <a:latin typeface="Consolas" panose="020B0609020204030204" pitchFamily="49" charset="0"/>
              </a:rPr>
              <a:t>	public void </a:t>
            </a:r>
            <a:r>
              <a:rPr lang="en-US" sz="2400" dirty="0" err="1">
                <a:latin typeface="Consolas" panose="020B0609020204030204" pitchFamily="49" charset="0"/>
              </a:rPr>
              <a:t>OnGet</a:t>
            </a:r>
            <a:r>
              <a:rPr lang="en-US" sz="2400" dirty="0">
                <a:latin typeface="Consolas" panose="020B0609020204030204" pitchFamily="49" charset="0"/>
              </a:rPr>
              <a:t>() </a:t>
            </a:r>
          </a:p>
          <a:p>
            <a:r>
              <a:rPr lang="en-US" sz="2400" dirty="0">
                <a:latin typeface="Consolas" panose="020B0609020204030204" pitchFamily="49" charset="0"/>
              </a:rPr>
              <a:t>	{ </a:t>
            </a:r>
          </a:p>
          <a:p>
            <a:r>
              <a:rPr lang="en-US" sz="2400" dirty="0">
                <a:latin typeface="Consolas" panose="020B0609020204030204" pitchFamily="49" charset="0"/>
              </a:rPr>
              <a:t>		Message += $" Server time is { </a:t>
            </a:r>
            <a:r>
              <a:rPr lang="en-US" sz="2400" dirty="0" err="1">
                <a:latin typeface="Consolas" panose="020B0609020204030204" pitchFamily="49" charset="0"/>
              </a:rPr>
              <a:t>DateTime.Now</a:t>
            </a:r>
            <a:r>
              <a:rPr lang="en-US" sz="2400" dirty="0">
                <a:latin typeface="Consolas" panose="020B0609020204030204" pitchFamily="49" charset="0"/>
              </a:rPr>
              <a:t> }"; } </a:t>
            </a:r>
          </a:p>
          <a:p>
            <a:r>
              <a:rPr lang="en-US" sz="2400" dirty="0">
                <a:latin typeface="Consolas" panose="020B0609020204030204" pitchFamily="49" charset="0"/>
              </a:rPr>
              <a:t>	} </a:t>
            </a:r>
          </a:p>
          <a:p>
            <a:r>
              <a:rPr lang="en-US" sz="2400" dirty="0">
                <a:latin typeface="Consolas" panose="020B0609020204030204" pitchFamily="49" charset="0"/>
              </a:rPr>
              <a:t>}</a:t>
            </a:r>
          </a:p>
        </p:txBody>
      </p:sp>
    </p:spTree>
    <p:extLst>
      <p:ext uri="{BB962C8B-B14F-4D97-AF65-F5344CB8AC3E}">
        <p14:creationId xmlns:p14="http://schemas.microsoft.com/office/powerpoint/2010/main" val="3860473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27862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11921860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318695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3"/>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9513440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p:txBody>
          <a:bodyPr/>
          <a:lstStyle/>
          <a:p>
            <a:pPr marL="0" indent="0">
              <a:buNone/>
            </a:pPr>
            <a:r>
              <a:rPr lang="en-US" sz="3199" dirty="0"/>
              <a:t>HTML helpers expressed as tags</a:t>
            </a:r>
          </a:p>
          <a:p>
            <a:pPr marL="0" indent="0">
              <a:buNone/>
            </a:pPr>
            <a:r>
              <a:rPr lang="en-US" sz="1800" dirty="0"/>
              <a:t>Ex. Instead of: </a:t>
            </a:r>
          </a:p>
          <a:p>
            <a:pPr marL="0" indent="0">
              <a:buNone/>
            </a:pPr>
            <a:r>
              <a:rPr lang="it-IT" sz="2000" b="1" dirty="0">
                <a:latin typeface="Consolas" panose="020B0609020204030204" pitchFamily="49" charset="0"/>
              </a:rPr>
              <a:t>@Html.LabelFor(m =&gt; m.UserName, new { @class = "col-md-2 control-label" })</a:t>
            </a:r>
            <a:endParaRPr lang="en-US" sz="2000" b="1" dirty="0">
              <a:latin typeface="Consolas" panose="020B0609020204030204" pitchFamily="49" charset="0"/>
            </a:endParaRPr>
          </a:p>
          <a:p>
            <a:pPr marL="0" indent="0">
              <a:buNone/>
            </a:pPr>
            <a:r>
              <a:rPr lang="en-US" sz="1800" dirty="0"/>
              <a:t>Write this: </a:t>
            </a:r>
          </a:p>
          <a:p>
            <a:pPr marL="0" indent="0">
              <a:buNone/>
            </a:pPr>
            <a:r>
              <a:rPr lang="en-US" sz="2000" b="1" dirty="0">
                <a:latin typeface="Consolas" panose="020B0609020204030204" pitchFamily="49" charset="0"/>
              </a:rPr>
              <a:t>&lt;label asp-for="</a:t>
            </a:r>
            <a:r>
              <a:rPr lang="en-US" sz="2000" b="1" dirty="0" err="1">
                <a:latin typeface="Consolas" panose="020B0609020204030204" pitchFamily="49" charset="0"/>
              </a:rPr>
              <a:t>UserName</a:t>
            </a:r>
            <a:r>
              <a:rPr lang="en-US" sz="2000" b="1" dirty="0">
                <a:latin typeface="Consolas" panose="020B0609020204030204" pitchFamily="49" charset="0"/>
              </a:rPr>
              <a:t>" class="col-md-2 control-label"&gt;&lt;/label&gt;</a:t>
            </a:r>
          </a:p>
          <a:p>
            <a:pPr marL="0" indent="0">
              <a:buNone/>
            </a:pPr>
            <a:endParaRPr lang="en-US" sz="1800" dirty="0"/>
          </a:p>
          <a:p>
            <a:pPr marL="0" indent="0">
              <a:buNone/>
            </a:pPr>
            <a:r>
              <a:rPr lang="en-US" sz="3199" dirty="0"/>
              <a:t>Easier to customize with additional attributes</a:t>
            </a:r>
          </a:p>
          <a:p>
            <a:pPr marL="0" indent="0">
              <a:buNone/>
            </a:pPr>
            <a:endParaRPr lang="en-US" sz="1800" dirty="0"/>
          </a:p>
          <a:p>
            <a:pPr marL="0" indent="0">
              <a:buNone/>
            </a:pPr>
            <a:r>
              <a:rPr lang="en-US" sz="3199" dirty="0"/>
              <a:t>Work seamlessly with the HTML editor</a:t>
            </a:r>
          </a:p>
        </p:txBody>
      </p:sp>
    </p:spTree>
    <p:extLst>
      <p:ext uri="{BB962C8B-B14F-4D97-AF65-F5344CB8AC3E}">
        <p14:creationId xmlns:p14="http://schemas.microsoft.com/office/powerpoint/2010/main" val="3482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fontScale="62500" lnSpcReduction="20000"/>
          </a:bodyPr>
          <a:lstStyle/>
          <a:p>
            <a:pPr marL="0" indent="0">
              <a:buNone/>
            </a:pPr>
            <a:r>
              <a:rPr lang="en-US" sz="3199" dirty="0">
                <a:solidFill>
                  <a:srgbClr val="002050"/>
                </a:solidFill>
                <a:latin typeface="Consolas" panose="020B0609020204030204" pitchFamily="49" charset="0"/>
              </a:rPr>
              <a:t>@using (</a:t>
            </a:r>
            <a:r>
              <a:rPr lang="en-US" sz="3199" dirty="0" err="1">
                <a:solidFill>
                  <a:srgbClr val="002050"/>
                </a:solidFill>
                <a:latin typeface="Consolas" panose="020B0609020204030204" pitchFamily="49" charset="0"/>
              </a:rPr>
              <a:t>Html.BeginForm</a:t>
            </a:r>
            <a:r>
              <a:rPr lang="en-US" sz="3199" dirty="0">
                <a:solidFill>
                  <a:srgbClr val="002050"/>
                </a:solidFill>
                <a:latin typeface="Consolas" panose="020B0609020204030204" pitchFamily="49" charset="0"/>
              </a:rPr>
              <a:t>(new { </a:t>
            </a:r>
            <a:r>
              <a:rPr lang="en-US" sz="3199" dirty="0" err="1">
                <a:solidFill>
                  <a:srgbClr val="002050"/>
                </a:solidFill>
                <a:latin typeface="Consolas" panose="020B0609020204030204" pitchFamily="49" charset="0"/>
              </a:rPr>
              <a:t>ReturnUrl</a:t>
            </a:r>
            <a:r>
              <a:rPr lang="en-US" sz="3199" dirty="0">
                <a:solidFill>
                  <a:srgbClr val="002050"/>
                </a:solidFill>
                <a:latin typeface="Consolas" panose="020B0609020204030204" pitchFamily="49" charset="0"/>
              </a:rPr>
              <a:t> = </a:t>
            </a:r>
            <a:r>
              <a:rPr lang="en-US" sz="3199" dirty="0" err="1">
                <a:solidFill>
                  <a:srgbClr val="002050"/>
                </a:solidFill>
                <a:latin typeface="Consolas" panose="020B0609020204030204" pitchFamily="49" charset="0"/>
              </a:rPr>
              <a:t>ViewBag.ReturnUrl</a:t>
            </a:r>
            <a:r>
              <a:rPr lang="en-US" sz="3199" dirty="0">
                <a:solidFill>
                  <a:srgbClr val="002050"/>
                </a:solidFill>
                <a:latin typeface="Consolas" panose="020B0609020204030204" pitchFamily="49" charset="0"/>
              </a:rPr>
              <a:t> })) {</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Html.AntiForgeryToken</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Html.ValidationSummary</a:t>
            </a:r>
            <a:r>
              <a:rPr lang="en-US" sz="3199" dirty="0">
                <a:solidFill>
                  <a:srgbClr val="002050"/>
                </a:solidFill>
                <a:latin typeface="Consolas" panose="020B0609020204030204" pitchFamily="49" charset="0"/>
              </a:rPr>
              <a:t>(true)</a:t>
            </a:r>
          </a:p>
          <a:p>
            <a:pPr marL="0" indent="0">
              <a:buNone/>
            </a:pPr>
            <a:endParaRPr lang="en-US" sz="3199" dirty="0">
              <a:solidFill>
                <a:srgbClr val="002050"/>
              </a:solidFill>
              <a:latin typeface="Consolas" panose="020B0609020204030204" pitchFamily="49" charset="0"/>
            </a:endParaRP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fieldset</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&lt;legend&gt;Log in Form&lt;/legend&gt;</a:t>
            </a: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ol</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&lt;li&gt;</a:t>
            </a:r>
          </a:p>
          <a:p>
            <a:pPr marL="0" indent="0">
              <a:buNone/>
            </a:pPr>
            <a:r>
              <a:rPr lang="en-US" sz="3199" dirty="0">
                <a:solidFill>
                  <a:srgbClr val="002050"/>
                </a:solidFill>
                <a:latin typeface="Consolas" panose="020B0609020204030204" pitchFamily="49" charset="0"/>
              </a:rPr>
              <a:t>                </a:t>
            </a:r>
            <a:r>
              <a:rPr lang="en-US" sz="3199" b="1" dirty="0">
                <a:solidFill>
                  <a:srgbClr val="002050"/>
                </a:solidFill>
                <a:latin typeface="Consolas" panose="020B0609020204030204" pitchFamily="49" charset="0"/>
              </a:rPr>
              <a:t>@</a:t>
            </a:r>
            <a:r>
              <a:rPr lang="en-US" sz="3199" b="1" dirty="0" err="1">
                <a:solidFill>
                  <a:srgbClr val="002050"/>
                </a:solidFill>
                <a:latin typeface="Consolas" panose="020B0609020204030204" pitchFamily="49" charset="0"/>
              </a:rPr>
              <a:t>Html.LabelFor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b="1" dirty="0">
                <a:solidFill>
                  <a:srgbClr val="002050"/>
                </a:solidFill>
                <a:latin typeface="Consolas" panose="020B0609020204030204" pitchFamily="49" charset="0"/>
              </a:rPr>
              <a:t>                @</a:t>
            </a:r>
            <a:r>
              <a:rPr lang="en-US" sz="3199" b="1" dirty="0" err="1">
                <a:solidFill>
                  <a:srgbClr val="002050"/>
                </a:solidFill>
                <a:latin typeface="Consolas" panose="020B0609020204030204" pitchFamily="49" charset="0"/>
              </a:rPr>
              <a:t>Html.TextBoxFor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Html.ValidationMessageFor</a:t>
            </a:r>
            <a:r>
              <a:rPr lang="en-US" sz="3199" dirty="0">
                <a:solidFill>
                  <a:srgbClr val="002050"/>
                </a:solidFill>
                <a:latin typeface="Consolas" panose="020B0609020204030204" pitchFamily="49" charset="0"/>
              </a:rPr>
              <a:t>(m =&gt; </a:t>
            </a:r>
            <a:r>
              <a:rPr lang="en-US" sz="3199" dirty="0" err="1">
                <a:solidFill>
                  <a:srgbClr val="002050"/>
                </a:solidFill>
                <a:latin typeface="Consolas" panose="020B0609020204030204" pitchFamily="49" charset="0"/>
              </a:rPr>
              <a:t>m.UserName</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3530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a:bodyPr>
          <a:lstStyle/>
          <a:p>
            <a:pPr marL="0" indent="0">
              <a:buNone/>
            </a:pPr>
            <a:r>
              <a:rPr lang="en-US" sz="2000" dirty="0">
                <a:solidFill>
                  <a:srgbClr val="002050"/>
                </a:solidFill>
                <a:latin typeface="Consolas" panose="020B0609020204030204" pitchFamily="49" charset="0"/>
              </a:rPr>
              <a:t>&lt;form anti-forgery=“true“ validation-summary=“true” action="Create“&gt; </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fieldset</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&lt;legend&gt;Log in Form&lt;/legend&gt;</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ol</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&lt;li&gt;</a:t>
            </a:r>
          </a:p>
          <a:p>
            <a:pPr marL="0" indent="0">
              <a:buNone/>
            </a:pPr>
            <a:r>
              <a:rPr lang="en-US" sz="2000" dirty="0">
                <a:solidFill>
                  <a:srgbClr val="002050"/>
                </a:solidFill>
                <a:latin typeface="Consolas" panose="020B0609020204030204" pitchFamily="49" charset="0"/>
              </a:rPr>
              <a:t>            &lt;label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&lt;input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&lt;span validation-for="Name" style="</a:t>
            </a:r>
            <a:r>
              <a:rPr lang="en-US" sz="2000" dirty="0" err="1">
                <a:solidFill>
                  <a:srgbClr val="002050"/>
                </a:solidFill>
                <a:latin typeface="Consolas" panose="020B0609020204030204" pitchFamily="49" charset="0"/>
              </a:rPr>
              <a:t>color:blue</a:t>
            </a:r>
            <a:r>
              <a:rPr lang="en-US" sz="2000" dirty="0">
                <a:solidFill>
                  <a:srgbClr val="002050"/>
                </a:solidFill>
                <a:latin typeface="Consolas" panose="020B0609020204030204" pitchFamily="49" charset="0"/>
              </a:rPr>
              <a:t>" /&gt;</a:t>
            </a:r>
          </a:p>
          <a:p>
            <a:pPr marL="0" indent="0">
              <a:buNone/>
            </a:pPr>
            <a:r>
              <a:rPr lang="en-US" sz="2000"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15990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72845" y="1623675"/>
            <a:ext cx="11591218" cy="2015196"/>
          </a:xfrm>
          <a:prstGeom prst="rect">
            <a:avLst/>
          </a:prstGeom>
          <a:solidFill>
            <a:schemeClr val="bg2"/>
          </a:solidFill>
          <a:ln>
            <a:noFill/>
          </a:ln>
          <a:effectLst/>
        </p:spPr>
        <p:txBody>
          <a:bodyPr vert="horz" wrap="none" lIns="93260" tIns="46630" rIns="93260" bIns="46630" numCol="1" anchor="ctr" anchorCtr="0" compatLnSpc="1">
            <a:prstTxWarp prst="textNoShape">
              <a:avLst/>
            </a:prstTxWarp>
            <a:spAutoFit/>
          </a:bodyPr>
          <a:lstStyle/>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public interface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ITagHelper</a:t>
            </a:r>
            <a:endPar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endParaRP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int Order { get; }</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Task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ProcessAsync</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TagHelperContext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context,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TagHelperOutput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output);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p:txBody>
      </p:sp>
      <p:sp>
        <p:nvSpPr>
          <p:cNvPr id="9" name="Title 3"/>
          <p:cNvSpPr>
            <a:spLocks noGrp="1"/>
          </p:cNvSpPr>
          <p:nvPr>
            <p:ph type="title"/>
          </p:nvPr>
        </p:nvSpPr>
        <p:spPr>
          <a:xfrm>
            <a:off x="572844" y="12205"/>
            <a:ext cx="11300393" cy="1351760"/>
          </a:xfrm>
        </p:spPr>
        <p:txBody>
          <a:bodyPr>
            <a:normAutofit/>
          </a:bodyPr>
          <a:lstStyle/>
          <a:p>
            <a:r>
              <a:rPr lang="en-US" sz="5999" dirty="0" err="1"/>
              <a:t>TagHelpers</a:t>
            </a:r>
            <a:r>
              <a:rPr lang="en-US" sz="5999" dirty="0"/>
              <a:t>: Create Your Own</a:t>
            </a:r>
          </a:p>
        </p:txBody>
      </p:sp>
      <p:sp>
        <p:nvSpPr>
          <p:cNvPr id="10" name="TextBox 9"/>
          <p:cNvSpPr txBox="1"/>
          <p:nvPr/>
        </p:nvSpPr>
        <p:spPr>
          <a:xfrm>
            <a:off x="444979" y="4885064"/>
            <a:ext cx="11423475" cy="862581"/>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rPr>
              <a:t>Examples: </a:t>
            </a:r>
            <a:br>
              <a:rPr kumimoji="0" lang="en-US" sz="2448" b="0" i="0" u="none" strike="noStrike" kern="0" cap="none" spc="0" normalizeH="0" baseline="0" noProof="0" dirty="0">
                <a:ln>
                  <a:noFill/>
                </a:ln>
                <a:solidFill>
                  <a:schemeClr val="bg1"/>
                </a:solidFill>
                <a:effectLst/>
                <a:uLnTx/>
                <a:uFillTx/>
              </a:rPr>
            </a:br>
            <a:r>
              <a:rPr kumimoji="0" lang="en-US" sz="2448" b="0" i="0" u="none" strike="noStrike" kern="0" cap="none" spc="0" normalizeH="0" baseline="0" noProof="0" dirty="0">
                <a:ln>
                  <a:noFill/>
                </a:ln>
                <a:solidFill>
                  <a:schemeClr val="bg1"/>
                </a:solidFill>
                <a:effectLst/>
                <a:uLnTx/>
                <a:uFillTx/>
                <a:hlinkClick r:id="rId3"/>
              </a:rPr>
              <a:t>https://github.com/aspnet/Mvc/tree/dev/src/Microsoft.AspNet.Mvc.TagHelpers</a:t>
            </a:r>
            <a:r>
              <a:rPr kumimoji="0" lang="en-US" sz="2448" b="0" i="0" u="none" strike="noStrike" kern="0" cap="none" spc="0" normalizeH="0" baseline="0" noProof="0" dirty="0">
                <a:ln>
                  <a:noFill/>
                </a:ln>
                <a:solidFill>
                  <a:schemeClr val="bg1"/>
                </a:solidFill>
                <a:effectLst/>
                <a:uLnTx/>
                <a:uFillTx/>
              </a:rPr>
              <a:t> </a:t>
            </a:r>
          </a:p>
        </p:txBody>
      </p:sp>
    </p:spTree>
    <p:extLst>
      <p:ext uri="{BB962C8B-B14F-4D97-AF65-F5344CB8AC3E}">
        <p14:creationId xmlns:p14="http://schemas.microsoft.com/office/powerpoint/2010/main" val="10609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Templates</a:t>
            </a:r>
          </a:p>
        </p:txBody>
      </p:sp>
      <p:pic>
        <p:nvPicPr>
          <p:cNvPr id="5" name="Picture 4" descr="New ASP.NET Core Web Application - SPA Templates">
            <a:extLst>
              <a:ext uri="{FF2B5EF4-FFF2-40B4-BE49-F238E27FC236}">
                <a16:creationId xmlns:a16="http://schemas.microsoft.com/office/drawing/2014/main" id="{0ECBD6BE-2A81-444A-8022-2FE3487C16A7}"/>
              </a:ext>
            </a:extLst>
          </p:cNvPr>
          <p:cNvPicPr>
            <a:picLocks noChangeAspect="1"/>
          </p:cNvPicPr>
          <p:nvPr/>
        </p:nvPicPr>
        <p:blipFill>
          <a:blip r:embed="rId3"/>
          <a:stretch>
            <a:fillRect/>
          </a:stretch>
        </p:blipFill>
        <p:spPr>
          <a:xfrm>
            <a:off x="2408209" y="1378835"/>
            <a:ext cx="7620056" cy="4953036"/>
          </a:xfrm>
          <a:prstGeom prst="rect">
            <a:avLst/>
          </a:prstGeom>
        </p:spPr>
      </p:pic>
    </p:spTree>
    <p:extLst>
      <p:ext uri="{BB962C8B-B14F-4D97-AF65-F5344CB8AC3E}">
        <p14:creationId xmlns:p14="http://schemas.microsoft.com/office/powerpoint/2010/main" val="34658055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a:t>
            </a:r>
            <a:r>
              <a:rPr lang="en-US"/>
              <a:t>Templates: Built </a:t>
            </a:r>
            <a:r>
              <a:rPr lang="en-US" dirty="0"/>
              <a:t>on </a:t>
            </a:r>
            <a:r>
              <a:rPr lang="en-US" dirty="0" err="1"/>
              <a:t>JavaScriptServices</a:t>
            </a:r>
            <a:endParaRPr lang="en-US" dirty="0"/>
          </a:p>
        </p:txBody>
      </p:sp>
      <p:sp>
        <p:nvSpPr>
          <p:cNvPr id="4" name="Content Placeholder 6"/>
          <p:cNvSpPr txBox="1">
            <a:spLocks/>
          </p:cNvSpPr>
          <p:nvPr/>
        </p:nvSpPr>
        <p:spPr>
          <a:xfrm>
            <a:off x="572843" y="1914362"/>
            <a:ext cx="11300393" cy="429950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72" dirty="0">
                <a:solidFill>
                  <a:schemeClr val="tx1">
                    <a:lumMod val="95000"/>
                  </a:schemeClr>
                </a:solidFill>
              </a:rPr>
              <a:t>Useful infrastructure for SPA’s on ASP.NET Core</a:t>
            </a:r>
          </a:p>
          <a:p>
            <a:r>
              <a:rPr lang="en-US" sz="3672" dirty="0">
                <a:solidFill>
                  <a:schemeClr val="tx1">
                    <a:lumMod val="95000"/>
                  </a:schemeClr>
                </a:solidFill>
              </a:rPr>
              <a:t>Hosts </a:t>
            </a:r>
            <a:r>
              <a:rPr lang="en-US" sz="3672" dirty="0" err="1">
                <a:solidFill>
                  <a:schemeClr val="tx1">
                    <a:lumMod val="95000"/>
                  </a:schemeClr>
                </a:solidFill>
              </a:rPr>
              <a:t>Webpack</a:t>
            </a:r>
            <a:r>
              <a:rPr lang="en-US" sz="3672" dirty="0">
                <a:solidFill>
                  <a:schemeClr val="tx1">
                    <a:lumMod val="95000"/>
                  </a:schemeClr>
                </a:solidFill>
              </a:rPr>
              <a:t> to compile and serve client-side code</a:t>
            </a:r>
          </a:p>
          <a:p>
            <a:r>
              <a:rPr lang="en-US" sz="3672" dirty="0">
                <a:solidFill>
                  <a:schemeClr val="tx1">
                    <a:lumMod val="95000"/>
                  </a:schemeClr>
                </a:solidFill>
              </a:rPr>
              <a:t>Advanced features like Hot Module Reloading and client / server side routing integration</a:t>
            </a:r>
          </a:p>
          <a:p>
            <a:r>
              <a:rPr lang="en-US" sz="3672" dirty="0">
                <a:solidFill>
                  <a:schemeClr val="tx1">
                    <a:lumMod val="95000"/>
                  </a:schemeClr>
                </a:solidFill>
              </a:rPr>
              <a:t>Can invoke arbitrary NPM packages from .NET code</a:t>
            </a:r>
          </a:p>
          <a:p>
            <a:endParaRPr lang="en-US" sz="3672" dirty="0">
              <a:solidFill>
                <a:schemeClr val="tx1">
                  <a:lumMod val="95000"/>
                </a:schemeClr>
              </a:solidFill>
            </a:endParaRPr>
          </a:p>
          <a:p>
            <a:pPr marL="0" indent="0">
              <a:buNone/>
            </a:pPr>
            <a:r>
              <a:rPr lang="en-US" sz="3672" u="sng" dirty="0">
                <a:solidFill>
                  <a:schemeClr val="tx1">
                    <a:lumMod val="95000"/>
                  </a:schemeClr>
                </a:solidFill>
              </a:rPr>
              <a:t>https://github.com/aspnet/JavaScriptServices </a:t>
            </a:r>
          </a:p>
        </p:txBody>
      </p:sp>
    </p:spTree>
    <p:extLst>
      <p:ext uri="{BB962C8B-B14F-4D97-AF65-F5344CB8AC3E}">
        <p14:creationId xmlns:p14="http://schemas.microsoft.com/office/powerpoint/2010/main" val="27926792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Building an ASP.NET Core Site using CLI</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Razor Pages</a:t>
            </a:r>
          </a:p>
        </p:txBody>
      </p:sp>
    </p:spTree>
    <p:extLst>
      <p:ext uri="{BB962C8B-B14F-4D97-AF65-F5344CB8AC3E}">
        <p14:creationId xmlns:p14="http://schemas.microsoft.com/office/powerpoint/2010/main" val="1283341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Tag Helpers</a:t>
            </a:r>
          </a:p>
        </p:txBody>
      </p:sp>
    </p:spTree>
    <p:extLst>
      <p:ext uri="{BB962C8B-B14F-4D97-AF65-F5344CB8AC3E}">
        <p14:creationId xmlns:p14="http://schemas.microsoft.com/office/powerpoint/2010/main" val="386045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SPA Template</a:t>
            </a:r>
          </a:p>
        </p:txBody>
      </p:sp>
    </p:spTree>
    <p:extLst>
      <p:ext uri="{BB962C8B-B14F-4D97-AF65-F5344CB8AC3E}">
        <p14:creationId xmlns:p14="http://schemas.microsoft.com/office/powerpoint/2010/main" val="256994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Razor Pages, MVC, Identity, SignalR (alpha release)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250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24862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28387</TotalTime>
  <Words>1555</Words>
  <Application>Microsoft Office PowerPoint</Application>
  <PresentationFormat>Custom</PresentationFormat>
  <Paragraphs>270</Paragraphs>
  <Slides>27</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 in a Nutshell</vt:lpstr>
      <vt:lpstr>ASP.NET Core features</vt:lpstr>
      <vt:lpstr>Middleware</vt:lpstr>
      <vt:lpstr>ASP.NET Core Middleware</vt:lpstr>
      <vt:lpstr>ASP.NET Core Middleware</vt:lpstr>
      <vt:lpstr>PowerPoint Presentation</vt:lpstr>
      <vt:lpstr>Previous ASP.NET frameworks - similar, but different</vt:lpstr>
      <vt:lpstr>ASP.NET = A unified web stack </vt:lpstr>
      <vt:lpstr>ASP.NET = A unified web stack </vt:lpstr>
      <vt:lpstr>Razor Pages</vt:lpstr>
      <vt:lpstr>Razor Pages</vt:lpstr>
      <vt:lpstr>PowerPoint Presentation</vt:lpstr>
      <vt:lpstr>MVC</vt:lpstr>
      <vt:lpstr>What’s (pretty much) the same</vt:lpstr>
      <vt:lpstr>What’s Changed</vt:lpstr>
      <vt:lpstr>What’s new</vt:lpstr>
      <vt:lpstr>TagHelpers</vt:lpstr>
      <vt:lpstr>TagHelpers</vt:lpstr>
      <vt:lpstr>TagHelpers</vt:lpstr>
      <vt:lpstr>TagHelpers: Create Your Own</vt:lpstr>
      <vt:lpstr>SPA Templates</vt:lpstr>
      <vt:lpstr>SPA Templates: Built on JavaScriptServices</vt:lpstr>
      <vt:lpstr>Lab</vt:lpstr>
      <vt:lpstr>Lab</vt:lpstr>
      <vt:lpstr>Lab</vt:lpstr>
      <vt:lpstr>Lab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648</cp:revision>
  <dcterms:created xsi:type="dcterms:W3CDTF">2014-06-10T19:28:25Z</dcterms:created>
  <dcterms:modified xsi:type="dcterms:W3CDTF">2017-09-18T05:25:11Z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