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47"/>
  </p:notesMasterIdLst>
  <p:handoutMasterIdLst>
    <p:handoutMasterId r:id="rId48"/>
  </p:handoutMasterIdLst>
  <p:sldIdLst>
    <p:sldId id="1393" r:id="rId7"/>
    <p:sldId id="1515" r:id="rId8"/>
    <p:sldId id="1459" r:id="rId9"/>
    <p:sldId id="1464" r:id="rId10"/>
    <p:sldId id="1497" r:id="rId11"/>
    <p:sldId id="1638" r:id="rId12"/>
    <p:sldId id="1639" r:id="rId13"/>
    <p:sldId id="1640" r:id="rId14"/>
    <p:sldId id="1641" r:id="rId15"/>
    <p:sldId id="1642" r:id="rId16"/>
    <p:sldId id="1659" r:id="rId17"/>
    <p:sldId id="1624" r:id="rId18"/>
    <p:sldId id="1647" r:id="rId19"/>
    <p:sldId id="1648" r:id="rId20"/>
    <p:sldId id="1579" r:id="rId21"/>
    <p:sldId id="1578" r:id="rId22"/>
    <p:sldId id="1591" r:id="rId23"/>
    <p:sldId id="1582" r:id="rId24"/>
    <p:sldId id="1581" r:id="rId25"/>
    <p:sldId id="1643" r:id="rId26"/>
    <p:sldId id="1644" r:id="rId27"/>
    <p:sldId id="1523" r:id="rId28"/>
    <p:sldId id="1514" r:id="rId29"/>
    <p:sldId id="1576" r:id="rId30"/>
    <p:sldId id="1589" r:id="rId31"/>
    <p:sldId id="1662" r:id="rId32"/>
    <p:sldId id="1663" r:id="rId33"/>
    <p:sldId id="1664" r:id="rId34"/>
    <p:sldId id="1665" r:id="rId35"/>
    <p:sldId id="1666" r:id="rId36"/>
    <p:sldId id="1660" r:id="rId37"/>
    <p:sldId id="1661" r:id="rId38"/>
    <p:sldId id="1658" r:id="rId39"/>
    <p:sldId id="1652" r:id="rId40"/>
    <p:sldId id="1653" r:id="rId41"/>
    <p:sldId id="1654" r:id="rId42"/>
    <p:sldId id="1655" r:id="rId43"/>
    <p:sldId id="1656" r:id="rId44"/>
    <p:sldId id="1657" r:id="rId45"/>
    <p:sldId id="150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0"/>
            <p14:sldId id="1641"/>
            <p14:sldId id="1642"/>
            <p14:sldId id="1659"/>
            <p14:sldId id="1624"/>
            <p14:sldId id="1647"/>
            <p14:sldId id="1648"/>
            <p14:sldId id="1579"/>
            <p14:sldId id="1578"/>
            <p14:sldId id="1591"/>
            <p14:sldId id="1582"/>
            <p14:sldId id="1581"/>
            <p14:sldId id="1643"/>
            <p14:sldId id="1644"/>
            <p14:sldId id="1523"/>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9011" autoAdjust="0"/>
  </p:normalViewPr>
  <p:slideViewPr>
    <p:cSldViewPr>
      <p:cViewPr varScale="1">
        <p:scale>
          <a:sx n="106" d="100"/>
          <a:sy n="106" d="100"/>
        </p:scale>
        <p:origin x="108"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9/15/2017 11:17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9/15/2017 11:12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SCD shows runtime inside of the app, FDD shows runtime layered under the app</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21</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9/15/2017 11:12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9/15/2017 11:12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9/15/2017 11:12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9/15/2017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9/15/2017 11:12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9/15/2017 11:12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6387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797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90028" y="1302726"/>
            <a:ext cx="11978895" cy="5021085"/>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SDK</a:t>
            </a:r>
          </a:p>
        </p:txBody>
      </p:sp>
      <p:sp>
        <p:nvSpPr>
          <p:cNvPr id="5" name="Rounded Rectangle 4"/>
          <p:cNvSpPr/>
          <p:nvPr/>
        </p:nvSpPr>
        <p:spPr bwMode="auto">
          <a:xfrm>
            <a:off x="3383628" y="3405823"/>
            <a:ext cx="6400730" cy="2651731"/>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Tree>
    <p:extLst>
      <p:ext uri="{BB962C8B-B14F-4D97-AF65-F5344CB8AC3E}">
        <p14:creationId xmlns:p14="http://schemas.microsoft.com/office/powerpoint/2010/main" val="13305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500" dirty="0">
                <a:gradFill>
                  <a:gsLst>
                    <a:gs pos="5439">
                      <a:srgbClr val="F8F8F8"/>
                    </a:gs>
                    <a:gs pos="10000">
                      <a:srgbClr val="F8F8F8"/>
                    </a:gs>
                  </a:gsLst>
                  <a:lin ang="5400000" scaled="0"/>
                </a:gradFill>
              </a:rPr>
              <a:t>Framework Dependent Deployment</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Self-contained Deployment</a:t>
            </a:r>
          </a:p>
        </p:txBody>
      </p:sp>
    </p:spTree>
    <p:extLst>
      <p:ext uri="{BB962C8B-B14F-4D97-AF65-F5344CB8AC3E}">
        <p14:creationId xmlns:p14="http://schemas.microsoft.com/office/powerpoint/2010/main" val="99551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Web</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Console</a:t>
            </a:r>
          </a:p>
        </p:txBody>
      </p:sp>
    </p:spTree>
    <p:extLst>
      <p:ext uri="{BB962C8B-B14F-4D97-AF65-F5344CB8AC3E}">
        <p14:creationId xmlns:p14="http://schemas.microsoft.com/office/powerpoint/2010/main" val="16003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sp>
        <p:nvSpPr>
          <p:cNvPr id="4" name="TextBox 3">
            <a:extLst>
              <a:ext uri="{FF2B5EF4-FFF2-40B4-BE49-F238E27FC236}">
                <a16:creationId xmlns:a16="http://schemas.microsoft.com/office/drawing/2014/main" id="{BEF02200-4BED-4A95-9D01-8B4F3A0A6017}"/>
              </a:ext>
            </a:extLst>
          </p:cNvPr>
          <p:cNvSpPr txBox="1"/>
          <p:nvPr/>
        </p:nvSpPr>
        <p:spPr>
          <a:xfrm>
            <a:off x="640458" y="1577043"/>
            <a:ext cx="10773847" cy="3083921"/>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TODO:</a:t>
            </a:r>
          </a:p>
          <a:p>
            <a:pPr>
              <a:lnSpc>
                <a:spcPct val="90000"/>
              </a:lnSpc>
              <a:spcAft>
                <a:spcPts val="600"/>
              </a:spcAft>
            </a:pPr>
            <a:r>
              <a:rPr lang="en-US" sz="2400" dirty="0">
                <a:gradFill>
                  <a:gsLst>
                    <a:gs pos="2917">
                      <a:schemeClr val="tx1"/>
                    </a:gs>
                    <a:gs pos="30000">
                      <a:schemeClr val="tx1"/>
                    </a:gs>
                  </a:gsLst>
                  <a:lin ang="5400000" scaled="0"/>
                </a:gradFill>
              </a:rPr>
              <a:t>If you’re on Windows, use Visual Studio</a:t>
            </a:r>
          </a:p>
          <a:p>
            <a:pPr>
              <a:lnSpc>
                <a:spcPct val="90000"/>
              </a:lnSpc>
              <a:spcAft>
                <a:spcPts val="600"/>
              </a:spcAft>
            </a:pPr>
            <a:r>
              <a:rPr lang="en-US" sz="2400" dirty="0">
                <a:gradFill>
                  <a:gsLst>
                    <a:gs pos="2917">
                      <a:schemeClr val="tx1"/>
                    </a:gs>
                    <a:gs pos="30000">
                      <a:schemeClr val="tx1"/>
                    </a:gs>
                  </a:gsLst>
                  <a:lin ang="5400000" scaled="0"/>
                </a:gradFill>
              </a:rPr>
              <a:t>If you’re on Mac, use Visual Studio for Mac</a:t>
            </a:r>
          </a:p>
          <a:p>
            <a:pPr>
              <a:lnSpc>
                <a:spcPct val="90000"/>
              </a:lnSpc>
              <a:spcAft>
                <a:spcPts val="600"/>
              </a:spcAft>
            </a:pPr>
            <a:r>
              <a:rPr lang="en-US" sz="24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If you want to use another text editor, all you need is the .NET Core SDK which </a:t>
            </a:r>
          </a:p>
          <a:p>
            <a:pPr>
              <a:lnSpc>
                <a:spcPct val="90000"/>
              </a:lnSpc>
              <a:spcAft>
                <a:spcPts val="600"/>
              </a:spcAft>
            </a:pPr>
            <a:r>
              <a:rPr lang="en-US" sz="2400" dirty="0">
                <a:gradFill>
                  <a:gsLst>
                    <a:gs pos="2917">
                      <a:schemeClr val="tx1"/>
                    </a:gs>
                    <a:gs pos="30000">
                      <a:schemeClr val="tx1"/>
                    </a:gs>
                  </a:gsLst>
                  <a:lin ang="5400000" scaled="0"/>
                </a:gradFill>
              </a:rPr>
              <a:t>includes a CLI</a:t>
            </a:r>
          </a:p>
        </p:txBody>
      </p:sp>
    </p:spTree>
    <p:extLst>
      <p:ext uri="{BB962C8B-B14F-4D97-AF65-F5344CB8AC3E}">
        <p14:creationId xmlns:p14="http://schemas.microsoft.com/office/powerpoint/2010/main" val="199636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853363"/>
          </a:xfrm>
        </p:spPr>
        <p:txBody>
          <a:bodyPr/>
          <a:lstStyle/>
          <a:p>
            <a:r>
              <a:rPr lang="en-US" dirty="0"/>
              <a:t>Windows</a:t>
            </a:r>
          </a:p>
          <a:p>
            <a:pPr lvl="1"/>
            <a:r>
              <a:rPr lang="en-US" dirty="0"/>
              <a:t>Windows 7+</a:t>
            </a:r>
          </a:p>
          <a:p>
            <a:pPr lvl="1"/>
            <a:r>
              <a:rPr lang="en-US" dirty="0"/>
              <a:t>Server 2008 R2 SP1+</a:t>
            </a:r>
          </a:p>
          <a:p>
            <a:pPr lvl="1"/>
            <a:r>
              <a:rPr lang="en-US" dirty="0"/>
              <a:t>Server 2016 (incl. Nano)</a:t>
            </a:r>
          </a:p>
          <a:p>
            <a:r>
              <a:rPr lang="en-US" dirty="0" err="1"/>
              <a:t>macOS</a:t>
            </a:r>
            <a:endParaRPr lang="en-US" dirty="0"/>
          </a:p>
          <a:p>
            <a:pPr lvl="1"/>
            <a:r>
              <a:rPr lang="en-US" dirty="0"/>
              <a:t>Sierra (10.12)</a:t>
            </a:r>
          </a:p>
          <a:p>
            <a:pPr lvl="1"/>
            <a:r>
              <a:rPr lang="en-US" dirty="0"/>
              <a:t>High Sierra (10.13)</a:t>
            </a:r>
          </a:p>
          <a:p>
            <a:endParaRPr lang="en-US" dirty="0"/>
          </a:p>
        </p:txBody>
      </p:sp>
      <p:sp>
        <p:nvSpPr>
          <p:cNvPr id="4" name="Text Placeholder 3"/>
          <p:cNvSpPr>
            <a:spLocks noGrp="1"/>
          </p:cNvSpPr>
          <p:nvPr>
            <p:ph type="body" sz="quarter" idx="11"/>
          </p:nvPr>
        </p:nvSpPr>
        <p:spPr>
          <a:xfrm>
            <a:off x="6675439" y="1212849"/>
            <a:ext cx="5486399" cy="4284250"/>
          </a:xfrm>
        </p:spPr>
        <p:txBody>
          <a:bodyPr/>
          <a:lstStyle/>
          <a:p>
            <a:r>
              <a:rPr lang="en-US" dirty="0"/>
              <a:t>Linux</a:t>
            </a:r>
          </a:p>
          <a:p>
            <a:pPr lvl="1"/>
            <a:r>
              <a:rPr lang="en-US" dirty="0"/>
              <a:t>RHEL</a:t>
            </a:r>
          </a:p>
          <a:p>
            <a:pPr lvl="1"/>
            <a:r>
              <a:rPr lang="en-US" dirty="0"/>
              <a:t>Fedora</a:t>
            </a:r>
          </a:p>
          <a:p>
            <a:pPr lvl="1"/>
            <a:r>
              <a:rPr lang="en-US" dirty="0"/>
              <a:t>Centos</a:t>
            </a:r>
          </a:p>
          <a:p>
            <a:pPr lvl="1"/>
            <a:r>
              <a:rPr lang="en-US" dirty="0" err="1"/>
              <a:t>Debian</a:t>
            </a:r>
            <a:endParaRPr lang="en-US" dirty="0"/>
          </a:p>
          <a:p>
            <a:pPr lvl="1"/>
            <a:r>
              <a:rPr lang="en-US" dirty="0"/>
              <a:t>Ubuntu</a:t>
            </a:r>
          </a:p>
          <a:p>
            <a:pPr lvl="1"/>
            <a:r>
              <a:rPr lang="en-US" dirty="0"/>
              <a:t>Linux Mint</a:t>
            </a:r>
          </a:p>
          <a:p>
            <a:pPr lvl="1"/>
            <a:r>
              <a:rPr lang="en-US" dirty="0" err="1"/>
              <a:t>openSUSE</a:t>
            </a:r>
            <a:endParaRPr lang="en-US" dirty="0"/>
          </a:p>
          <a:p>
            <a:pPr lvl="1"/>
            <a:r>
              <a:rPr lang="en-US" dirty="0"/>
              <a:t>Oracle Linux</a:t>
            </a:r>
          </a:p>
          <a:p>
            <a:pPr lvl="1"/>
            <a:endParaRPr lang="en-US" dirty="0"/>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27200" y="0"/>
            <a:ext cx="8972086" cy="6994525"/>
          </a:xfrm>
          <a:prstGeom prst="rect">
            <a:avLst/>
          </a:prstGeom>
        </p:spPr>
      </p:pic>
      <p:sp>
        <p:nvSpPr>
          <p:cNvPr id="2" name="TextBox 1"/>
          <p:cNvSpPr txBox="1"/>
          <p:nvPr/>
        </p:nvSpPr>
        <p:spPr>
          <a:xfrm>
            <a:off x="3109311" y="1759921"/>
            <a:ext cx="7947086" cy="738664"/>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rgbClr val="FF0000"/>
                </a:solidFill>
              </a:rPr>
              <a:t>https://</a:t>
            </a:r>
            <a:r>
              <a:rPr lang="en-US" sz="3200" b="1" dirty="0" err="1">
                <a:solidFill>
                  <a:srgbClr val="FF0000"/>
                </a:solidFill>
              </a:rPr>
              <a:t>hub.docker.com</a:t>
            </a:r>
            <a:r>
              <a:rPr lang="en-US" sz="3200" b="1" dirty="0">
                <a:solidFill>
                  <a:srgbClr val="FF0000"/>
                </a:solidFill>
              </a:rPr>
              <a:t>/r/</a:t>
            </a:r>
            <a:r>
              <a:rPr lang="en-US" sz="3200" b="1" dirty="0" err="1">
                <a:solidFill>
                  <a:srgbClr val="FF0000"/>
                </a:solidFill>
              </a:rPr>
              <a:t>microsoft</a:t>
            </a:r>
            <a:r>
              <a:rPr lang="en-US" sz="3200" b="1" dirty="0">
                <a:solidFill>
                  <a:srgbClr val="FF0000"/>
                </a:solidFill>
              </a:rPr>
              <a:t>/</a:t>
            </a:r>
            <a:r>
              <a:rPr lang="en-US" sz="3200" b="1" dirty="0" err="1">
                <a:solidFill>
                  <a:srgbClr val="FF0000"/>
                </a:solidFill>
              </a:rPr>
              <a:t>dotnet</a:t>
            </a:r>
            <a:r>
              <a:rPr lang="en-US" sz="3200" b="1" dirty="0">
                <a:solidFill>
                  <a:srgbClr val="FF0000"/>
                </a:solidFill>
              </a:rPr>
              <a:t>/</a:t>
            </a:r>
          </a:p>
        </p:txBody>
      </p:sp>
    </p:spTree>
    <p:extLst>
      <p:ext uri="{BB962C8B-B14F-4D97-AF65-F5344CB8AC3E}">
        <p14:creationId xmlns:p14="http://schemas.microsoft.com/office/powerpoint/2010/main" val="9717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Framework Dependent Deployment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Self-contained Deployment</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rgbClr val="FF0000"/>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deployment</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1388" y="1132638"/>
            <a:ext cx="8538793" cy="5701593"/>
          </a:xfrm>
          <a:prstGeom prst="rect">
            <a:avLst/>
          </a:prstGeom>
        </p:spPr>
      </p:pic>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13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99264" y="1135397"/>
            <a:ext cx="8895088" cy="5599906"/>
          </a:xfrm>
          <a:prstGeom prst="rect">
            <a:avLst/>
          </a:prstGeom>
        </p:spPr>
      </p:pic>
      <p:sp>
        <p:nvSpPr>
          <p:cNvPr id="4" name="Rectangle 3"/>
          <p:cNvSpPr/>
          <p:nvPr/>
        </p:nvSpPr>
        <p:spPr>
          <a:xfrm>
            <a:off x="1754885" y="297352"/>
            <a:ext cx="8851802" cy="470856"/>
          </a:xfrm>
          <a:prstGeom prst="rect">
            <a:avLst/>
          </a:prstGeom>
        </p:spPr>
        <p:txBody>
          <a:bodyPr wrap="square">
            <a:spAutoFit/>
          </a:bodyPr>
          <a:lstStyle/>
          <a:p>
            <a:pPr algn="ctr"/>
            <a:r>
              <a:rPr lang="en-US" sz="2400" dirty="0" err="1"/>
              <a:t>TechEmpower</a:t>
            </a:r>
            <a:r>
              <a:rPr lang="en-US" sz="2400" dirty="0"/>
              <a:t> Framework Benchmarks (in our lab)</a:t>
            </a:r>
          </a:p>
        </p:txBody>
      </p:sp>
    </p:spTree>
    <p:extLst>
      <p:ext uri="{BB962C8B-B14F-4D97-AF65-F5344CB8AC3E}">
        <p14:creationId xmlns:p14="http://schemas.microsoft.com/office/powerpoint/2010/main" val="8139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27991</TotalTime>
  <Words>2951</Words>
  <Application>Microsoft Office PowerPoint</Application>
  <PresentationFormat>Custom</PresentationFormat>
  <Paragraphs>449</Paragraphs>
  <Slides>40</Slides>
  <Notes>40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deployment</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649</cp:revision>
  <dcterms:created xsi:type="dcterms:W3CDTF">2014-06-10T19:28:25Z</dcterms:created>
  <dcterms:modified xsi:type="dcterms:W3CDTF">2017-09-15T18:51:11Z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