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41" r:id="rId4"/>
    <p:sldMasterId id="2147484565" r:id="rId5"/>
    <p:sldMasterId id="2147484590" r:id="rId6"/>
  </p:sldMasterIdLst>
  <p:notesMasterIdLst>
    <p:notesMasterId r:id="rId29"/>
  </p:notesMasterIdLst>
  <p:handoutMasterIdLst>
    <p:handoutMasterId r:id="rId30"/>
  </p:handoutMasterIdLst>
  <p:sldIdLst>
    <p:sldId id="1393" r:id="rId7"/>
    <p:sldId id="1667" r:id="rId8"/>
    <p:sldId id="1661" r:id="rId9"/>
    <p:sldId id="1668" r:id="rId10"/>
    <p:sldId id="1669" r:id="rId11"/>
    <p:sldId id="1670" r:id="rId12"/>
    <p:sldId id="1663" r:id="rId13"/>
    <p:sldId id="1662" r:id="rId14"/>
    <p:sldId id="1671" r:id="rId15"/>
    <p:sldId id="1672" r:id="rId16"/>
    <p:sldId id="1675" r:id="rId17"/>
    <p:sldId id="1676" r:id="rId18"/>
    <p:sldId id="1686" r:id="rId19"/>
    <p:sldId id="1687" r:id="rId20"/>
    <p:sldId id="1688" r:id="rId21"/>
    <p:sldId id="1689" r:id="rId22"/>
    <p:sldId id="1681" r:id="rId23"/>
    <p:sldId id="1690" r:id="rId24"/>
    <p:sldId id="1536" r:id="rId25"/>
    <p:sldId id="1677" r:id="rId26"/>
    <p:sldId id="1678" r:id="rId27"/>
    <p:sldId id="1679" r:id="rId2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A073DAE3-B461-442F-A3D3-6642BD875E45}">
          <p14:sldIdLst>
            <p14:sldId id="1393"/>
            <p14:sldId id="1667"/>
            <p14:sldId id="1661"/>
            <p14:sldId id="1668"/>
            <p14:sldId id="1669"/>
            <p14:sldId id="1670"/>
            <p14:sldId id="1663"/>
            <p14:sldId id="1662"/>
            <p14:sldId id="1671"/>
            <p14:sldId id="1672"/>
            <p14:sldId id="1675"/>
            <p14:sldId id="1676"/>
            <p14:sldId id="1686"/>
            <p14:sldId id="1687"/>
            <p14:sldId id="1688"/>
            <p14:sldId id="1689"/>
            <p14:sldId id="1681"/>
            <p14:sldId id="1690"/>
            <p14:sldId id="1536"/>
            <p14:sldId id="1677"/>
            <p14:sldId id="1678"/>
            <p14:sldId id="167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E6E6E6"/>
    <a:srgbClr val="D93A00"/>
    <a:srgbClr val="F8F8F8"/>
    <a:srgbClr val="D83B01"/>
    <a:srgbClr val="505050"/>
    <a:srgbClr val="FF8C00"/>
    <a:srgbClr val="D2D2D2"/>
    <a:srgbClr val="FFFFFF"/>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autoAdjust="0"/>
    <p:restoredTop sz="69819" autoAdjust="0"/>
  </p:normalViewPr>
  <p:slideViewPr>
    <p:cSldViewPr>
      <p:cViewPr varScale="1">
        <p:scale>
          <a:sx n="83" d="100"/>
          <a:sy n="83" d="100"/>
        </p:scale>
        <p:origin x="1272" y="9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328" y="108"/>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9/15/2017 11:52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9/15/2017 11:51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a:t>
            </a:r>
          </a:p>
          <a:p>
            <a:r>
              <a:rPr lang="en-US" dirty="0"/>
              <a:t>- Introduce .NET Core</a:t>
            </a:r>
          </a:p>
          <a:p>
            <a:r>
              <a:rPr lang="en-US" dirty="0"/>
              <a:t>- Development</a:t>
            </a:r>
          </a:p>
          <a:p>
            <a:r>
              <a:rPr lang="en-US" dirty="0"/>
              <a:t>- Deployment</a:t>
            </a:r>
          </a:p>
          <a:p>
            <a:r>
              <a:rPr lang="en-US" dirty="0"/>
              <a:t>- .NET CLI </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9/15/2017 11:51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6661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9/15/2017 11:51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78533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9/15/2017 11:51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970364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9/15/2017 11:51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171440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9/15/2017 11:51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332676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9/15/2017 11:51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574260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9/15/2017 11:51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67849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9/15/2017 11:51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763000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9/15/2017 11:51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313122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9/15/2017 11:51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6431747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9/15/2017 11:51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39991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9/15/2017 11:51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3212094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9/15/2017 11:51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249564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9/15/2017 11:51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578271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9/15/2017 11:51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16077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9/15/2017 11:51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874627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9/15/2017 11:51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461858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6119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0043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9/15/2017 11:51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897204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9/15/2017 11:51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550562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9/15/2017 11:51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9785131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8"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766030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14010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07710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5063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2945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3" tIns="46633" rIns="46633" bIns="46633" numCol="1" spcCol="0" rtlCol="0" fromWordArt="0" anchor="ctr" anchorCtr="0" forceAA="0" compatLnSpc="1">
            <a:prstTxWarp prst="textNoShape">
              <a:avLst/>
            </a:prstTxWarp>
            <a:noAutofit/>
          </a:bodyPr>
          <a:lstStyle/>
          <a:p>
            <a:pPr algn="ctr" defTabSz="932411" fontAlgn="base">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4760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7850694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60754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59001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108698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987339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635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Section Title">
    <p:bg>
      <p:bgPr>
        <a:solidFill>
          <a:srgbClr val="32145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0" y="4011"/>
            <a:ext cx="12419158" cy="6994094"/>
          </a:xfrm>
          <a:prstGeom prst="rect">
            <a:avLst/>
          </a:prstGeom>
        </p:spPr>
      </p:pic>
      <p:sp>
        <p:nvSpPr>
          <p:cNvPr id="4" name="Title 1"/>
          <p:cNvSpPr>
            <a:spLocks noGrp="1"/>
          </p:cNvSpPr>
          <p:nvPr>
            <p:ph type="title" hasCustomPrompt="1"/>
          </p:nvPr>
        </p:nvSpPr>
        <p:spPr>
          <a:xfrm>
            <a:off x="274640" y="2128077"/>
            <a:ext cx="11887200" cy="1183205"/>
          </a:xfrm>
          <a:noFill/>
        </p:spPr>
        <p:txBody>
          <a:bodyPr tIns="91440" bIns="91440" anchor="t" anchorCtr="0">
            <a:spAutoFit/>
          </a:bodyPr>
          <a:lstStyle>
            <a:lvl1pPr>
              <a:defRPr sz="7195"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3795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159483"/>
          </a:xfrm>
        </p:spPr>
        <p:txBody>
          <a:bodyPr>
            <a:spAutoFit/>
          </a:bodyPr>
          <a:lstStyle>
            <a:lvl1pPr>
              <a:defRPr sz="39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41513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163295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8" name="Picture 7"/>
          <p:cNvPicPr>
            <a:picLocks noChangeAspect="1"/>
          </p:cNvPicPr>
          <p:nvPr userDrawn="1"/>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7"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10698414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238594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763886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352133888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15579689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2039752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82244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473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3718275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6533110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078516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45206125"/>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903248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63685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893151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6164935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626951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Section Title">
    <p:bg>
      <p:bgPr>
        <a:solidFill>
          <a:srgbClr val="32145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0" y="4011"/>
            <a:ext cx="12419158" cy="6994094"/>
          </a:xfrm>
          <a:prstGeom prst="rect">
            <a:avLst/>
          </a:prstGeom>
        </p:spPr>
      </p:pic>
      <p:sp>
        <p:nvSpPr>
          <p:cNvPr id="4" name="Title 1"/>
          <p:cNvSpPr>
            <a:spLocks noGrp="1"/>
          </p:cNvSpPr>
          <p:nvPr>
            <p:ph type="title" hasCustomPrompt="1"/>
          </p:nvPr>
        </p:nvSpPr>
        <p:spPr>
          <a:xfrm>
            <a:off x="274640" y="2128077"/>
            <a:ext cx="11887200" cy="1183205"/>
          </a:xfrm>
          <a:noFill/>
        </p:spPr>
        <p:txBody>
          <a:bodyPr tIns="91440" bIns="91440" anchor="t" anchorCtr="0">
            <a:spAutoFit/>
          </a:bodyPr>
          <a:lstStyle>
            <a:lvl1pPr>
              <a:defRPr sz="7195"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9028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1101538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79159" y="1622735"/>
            <a:ext cx="3194624" cy="4297702"/>
          </a:xfrm>
          <a:prstGeom prst="rect">
            <a:avLst/>
          </a:prstGeom>
        </p:spPr>
      </p:pic>
      <p:sp>
        <p:nvSpPr>
          <p:cNvPr id="8"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217223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3981484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0645248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33175961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5398948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{5C22544A-7EE6-4342-B048-85BDC9FD1C3A}</a:tableStyleId>
              </a:tblPr>
              <a:tblGrid>
                <a:gridCol w="2819531">
                  <a:extLst>
                    <a:ext uri="{9D8B030D-6E8A-4147-A177-3AD203B41FA5}">
                      <a16:colId xmlns:a16="http://schemas.microsoft.com/office/drawing/2014/main" val="20000"/>
                    </a:ext>
                  </a:extLst>
                </a:gridCol>
                <a:gridCol w="2819531">
                  <a:extLst>
                    <a:ext uri="{9D8B030D-6E8A-4147-A177-3AD203B41FA5}">
                      <a16:colId xmlns:a16="http://schemas.microsoft.com/office/drawing/2014/main" val="20001"/>
                    </a:ext>
                  </a:extLst>
                </a:gridCol>
                <a:gridCol w="2819531">
                  <a:extLst>
                    <a:ext uri="{9D8B030D-6E8A-4147-A177-3AD203B41FA5}">
                      <a16:colId xmlns:a16="http://schemas.microsoft.com/office/drawing/2014/main" val="20002"/>
                    </a:ext>
                  </a:extLst>
                </a:gridCol>
                <a:gridCol w="2819531">
                  <a:extLst>
                    <a:ext uri="{9D8B030D-6E8A-4147-A177-3AD203B41FA5}">
                      <a16:colId xmlns:a16="http://schemas.microsoft.com/office/drawing/2014/main" val="20003"/>
                    </a:ext>
                  </a:extLst>
                </a:gridCol>
              </a:tblGrid>
              <a:tr h="657264">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49712">
                <a:tc>
                  <a:txBody>
                    <a:bodyPr/>
                    <a:lstStyle/>
                    <a:p>
                      <a:r>
                        <a:rPr lang="en-US" sz="1600" dirty="0">
                          <a:solidFill>
                            <a:srgbClr val="3C454F"/>
                          </a:solidFill>
                        </a:rPr>
                        <a:t>Content</a:t>
                      </a: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500490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30539451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193294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17081746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9230" y="5612732"/>
            <a:ext cx="8812606" cy="734889"/>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Microsoft, Microsoft Vista and other product names are or may be registered trademarks and/or trademarks in the U.S. and/or other countries.</a:t>
            </a:r>
          </a:p>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81311" y="4652933"/>
            <a:ext cx="3288506" cy="704445"/>
          </a:xfrm>
          <a:prstGeom prst="rect">
            <a:avLst/>
          </a:prstGeom>
        </p:spPr>
      </p:pic>
    </p:spTree>
    <p:extLst>
      <p:ext uri="{BB962C8B-B14F-4D97-AF65-F5344CB8AC3E}">
        <p14:creationId xmlns:p14="http://schemas.microsoft.com/office/powerpoint/2010/main" val="160309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288108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87121" y="1398908"/>
            <a:ext cx="572954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401584" y="1398908"/>
            <a:ext cx="573179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58095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2"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835148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58875371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735176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515494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682829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0667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582271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31320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3645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2018254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122169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68104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image" Target="../media/image1.emf"/><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theme" Target="../theme/theme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image" Target="../media/image10.emf"/><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19" Type="http://schemas.openxmlformats.org/officeDocument/2006/relationships/theme" Target="../theme/theme3.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grpSp>
        <p:nvGrpSpPr>
          <p:cNvPr id="6" name="Group 5"/>
          <p:cNvGrpSpPr/>
          <p:nvPr userDrawn="1"/>
        </p:nvGrpSpPr>
        <p:grpSpPr>
          <a:xfrm>
            <a:off x="12618975" y="0"/>
            <a:ext cx="952402" cy="5766965"/>
            <a:chOff x="12618967" y="-1"/>
            <a:chExt cx="952402" cy="5766966"/>
          </a:xfrm>
        </p:grpSpPr>
        <p:grpSp>
          <p:nvGrpSpPr>
            <p:cNvPr id="7" name="Group 6"/>
            <p:cNvGrpSpPr/>
            <p:nvPr userDrawn="1"/>
          </p:nvGrpSpPr>
          <p:grpSpPr>
            <a:xfrm rot="5400000">
              <a:off x="11582059" y="1045293"/>
              <a:ext cx="2703052" cy="629236"/>
              <a:chOff x="1586734" y="4543426"/>
              <a:chExt cx="2703052" cy="629236"/>
            </a:xfrm>
          </p:grpSpPr>
          <p:sp>
            <p:nvSpPr>
              <p:cNvPr id="14" name="Rectangle 13"/>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15" name="Rectangle 14"/>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16" name="Rectangle 15"/>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17" name="Rectangle 16"/>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18" name="Rectangle 17"/>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19" name="Rectangle 18"/>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8" name="Group 7"/>
            <p:cNvGrpSpPr/>
            <p:nvPr userDrawn="1"/>
          </p:nvGrpSpPr>
          <p:grpSpPr>
            <a:xfrm rot="5400000">
              <a:off x="11412325" y="4270556"/>
              <a:ext cx="2703052" cy="289766"/>
              <a:chOff x="4476564" y="4543426"/>
              <a:chExt cx="2703052" cy="289766"/>
            </a:xfrm>
          </p:grpSpPr>
          <p:sp>
            <p:nvSpPr>
              <p:cNvPr id="11" name="Rectangle 10"/>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11"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11"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12" name="Rectangle 11"/>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13" name="Rectangle 12"/>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9" name="TextBox 8"/>
            <p:cNvSpPr txBox="1"/>
            <p:nvPr userDrawn="1"/>
          </p:nvSpPr>
          <p:spPr>
            <a:xfrm rot="5400000">
              <a:off x="12988036" y="260167"/>
              <a:ext cx="843501"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10" name="TextBox 9"/>
            <p:cNvSpPr txBox="1"/>
            <p:nvPr userDrawn="1"/>
          </p:nvSpPr>
          <p:spPr>
            <a:xfrm rot="5400000">
              <a:off x="11742070" y="4230581"/>
              <a:ext cx="2656496"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362337330"/>
      </p:ext>
    </p:extLst>
  </p:cSld>
  <p:clrMap bg1="lt1" tx1="dk1" bg2="lt2" tx2="dk2" accent1="accent1" accent2="accent2" accent3="accent3" accent4="accent4" accent5="accent5" accent6="accent6" hlink="hlink" folHlink="folHlink"/>
  <p:sldLayoutIdLst>
    <p:sldLayoutId id="2147484543" r:id="rId1"/>
    <p:sldLayoutId id="2147484544" r:id="rId2"/>
    <p:sldLayoutId id="2147484545" r:id="rId3"/>
    <p:sldLayoutId id="2147484546" r:id="rId4"/>
    <p:sldLayoutId id="2147484547" r:id="rId5"/>
    <p:sldLayoutId id="2147484548" r:id="rId6"/>
    <p:sldLayoutId id="2147484549" r:id="rId7"/>
    <p:sldLayoutId id="2147484550" r:id="rId8"/>
    <p:sldLayoutId id="2147484551" r:id="rId9"/>
    <p:sldLayoutId id="2147484552" r:id="rId10"/>
    <p:sldLayoutId id="2147484553" r:id="rId11"/>
    <p:sldLayoutId id="2147484554" r:id="rId12"/>
    <p:sldLayoutId id="2147484555" r:id="rId13"/>
    <p:sldLayoutId id="2147484556" r:id="rId14"/>
    <p:sldLayoutId id="2147484557" r:id="rId15"/>
    <p:sldLayoutId id="2147484558" r:id="rId16"/>
    <p:sldLayoutId id="2147484559" r:id="rId17"/>
    <p:sldLayoutId id="2147484560" r:id="rId18"/>
    <p:sldLayoutId id="2147484561" r:id="rId19"/>
    <p:sldLayoutId id="2147484562" r:id="rId20"/>
    <p:sldLayoutId id="2147484563" r:id="rId21"/>
    <p:sldLayoutId id="2147484564"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1073085070"/>
      </p:ext>
    </p:extLst>
  </p:cSld>
  <p:clrMap bg1="dk1" tx1="lt1" bg2="dk2" tx2="lt2" accent1="accent1" accent2="accent2" accent3="accent3" accent4="accent4" accent5="accent5" accent6="accent6" hlink="hlink" folHlink="folHlink"/>
  <p:sldLayoutIdLst>
    <p:sldLayoutId id="2147484567" r:id="rId1"/>
    <p:sldLayoutId id="2147484568" r:id="rId2"/>
    <p:sldLayoutId id="2147484569" r:id="rId3"/>
    <p:sldLayoutId id="2147484570" r:id="rId4"/>
    <p:sldLayoutId id="2147484571" r:id="rId5"/>
    <p:sldLayoutId id="2147484572" r:id="rId6"/>
    <p:sldLayoutId id="2147484573" r:id="rId7"/>
    <p:sldLayoutId id="2147484574" r:id="rId8"/>
    <p:sldLayoutId id="2147484575" r:id="rId9"/>
    <p:sldLayoutId id="2147484576" r:id="rId10"/>
    <p:sldLayoutId id="2147484577" r:id="rId11"/>
    <p:sldLayoutId id="2147484578" r:id="rId12"/>
    <p:sldLayoutId id="2147484579" r:id="rId13"/>
    <p:sldLayoutId id="2147484580" r:id="rId14"/>
    <p:sldLayoutId id="2147484581" r:id="rId15"/>
    <p:sldLayoutId id="2147484582" r:id="rId16"/>
    <p:sldLayoutId id="2147484586" r:id="rId17"/>
    <p:sldLayoutId id="2147484587"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0"/>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sz="2040">
                <a:solidFill>
                  <a:srgbClr val="289FD7"/>
                </a:solidFill>
                <a:latin typeface="+mj-lt"/>
              </a:defRPr>
            </a:lvl1pPr>
          </a:lstStyle>
          <a:p>
            <a:pPr defTabSz="932563"/>
            <a:fld id="{0D099E2A-118A-4377-8F98-2DF40BCBA9FE}" type="slidenum">
              <a:rPr lang="en-US" smtClean="0"/>
              <a:pPr defTabSz="932563"/>
              <a:t>‹#›</a:t>
            </a:fld>
            <a:endParaRPr lang="en-US"/>
          </a:p>
        </p:txBody>
      </p:sp>
    </p:spTree>
    <p:extLst>
      <p:ext uri="{BB962C8B-B14F-4D97-AF65-F5344CB8AC3E}">
        <p14:creationId xmlns:p14="http://schemas.microsoft.com/office/powerpoint/2010/main" val="2324483368"/>
      </p:ext>
    </p:extLst>
  </p:cSld>
  <p:clrMap bg1="lt1" tx1="dk1" bg2="lt2" tx2="dk2" accent1="accent1" accent2="accent2" accent3="accent3" accent4="accent4" accent5="accent5" accent6="accent6" hlink="hlink" folHlink="folHlink"/>
  <p:sldLayoutIdLst>
    <p:sldLayoutId id="2147484591" r:id="rId1"/>
    <p:sldLayoutId id="2147484592" r:id="rId2"/>
    <p:sldLayoutId id="2147484593" r:id="rId3"/>
    <p:sldLayoutId id="2147484594" r:id="rId4"/>
    <p:sldLayoutId id="2147484595" r:id="rId5"/>
    <p:sldLayoutId id="2147484596" r:id="rId6"/>
    <p:sldLayoutId id="2147484597" r:id="rId7"/>
    <p:sldLayoutId id="2147484598" r:id="rId8"/>
    <p:sldLayoutId id="2147484599" r:id="rId9"/>
    <p:sldLayoutId id="2147484600" r:id="rId10"/>
    <p:sldLayoutId id="2147484601" r:id="rId11"/>
    <p:sldLayoutId id="2147484602" r:id="rId12"/>
    <p:sldLayoutId id="2147484603" r:id="rId13"/>
    <p:sldLayoutId id="2147484604" r:id="rId14"/>
    <p:sldLayoutId id="2147484605" r:id="rId15"/>
    <p:sldLayoutId id="2147484606" r:id="rId16"/>
    <p:sldLayoutId id="2147484607" r:id="rId17"/>
    <p:sldLayoutId id="2147484608" r:id="rId18"/>
  </p:sldLayoutIdLst>
  <p:hf hdr="0" ftr="0" dt="0"/>
  <p:txStyles>
    <p:titleStyle>
      <a:lvl1pPr algn="l" defTabSz="932418" rtl="0" eaLnBrk="1" latinLnBrk="0" hangingPunct="1">
        <a:lnSpc>
          <a:spcPct val="90000"/>
        </a:lnSpc>
        <a:spcBef>
          <a:spcPct val="0"/>
        </a:spcBef>
        <a:buNone/>
        <a:defRPr sz="5506" kern="1200">
          <a:solidFill>
            <a:schemeClr val="bg1"/>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hyperlink" Target="https://docs.asp.net/en/latest/fundamentals/localization.html" TargetMode="External"/><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aspnet/Mvc/tree/dev/src/Microsoft.AspNet.Mvc.TagHelpers" TargetMode="External"/><Relationship Id="rId2" Type="http://schemas.openxmlformats.org/officeDocument/2006/relationships/notesSlide" Target="../notesSlides/notesSlide16.xml"/><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8.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28.xml"/><Relationship Id="rId4" Type="http://schemas.openxmlformats.org/officeDocument/2006/relationships/image" Target="../media/image16.jp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Core</a:t>
            </a:r>
          </a:p>
        </p:txBody>
      </p:sp>
      <p:sp>
        <p:nvSpPr>
          <p:cNvPr id="5" name="Text Placeholder 4"/>
          <p:cNvSpPr>
            <a:spLocks noGrp="1"/>
          </p:cNvSpPr>
          <p:nvPr>
            <p:ph type="body" sz="quarter" idx="12"/>
          </p:nvPr>
        </p:nvSpPr>
        <p:spPr/>
        <p:txBody>
          <a:bodyPr/>
          <a:lstStyle/>
          <a:p>
            <a:endParaRPr lang="en-US" dirty="0"/>
          </a:p>
        </p:txBody>
      </p:sp>
      <p:sp>
        <p:nvSpPr>
          <p:cNvPr id="2" name="Text Placeholder 1"/>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276075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(pretty much) the same</a:t>
            </a:r>
          </a:p>
        </p:txBody>
      </p:sp>
      <p:sp>
        <p:nvSpPr>
          <p:cNvPr id="3" name="Text Placeholder 2"/>
          <p:cNvSpPr>
            <a:spLocks noGrp="1"/>
          </p:cNvSpPr>
          <p:nvPr>
            <p:ph type="body" sz="quarter" idx="10"/>
          </p:nvPr>
        </p:nvSpPr>
        <p:spPr>
          <a:xfrm>
            <a:off x="274638" y="1212850"/>
            <a:ext cx="11887200" cy="2769989"/>
          </a:xfrm>
        </p:spPr>
        <p:txBody>
          <a:bodyPr/>
          <a:lstStyle/>
          <a:p>
            <a:pPr marL="571500" indent="-571500">
              <a:buFont typeface="Arial" panose="020B0604020202020204" pitchFamily="34" charset="0"/>
              <a:buChar char="•"/>
            </a:pPr>
            <a:r>
              <a:rPr lang="en-US" dirty="0"/>
              <a:t>MVC developer flow</a:t>
            </a:r>
          </a:p>
          <a:p>
            <a:pPr marL="571500" indent="-571500">
              <a:buFont typeface="Arial" panose="020B0604020202020204" pitchFamily="34" charset="0"/>
              <a:buChar char="•"/>
            </a:pPr>
            <a:r>
              <a:rPr lang="en-US" dirty="0"/>
              <a:t>Models / Views / Controllers</a:t>
            </a:r>
          </a:p>
          <a:p>
            <a:pPr marL="571500" indent="-571500">
              <a:buFont typeface="Arial" panose="020B0604020202020204" pitchFamily="34" charset="0"/>
              <a:buChar char="•"/>
            </a:pPr>
            <a:r>
              <a:rPr lang="en-US" dirty="0"/>
              <a:t>Routing / Attribute Routing</a:t>
            </a:r>
          </a:p>
          <a:p>
            <a:pPr marL="571500" indent="-571500">
              <a:buFont typeface="Arial" panose="020B0604020202020204" pitchFamily="34" charset="0"/>
              <a:buChar char="•"/>
            </a:pPr>
            <a:r>
              <a:rPr lang="en-US" dirty="0"/>
              <a:t>HTML Helpers</a:t>
            </a:r>
          </a:p>
        </p:txBody>
      </p:sp>
    </p:spTree>
    <p:extLst>
      <p:ext uri="{BB962C8B-B14F-4D97-AF65-F5344CB8AC3E}">
        <p14:creationId xmlns:p14="http://schemas.microsoft.com/office/powerpoint/2010/main" val="16255462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Changed</a:t>
            </a:r>
          </a:p>
        </p:txBody>
      </p:sp>
      <p:sp>
        <p:nvSpPr>
          <p:cNvPr id="3" name="Text Placeholder 2"/>
          <p:cNvSpPr>
            <a:spLocks noGrp="1"/>
          </p:cNvSpPr>
          <p:nvPr>
            <p:ph type="body" sz="quarter" idx="10"/>
          </p:nvPr>
        </p:nvSpPr>
        <p:spPr>
          <a:xfrm>
            <a:off x="274638" y="1212850"/>
            <a:ext cx="11887200" cy="4801314"/>
          </a:xfrm>
        </p:spPr>
        <p:txBody>
          <a:bodyPr/>
          <a:lstStyle/>
          <a:p>
            <a:pPr marL="571500" indent="-571500">
              <a:buFont typeface="Arial" panose="020B0604020202020204" pitchFamily="34" charset="0"/>
              <a:buChar char="•"/>
            </a:pPr>
            <a:r>
              <a:rPr lang="en-US" dirty="0"/>
              <a:t>No </a:t>
            </a:r>
            <a:r>
              <a:rPr lang="en-US" dirty="0" err="1"/>
              <a:t>web.config</a:t>
            </a:r>
            <a:r>
              <a:rPr lang="en-US" dirty="0"/>
              <a:t> (configuration)</a:t>
            </a:r>
          </a:p>
          <a:p>
            <a:pPr marL="571500" indent="-571500">
              <a:buFont typeface="Arial" panose="020B0604020202020204" pitchFamily="34" charset="0"/>
              <a:buChar char="•"/>
            </a:pPr>
            <a:r>
              <a:rPr lang="en-US" dirty="0"/>
              <a:t>No </a:t>
            </a:r>
            <a:r>
              <a:rPr lang="en-US" dirty="0" err="1"/>
              <a:t>Global.asax</a:t>
            </a:r>
            <a:r>
              <a:rPr lang="en-US" dirty="0"/>
              <a:t> or </a:t>
            </a:r>
            <a:r>
              <a:rPr lang="en-US" dirty="0" err="1"/>
              <a:t>App_Start</a:t>
            </a:r>
            <a:endParaRPr lang="en-US" dirty="0"/>
          </a:p>
          <a:p>
            <a:pPr marL="571500" indent="-571500">
              <a:buFont typeface="Arial" panose="020B0604020202020204" pitchFamily="34" charset="0"/>
              <a:buChar char="•"/>
            </a:pPr>
            <a:r>
              <a:rPr lang="en-US" dirty="0"/>
              <a:t>No CSS / JS in project root (</a:t>
            </a:r>
            <a:r>
              <a:rPr lang="en-US" dirty="0" err="1"/>
              <a:t>wwwroot</a:t>
            </a:r>
            <a:r>
              <a:rPr lang="en-US" dirty="0"/>
              <a:t>)</a:t>
            </a:r>
          </a:p>
          <a:p>
            <a:pPr marL="571500" indent="-571500">
              <a:buFont typeface="Arial" panose="020B0604020202020204" pitchFamily="34" charset="0"/>
              <a:buChar char="•"/>
            </a:pPr>
            <a:r>
              <a:rPr lang="en-US" dirty="0"/>
              <a:t>bower and </a:t>
            </a:r>
            <a:r>
              <a:rPr lang="en-US" dirty="0" err="1"/>
              <a:t>bowerrc</a:t>
            </a:r>
            <a:endParaRPr lang="en-US" dirty="0"/>
          </a:p>
          <a:p>
            <a:pPr marL="571500" indent="-571500">
              <a:buFont typeface="Arial" panose="020B0604020202020204" pitchFamily="34" charset="0"/>
              <a:buChar char="•"/>
            </a:pPr>
            <a:r>
              <a:rPr lang="en-US" dirty="0" err="1"/>
              <a:t>bundleconfig.json</a:t>
            </a:r>
            <a:endParaRPr lang="en-US" dirty="0"/>
          </a:p>
          <a:p>
            <a:pPr marL="571500" indent="-571500">
              <a:buFont typeface="Arial" panose="020B0604020202020204" pitchFamily="34" charset="0"/>
              <a:buChar char="•"/>
            </a:pPr>
            <a:r>
              <a:rPr lang="en-US" dirty="0"/>
              <a:t>New </a:t>
            </a:r>
            <a:r>
              <a:rPr lang="en-US" dirty="0" err="1"/>
              <a:t>Program.cs</a:t>
            </a:r>
            <a:r>
              <a:rPr lang="en-US" dirty="0"/>
              <a:t> / </a:t>
            </a:r>
            <a:r>
              <a:rPr lang="en-US" dirty="0" err="1"/>
              <a:t>Startup.cs</a:t>
            </a:r>
            <a:endParaRPr lang="en-US" dirty="0"/>
          </a:p>
          <a:p>
            <a:pPr marL="571500" indent="-571500">
              <a:buFont typeface="Arial" panose="020B0604020202020204" pitchFamily="34" charset="0"/>
              <a:buChar char="•"/>
            </a:pPr>
            <a:r>
              <a:rPr lang="en-US" dirty="0"/>
              <a:t>Run with </a:t>
            </a:r>
            <a:r>
              <a:rPr lang="en-US" dirty="0" err="1"/>
              <a:t>IISExpress</a:t>
            </a:r>
            <a:r>
              <a:rPr lang="en-US" dirty="0"/>
              <a:t> / Kestrel</a:t>
            </a:r>
          </a:p>
        </p:txBody>
      </p:sp>
    </p:spTree>
    <p:extLst>
      <p:ext uri="{BB962C8B-B14F-4D97-AF65-F5344CB8AC3E}">
        <p14:creationId xmlns:p14="http://schemas.microsoft.com/office/powerpoint/2010/main" val="31869551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new (sessions later)</a:t>
            </a:r>
          </a:p>
        </p:txBody>
      </p:sp>
      <p:sp>
        <p:nvSpPr>
          <p:cNvPr id="3" name="Text Placeholder 2"/>
          <p:cNvSpPr>
            <a:spLocks noGrp="1"/>
          </p:cNvSpPr>
          <p:nvPr>
            <p:ph type="body" sz="quarter" idx="10"/>
          </p:nvPr>
        </p:nvSpPr>
        <p:spPr>
          <a:xfrm>
            <a:off x="274638" y="1212850"/>
            <a:ext cx="11887200" cy="3447098"/>
          </a:xfrm>
        </p:spPr>
        <p:txBody>
          <a:bodyPr/>
          <a:lstStyle/>
          <a:p>
            <a:r>
              <a:rPr lang="en-US" i="1" dirty="0"/>
              <a:t>(some aren’t MVC features but are useful for MVC dev)</a:t>
            </a:r>
          </a:p>
          <a:p>
            <a:pPr marL="571500" indent="-571500">
              <a:buFont typeface="Arial" panose="020B0604020202020204" pitchFamily="34" charset="0"/>
              <a:buChar char="•"/>
            </a:pPr>
            <a:r>
              <a:rPr lang="en-US" dirty="0"/>
              <a:t>Views get </a:t>
            </a:r>
            <a:r>
              <a:rPr lang="en-US" dirty="0" err="1"/>
              <a:t>TagHelpers</a:t>
            </a:r>
            <a:endParaRPr lang="en-US" dirty="0"/>
          </a:p>
          <a:p>
            <a:pPr marL="571500" indent="-571500">
              <a:buFont typeface="Arial" panose="020B0604020202020204" pitchFamily="34" charset="0"/>
              <a:buChar char="•"/>
            </a:pPr>
            <a:r>
              <a:rPr lang="en-US" dirty="0"/>
              <a:t>DI more thoroughly integrated</a:t>
            </a:r>
          </a:p>
          <a:p>
            <a:pPr marL="571500" indent="-571500">
              <a:buFont typeface="Arial" panose="020B0604020202020204" pitchFamily="34" charset="0"/>
              <a:buChar char="•"/>
            </a:pPr>
            <a:r>
              <a:rPr lang="en-US" dirty="0">
                <a:hlinkClick r:id="rId3"/>
              </a:rPr>
              <a:t>Globalization / localization</a:t>
            </a:r>
            <a:endParaRPr lang="en-US" dirty="0"/>
          </a:p>
          <a:p>
            <a:pPr marL="571500" indent="-571500">
              <a:buFont typeface="Arial" panose="020B0604020202020204" pitchFamily="34" charset="0"/>
              <a:buChar char="•"/>
            </a:pPr>
            <a:r>
              <a:rPr lang="en-US" dirty="0"/>
              <a:t>MVC + APIs merged</a:t>
            </a:r>
          </a:p>
        </p:txBody>
      </p:sp>
    </p:spTree>
    <p:extLst>
      <p:ext uri="{BB962C8B-B14F-4D97-AF65-F5344CB8AC3E}">
        <p14:creationId xmlns:p14="http://schemas.microsoft.com/office/powerpoint/2010/main" val="295134404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2844" y="12205"/>
            <a:ext cx="11300393" cy="1351760"/>
          </a:xfrm>
        </p:spPr>
        <p:txBody>
          <a:bodyPr>
            <a:normAutofit/>
          </a:bodyPr>
          <a:lstStyle/>
          <a:p>
            <a:r>
              <a:rPr lang="en-US" sz="5999" dirty="0" err="1"/>
              <a:t>TagHelpers</a:t>
            </a:r>
            <a:endParaRPr lang="en-US" sz="5999" dirty="0"/>
          </a:p>
        </p:txBody>
      </p:sp>
      <p:sp>
        <p:nvSpPr>
          <p:cNvPr id="5" name="Text Placeholder 4"/>
          <p:cNvSpPr>
            <a:spLocks noGrp="1"/>
          </p:cNvSpPr>
          <p:nvPr>
            <p:ph idx="1"/>
          </p:nvPr>
        </p:nvSpPr>
        <p:spPr/>
        <p:txBody>
          <a:bodyPr/>
          <a:lstStyle/>
          <a:p>
            <a:pPr marL="0" indent="0">
              <a:buNone/>
            </a:pPr>
            <a:r>
              <a:rPr lang="en-US" sz="3199" dirty="0"/>
              <a:t>HTML helpers expressed as tags</a:t>
            </a:r>
          </a:p>
          <a:p>
            <a:pPr marL="0" indent="0">
              <a:buNone/>
            </a:pPr>
            <a:r>
              <a:rPr lang="en-US" sz="1800" dirty="0"/>
              <a:t>Ex. Instead of: </a:t>
            </a:r>
          </a:p>
          <a:p>
            <a:pPr marL="0" indent="0">
              <a:buNone/>
            </a:pPr>
            <a:r>
              <a:rPr lang="it-IT" sz="2000" b="1" dirty="0">
                <a:latin typeface="Consolas" panose="020B0609020204030204" pitchFamily="49" charset="0"/>
              </a:rPr>
              <a:t>@Html.LabelFor(m =&gt; m.UserName, new { @class = "col-md-2 control-label" })</a:t>
            </a:r>
            <a:endParaRPr lang="en-US" sz="2000" b="1" dirty="0">
              <a:latin typeface="Consolas" panose="020B0609020204030204" pitchFamily="49" charset="0"/>
            </a:endParaRPr>
          </a:p>
          <a:p>
            <a:pPr marL="0" indent="0">
              <a:buNone/>
            </a:pPr>
            <a:r>
              <a:rPr lang="en-US" sz="1800" dirty="0"/>
              <a:t>Write this: </a:t>
            </a:r>
          </a:p>
          <a:p>
            <a:pPr marL="0" indent="0">
              <a:buNone/>
            </a:pPr>
            <a:r>
              <a:rPr lang="en-US" sz="2000" b="1" dirty="0">
                <a:latin typeface="Consolas" panose="020B0609020204030204" pitchFamily="49" charset="0"/>
              </a:rPr>
              <a:t>&lt;label asp-for="</a:t>
            </a:r>
            <a:r>
              <a:rPr lang="en-US" sz="2000" b="1" dirty="0" err="1">
                <a:latin typeface="Consolas" panose="020B0609020204030204" pitchFamily="49" charset="0"/>
              </a:rPr>
              <a:t>UserName</a:t>
            </a:r>
            <a:r>
              <a:rPr lang="en-US" sz="2000" b="1" dirty="0">
                <a:latin typeface="Consolas" panose="020B0609020204030204" pitchFamily="49" charset="0"/>
              </a:rPr>
              <a:t>" class="col-md-2 control-label"&gt;&lt;/label&gt;</a:t>
            </a:r>
          </a:p>
          <a:p>
            <a:pPr marL="0" indent="0">
              <a:buNone/>
            </a:pPr>
            <a:endParaRPr lang="en-US" sz="1800" dirty="0"/>
          </a:p>
          <a:p>
            <a:pPr marL="0" indent="0">
              <a:buNone/>
            </a:pPr>
            <a:r>
              <a:rPr lang="en-US" sz="3199" dirty="0"/>
              <a:t>Easier to customize with additional attributes</a:t>
            </a:r>
          </a:p>
          <a:p>
            <a:pPr marL="0" indent="0">
              <a:buNone/>
            </a:pPr>
            <a:endParaRPr lang="en-US" sz="1800" dirty="0"/>
          </a:p>
          <a:p>
            <a:pPr marL="0" indent="0">
              <a:buNone/>
            </a:pPr>
            <a:r>
              <a:rPr lang="en-US" sz="3199" dirty="0"/>
              <a:t>Work seamlessly with the HTML editor</a:t>
            </a:r>
          </a:p>
        </p:txBody>
      </p:sp>
    </p:spTree>
    <p:extLst>
      <p:ext uri="{BB962C8B-B14F-4D97-AF65-F5344CB8AC3E}">
        <p14:creationId xmlns:p14="http://schemas.microsoft.com/office/powerpoint/2010/main" val="348215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2844" y="12205"/>
            <a:ext cx="11300393" cy="1351760"/>
          </a:xfrm>
        </p:spPr>
        <p:txBody>
          <a:bodyPr>
            <a:normAutofit/>
          </a:bodyPr>
          <a:lstStyle/>
          <a:p>
            <a:r>
              <a:rPr lang="en-US" sz="5999" dirty="0" err="1"/>
              <a:t>TagHelpers</a:t>
            </a:r>
            <a:endParaRPr lang="en-US" sz="5999" dirty="0"/>
          </a:p>
        </p:txBody>
      </p:sp>
      <p:sp>
        <p:nvSpPr>
          <p:cNvPr id="5" name="Text Placeholder 4"/>
          <p:cNvSpPr>
            <a:spLocks noGrp="1"/>
          </p:cNvSpPr>
          <p:nvPr>
            <p:ph idx="1"/>
          </p:nvPr>
        </p:nvSpPr>
        <p:spPr>
          <a:solidFill>
            <a:schemeClr val="bg1">
              <a:lumMod val="85000"/>
            </a:schemeClr>
          </a:solidFill>
        </p:spPr>
        <p:txBody>
          <a:bodyPr>
            <a:normAutofit fontScale="62500" lnSpcReduction="20000"/>
          </a:bodyPr>
          <a:lstStyle/>
          <a:p>
            <a:pPr marL="0" indent="0">
              <a:buNone/>
            </a:pPr>
            <a:r>
              <a:rPr lang="en-US" sz="3199" dirty="0">
                <a:solidFill>
                  <a:srgbClr val="002050"/>
                </a:solidFill>
                <a:latin typeface="Consolas" panose="020B0609020204030204" pitchFamily="49" charset="0"/>
              </a:rPr>
              <a:t>@using (</a:t>
            </a:r>
            <a:r>
              <a:rPr lang="en-US" sz="3199" dirty="0" err="1">
                <a:solidFill>
                  <a:srgbClr val="002050"/>
                </a:solidFill>
                <a:latin typeface="Consolas" panose="020B0609020204030204" pitchFamily="49" charset="0"/>
              </a:rPr>
              <a:t>Html.BeginForm</a:t>
            </a:r>
            <a:r>
              <a:rPr lang="en-US" sz="3199" dirty="0">
                <a:solidFill>
                  <a:srgbClr val="002050"/>
                </a:solidFill>
                <a:latin typeface="Consolas" panose="020B0609020204030204" pitchFamily="49" charset="0"/>
              </a:rPr>
              <a:t>(new { </a:t>
            </a:r>
            <a:r>
              <a:rPr lang="en-US" sz="3199" dirty="0" err="1">
                <a:solidFill>
                  <a:srgbClr val="002050"/>
                </a:solidFill>
                <a:latin typeface="Consolas" panose="020B0609020204030204" pitchFamily="49" charset="0"/>
              </a:rPr>
              <a:t>ReturnUrl</a:t>
            </a:r>
            <a:r>
              <a:rPr lang="en-US" sz="3199" dirty="0">
                <a:solidFill>
                  <a:srgbClr val="002050"/>
                </a:solidFill>
                <a:latin typeface="Consolas" panose="020B0609020204030204" pitchFamily="49" charset="0"/>
              </a:rPr>
              <a:t> = </a:t>
            </a:r>
            <a:r>
              <a:rPr lang="en-US" sz="3199" dirty="0" err="1">
                <a:solidFill>
                  <a:srgbClr val="002050"/>
                </a:solidFill>
                <a:latin typeface="Consolas" panose="020B0609020204030204" pitchFamily="49" charset="0"/>
              </a:rPr>
              <a:t>ViewBag.ReturnUrl</a:t>
            </a:r>
            <a:r>
              <a:rPr lang="en-US" sz="3199" dirty="0">
                <a:solidFill>
                  <a:srgbClr val="002050"/>
                </a:solidFill>
                <a:latin typeface="Consolas" panose="020B0609020204030204" pitchFamily="49" charset="0"/>
              </a:rPr>
              <a:t> })) {</a:t>
            </a:r>
          </a:p>
          <a:p>
            <a:pPr marL="0" indent="0">
              <a:buNone/>
            </a:pPr>
            <a:r>
              <a:rPr lang="en-US" sz="3199" dirty="0">
                <a:solidFill>
                  <a:srgbClr val="002050"/>
                </a:solidFill>
                <a:latin typeface="Consolas" panose="020B0609020204030204" pitchFamily="49" charset="0"/>
              </a:rPr>
              <a:t>    @</a:t>
            </a:r>
            <a:r>
              <a:rPr lang="en-US" sz="3199" dirty="0" err="1">
                <a:solidFill>
                  <a:srgbClr val="002050"/>
                </a:solidFill>
                <a:latin typeface="Consolas" panose="020B0609020204030204" pitchFamily="49" charset="0"/>
              </a:rPr>
              <a:t>Html.AntiForgeryToken</a:t>
            </a:r>
            <a:r>
              <a:rPr lang="en-US" sz="3199" dirty="0">
                <a:solidFill>
                  <a:srgbClr val="002050"/>
                </a:solidFill>
                <a:latin typeface="Consolas" panose="020B0609020204030204" pitchFamily="49" charset="0"/>
              </a:rPr>
              <a:t>()</a:t>
            </a:r>
          </a:p>
          <a:p>
            <a:pPr marL="0" indent="0">
              <a:buNone/>
            </a:pPr>
            <a:r>
              <a:rPr lang="en-US" sz="3199" dirty="0">
                <a:solidFill>
                  <a:srgbClr val="002050"/>
                </a:solidFill>
                <a:latin typeface="Consolas" panose="020B0609020204030204" pitchFamily="49" charset="0"/>
              </a:rPr>
              <a:t>    @</a:t>
            </a:r>
            <a:r>
              <a:rPr lang="en-US" sz="3199" dirty="0" err="1">
                <a:solidFill>
                  <a:srgbClr val="002050"/>
                </a:solidFill>
                <a:latin typeface="Consolas" panose="020B0609020204030204" pitchFamily="49" charset="0"/>
              </a:rPr>
              <a:t>Html.ValidationSummary</a:t>
            </a:r>
            <a:r>
              <a:rPr lang="en-US" sz="3199" dirty="0">
                <a:solidFill>
                  <a:srgbClr val="002050"/>
                </a:solidFill>
                <a:latin typeface="Consolas" panose="020B0609020204030204" pitchFamily="49" charset="0"/>
              </a:rPr>
              <a:t>(true)</a:t>
            </a:r>
          </a:p>
          <a:p>
            <a:pPr marL="0" indent="0">
              <a:buNone/>
            </a:pPr>
            <a:endParaRPr lang="en-US" sz="3199" dirty="0">
              <a:solidFill>
                <a:srgbClr val="002050"/>
              </a:solidFill>
              <a:latin typeface="Consolas" panose="020B0609020204030204" pitchFamily="49" charset="0"/>
            </a:endParaRPr>
          </a:p>
          <a:p>
            <a:pPr marL="0" indent="0">
              <a:buNone/>
            </a:pPr>
            <a:r>
              <a:rPr lang="en-US" sz="3199" dirty="0">
                <a:solidFill>
                  <a:srgbClr val="002050"/>
                </a:solidFill>
                <a:latin typeface="Consolas" panose="020B0609020204030204" pitchFamily="49" charset="0"/>
              </a:rPr>
              <a:t>    &lt;</a:t>
            </a:r>
            <a:r>
              <a:rPr lang="en-US" sz="3199" dirty="0" err="1">
                <a:solidFill>
                  <a:srgbClr val="002050"/>
                </a:solidFill>
                <a:latin typeface="Consolas" panose="020B0609020204030204" pitchFamily="49" charset="0"/>
              </a:rPr>
              <a:t>fieldset</a:t>
            </a:r>
            <a:r>
              <a:rPr lang="en-US" sz="3199" dirty="0">
                <a:solidFill>
                  <a:srgbClr val="002050"/>
                </a:solidFill>
                <a:latin typeface="Consolas" panose="020B0609020204030204" pitchFamily="49" charset="0"/>
              </a:rPr>
              <a:t>&gt;</a:t>
            </a:r>
          </a:p>
          <a:p>
            <a:pPr marL="0" indent="0">
              <a:buNone/>
            </a:pPr>
            <a:r>
              <a:rPr lang="en-US" sz="3199" dirty="0">
                <a:solidFill>
                  <a:srgbClr val="002050"/>
                </a:solidFill>
                <a:latin typeface="Consolas" panose="020B0609020204030204" pitchFamily="49" charset="0"/>
              </a:rPr>
              <a:t>        &lt;legend&gt;Log in Form&lt;/legend&gt;</a:t>
            </a:r>
          </a:p>
          <a:p>
            <a:pPr marL="0" indent="0">
              <a:buNone/>
            </a:pPr>
            <a:r>
              <a:rPr lang="en-US" sz="3199" dirty="0">
                <a:solidFill>
                  <a:srgbClr val="002050"/>
                </a:solidFill>
                <a:latin typeface="Consolas" panose="020B0609020204030204" pitchFamily="49" charset="0"/>
              </a:rPr>
              <a:t>        &lt;</a:t>
            </a:r>
            <a:r>
              <a:rPr lang="en-US" sz="3199" dirty="0" err="1">
                <a:solidFill>
                  <a:srgbClr val="002050"/>
                </a:solidFill>
                <a:latin typeface="Consolas" panose="020B0609020204030204" pitchFamily="49" charset="0"/>
              </a:rPr>
              <a:t>ol</a:t>
            </a:r>
            <a:r>
              <a:rPr lang="en-US" sz="3199" dirty="0">
                <a:solidFill>
                  <a:srgbClr val="002050"/>
                </a:solidFill>
                <a:latin typeface="Consolas" panose="020B0609020204030204" pitchFamily="49" charset="0"/>
              </a:rPr>
              <a:t>&gt;</a:t>
            </a:r>
          </a:p>
          <a:p>
            <a:pPr marL="0" indent="0">
              <a:buNone/>
            </a:pPr>
            <a:r>
              <a:rPr lang="en-US" sz="3199" dirty="0">
                <a:solidFill>
                  <a:srgbClr val="002050"/>
                </a:solidFill>
                <a:latin typeface="Consolas" panose="020B0609020204030204" pitchFamily="49" charset="0"/>
              </a:rPr>
              <a:t>            &lt;li&gt;</a:t>
            </a:r>
          </a:p>
          <a:p>
            <a:pPr marL="0" indent="0">
              <a:buNone/>
            </a:pPr>
            <a:r>
              <a:rPr lang="en-US" sz="3199" dirty="0">
                <a:solidFill>
                  <a:srgbClr val="002050"/>
                </a:solidFill>
                <a:latin typeface="Consolas" panose="020B0609020204030204" pitchFamily="49" charset="0"/>
              </a:rPr>
              <a:t>                </a:t>
            </a:r>
            <a:r>
              <a:rPr lang="en-US" sz="3199" b="1" dirty="0">
                <a:solidFill>
                  <a:srgbClr val="002050"/>
                </a:solidFill>
                <a:latin typeface="Consolas" panose="020B0609020204030204" pitchFamily="49" charset="0"/>
              </a:rPr>
              <a:t>@</a:t>
            </a:r>
            <a:r>
              <a:rPr lang="en-US" sz="3199" b="1" dirty="0" err="1">
                <a:solidFill>
                  <a:srgbClr val="002050"/>
                </a:solidFill>
                <a:latin typeface="Consolas" panose="020B0609020204030204" pitchFamily="49" charset="0"/>
              </a:rPr>
              <a:t>Html.LabelFor</a:t>
            </a:r>
            <a:r>
              <a:rPr lang="en-US" sz="3199" b="1" dirty="0">
                <a:solidFill>
                  <a:srgbClr val="002050"/>
                </a:solidFill>
                <a:latin typeface="Consolas" panose="020B0609020204030204" pitchFamily="49" charset="0"/>
              </a:rPr>
              <a:t>(m =&gt; </a:t>
            </a:r>
            <a:r>
              <a:rPr lang="en-US" sz="3199" b="1" dirty="0" err="1">
                <a:solidFill>
                  <a:srgbClr val="002050"/>
                </a:solidFill>
                <a:latin typeface="Consolas" panose="020B0609020204030204" pitchFamily="49" charset="0"/>
              </a:rPr>
              <a:t>m.UserName</a:t>
            </a:r>
            <a:r>
              <a:rPr lang="en-US" sz="3199" b="1" dirty="0">
                <a:solidFill>
                  <a:srgbClr val="002050"/>
                </a:solidFill>
                <a:latin typeface="Consolas" panose="020B0609020204030204" pitchFamily="49" charset="0"/>
              </a:rPr>
              <a:t>)</a:t>
            </a:r>
          </a:p>
          <a:p>
            <a:pPr marL="0" indent="0">
              <a:buNone/>
            </a:pPr>
            <a:r>
              <a:rPr lang="en-US" sz="3199" b="1" dirty="0">
                <a:solidFill>
                  <a:srgbClr val="002050"/>
                </a:solidFill>
                <a:latin typeface="Consolas" panose="020B0609020204030204" pitchFamily="49" charset="0"/>
              </a:rPr>
              <a:t>                @</a:t>
            </a:r>
            <a:r>
              <a:rPr lang="en-US" sz="3199" b="1" dirty="0" err="1">
                <a:solidFill>
                  <a:srgbClr val="002050"/>
                </a:solidFill>
                <a:latin typeface="Consolas" panose="020B0609020204030204" pitchFamily="49" charset="0"/>
              </a:rPr>
              <a:t>Html.TextBoxFor</a:t>
            </a:r>
            <a:r>
              <a:rPr lang="en-US" sz="3199" b="1" dirty="0">
                <a:solidFill>
                  <a:srgbClr val="002050"/>
                </a:solidFill>
                <a:latin typeface="Consolas" panose="020B0609020204030204" pitchFamily="49" charset="0"/>
              </a:rPr>
              <a:t>(m =&gt; </a:t>
            </a:r>
            <a:r>
              <a:rPr lang="en-US" sz="3199" b="1" dirty="0" err="1">
                <a:solidFill>
                  <a:srgbClr val="002050"/>
                </a:solidFill>
                <a:latin typeface="Consolas" panose="020B0609020204030204" pitchFamily="49" charset="0"/>
              </a:rPr>
              <a:t>m.UserName</a:t>
            </a:r>
            <a:r>
              <a:rPr lang="en-US" sz="3199" b="1" dirty="0">
                <a:solidFill>
                  <a:srgbClr val="002050"/>
                </a:solidFill>
                <a:latin typeface="Consolas" panose="020B0609020204030204" pitchFamily="49" charset="0"/>
              </a:rPr>
              <a:t>)</a:t>
            </a:r>
          </a:p>
          <a:p>
            <a:pPr marL="0" indent="0">
              <a:buNone/>
            </a:pPr>
            <a:r>
              <a:rPr lang="en-US" sz="3199" dirty="0">
                <a:solidFill>
                  <a:srgbClr val="002050"/>
                </a:solidFill>
                <a:latin typeface="Consolas" panose="020B0609020204030204" pitchFamily="49" charset="0"/>
              </a:rPr>
              <a:t>                @</a:t>
            </a:r>
            <a:r>
              <a:rPr lang="en-US" sz="3199" dirty="0" err="1">
                <a:solidFill>
                  <a:srgbClr val="002050"/>
                </a:solidFill>
                <a:latin typeface="Consolas" panose="020B0609020204030204" pitchFamily="49" charset="0"/>
              </a:rPr>
              <a:t>Html.ValidationMessageFor</a:t>
            </a:r>
            <a:r>
              <a:rPr lang="en-US" sz="3199" dirty="0">
                <a:solidFill>
                  <a:srgbClr val="002050"/>
                </a:solidFill>
                <a:latin typeface="Consolas" panose="020B0609020204030204" pitchFamily="49" charset="0"/>
              </a:rPr>
              <a:t>(m =&gt; </a:t>
            </a:r>
            <a:r>
              <a:rPr lang="en-US" sz="3199" dirty="0" err="1">
                <a:solidFill>
                  <a:srgbClr val="002050"/>
                </a:solidFill>
                <a:latin typeface="Consolas" panose="020B0609020204030204" pitchFamily="49" charset="0"/>
              </a:rPr>
              <a:t>m.UserName</a:t>
            </a:r>
            <a:r>
              <a:rPr lang="en-US" sz="3199" dirty="0">
                <a:solidFill>
                  <a:srgbClr val="002050"/>
                </a:solidFill>
                <a:latin typeface="Consolas" panose="020B0609020204030204" pitchFamily="49" charset="0"/>
              </a:rPr>
              <a:t>)</a:t>
            </a:r>
          </a:p>
          <a:p>
            <a:pPr marL="0" indent="0">
              <a:buNone/>
            </a:pPr>
            <a:r>
              <a:rPr lang="en-US" sz="3199" dirty="0">
                <a:solidFill>
                  <a:srgbClr val="002050"/>
                </a:solidFill>
                <a:latin typeface="Consolas" panose="020B0609020204030204" pitchFamily="49" charset="0"/>
              </a:rPr>
              <a:t>            &lt;/li&gt;</a:t>
            </a:r>
          </a:p>
        </p:txBody>
      </p:sp>
    </p:spTree>
    <p:extLst>
      <p:ext uri="{BB962C8B-B14F-4D97-AF65-F5344CB8AC3E}">
        <p14:creationId xmlns:p14="http://schemas.microsoft.com/office/powerpoint/2010/main" val="35303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2844" y="12205"/>
            <a:ext cx="11300393" cy="1351760"/>
          </a:xfrm>
        </p:spPr>
        <p:txBody>
          <a:bodyPr>
            <a:normAutofit/>
          </a:bodyPr>
          <a:lstStyle/>
          <a:p>
            <a:r>
              <a:rPr lang="en-US" sz="5999" dirty="0" err="1"/>
              <a:t>TagHelpers</a:t>
            </a:r>
            <a:endParaRPr lang="en-US" sz="5999" dirty="0"/>
          </a:p>
        </p:txBody>
      </p:sp>
      <p:sp>
        <p:nvSpPr>
          <p:cNvPr id="5" name="Text Placeholder 4"/>
          <p:cNvSpPr>
            <a:spLocks noGrp="1"/>
          </p:cNvSpPr>
          <p:nvPr>
            <p:ph idx="1"/>
          </p:nvPr>
        </p:nvSpPr>
        <p:spPr>
          <a:solidFill>
            <a:schemeClr val="bg1">
              <a:lumMod val="85000"/>
            </a:schemeClr>
          </a:solidFill>
        </p:spPr>
        <p:txBody>
          <a:bodyPr>
            <a:normAutofit/>
          </a:bodyPr>
          <a:lstStyle/>
          <a:p>
            <a:pPr marL="0" indent="0">
              <a:buNone/>
            </a:pPr>
            <a:r>
              <a:rPr lang="en-US" sz="2000" dirty="0">
                <a:solidFill>
                  <a:srgbClr val="002050"/>
                </a:solidFill>
                <a:latin typeface="Consolas" panose="020B0609020204030204" pitchFamily="49" charset="0"/>
              </a:rPr>
              <a:t>&lt;form anti-forgery=“true“ validation-summary=“true” action="Create“&gt; </a:t>
            </a:r>
          </a:p>
          <a:p>
            <a:pPr marL="0" indent="0">
              <a:buNone/>
            </a:pPr>
            <a:r>
              <a:rPr lang="en-US" sz="2000" dirty="0">
                <a:solidFill>
                  <a:srgbClr val="002050"/>
                </a:solidFill>
                <a:latin typeface="Consolas" panose="020B0609020204030204" pitchFamily="49" charset="0"/>
              </a:rPr>
              <a:t>   &lt;</a:t>
            </a:r>
            <a:r>
              <a:rPr lang="en-US" sz="2000" dirty="0" err="1">
                <a:solidFill>
                  <a:srgbClr val="002050"/>
                </a:solidFill>
                <a:latin typeface="Consolas" panose="020B0609020204030204" pitchFamily="49" charset="0"/>
              </a:rPr>
              <a:t>fieldset</a:t>
            </a:r>
            <a:r>
              <a:rPr lang="en-US" sz="2000" dirty="0">
                <a:solidFill>
                  <a:srgbClr val="002050"/>
                </a:solidFill>
                <a:latin typeface="Consolas" panose="020B0609020204030204" pitchFamily="49" charset="0"/>
              </a:rPr>
              <a:t>&gt;</a:t>
            </a:r>
          </a:p>
          <a:p>
            <a:pPr marL="0" indent="0">
              <a:buNone/>
            </a:pPr>
            <a:r>
              <a:rPr lang="en-US" sz="2000" dirty="0">
                <a:solidFill>
                  <a:srgbClr val="002050"/>
                </a:solidFill>
                <a:latin typeface="Consolas" panose="020B0609020204030204" pitchFamily="49" charset="0"/>
              </a:rPr>
              <a:t>      &lt;legend&gt;Log in Form&lt;/legend&gt;</a:t>
            </a:r>
          </a:p>
          <a:p>
            <a:pPr marL="0" indent="0">
              <a:buNone/>
            </a:pPr>
            <a:r>
              <a:rPr lang="en-US" sz="2000" dirty="0">
                <a:solidFill>
                  <a:srgbClr val="002050"/>
                </a:solidFill>
                <a:latin typeface="Consolas" panose="020B0609020204030204" pitchFamily="49" charset="0"/>
              </a:rPr>
              <a:t>        &lt;</a:t>
            </a:r>
            <a:r>
              <a:rPr lang="en-US" sz="2000" dirty="0" err="1">
                <a:solidFill>
                  <a:srgbClr val="002050"/>
                </a:solidFill>
                <a:latin typeface="Consolas" panose="020B0609020204030204" pitchFamily="49" charset="0"/>
              </a:rPr>
              <a:t>ol</a:t>
            </a:r>
            <a:r>
              <a:rPr lang="en-US" sz="2000" dirty="0">
                <a:solidFill>
                  <a:srgbClr val="002050"/>
                </a:solidFill>
                <a:latin typeface="Consolas" panose="020B0609020204030204" pitchFamily="49" charset="0"/>
              </a:rPr>
              <a:t>&gt;</a:t>
            </a:r>
          </a:p>
          <a:p>
            <a:pPr marL="0" indent="0">
              <a:buNone/>
            </a:pPr>
            <a:r>
              <a:rPr lang="en-US" sz="2000" dirty="0">
                <a:solidFill>
                  <a:srgbClr val="002050"/>
                </a:solidFill>
                <a:latin typeface="Consolas" panose="020B0609020204030204" pitchFamily="49" charset="0"/>
              </a:rPr>
              <a:t>          &lt;li&gt;</a:t>
            </a:r>
          </a:p>
          <a:p>
            <a:pPr marL="0" indent="0">
              <a:buNone/>
            </a:pPr>
            <a:r>
              <a:rPr lang="en-US" sz="2000" dirty="0">
                <a:solidFill>
                  <a:srgbClr val="002050"/>
                </a:solidFill>
                <a:latin typeface="Consolas" panose="020B0609020204030204" pitchFamily="49" charset="0"/>
              </a:rPr>
              <a:t>            &lt;label for=“</a:t>
            </a:r>
            <a:r>
              <a:rPr lang="en-US" sz="2000" dirty="0" err="1">
                <a:solidFill>
                  <a:srgbClr val="002050"/>
                </a:solidFill>
                <a:latin typeface="Consolas" panose="020B0609020204030204" pitchFamily="49" charset="0"/>
              </a:rPr>
              <a:t>UserName</a:t>
            </a:r>
            <a:r>
              <a:rPr lang="en-US" sz="2000" dirty="0">
                <a:solidFill>
                  <a:srgbClr val="002050"/>
                </a:solidFill>
                <a:latin typeface="Consolas" panose="020B0609020204030204" pitchFamily="49" charset="0"/>
              </a:rPr>
              <a:t>”&gt;</a:t>
            </a:r>
          </a:p>
          <a:p>
            <a:pPr marL="0" indent="0">
              <a:buNone/>
            </a:pPr>
            <a:r>
              <a:rPr lang="en-US" sz="2000" dirty="0">
                <a:solidFill>
                  <a:srgbClr val="002050"/>
                </a:solidFill>
                <a:latin typeface="Consolas" panose="020B0609020204030204" pitchFamily="49" charset="0"/>
              </a:rPr>
              <a:t>            &lt;input for=“</a:t>
            </a:r>
            <a:r>
              <a:rPr lang="en-US" sz="2000" dirty="0" err="1">
                <a:solidFill>
                  <a:srgbClr val="002050"/>
                </a:solidFill>
                <a:latin typeface="Consolas" panose="020B0609020204030204" pitchFamily="49" charset="0"/>
              </a:rPr>
              <a:t>UserName</a:t>
            </a:r>
            <a:r>
              <a:rPr lang="en-US" sz="2000" dirty="0">
                <a:solidFill>
                  <a:srgbClr val="002050"/>
                </a:solidFill>
                <a:latin typeface="Consolas" panose="020B0609020204030204" pitchFamily="49" charset="0"/>
              </a:rPr>
              <a:t>”&gt;</a:t>
            </a:r>
          </a:p>
          <a:p>
            <a:pPr marL="0" indent="0">
              <a:buNone/>
            </a:pPr>
            <a:r>
              <a:rPr lang="en-US" sz="2000" dirty="0">
                <a:solidFill>
                  <a:srgbClr val="002050"/>
                </a:solidFill>
                <a:latin typeface="Consolas" panose="020B0609020204030204" pitchFamily="49" charset="0"/>
              </a:rPr>
              <a:t>            &lt;span validation-for="Name" style="</a:t>
            </a:r>
            <a:r>
              <a:rPr lang="en-US" sz="2000" dirty="0" err="1">
                <a:solidFill>
                  <a:srgbClr val="002050"/>
                </a:solidFill>
                <a:latin typeface="Consolas" panose="020B0609020204030204" pitchFamily="49" charset="0"/>
              </a:rPr>
              <a:t>color:blue</a:t>
            </a:r>
            <a:r>
              <a:rPr lang="en-US" sz="2000" dirty="0">
                <a:solidFill>
                  <a:srgbClr val="002050"/>
                </a:solidFill>
                <a:latin typeface="Consolas" panose="020B0609020204030204" pitchFamily="49" charset="0"/>
              </a:rPr>
              <a:t>" /&gt;</a:t>
            </a:r>
          </a:p>
          <a:p>
            <a:pPr marL="0" indent="0">
              <a:buNone/>
            </a:pPr>
            <a:r>
              <a:rPr lang="en-US" sz="2000" dirty="0">
                <a:solidFill>
                  <a:srgbClr val="002050"/>
                </a:solidFill>
                <a:latin typeface="Consolas" panose="020B0609020204030204" pitchFamily="49" charset="0"/>
              </a:rPr>
              <a:t>          &lt;/li&gt;</a:t>
            </a:r>
          </a:p>
        </p:txBody>
      </p:sp>
    </p:spTree>
    <p:extLst>
      <p:ext uri="{BB962C8B-B14F-4D97-AF65-F5344CB8AC3E}">
        <p14:creationId xmlns:p14="http://schemas.microsoft.com/office/powerpoint/2010/main" val="1599092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572845" y="1623675"/>
            <a:ext cx="11591218" cy="2015196"/>
          </a:xfrm>
          <a:prstGeom prst="rect">
            <a:avLst/>
          </a:prstGeom>
          <a:solidFill>
            <a:schemeClr val="bg2"/>
          </a:solidFill>
          <a:ln>
            <a:noFill/>
          </a:ln>
          <a:effectLst/>
        </p:spPr>
        <p:txBody>
          <a:bodyPr vert="horz" wrap="none" lIns="93260" tIns="46630" rIns="93260" bIns="46630" numCol="1" anchor="ctr" anchorCtr="0" compatLnSpc="1">
            <a:prstTxWarp prst="textNoShape">
              <a:avLst/>
            </a:prstTxWarp>
            <a:spAutoFit/>
          </a:bodyPr>
          <a:lstStyle/>
          <a:p>
            <a:pPr marL="0" marR="0" lvl="0" indent="0" defTabSz="932597" eaLnBrk="0" fontAlgn="base" latinLnBrk="0" hangingPunct="0">
              <a:lnSpc>
                <a:spcPct val="100000"/>
              </a:lnSpc>
              <a:spcBef>
                <a:spcPct val="0"/>
              </a:spcBef>
              <a:spcAft>
                <a:spcPct val="0"/>
              </a:spcAft>
              <a:buClrTx/>
              <a:buSzTx/>
              <a:buFontTx/>
              <a:buNone/>
              <a:tabLst/>
              <a:defRPr/>
            </a:pP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public interface </a:t>
            </a:r>
            <a:r>
              <a:rPr kumimoji="0" lang="en-US" altLang="en-US" sz="2448" b="0" i="0" u="none" strike="noStrike" kern="0" cap="none" spc="0" normalizeH="0" baseline="0" noProof="0" dirty="0" err="1">
                <a:ln>
                  <a:noFill/>
                </a:ln>
                <a:solidFill>
                  <a:srgbClr val="025599"/>
                </a:solidFill>
                <a:effectLst/>
                <a:uLnTx/>
                <a:uFillTx/>
                <a:latin typeface="Arial" panose="020B0604020202020204" pitchFamily="34" charset="0"/>
              </a:rPr>
              <a:t>ITagHelper</a:t>
            </a:r>
            <a:endPar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endParaRPr>
          </a:p>
          <a:p>
            <a:pPr marL="0" marR="0" lvl="0" indent="0" defTabSz="932597" eaLnBrk="0" fontAlgn="base" latinLnBrk="0" hangingPunct="0">
              <a:lnSpc>
                <a:spcPct val="100000"/>
              </a:lnSpc>
              <a:spcBef>
                <a:spcPct val="0"/>
              </a:spcBef>
              <a:spcAft>
                <a:spcPct val="0"/>
              </a:spcAft>
              <a:buClrTx/>
              <a:buSzTx/>
              <a:buFontTx/>
              <a:buNone/>
              <a:tabLst/>
              <a:defRPr/>
            </a:pP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a:t>
            </a:r>
          </a:p>
          <a:p>
            <a:pPr marL="0" marR="0" lvl="0" indent="0" defTabSz="932597" eaLnBrk="0" fontAlgn="base" latinLnBrk="0" hangingPunct="0">
              <a:lnSpc>
                <a:spcPct val="100000"/>
              </a:lnSpc>
              <a:spcBef>
                <a:spcPct val="0"/>
              </a:spcBef>
              <a:spcAft>
                <a:spcPct val="0"/>
              </a:spcAft>
              <a:buClrTx/>
              <a:buSzTx/>
              <a:buFontTx/>
              <a:buNone/>
              <a:tabLst/>
              <a:defRPr/>
            </a:pP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	int Order { get; }</a:t>
            </a:r>
          </a:p>
          <a:p>
            <a:pPr marL="0" marR="0" lvl="0" indent="0" defTabSz="932597" eaLnBrk="0" fontAlgn="base" latinLnBrk="0" hangingPunct="0">
              <a:lnSpc>
                <a:spcPct val="100000"/>
              </a:lnSpc>
              <a:spcBef>
                <a:spcPct val="0"/>
              </a:spcBef>
              <a:spcAft>
                <a:spcPct val="0"/>
              </a:spcAft>
              <a:buClrTx/>
              <a:buSzTx/>
              <a:buFontTx/>
              <a:buNone/>
              <a:tabLst/>
              <a:defRPr/>
            </a:pP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	Task </a:t>
            </a:r>
            <a:r>
              <a:rPr kumimoji="0" lang="en-US" altLang="en-US" sz="2448" b="0" i="0" u="none" strike="noStrike" kern="0" cap="none" spc="0" normalizeH="0" baseline="0" noProof="0" dirty="0" err="1">
                <a:ln>
                  <a:noFill/>
                </a:ln>
                <a:solidFill>
                  <a:srgbClr val="025599"/>
                </a:solidFill>
                <a:effectLst/>
                <a:uLnTx/>
                <a:uFillTx/>
                <a:latin typeface="Arial" panose="020B0604020202020204" pitchFamily="34" charset="0"/>
              </a:rPr>
              <a:t>ProcessAsync</a:t>
            </a: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a:t>
            </a:r>
            <a:r>
              <a:rPr kumimoji="0" lang="en-US" altLang="en-US" sz="2448" b="0" i="0" u="none" strike="noStrike" kern="0" cap="none" spc="0" normalizeH="0" baseline="0" noProof="0" dirty="0" err="1">
                <a:ln>
                  <a:noFill/>
                </a:ln>
                <a:solidFill>
                  <a:srgbClr val="025599"/>
                </a:solidFill>
                <a:effectLst/>
                <a:uLnTx/>
                <a:uFillTx/>
                <a:latin typeface="Arial" panose="020B0604020202020204" pitchFamily="34" charset="0"/>
              </a:rPr>
              <a:t>TagHelperContext</a:t>
            </a: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 context, </a:t>
            </a:r>
            <a:r>
              <a:rPr kumimoji="0" lang="en-US" altLang="en-US" sz="2448" b="0" i="0" u="none" strike="noStrike" kern="0" cap="none" spc="0" normalizeH="0" baseline="0" noProof="0" dirty="0" err="1">
                <a:ln>
                  <a:noFill/>
                </a:ln>
                <a:solidFill>
                  <a:srgbClr val="025599"/>
                </a:solidFill>
                <a:effectLst/>
                <a:uLnTx/>
                <a:uFillTx/>
                <a:latin typeface="Arial" panose="020B0604020202020204" pitchFamily="34" charset="0"/>
              </a:rPr>
              <a:t>TagHelperOutput</a:t>
            </a: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 output);</a:t>
            </a:r>
          </a:p>
          <a:p>
            <a:pPr marL="0" marR="0" lvl="0" indent="0" defTabSz="932597" eaLnBrk="0" fontAlgn="base" latinLnBrk="0" hangingPunct="0">
              <a:lnSpc>
                <a:spcPct val="100000"/>
              </a:lnSpc>
              <a:spcBef>
                <a:spcPct val="0"/>
              </a:spcBef>
              <a:spcAft>
                <a:spcPct val="0"/>
              </a:spcAft>
              <a:buClrTx/>
              <a:buSzTx/>
              <a:buFontTx/>
              <a:buNone/>
              <a:tabLst/>
              <a:defRPr/>
            </a:pP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a:t>
            </a:r>
          </a:p>
        </p:txBody>
      </p:sp>
      <p:sp>
        <p:nvSpPr>
          <p:cNvPr id="9" name="Title 3"/>
          <p:cNvSpPr>
            <a:spLocks noGrp="1"/>
          </p:cNvSpPr>
          <p:nvPr>
            <p:ph type="title"/>
          </p:nvPr>
        </p:nvSpPr>
        <p:spPr>
          <a:xfrm>
            <a:off x="572844" y="12205"/>
            <a:ext cx="11300393" cy="1351760"/>
          </a:xfrm>
        </p:spPr>
        <p:txBody>
          <a:bodyPr>
            <a:normAutofit/>
          </a:bodyPr>
          <a:lstStyle/>
          <a:p>
            <a:r>
              <a:rPr lang="en-US" sz="5999" dirty="0" err="1"/>
              <a:t>TagHelpers</a:t>
            </a:r>
            <a:r>
              <a:rPr lang="en-US" sz="5999" dirty="0"/>
              <a:t>: Create Your Own</a:t>
            </a:r>
          </a:p>
        </p:txBody>
      </p:sp>
      <p:sp>
        <p:nvSpPr>
          <p:cNvPr id="10" name="TextBox 9"/>
          <p:cNvSpPr txBox="1"/>
          <p:nvPr/>
        </p:nvSpPr>
        <p:spPr>
          <a:xfrm>
            <a:off x="444979" y="4885064"/>
            <a:ext cx="11423475" cy="862581"/>
          </a:xfrm>
          <a:prstGeom prst="rect">
            <a:avLst/>
          </a:prstGeom>
          <a:noFill/>
        </p:spPr>
        <p:txBody>
          <a:bodyPr wrap="none" rtlCol="0">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chemeClr val="bg1"/>
                </a:solidFill>
                <a:effectLst/>
                <a:uLnTx/>
                <a:uFillTx/>
              </a:rPr>
              <a:t>Examples: </a:t>
            </a:r>
            <a:br>
              <a:rPr kumimoji="0" lang="en-US" sz="2448" b="0" i="0" u="none" strike="noStrike" kern="0" cap="none" spc="0" normalizeH="0" baseline="0" noProof="0" dirty="0">
                <a:ln>
                  <a:noFill/>
                </a:ln>
                <a:solidFill>
                  <a:schemeClr val="bg1"/>
                </a:solidFill>
                <a:effectLst/>
                <a:uLnTx/>
                <a:uFillTx/>
              </a:rPr>
            </a:br>
            <a:r>
              <a:rPr kumimoji="0" lang="en-US" sz="2448" b="0" i="0" u="none" strike="noStrike" kern="0" cap="none" spc="0" normalizeH="0" baseline="0" noProof="0" dirty="0">
                <a:ln>
                  <a:noFill/>
                </a:ln>
                <a:solidFill>
                  <a:schemeClr val="bg1"/>
                </a:solidFill>
                <a:effectLst/>
                <a:uLnTx/>
                <a:uFillTx/>
                <a:hlinkClick r:id="rId3"/>
              </a:rPr>
              <a:t>https://github.com/aspnet/Mvc/tree/dev/src/Microsoft.AspNet.Mvc.TagHelpers</a:t>
            </a:r>
            <a:r>
              <a:rPr kumimoji="0" lang="en-US" sz="2448" b="0" i="0" u="none" strike="noStrike" kern="0" cap="none" spc="0" normalizeH="0" baseline="0" noProof="0" dirty="0">
                <a:ln>
                  <a:noFill/>
                </a:ln>
                <a:solidFill>
                  <a:schemeClr val="bg1"/>
                </a:solidFill>
                <a:effectLst/>
                <a:uLnTx/>
                <a:uFillTx/>
              </a:rPr>
              <a:t> </a:t>
            </a:r>
          </a:p>
        </p:txBody>
      </p:sp>
    </p:spTree>
    <p:extLst>
      <p:ext uri="{BB962C8B-B14F-4D97-AF65-F5344CB8AC3E}">
        <p14:creationId xmlns:p14="http://schemas.microsoft.com/office/powerpoint/2010/main" val="106095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SPA Templates</a:t>
            </a:r>
          </a:p>
        </p:txBody>
      </p:sp>
      <p:pic>
        <p:nvPicPr>
          <p:cNvPr id="5" name="Picture 4" descr="New ASP.NET Core Web Application - SPA Templates">
            <a:extLst>
              <a:ext uri="{FF2B5EF4-FFF2-40B4-BE49-F238E27FC236}">
                <a16:creationId xmlns:a16="http://schemas.microsoft.com/office/drawing/2014/main" id="{0ECBD6BE-2A81-444A-8022-2FE3487C16A7}"/>
              </a:ext>
            </a:extLst>
          </p:cNvPr>
          <p:cNvPicPr>
            <a:picLocks noChangeAspect="1"/>
          </p:cNvPicPr>
          <p:nvPr/>
        </p:nvPicPr>
        <p:blipFill>
          <a:blip r:embed="rId3"/>
          <a:stretch>
            <a:fillRect/>
          </a:stretch>
        </p:blipFill>
        <p:spPr>
          <a:xfrm>
            <a:off x="2408209" y="1378835"/>
            <a:ext cx="7620056" cy="4953036"/>
          </a:xfrm>
          <a:prstGeom prst="rect">
            <a:avLst/>
          </a:prstGeom>
        </p:spPr>
      </p:pic>
    </p:spTree>
    <p:extLst>
      <p:ext uri="{BB962C8B-B14F-4D97-AF65-F5344CB8AC3E}">
        <p14:creationId xmlns:p14="http://schemas.microsoft.com/office/powerpoint/2010/main" val="346580553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SPA </a:t>
            </a:r>
            <a:r>
              <a:rPr lang="en-US"/>
              <a:t>Templates: Built </a:t>
            </a:r>
            <a:r>
              <a:rPr lang="en-US" dirty="0"/>
              <a:t>on </a:t>
            </a:r>
            <a:r>
              <a:rPr lang="en-US" dirty="0" err="1"/>
              <a:t>JavaScriptServices</a:t>
            </a:r>
            <a:endParaRPr lang="en-US" dirty="0"/>
          </a:p>
        </p:txBody>
      </p:sp>
      <p:sp>
        <p:nvSpPr>
          <p:cNvPr id="4" name="Content Placeholder 6"/>
          <p:cNvSpPr txBox="1">
            <a:spLocks/>
          </p:cNvSpPr>
          <p:nvPr/>
        </p:nvSpPr>
        <p:spPr>
          <a:xfrm>
            <a:off x="572843" y="1914362"/>
            <a:ext cx="11300393" cy="4299500"/>
          </a:xfrm>
          <a:prstGeom prst="rect">
            <a:avLst/>
          </a:prstGeom>
        </p:spPr>
        <p:txBody>
          <a:bodyPr vert="horz" lIns="93260" tIns="46630" rIns="93260" bIns="4663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72" dirty="0">
                <a:solidFill>
                  <a:schemeClr val="tx1">
                    <a:lumMod val="95000"/>
                  </a:schemeClr>
                </a:solidFill>
              </a:rPr>
              <a:t>Useful infrastructure for SPA’s on ASP.NET Core</a:t>
            </a:r>
          </a:p>
          <a:p>
            <a:r>
              <a:rPr lang="en-US" sz="3672" dirty="0">
                <a:solidFill>
                  <a:schemeClr val="tx1">
                    <a:lumMod val="95000"/>
                  </a:schemeClr>
                </a:solidFill>
              </a:rPr>
              <a:t>Hosts </a:t>
            </a:r>
            <a:r>
              <a:rPr lang="en-US" sz="3672" dirty="0" err="1">
                <a:solidFill>
                  <a:schemeClr val="tx1">
                    <a:lumMod val="95000"/>
                  </a:schemeClr>
                </a:solidFill>
              </a:rPr>
              <a:t>Webpack</a:t>
            </a:r>
            <a:r>
              <a:rPr lang="en-US" sz="3672" dirty="0">
                <a:solidFill>
                  <a:schemeClr val="tx1">
                    <a:lumMod val="95000"/>
                  </a:schemeClr>
                </a:solidFill>
              </a:rPr>
              <a:t> to compile and serve client-side code</a:t>
            </a:r>
          </a:p>
          <a:p>
            <a:r>
              <a:rPr lang="en-US" sz="3672" dirty="0">
                <a:solidFill>
                  <a:schemeClr val="tx1">
                    <a:lumMod val="95000"/>
                  </a:schemeClr>
                </a:solidFill>
              </a:rPr>
              <a:t>Advanced features like Hot Module Reloading and client / server side routing integration</a:t>
            </a:r>
          </a:p>
          <a:p>
            <a:r>
              <a:rPr lang="en-US" sz="3672" dirty="0">
                <a:solidFill>
                  <a:schemeClr val="tx1">
                    <a:lumMod val="95000"/>
                  </a:schemeClr>
                </a:solidFill>
              </a:rPr>
              <a:t>Can invoke arbitrary NPM packages from .NET code</a:t>
            </a:r>
          </a:p>
          <a:p>
            <a:endParaRPr lang="en-US" sz="3672" dirty="0">
              <a:solidFill>
                <a:schemeClr val="tx1">
                  <a:lumMod val="95000"/>
                </a:schemeClr>
              </a:solidFill>
            </a:endParaRPr>
          </a:p>
          <a:p>
            <a:pPr marL="0" indent="0">
              <a:buNone/>
            </a:pPr>
            <a:r>
              <a:rPr lang="en-US" sz="3672" u="sng" dirty="0">
                <a:solidFill>
                  <a:schemeClr val="tx1">
                    <a:lumMod val="95000"/>
                  </a:schemeClr>
                </a:solidFill>
              </a:rPr>
              <a:t>https://github.com/aspnet/JavaScriptServices </a:t>
            </a:r>
          </a:p>
        </p:txBody>
      </p:sp>
    </p:spTree>
    <p:extLst>
      <p:ext uri="{BB962C8B-B14F-4D97-AF65-F5344CB8AC3E}">
        <p14:creationId xmlns:p14="http://schemas.microsoft.com/office/powerpoint/2010/main" val="279267925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a:t>
            </a:r>
          </a:p>
        </p:txBody>
      </p:sp>
      <p:sp>
        <p:nvSpPr>
          <p:cNvPr id="4" name="Text Placeholder 3"/>
          <p:cNvSpPr>
            <a:spLocks noGrp="1"/>
          </p:cNvSpPr>
          <p:nvPr>
            <p:ph type="body" sz="quarter" idx="12"/>
          </p:nvPr>
        </p:nvSpPr>
        <p:spPr/>
        <p:txBody>
          <a:bodyPr/>
          <a:lstStyle/>
          <a:p>
            <a:r>
              <a:rPr lang="en-US" dirty="0"/>
              <a:t>Building an ASP.NET Core Site using CLI</a:t>
            </a:r>
          </a:p>
        </p:txBody>
      </p:sp>
    </p:spTree>
    <p:extLst>
      <p:ext uri="{BB962C8B-B14F-4D97-AF65-F5344CB8AC3E}">
        <p14:creationId xmlns:p14="http://schemas.microsoft.com/office/powerpoint/2010/main" val="5563179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in a Nutshell</a:t>
            </a:r>
          </a:p>
        </p:txBody>
      </p:sp>
      <p:sp>
        <p:nvSpPr>
          <p:cNvPr id="20" name="Rectangle 19"/>
          <p:cNvSpPr/>
          <p:nvPr/>
        </p:nvSpPr>
        <p:spPr bwMode="auto">
          <a:xfrm>
            <a:off x="6478259" y="3759537"/>
            <a:ext cx="4643210" cy="2390317"/>
          </a:xfrm>
          <a:prstGeom prst="rect">
            <a:avLst/>
          </a:prstGeom>
          <a:solidFill>
            <a:srgbClr val="5C2D91"/>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marL="0" marR="0" lvl="0" indent="0" defTabSz="913688"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ndParaRPr>
          </a:p>
        </p:txBody>
      </p:sp>
      <p:sp>
        <p:nvSpPr>
          <p:cNvPr id="21" name="Rectangle 20"/>
          <p:cNvSpPr/>
          <p:nvPr/>
        </p:nvSpPr>
        <p:spPr bwMode="auto">
          <a:xfrm>
            <a:off x="1214867" y="3759537"/>
            <a:ext cx="5197656" cy="2390316"/>
          </a:xfrm>
          <a:prstGeom prst="rect">
            <a:avLst/>
          </a:prstGeom>
          <a:solidFill>
            <a:srgbClr val="5C2D91"/>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marL="0" marR="0" lvl="0" indent="0" defTabSz="913688"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rPr>
              <a:t>  </a:t>
            </a:r>
          </a:p>
        </p:txBody>
      </p:sp>
      <p:sp>
        <p:nvSpPr>
          <p:cNvPr id="22" name="TextBox 21"/>
          <p:cNvSpPr txBox="1"/>
          <p:nvPr/>
        </p:nvSpPr>
        <p:spPr>
          <a:xfrm>
            <a:off x="1280603" y="4269080"/>
            <a:ext cx="5173526"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Framework</a:t>
            </a:r>
          </a:p>
        </p:txBody>
      </p:sp>
      <p:sp>
        <p:nvSpPr>
          <p:cNvPr id="23" name="TextBox 22"/>
          <p:cNvSpPr txBox="1"/>
          <p:nvPr/>
        </p:nvSpPr>
        <p:spPr>
          <a:xfrm>
            <a:off x="6592653" y="4280755"/>
            <a:ext cx="4424508"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a:t>
            </a:r>
            <a:r>
              <a:rPr lang="en-US" sz="2800" dirty="0">
                <a:solidFill>
                  <a:srgbClr val="FFFFFF"/>
                </a:solidFill>
                <a:latin typeface="Segoe UI Semibold" panose="020B0702040204020203" pitchFamily="34" charset="0"/>
                <a:cs typeface="Segoe UI Semibold" panose="020B0702040204020203" pitchFamily="34" charset="0"/>
              </a:rPr>
              <a:t>Core</a:t>
            </a:r>
            <a:r>
              <a:rPr lang="en-US" sz="2800" b="1" dirty="0">
                <a:solidFill>
                  <a:srgbClr val="FFFFFF"/>
                </a:solidFill>
                <a:latin typeface="Segoe UI Semibold" panose="020B0702040204020203" pitchFamily="34" charset="0"/>
                <a:cs typeface="Segoe UI Semibold" panose="020B0702040204020203" pitchFamily="34" charset="0"/>
              </a:rPr>
              <a:t> </a:t>
            </a:r>
          </a:p>
        </p:txBody>
      </p:sp>
      <p:pic>
        <p:nvPicPr>
          <p:cNvPr id="24" name="Picture 2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779289" y="5444011"/>
            <a:ext cx="382157" cy="449931"/>
          </a:xfrm>
          <a:prstGeom prst="rect">
            <a:avLst/>
          </a:prstGeom>
        </p:spPr>
      </p:pic>
      <p:pic>
        <p:nvPicPr>
          <p:cNvPr id="25" name="Picture 2" descr="http://files.softicons.com/download/system-icons/windows-8-metro-icons-by-dakirby309/png/512x512/Folders%20&amp;%20OS/Linux.pn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644949" y="5440421"/>
            <a:ext cx="510157" cy="50084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C:\temp\WinAzure_rgb_Wht_S.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371" t="15460" r="80628" b="15496"/>
          <a:stretch/>
        </p:blipFill>
        <p:spPr bwMode="auto">
          <a:xfrm>
            <a:off x="7304080" y="5400278"/>
            <a:ext cx="546044" cy="55456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temp\WinAzure_rgb_Wht_S.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371" t="15460" r="80628" b="15496"/>
          <a:stretch/>
        </p:blipFill>
        <p:spPr bwMode="auto">
          <a:xfrm>
            <a:off x="3779501" y="5400278"/>
            <a:ext cx="546044" cy="554567"/>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1602661" y="4777266"/>
            <a:ext cx="4817610" cy="584436"/>
          </a:xfrm>
          <a:prstGeom prst="rect">
            <a:avLst/>
          </a:prstGeom>
        </p:spPr>
        <p:txBody>
          <a:bodyPr wrap="square">
            <a:spAutoFit/>
          </a:bodyPr>
          <a:lstStyle/>
          <a:p>
            <a:pPr lvl="0" algn="ctr" defTabSz="913736">
              <a:defRPr/>
            </a:pPr>
            <a:r>
              <a:rPr lang="en-US" sz="1567" i="1" kern="0" dirty="0">
                <a:solidFill>
                  <a:srgbClr val="FFFFFF"/>
                </a:solidFill>
              </a:rPr>
              <a:t>Platform for .NET applications on Windows</a:t>
            </a:r>
          </a:p>
          <a:p>
            <a:pPr marL="0" marR="0" lvl="0" indent="0" algn="ctr" defTabSz="913736" eaLnBrk="1" fontAlgn="auto" latinLnBrk="0" hangingPunct="1">
              <a:lnSpc>
                <a:spcPct val="100000"/>
              </a:lnSpc>
              <a:spcBef>
                <a:spcPts val="0"/>
              </a:spcBef>
              <a:spcAft>
                <a:spcPts val="0"/>
              </a:spcAft>
              <a:buClrTx/>
              <a:buSzTx/>
              <a:buFontTx/>
              <a:buNone/>
              <a:tabLst/>
              <a:defRPr/>
            </a:pPr>
            <a:endParaRPr kumimoji="0" lang="en-US" sz="1567" b="0" i="1" u="none" strike="noStrike" kern="0" cap="none" spc="0" normalizeH="0" baseline="0" noProof="0" dirty="0">
              <a:ln>
                <a:noFill/>
              </a:ln>
              <a:solidFill>
                <a:srgbClr val="FFFFFF"/>
              </a:solidFill>
              <a:effectLst/>
              <a:uLnTx/>
              <a:uFillTx/>
            </a:endParaRPr>
          </a:p>
        </p:txBody>
      </p:sp>
      <p:sp>
        <p:nvSpPr>
          <p:cNvPr id="29" name="Rectangle 28"/>
          <p:cNvSpPr/>
          <p:nvPr/>
        </p:nvSpPr>
        <p:spPr>
          <a:xfrm>
            <a:off x="6672974" y="4726053"/>
            <a:ext cx="4276112" cy="584436"/>
          </a:xfrm>
          <a:prstGeom prst="rect">
            <a:avLst/>
          </a:prstGeom>
        </p:spPr>
        <p:txBody>
          <a:bodyPr wrap="square">
            <a:spAutoFit/>
          </a:bodyPr>
          <a:lstStyle/>
          <a:p>
            <a:pPr marL="0" marR="0" lvl="0" indent="0" algn="ctr" defTabSz="913736" eaLnBrk="1" fontAlgn="auto" latinLnBrk="0" hangingPunct="1">
              <a:lnSpc>
                <a:spcPct val="100000"/>
              </a:lnSpc>
              <a:spcBef>
                <a:spcPts val="0"/>
              </a:spcBef>
              <a:spcAft>
                <a:spcPts val="0"/>
              </a:spcAft>
              <a:buClrTx/>
              <a:buSzTx/>
              <a:buFontTx/>
              <a:buNone/>
              <a:tabLst/>
              <a:defRPr/>
            </a:pPr>
            <a:r>
              <a:rPr kumimoji="0" lang="en-US" sz="1567" b="0" i="1" u="none" strike="noStrike" kern="0" cap="none" spc="0" normalizeH="0" baseline="0" noProof="0" dirty="0">
                <a:ln>
                  <a:noFill/>
                </a:ln>
                <a:solidFill>
                  <a:srgbClr val="FFFFFF"/>
                </a:solidFill>
                <a:effectLst/>
                <a:uLnTx/>
                <a:uFillTx/>
              </a:rPr>
              <a:t>Cross-platform, modular libraries &amp; runtime optimized for server and cloud workloads</a:t>
            </a:r>
          </a:p>
        </p:txBody>
      </p:sp>
      <p:sp>
        <p:nvSpPr>
          <p:cNvPr id="30" name="Rectangle 29"/>
          <p:cNvSpPr/>
          <p:nvPr/>
        </p:nvSpPr>
        <p:spPr bwMode="auto">
          <a:xfrm>
            <a:off x="1214867" y="2582862"/>
            <a:ext cx="3966733" cy="1117557"/>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4.6</a:t>
            </a:r>
          </a:p>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r>
              <a:rPr kumimoji="0" lang="en-US" sz="1961"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System.Web</a:t>
            </a: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p>
        </p:txBody>
      </p:sp>
      <p:sp>
        <p:nvSpPr>
          <p:cNvPr id="31" name="Rectangle 30"/>
          <p:cNvSpPr/>
          <p:nvPr/>
        </p:nvSpPr>
        <p:spPr bwMode="auto">
          <a:xfrm>
            <a:off x="2592066" y="1746504"/>
            <a:ext cx="1238254"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MVC</a:t>
            </a:r>
          </a:p>
        </p:txBody>
      </p:sp>
      <p:sp>
        <p:nvSpPr>
          <p:cNvPr id="32" name="Rectangle 31"/>
          <p:cNvSpPr/>
          <p:nvPr/>
        </p:nvSpPr>
        <p:spPr bwMode="auto">
          <a:xfrm>
            <a:off x="5252720" y="1744662"/>
            <a:ext cx="5868748" cy="772857"/>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Core (MVC + Razor Pages + API)</a:t>
            </a:r>
          </a:p>
        </p:txBody>
      </p:sp>
      <p:sp>
        <p:nvSpPr>
          <p:cNvPr id="33" name="Rectangle 32"/>
          <p:cNvSpPr/>
          <p:nvPr/>
        </p:nvSpPr>
        <p:spPr bwMode="auto">
          <a:xfrm>
            <a:off x="5252720" y="2582861"/>
            <a:ext cx="5868748" cy="1117558"/>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Core 2.0</a:t>
            </a:r>
          </a:p>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r>
              <a:rPr kumimoji="0" lang="en-US" sz="1961"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Microsoft.AspNetCore</a:t>
            </a: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p>
        </p:txBody>
      </p:sp>
      <p:sp>
        <p:nvSpPr>
          <p:cNvPr id="34" name="Rectangle 33"/>
          <p:cNvSpPr/>
          <p:nvPr/>
        </p:nvSpPr>
        <p:spPr bwMode="auto">
          <a:xfrm>
            <a:off x="3901440" y="1746504"/>
            <a:ext cx="1280160"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 API</a:t>
            </a:r>
          </a:p>
        </p:txBody>
      </p:sp>
      <p:sp>
        <p:nvSpPr>
          <p:cNvPr id="35" name="Rectangle 34"/>
          <p:cNvSpPr/>
          <p:nvPr/>
        </p:nvSpPr>
        <p:spPr bwMode="auto">
          <a:xfrm>
            <a:off x="1216152" y="1746504"/>
            <a:ext cx="1304794"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a:t>
            </a:r>
          </a:p>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Forms</a:t>
            </a:r>
          </a:p>
        </p:txBody>
      </p:sp>
    </p:spTree>
    <p:extLst>
      <p:ext uri="{BB962C8B-B14F-4D97-AF65-F5344CB8AC3E}">
        <p14:creationId xmlns:p14="http://schemas.microsoft.com/office/powerpoint/2010/main" val="203475592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a:t>
            </a:r>
          </a:p>
        </p:txBody>
      </p:sp>
      <p:sp>
        <p:nvSpPr>
          <p:cNvPr id="4" name="Text Placeholder 3"/>
          <p:cNvSpPr>
            <a:spLocks noGrp="1"/>
          </p:cNvSpPr>
          <p:nvPr>
            <p:ph type="body" sz="quarter" idx="12"/>
          </p:nvPr>
        </p:nvSpPr>
        <p:spPr/>
        <p:txBody>
          <a:bodyPr/>
          <a:lstStyle/>
          <a:p>
            <a:r>
              <a:rPr lang="en-US" dirty="0"/>
              <a:t>Razor Pages</a:t>
            </a:r>
          </a:p>
        </p:txBody>
      </p:sp>
    </p:spTree>
    <p:extLst>
      <p:ext uri="{BB962C8B-B14F-4D97-AF65-F5344CB8AC3E}">
        <p14:creationId xmlns:p14="http://schemas.microsoft.com/office/powerpoint/2010/main" val="12833414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a:t>
            </a:r>
          </a:p>
        </p:txBody>
      </p:sp>
      <p:sp>
        <p:nvSpPr>
          <p:cNvPr id="4" name="Text Placeholder 3"/>
          <p:cNvSpPr>
            <a:spLocks noGrp="1"/>
          </p:cNvSpPr>
          <p:nvPr>
            <p:ph type="body" sz="quarter" idx="12"/>
          </p:nvPr>
        </p:nvSpPr>
        <p:spPr/>
        <p:txBody>
          <a:bodyPr/>
          <a:lstStyle/>
          <a:p>
            <a:r>
              <a:rPr lang="en-US" dirty="0"/>
              <a:t>Tag Helpers</a:t>
            </a:r>
          </a:p>
        </p:txBody>
      </p:sp>
    </p:spTree>
    <p:extLst>
      <p:ext uri="{BB962C8B-B14F-4D97-AF65-F5344CB8AC3E}">
        <p14:creationId xmlns:p14="http://schemas.microsoft.com/office/powerpoint/2010/main" val="38604568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a:t>
            </a:r>
          </a:p>
        </p:txBody>
      </p:sp>
      <p:sp>
        <p:nvSpPr>
          <p:cNvPr id="4" name="Text Placeholder 3"/>
          <p:cNvSpPr>
            <a:spLocks noGrp="1"/>
          </p:cNvSpPr>
          <p:nvPr>
            <p:ph type="body" sz="quarter" idx="12"/>
          </p:nvPr>
        </p:nvSpPr>
        <p:spPr/>
        <p:txBody>
          <a:bodyPr/>
          <a:lstStyle/>
          <a:p>
            <a:r>
              <a:rPr lang="en-US" dirty="0"/>
              <a:t>SPA Template</a:t>
            </a:r>
          </a:p>
        </p:txBody>
      </p:sp>
    </p:spTree>
    <p:extLst>
      <p:ext uri="{BB962C8B-B14F-4D97-AF65-F5344CB8AC3E}">
        <p14:creationId xmlns:p14="http://schemas.microsoft.com/office/powerpoint/2010/main" val="256994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features</a:t>
            </a:r>
          </a:p>
        </p:txBody>
      </p:sp>
      <p:sp>
        <p:nvSpPr>
          <p:cNvPr id="3" name="Text Placeholder 2"/>
          <p:cNvSpPr>
            <a:spLocks noGrp="1"/>
          </p:cNvSpPr>
          <p:nvPr>
            <p:ph type="body" sz="quarter" idx="10"/>
          </p:nvPr>
        </p:nvSpPr>
        <p:spPr>
          <a:xfrm>
            <a:off x="274638" y="1212850"/>
            <a:ext cx="11887200" cy="5675400"/>
          </a:xfrm>
        </p:spPr>
        <p:txBody>
          <a:bodyPr/>
          <a:lstStyle/>
          <a:p>
            <a:r>
              <a:rPr lang="en-US" dirty="0"/>
              <a:t>Hosting</a:t>
            </a:r>
          </a:p>
          <a:p>
            <a:pPr lvl="1"/>
            <a:r>
              <a:rPr lang="en-US" dirty="0"/>
              <a:t>Kestrel, Startup</a:t>
            </a:r>
          </a:p>
          <a:p>
            <a:r>
              <a:rPr lang="en-US" dirty="0"/>
              <a:t>Middleware</a:t>
            </a:r>
          </a:p>
          <a:p>
            <a:pPr lvl="1"/>
            <a:r>
              <a:rPr lang="en-US" dirty="0"/>
              <a:t>Routing, authentication, static files, diagnostics, error handling, session, CORS, localization, custom</a:t>
            </a:r>
          </a:p>
          <a:p>
            <a:r>
              <a:rPr lang="en-US" dirty="0"/>
              <a:t>Dependency Injection</a:t>
            </a:r>
          </a:p>
          <a:p>
            <a:r>
              <a:rPr lang="en-US" dirty="0"/>
              <a:t>Configuration</a:t>
            </a:r>
          </a:p>
          <a:p>
            <a:r>
              <a:rPr lang="en-US" dirty="0"/>
              <a:t>Logging</a:t>
            </a:r>
          </a:p>
          <a:p>
            <a:r>
              <a:rPr lang="en-US" dirty="0"/>
              <a:t>Application frameworks</a:t>
            </a:r>
          </a:p>
          <a:p>
            <a:pPr lvl="1"/>
            <a:r>
              <a:rPr lang="en-US" dirty="0"/>
              <a:t>MVC, Identity, </a:t>
            </a:r>
            <a:r>
              <a:rPr lang="en-US" dirty="0" err="1"/>
              <a:t>SignalR</a:t>
            </a:r>
            <a:r>
              <a:rPr lang="en-US" dirty="0"/>
              <a:t> (future)</a:t>
            </a:r>
          </a:p>
        </p:txBody>
      </p:sp>
    </p:spTree>
    <p:extLst>
      <p:ext uri="{BB962C8B-B14F-4D97-AF65-F5344CB8AC3E}">
        <p14:creationId xmlns:p14="http://schemas.microsoft.com/office/powerpoint/2010/main" val="191105302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Middleware</a:t>
            </a:r>
          </a:p>
        </p:txBody>
      </p:sp>
    </p:spTree>
    <p:extLst>
      <p:ext uri="{BB962C8B-B14F-4D97-AF65-F5344CB8AC3E}">
        <p14:creationId xmlns:p14="http://schemas.microsoft.com/office/powerpoint/2010/main" val="325053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2" name="Title 1"/>
          <p:cNvSpPr>
            <a:spLocks noGrp="1"/>
          </p:cNvSpPr>
          <p:nvPr>
            <p:ph type="title"/>
          </p:nvPr>
        </p:nvSpPr>
        <p:spPr>
          <a:xfrm>
            <a:off x="275481" y="374191"/>
            <a:ext cx="11887878" cy="917575"/>
          </a:xfrm>
        </p:spPr>
        <p:txBody>
          <a:bodyPr/>
          <a:lstStyle/>
          <a:p>
            <a:r>
              <a:rPr lang="en-US" dirty="0"/>
              <a:t>ASP.NET Core Middleware</a:t>
            </a:r>
          </a:p>
        </p:txBody>
      </p:sp>
      <p:grpSp>
        <p:nvGrpSpPr>
          <p:cNvPr id="10" name="Group 9"/>
          <p:cNvGrpSpPr/>
          <p:nvPr/>
        </p:nvGrpSpPr>
        <p:grpSpPr>
          <a:xfrm>
            <a:off x="6827837" y="1726397"/>
            <a:ext cx="4864865" cy="4844372"/>
            <a:chOff x="6827837" y="1726397"/>
            <a:chExt cx="4864865" cy="4844372"/>
          </a:xfrm>
        </p:grpSpPr>
        <p:pic>
          <p:nvPicPr>
            <p:cNvPr id="6" name="Picture 5"/>
            <p:cNvPicPr>
              <a:picLocks noChangeAspect="1"/>
            </p:cNvPicPr>
            <p:nvPr/>
          </p:nvPicPr>
          <p:blipFill rotWithShape="1">
            <a:blip r:embed="rId3"/>
            <a:srcRect t="11196"/>
            <a:stretch/>
          </p:blipFill>
          <p:spPr>
            <a:xfrm>
              <a:off x="6827837" y="2354261"/>
              <a:ext cx="4864865" cy="4216508"/>
            </a:xfrm>
            <a:prstGeom prst="rect">
              <a:avLst/>
            </a:prstGeom>
          </p:spPr>
        </p:pic>
        <p:sp>
          <p:nvSpPr>
            <p:cNvPr id="7" name="TextBox 6"/>
            <p:cNvSpPr txBox="1"/>
            <p:nvPr/>
          </p:nvSpPr>
          <p:spPr>
            <a:xfrm>
              <a:off x="7325316" y="1726397"/>
              <a:ext cx="386990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ASP.NET Core Middleware</a:t>
              </a:r>
            </a:p>
          </p:txBody>
        </p:sp>
      </p:grpSp>
      <p:grpSp>
        <p:nvGrpSpPr>
          <p:cNvPr id="8" name="Group 7"/>
          <p:cNvGrpSpPr/>
          <p:nvPr/>
        </p:nvGrpSpPr>
        <p:grpSpPr>
          <a:xfrm>
            <a:off x="150034" y="1726397"/>
            <a:ext cx="5571269" cy="4844371"/>
            <a:chOff x="150034" y="1726397"/>
            <a:chExt cx="5571269" cy="4844371"/>
          </a:xfrm>
        </p:grpSpPr>
        <p:pic>
          <p:nvPicPr>
            <p:cNvPr id="4" name="Picture 3"/>
            <p:cNvPicPr>
              <a:picLocks noChangeAspect="1"/>
            </p:cNvPicPr>
            <p:nvPr/>
          </p:nvPicPr>
          <p:blipFill rotWithShape="1">
            <a:blip r:embed="rId4"/>
            <a:srcRect t="11196"/>
            <a:stretch/>
          </p:blipFill>
          <p:spPr>
            <a:xfrm>
              <a:off x="503237" y="2354261"/>
              <a:ext cx="4864865" cy="4216507"/>
            </a:xfrm>
            <a:prstGeom prst="rect">
              <a:avLst/>
            </a:prstGeom>
          </p:spPr>
        </p:pic>
        <p:sp>
          <p:nvSpPr>
            <p:cNvPr id="9" name="TextBox 8"/>
            <p:cNvSpPr txBox="1"/>
            <p:nvPr/>
          </p:nvSpPr>
          <p:spPr>
            <a:xfrm>
              <a:off x="150034" y="1726397"/>
              <a:ext cx="557126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Traditional ASP.NET Application Model</a:t>
              </a:r>
            </a:p>
          </p:txBody>
        </p:sp>
      </p:grpSp>
    </p:spTree>
    <p:extLst>
      <p:ext uri="{BB962C8B-B14F-4D97-AF65-F5344CB8AC3E}">
        <p14:creationId xmlns:p14="http://schemas.microsoft.com/office/powerpoint/2010/main" val="4182664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2" name="Title 1"/>
          <p:cNvSpPr>
            <a:spLocks noGrp="1"/>
          </p:cNvSpPr>
          <p:nvPr>
            <p:ph type="title"/>
          </p:nvPr>
        </p:nvSpPr>
        <p:spPr>
          <a:xfrm>
            <a:off x="275481" y="374191"/>
            <a:ext cx="11887878" cy="917575"/>
          </a:xfrm>
        </p:spPr>
        <p:txBody>
          <a:bodyPr/>
          <a:lstStyle/>
          <a:p>
            <a:r>
              <a:rPr lang="en-US" dirty="0"/>
              <a:t>ASP.NET Core Middleware</a:t>
            </a:r>
          </a:p>
        </p:txBody>
      </p:sp>
      <p:pic>
        <p:nvPicPr>
          <p:cNvPr id="3" name="Picture 2"/>
          <p:cNvPicPr>
            <a:picLocks noChangeAspect="1"/>
          </p:cNvPicPr>
          <p:nvPr/>
        </p:nvPicPr>
        <p:blipFill>
          <a:blip r:embed="rId3"/>
          <a:stretch>
            <a:fillRect/>
          </a:stretch>
        </p:blipFill>
        <p:spPr>
          <a:xfrm>
            <a:off x="2077914" y="1546543"/>
            <a:ext cx="8280646" cy="5299613"/>
          </a:xfrm>
          <a:prstGeom prst="rect">
            <a:avLst/>
          </a:prstGeom>
        </p:spPr>
      </p:pic>
    </p:spTree>
    <p:extLst>
      <p:ext uri="{BB962C8B-B14F-4D97-AF65-F5344CB8AC3E}">
        <p14:creationId xmlns:p14="http://schemas.microsoft.com/office/powerpoint/2010/main" val="1365612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274638" y="2125662"/>
            <a:ext cx="11887200" cy="1831975"/>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90000"/>
              </a:lnSpc>
              <a:spcBef>
                <a:spcPct val="0"/>
              </a:spcBef>
              <a:spcAft>
                <a:spcPts val="0"/>
              </a:spcAft>
              <a:buClrTx/>
              <a:buSzTx/>
              <a:buFontTx/>
              <a:buNone/>
              <a:tabLst/>
              <a:defRPr/>
            </a:pPr>
            <a: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t>MVC + Web API + Web Pages =</a:t>
            </a:r>
            <a:b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br>
            <a: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t> </a:t>
            </a:r>
            <a:b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br>
            <a:r>
              <a:rPr kumimoji="0" lang="en-US" sz="88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t>ASP.NET Core MVC</a:t>
            </a:r>
          </a:p>
        </p:txBody>
      </p:sp>
    </p:spTree>
    <p:extLst>
      <p:ext uri="{BB962C8B-B14F-4D97-AF65-F5344CB8AC3E}">
        <p14:creationId xmlns:p14="http://schemas.microsoft.com/office/powerpoint/2010/main" val="13817933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frameworks - similar, but different</a:t>
            </a:r>
          </a:p>
        </p:txBody>
      </p:sp>
      <p:sp>
        <p:nvSpPr>
          <p:cNvPr id="20" name="Rectangle 19"/>
          <p:cNvSpPr/>
          <p:nvPr/>
        </p:nvSpPr>
        <p:spPr bwMode="auto">
          <a:xfrm>
            <a:off x="4663774" y="1759921"/>
            <a:ext cx="2377414" cy="4389072"/>
          </a:xfrm>
          <a:prstGeom prst="rect">
            <a:avLst/>
          </a:prstGeom>
          <a:solidFill>
            <a:srgbClr val="002050">
              <a:lumMod val="75000"/>
              <a:lumOff val="25000"/>
            </a:srgbClr>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MVC</a:t>
            </a:r>
          </a:p>
        </p:txBody>
      </p:sp>
      <p:sp>
        <p:nvSpPr>
          <p:cNvPr id="21" name="Rectangle 20"/>
          <p:cNvSpPr/>
          <p:nvPr/>
        </p:nvSpPr>
        <p:spPr bwMode="auto">
          <a:xfrm>
            <a:off x="7224066" y="1759921"/>
            <a:ext cx="2377414" cy="4389072"/>
          </a:xfrm>
          <a:prstGeom prst="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Web API</a:t>
            </a:r>
          </a:p>
        </p:txBody>
      </p:sp>
      <p:sp>
        <p:nvSpPr>
          <p:cNvPr id="22" name="Rectangle 21"/>
          <p:cNvSpPr/>
          <p:nvPr/>
        </p:nvSpPr>
        <p:spPr bwMode="auto">
          <a:xfrm>
            <a:off x="2103482" y="1759921"/>
            <a:ext cx="2377414" cy="4389072"/>
          </a:xfrm>
          <a:prstGeom prst="rect">
            <a:avLst/>
          </a:prstGeom>
          <a:solidFill>
            <a:srgbClr val="BAD80A">
              <a:lumMod val="75000"/>
            </a:srgbClr>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Web Pages</a:t>
            </a:r>
          </a:p>
        </p:txBody>
      </p:sp>
      <p:sp>
        <p:nvSpPr>
          <p:cNvPr id="23" name="Rectangle 22"/>
          <p:cNvSpPr/>
          <p:nvPr/>
        </p:nvSpPr>
        <p:spPr bwMode="auto">
          <a:xfrm>
            <a:off x="2286360" y="2308555"/>
            <a:ext cx="4571950" cy="457195"/>
          </a:xfrm>
          <a:prstGeom prst="rect">
            <a:avLst/>
          </a:prstGeom>
          <a:solidFill>
            <a:schemeClr val="bg1">
              <a:lumMod val="50000"/>
            </a:scheme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Razor</a:t>
            </a:r>
          </a:p>
        </p:txBody>
      </p:sp>
      <p:sp>
        <p:nvSpPr>
          <p:cNvPr id="24" name="Rectangle 23"/>
          <p:cNvSpPr/>
          <p:nvPr/>
        </p:nvSpPr>
        <p:spPr bwMode="auto">
          <a:xfrm>
            <a:off x="2290089" y="2855627"/>
            <a:ext cx="2007929" cy="457195"/>
          </a:xfrm>
          <a:prstGeom prst="rect">
            <a:avLst/>
          </a:prstGeom>
          <a:solidFill>
            <a:srgbClr val="BAD80A">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HTML Helpers</a:t>
            </a:r>
          </a:p>
        </p:txBody>
      </p:sp>
      <p:sp>
        <p:nvSpPr>
          <p:cNvPr id="25" name="Rectangle 24"/>
          <p:cNvSpPr/>
          <p:nvPr/>
        </p:nvSpPr>
        <p:spPr bwMode="auto">
          <a:xfrm>
            <a:off x="4850381" y="2855627"/>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HTML Helpers</a:t>
            </a:r>
          </a:p>
        </p:txBody>
      </p:sp>
      <p:sp>
        <p:nvSpPr>
          <p:cNvPr id="26" name="Rectangle 25"/>
          <p:cNvSpPr/>
          <p:nvPr/>
        </p:nvSpPr>
        <p:spPr bwMode="auto">
          <a:xfrm>
            <a:off x="4848516" y="3402699"/>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Controllers</a:t>
            </a:r>
          </a:p>
        </p:txBody>
      </p:sp>
      <p:sp>
        <p:nvSpPr>
          <p:cNvPr id="27" name="Rectangle 26"/>
          <p:cNvSpPr/>
          <p:nvPr/>
        </p:nvSpPr>
        <p:spPr bwMode="auto">
          <a:xfrm>
            <a:off x="7408808" y="3401359"/>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Controllers</a:t>
            </a:r>
          </a:p>
        </p:txBody>
      </p:sp>
      <p:sp>
        <p:nvSpPr>
          <p:cNvPr id="28" name="Rectangle 27"/>
          <p:cNvSpPr/>
          <p:nvPr/>
        </p:nvSpPr>
        <p:spPr bwMode="auto">
          <a:xfrm>
            <a:off x="4848516" y="3948431"/>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Actions</a:t>
            </a:r>
          </a:p>
        </p:txBody>
      </p:sp>
      <p:sp>
        <p:nvSpPr>
          <p:cNvPr id="29" name="Rectangle 28"/>
          <p:cNvSpPr/>
          <p:nvPr/>
        </p:nvSpPr>
        <p:spPr bwMode="auto">
          <a:xfrm>
            <a:off x="7408808" y="3947091"/>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Actions</a:t>
            </a:r>
          </a:p>
        </p:txBody>
      </p:sp>
      <p:sp>
        <p:nvSpPr>
          <p:cNvPr id="30" name="Rectangle 29"/>
          <p:cNvSpPr/>
          <p:nvPr/>
        </p:nvSpPr>
        <p:spPr bwMode="auto">
          <a:xfrm>
            <a:off x="4848516" y="4497065"/>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Filters</a:t>
            </a:r>
          </a:p>
        </p:txBody>
      </p:sp>
      <p:sp>
        <p:nvSpPr>
          <p:cNvPr id="31" name="Rectangle 30"/>
          <p:cNvSpPr/>
          <p:nvPr/>
        </p:nvSpPr>
        <p:spPr bwMode="auto">
          <a:xfrm>
            <a:off x="7408808" y="4495725"/>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Filters</a:t>
            </a:r>
          </a:p>
        </p:txBody>
      </p:sp>
      <p:sp>
        <p:nvSpPr>
          <p:cNvPr id="32" name="Rectangle 31"/>
          <p:cNvSpPr/>
          <p:nvPr/>
        </p:nvSpPr>
        <p:spPr bwMode="auto">
          <a:xfrm>
            <a:off x="4848516" y="5042797"/>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Model binding</a:t>
            </a:r>
          </a:p>
        </p:txBody>
      </p:sp>
      <p:sp>
        <p:nvSpPr>
          <p:cNvPr id="33" name="Rectangle 32"/>
          <p:cNvSpPr/>
          <p:nvPr/>
        </p:nvSpPr>
        <p:spPr bwMode="auto">
          <a:xfrm>
            <a:off x="7408808" y="5041457"/>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Model binding</a:t>
            </a:r>
          </a:p>
        </p:txBody>
      </p:sp>
      <p:sp>
        <p:nvSpPr>
          <p:cNvPr id="34" name="Rectangle 33"/>
          <p:cNvSpPr/>
          <p:nvPr/>
        </p:nvSpPr>
        <p:spPr bwMode="auto">
          <a:xfrm>
            <a:off x="4848516" y="5587189"/>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DI</a:t>
            </a:r>
          </a:p>
        </p:txBody>
      </p:sp>
      <p:sp>
        <p:nvSpPr>
          <p:cNvPr id="35" name="Rectangle 34"/>
          <p:cNvSpPr/>
          <p:nvPr/>
        </p:nvSpPr>
        <p:spPr bwMode="auto">
          <a:xfrm>
            <a:off x="7408808" y="5585849"/>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DI</a:t>
            </a:r>
          </a:p>
        </p:txBody>
      </p:sp>
    </p:spTree>
    <p:extLst>
      <p:ext uri="{BB962C8B-B14F-4D97-AF65-F5344CB8AC3E}">
        <p14:creationId xmlns:p14="http://schemas.microsoft.com/office/powerpoint/2010/main" val="13027834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a:t>
            </a:r>
          </a:p>
        </p:txBody>
      </p:sp>
    </p:spTree>
    <p:extLst>
      <p:ext uri="{BB962C8B-B14F-4D97-AF65-F5344CB8AC3E}">
        <p14:creationId xmlns:p14="http://schemas.microsoft.com/office/powerpoint/2010/main" val="4189216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2.xml><?xml version="1.0" encoding="utf-8"?>
<a:theme xmlns:a="http://schemas.openxmlformats.org/drawingml/2006/main" name="5-50111_Build 2017_DARK GRAY TEMPLATE">
  <a:themeElements>
    <a:clrScheme name="Build 2017 Colors (Dark Gray)">
      <a:dk1>
        <a:srgbClr val="505050"/>
      </a:dk1>
      <a:lt1>
        <a:srgbClr val="FFFFFF"/>
      </a:lt1>
      <a:dk2>
        <a:srgbClr val="0078D7"/>
      </a:dk2>
      <a:lt2>
        <a:srgbClr val="EAEAEA"/>
      </a:lt2>
      <a:accent1>
        <a:srgbClr val="0078D7"/>
      </a:accent1>
      <a:accent2>
        <a:srgbClr val="00BCF2"/>
      </a:accent2>
      <a:accent3>
        <a:srgbClr val="EAEAEA"/>
      </a:accent3>
      <a:accent4>
        <a:srgbClr val="002050"/>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D138E69B-724A-4446-A2DA-FF3B08B1663E}"/>
    </a:ext>
  </a:extLst>
</a:theme>
</file>

<file path=ppt/theme/theme3.xml><?xml version="1.0" encoding="utf-8"?>
<a:theme xmlns:a="http://schemas.openxmlformats.org/drawingml/2006/main" name="2_Azure Medium">
  <a:themeElements>
    <a:clrScheme name="Custom 2">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C8AF336095DB84A94AB1A4B939C0475" ma:contentTypeVersion="4" ma:contentTypeDescription="Create a new document." ma:contentTypeScope="" ma:versionID="6f8327450122d2e4aedd139501eaa58b">
  <xsd:schema xmlns:xsd="http://www.w3.org/2001/XMLSchema" xmlns:xs="http://www.w3.org/2001/XMLSchema" xmlns:p="http://schemas.microsoft.com/office/2006/metadata/properties" xmlns:ns2="29eeffc7-3a1a-4f16-995c-1b7b58342919" targetNamespace="http://schemas.microsoft.com/office/2006/metadata/properties" ma:root="true" ma:fieldsID="7d6c3be25c216b690a82d24b3f2244b5" ns2:_="">
    <xsd:import namespace="29eeffc7-3a1a-4f16-995c-1b7b58342919"/>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eeffc7-3a1a-4f16-995c-1b7b5834291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29eeffc7-3a1a-4f16-995c-1b7b58342919"/>
    <ds:schemaRef ds:uri="http://schemas.microsoft.com/office/infopath/2007/PartnerControls"/>
    <ds:schemaRef ds:uri="http://purl.org/dc/elements/1.1/"/>
    <ds:schemaRef ds:uri="http://schemas.microsoft.com/office/2006/documentManagement/types"/>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4C47C6CA-B255-4F53-A8A9-1A4E6D0653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eeffc7-3a1a-4f16-995c-1b7b583429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28342</TotalTime>
  <Words>1256</Words>
  <Application>Microsoft Office PowerPoint</Application>
  <PresentationFormat>Custom</PresentationFormat>
  <Paragraphs>210</Paragraphs>
  <Slides>22</Slides>
  <Notes>22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22</vt:i4>
      </vt:variant>
    </vt:vector>
  </HeadingPairs>
  <TitlesOfParts>
    <vt:vector size="33" baseType="lpstr">
      <vt:lpstr>Arial</vt:lpstr>
      <vt:lpstr>Calibri</vt:lpstr>
      <vt:lpstr>Consolas</vt:lpstr>
      <vt:lpstr>Segoe UI</vt:lpstr>
      <vt:lpstr>Segoe UI Light</vt:lpstr>
      <vt:lpstr>Segoe UI Semibold</vt:lpstr>
      <vt:lpstr>Segoe UI Semilight</vt:lpstr>
      <vt:lpstr>Wingdings</vt:lpstr>
      <vt:lpstr>5-50111_Build 2017_LIGHT GRAY TEMPLATE</vt:lpstr>
      <vt:lpstr>5-50111_Build 2017_DARK GRAY TEMPLATE</vt:lpstr>
      <vt:lpstr>2_Azure Medium</vt:lpstr>
      <vt:lpstr>ASP.NET Core</vt:lpstr>
      <vt:lpstr>ASP.NET Core in a Nutshell</vt:lpstr>
      <vt:lpstr>ASP.NET Core features</vt:lpstr>
      <vt:lpstr>Middleware</vt:lpstr>
      <vt:lpstr>ASP.NET Core Middleware</vt:lpstr>
      <vt:lpstr>ASP.NET Core Middleware</vt:lpstr>
      <vt:lpstr>PowerPoint Presentation</vt:lpstr>
      <vt:lpstr>ASP.NET Core frameworks - similar, but different</vt:lpstr>
      <vt:lpstr>MVC</vt:lpstr>
      <vt:lpstr>What’s (pretty much) the same</vt:lpstr>
      <vt:lpstr>What’s Changed</vt:lpstr>
      <vt:lpstr>What’s new (sessions later)</vt:lpstr>
      <vt:lpstr>TagHelpers</vt:lpstr>
      <vt:lpstr>TagHelpers</vt:lpstr>
      <vt:lpstr>TagHelpers</vt:lpstr>
      <vt:lpstr>TagHelpers: Create Your Own</vt:lpstr>
      <vt:lpstr>SPA Templates</vt:lpstr>
      <vt:lpstr>SPA Templates: Built on JavaScriptServices</vt:lpstr>
      <vt:lpstr>Lab</vt:lpstr>
      <vt:lpstr>Lab</vt:lpstr>
      <vt:lpstr>Lab</vt:lpstr>
      <vt:lpstr>Lab</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&lt;Presentation title here&gt;</dc:title>
  <dc:subject>&lt;Speech title here&gt;</dc:subject>
  <dc:creator>&lt;Speaker name here&gt;</dc:creator>
  <cp:keywords>Microsoft Ignite 2016</cp:keywords>
  <dc:description>Template: Mitchell Derrey, Silverfox Productions_x000d_
Formatting: _x000d_
Audience Type:</dc:description>
  <cp:lastModifiedBy>Jon Galloway</cp:lastModifiedBy>
  <cp:revision>640</cp:revision>
  <dcterms:created xsi:type="dcterms:W3CDTF">2014-06-10T19:28:25Z</dcterms:created>
  <dcterms:modified xsi:type="dcterms:W3CDTF">2017-09-15T19:01:13Z</dcterms:modified>
  <cp:category>Microsoft Ignite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0x0101004C8AF336095DB84A94AB1A4B939C0475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177;#Georgia World Congress Center|ea0ece34-59a6-4d43-8d9e-d0f9e2a2f1ce</vt:lpwstr>
  </property>
  <property fmtid="{D5CDD505-2E9C-101B-9397-08002B2CF9AE}" pid="7" name="Track">
    <vt:lpwstr/>
  </property>
  <property fmtid="{D5CDD505-2E9C-101B-9397-08002B2CF9AE}" pid="8" name="Event Location">
    <vt:lpwstr>176;#Atlanta|01fb9831-5840-48a0-a576-3e48f42baa53</vt:lpwstr>
  </property>
  <property fmtid="{D5CDD505-2E9C-101B-9397-08002B2CF9AE}" pid="9" name="Campaign">
    <vt:lpwstr/>
  </property>
  <property fmtid="{D5CDD505-2E9C-101B-9397-08002B2CF9AE}" pid="10" name="IsMyDocuments">
    <vt:bool>true</vt:bool>
  </property>
  <property fmtid="{D5CDD505-2E9C-101B-9397-08002B2CF9AE}" pid="11" name="TaxKeyword">
    <vt:lpwstr>174;#Microsoft Ignite 2016|e2f6a88c-86f9-4b25-a2af-b5c3afa8c82a</vt:lpwstr>
  </property>
  <property fmtid="{D5CDD505-2E9C-101B-9397-08002B2CF9AE}" pid="12" name="Audience1">
    <vt:lpwstr/>
  </property>
  <property fmtid="{D5CDD505-2E9C-101B-9397-08002B2CF9AE}" pid="13" name="Event Name">
    <vt:lpwstr>175;#Microsoft Ignite|9323c522-fe4b-4922-816b-10a1920d7afb</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SetBy">
    <vt:lpwstr>jogallow@microsoft.com</vt:lpwstr>
  </property>
  <property fmtid="{D5CDD505-2E9C-101B-9397-08002B2CF9AE}" pid="18" name="MSIP_Label_f42aa342-8706-4288-bd11-ebb85995028c_SetDate">
    <vt:lpwstr>2017-05-01T22:54:35.2075965-07:00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