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41" r:id="rId4"/>
    <p:sldMasterId id="2147484565" r:id="rId5"/>
  </p:sldMasterIdLst>
  <p:notesMasterIdLst>
    <p:notesMasterId r:id="rId77"/>
  </p:notesMasterIdLst>
  <p:handoutMasterIdLst>
    <p:handoutMasterId r:id="rId78"/>
  </p:handoutMasterIdLst>
  <p:sldIdLst>
    <p:sldId id="1393" r:id="rId6"/>
    <p:sldId id="1515" r:id="rId7"/>
    <p:sldId id="1459" r:id="rId8"/>
    <p:sldId id="1464" r:id="rId9"/>
    <p:sldId id="1497" r:id="rId10"/>
    <p:sldId id="1638" r:id="rId11"/>
    <p:sldId id="1639" r:id="rId12"/>
    <p:sldId id="1640" r:id="rId13"/>
    <p:sldId id="1641" r:id="rId14"/>
    <p:sldId id="1642" r:id="rId15"/>
    <p:sldId id="1645" r:id="rId16"/>
    <p:sldId id="1624" r:id="rId17"/>
    <p:sldId id="1647" r:id="rId18"/>
    <p:sldId id="1648" r:id="rId19"/>
    <p:sldId id="1579" r:id="rId20"/>
    <p:sldId id="1646" r:id="rId21"/>
    <p:sldId id="1578" r:id="rId22"/>
    <p:sldId id="1586" r:id="rId23"/>
    <p:sldId id="1591" r:id="rId24"/>
    <p:sldId id="1582" r:id="rId25"/>
    <p:sldId id="1530" r:id="rId26"/>
    <p:sldId id="1534" r:id="rId27"/>
    <p:sldId id="1581" r:id="rId28"/>
    <p:sldId id="1643" r:id="rId29"/>
    <p:sldId id="1644" r:id="rId30"/>
    <p:sldId id="1523" r:id="rId31"/>
    <p:sldId id="1524" r:id="rId32"/>
    <p:sldId id="1514" r:id="rId33"/>
    <p:sldId id="1576" r:id="rId34"/>
    <p:sldId id="1589" r:id="rId35"/>
    <p:sldId id="1527" r:id="rId36"/>
    <p:sldId id="1658" r:id="rId37"/>
    <p:sldId id="1652" r:id="rId38"/>
    <p:sldId id="1653" r:id="rId39"/>
    <p:sldId id="1654" r:id="rId40"/>
    <p:sldId id="1655" r:id="rId41"/>
    <p:sldId id="1656" r:id="rId42"/>
    <p:sldId id="1657" r:id="rId43"/>
    <p:sldId id="1507" r:id="rId44"/>
    <p:sldId id="1659" r:id="rId45"/>
    <p:sldId id="1667" r:id="rId46"/>
    <p:sldId id="1661" r:id="rId47"/>
    <p:sldId id="1663" r:id="rId48"/>
    <p:sldId id="1662" r:id="rId49"/>
    <p:sldId id="1536" r:id="rId50"/>
    <p:sldId id="1649" r:id="rId51"/>
    <p:sldId id="1650" r:id="rId52"/>
    <p:sldId id="1651" r:id="rId53"/>
    <p:sldId id="1592" r:id="rId54"/>
    <p:sldId id="1593" r:id="rId55"/>
    <p:sldId id="1607" r:id="rId56"/>
    <p:sldId id="1611" r:id="rId57"/>
    <p:sldId id="1610" r:id="rId58"/>
    <p:sldId id="1613" r:id="rId59"/>
    <p:sldId id="1612" r:id="rId60"/>
    <p:sldId id="1595" r:id="rId61"/>
    <p:sldId id="1596" r:id="rId62"/>
    <p:sldId id="1617" r:id="rId63"/>
    <p:sldId id="1618" r:id="rId64"/>
    <p:sldId id="1622" r:id="rId65"/>
    <p:sldId id="1665" r:id="rId66"/>
    <p:sldId id="1666" r:id="rId67"/>
    <p:sldId id="1625" r:id="rId68"/>
    <p:sldId id="1626" r:id="rId69"/>
    <p:sldId id="1627" r:id="rId70"/>
    <p:sldId id="1543" r:id="rId71"/>
    <p:sldId id="1556" r:id="rId72"/>
    <p:sldId id="1558" r:id="rId73"/>
    <p:sldId id="1559" r:id="rId74"/>
    <p:sldId id="1560" r:id="rId75"/>
    <p:sldId id="1561" r:id="rId7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gnite 2016 Template Light" id="{A073DAE3-B461-442F-A3D3-6642BD875E45}">
          <p14:sldIdLst>
            <p14:sldId id="1393"/>
            <p14:sldId id="1515"/>
            <p14:sldId id="1459"/>
            <p14:sldId id="1464"/>
            <p14:sldId id="1497"/>
            <p14:sldId id="1638"/>
            <p14:sldId id="1639"/>
            <p14:sldId id="1640"/>
            <p14:sldId id="1641"/>
            <p14:sldId id="1642"/>
            <p14:sldId id="1645"/>
            <p14:sldId id="1624"/>
            <p14:sldId id="1647"/>
            <p14:sldId id="1648"/>
            <p14:sldId id="1579"/>
            <p14:sldId id="1646"/>
            <p14:sldId id="1578"/>
            <p14:sldId id="1586"/>
            <p14:sldId id="1591"/>
            <p14:sldId id="1582"/>
            <p14:sldId id="1530"/>
            <p14:sldId id="1534"/>
            <p14:sldId id="1581"/>
            <p14:sldId id="1643"/>
            <p14:sldId id="1644"/>
            <p14:sldId id="1523"/>
            <p14:sldId id="1524"/>
            <p14:sldId id="1514"/>
            <p14:sldId id="1576"/>
            <p14:sldId id="1589"/>
            <p14:sldId id="1527"/>
            <p14:sldId id="1658"/>
            <p14:sldId id="1652"/>
            <p14:sldId id="1653"/>
            <p14:sldId id="1654"/>
            <p14:sldId id="1655"/>
            <p14:sldId id="1656"/>
            <p14:sldId id="1657"/>
            <p14:sldId id="1507"/>
            <p14:sldId id="1659"/>
            <p14:sldId id="1667"/>
            <p14:sldId id="1661"/>
            <p14:sldId id="1663"/>
            <p14:sldId id="1662"/>
            <p14:sldId id="1536"/>
            <p14:sldId id="1649"/>
            <p14:sldId id="1650"/>
            <p14:sldId id="1651"/>
            <p14:sldId id="1592"/>
            <p14:sldId id="1593"/>
            <p14:sldId id="1607"/>
            <p14:sldId id="1611"/>
            <p14:sldId id="1610"/>
            <p14:sldId id="1613"/>
            <p14:sldId id="1612"/>
            <p14:sldId id="1595"/>
            <p14:sldId id="1596"/>
            <p14:sldId id="1617"/>
            <p14:sldId id="1618"/>
            <p14:sldId id="1622"/>
            <p14:sldId id="1665"/>
            <p14:sldId id="1666"/>
            <p14:sldId id="1625"/>
            <p14:sldId id="1626"/>
            <p14:sldId id="1627"/>
            <p14:sldId id="1543"/>
            <p14:sldId id="1556"/>
            <p14:sldId id="1558"/>
            <p14:sldId id="1559"/>
            <p14:sldId id="1560"/>
            <p14:sldId id="156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E6E6E6"/>
    <a:srgbClr val="D93A00"/>
    <a:srgbClr val="F8F8F8"/>
    <a:srgbClr val="D83B01"/>
    <a:srgbClr val="505050"/>
    <a:srgbClr val="FF8C00"/>
    <a:srgbClr val="D2D2D2"/>
    <a:srgbClr val="FFFFFF"/>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46" autoAdjust="0"/>
    <p:restoredTop sz="69819" autoAdjust="0"/>
  </p:normalViewPr>
  <p:slideViewPr>
    <p:cSldViewPr>
      <p:cViewPr varScale="1">
        <p:scale>
          <a:sx n="75" d="100"/>
          <a:sy n="75" d="100"/>
        </p:scale>
        <p:origin x="1560"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328" y="108"/>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microsoft.com/office/2015/10/relationships/revisionInfo" Target="revisionInfo.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commentAuthors" Target="commentAuthors.xml"/><Relationship Id="rId5" Type="http://schemas.openxmlformats.org/officeDocument/2006/relationships/slideMaster" Target="slideMasters/slideMaster2.xml"/><Relationship Id="rId61" Type="http://schemas.openxmlformats.org/officeDocument/2006/relationships/slide" Target="slides/slide56.xml"/><Relationship Id="rId82"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handoutMaster" Target="handoutMasters/handoutMaster1.xml"/><Relationship Id="rId8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5/1/2017 10:57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Ignite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5/1/2017 10:56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Agenda</a:t>
            </a:r>
          </a:p>
          <a:p>
            <a:r>
              <a:rPr lang="en-US" dirty="0"/>
              <a:t>- Introduce .NET Core</a:t>
            </a:r>
          </a:p>
          <a:p>
            <a:r>
              <a:rPr lang="en-US" dirty="0"/>
              <a:t>- Development</a:t>
            </a:r>
          </a:p>
          <a:p>
            <a:r>
              <a:rPr lang="en-US" dirty="0"/>
              <a:t>- Deployment</a:t>
            </a:r>
          </a:p>
          <a:p>
            <a:r>
              <a:rPr lang="en-US" dirty="0"/>
              <a:t>- .NET CLI </a:t>
            </a:r>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6661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227761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66435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5/1/2017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682909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512141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611234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5258230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3838202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24232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9523011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5/1/2017 10:56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18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5/1/2017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4535301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5099164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972690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3402011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5000614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10E155-47BD-4989-A4F2-012608A02D69}" type="slidenum">
              <a:rPr lang="en-US" smtClean="0"/>
              <a:t>24</a:t>
            </a:fld>
            <a:endParaRPr lang="en-US"/>
          </a:p>
        </p:txBody>
      </p:sp>
    </p:spTree>
    <p:extLst>
      <p:ext uri="{BB962C8B-B14F-4D97-AF65-F5344CB8AC3E}">
        <p14:creationId xmlns:p14="http://schemas.microsoft.com/office/powerpoint/2010/main" val="7200519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 and VB are coming for Core</a:t>
            </a:r>
          </a:p>
        </p:txBody>
      </p:sp>
      <p:sp>
        <p:nvSpPr>
          <p:cNvPr id="4" name="Slide Number Placeholder 3"/>
          <p:cNvSpPr>
            <a:spLocks noGrp="1"/>
          </p:cNvSpPr>
          <p:nvPr>
            <p:ph type="sldNum" sz="quarter" idx="10"/>
          </p:nvPr>
        </p:nvSpPr>
        <p:spPr/>
        <p:txBody>
          <a:bodyPr/>
          <a:lstStyle/>
          <a:p>
            <a:fld id="{3E10E155-47BD-4989-A4F2-012608A02D69}" type="slidenum">
              <a:rPr lang="en-US" smtClean="0"/>
              <a:t>25</a:t>
            </a:fld>
            <a:endParaRPr lang="en-US"/>
          </a:p>
        </p:txBody>
      </p:sp>
    </p:spTree>
    <p:extLst>
      <p:ext uri="{BB962C8B-B14F-4D97-AF65-F5344CB8AC3E}">
        <p14:creationId xmlns:p14="http://schemas.microsoft.com/office/powerpoint/2010/main" val="8714963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5/1/2017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247694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4639084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28</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5/1/2017 10:56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2152115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the following:</a:t>
            </a:r>
          </a:p>
          <a:p>
            <a:endParaRPr lang="en-US" dirty="0"/>
          </a:p>
          <a:p>
            <a:pPr marL="171450" indent="-171450">
              <a:buFontTx/>
              <a:buChar char="-"/>
            </a:pPr>
            <a:r>
              <a:rPr lang="en-US" baseline="0" dirty="0" err="1"/>
              <a:t>Microsoft.NET.SDK</a:t>
            </a:r>
            <a:r>
              <a:rPr lang="en-US" baseline="0" dirty="0"/>
              <a:t> pulls in a set of default settings, such as including *.</a:t>
            </a:r>
            <a:r>
              <a:rPr lang="en-US" baseline="0" dirty="0" err="1"/>
              <a:t>cs</a:t>
            </a:r>
            <a:r>
              <a:rPr lang="en-US" baseline="0" dirty="0"/>
              <a:t> files in the project, and appropriate reference assemblies</a:t>
            </a:r>
          </a:p>
          <a:p>
            <a:pPr marL="171450" indent="-171450">
              <a:buFontTx/>
              <a:buChar char="-"/>
            </a:pPr>
            <a:r>
              <a:rPr lang="en-US" baseline="0" dirty="0"/>
              <a:t>Exe produces an EXE build. Libraries are the default</a:t>
            </a:r>
          </a:p>
          <a:p>
            <a:pPr marL="171450" indent="-171450">
              <a:buFontTx/>
              <a:buChar char="-"/>
            </a:pPr>
            <a:r>
              <a:rPr lang="en-US" baseline="0" dirty="0"/>
              <a:t>netcoreapp1.0 is the target framework, so defines the set of reference assemblies you get</a:t>
            </a:r>
          </a:p>
          <a:p>
            <a:pPr marL="171450" indent="-171450">
              <a:buFontTx/>
              <a:buChar char="-"/>
            </a:pPr>
            <a:endParaRPr lang="en-US" baseline="0" dirty="0"/>
          </a:p>
          <a:p>
            <a:pPr marL="171450" indent="-171450">
              <a:buFontTx/>
              <a:buChar char="-"/>
            </a:pPr>
            <a:r>
              <a:rPr lang="en-US" baseline="0" dirty="0"/>
              <a:t>Moving to removing .NET Core (runtime and </a:t>
            </a:r>
            <a:r>
              <a:rPr lang="en-US" baseline="0" dirty="0" err="1"/>
              <a:t>fx</a:t>
            </a:r>
            <a:r>
              <a:rPr lang="en-US" baseline="0" dirty="0"/>
              <a:t>) from </a:t>
            </a:r>
            <a:r>
              <a:rPr lang="en-US" baseline="0" dirty="0" err="1"/>
              <a:t>NuGet</a:t>
            </a:r>
            <a:endParaRPr lang="en-US" baseline="0"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5/1/2017 10:56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991063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5/1/2017 10:56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05195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the following:</a:t>
            </a:r>
          </a:p>
          <a:p>
            <a:endParaRPr lang="en-US" dirty="0"/>
          </a:p>
          <a:p>
            <a:pPr marL="171450" indent="-171450">
              <a:buFontTx/>
              <a:buChar char="-"/>
            </a:pPr>
            <a:r>
              <a:rPr lang="en-US" baseline="0" dirty="0" err="1"/>
              <a:t>Microsoft.NET.SDK.Web</a:t>
            </a:r>
            <a:r>
              <a:rPr lang="en-US" baseline="0" dirty="0"/>
              <a:t> pulls in a set of default settings, including referencing </a:t>
            </a:r>
            <a:r>
              <a:rPr lang="en-US" baseline="0" dirty="0" err="1"/>
              <a:t>Microsoft.Net.SDK</a:t>
            </a:r>
            <a:r>
              <a:rPr lang="en-US" baseline="0" dirty="0"/>
              <a:t> under the hood</a:t>
            </a:r>
          </a:p>
          <a:p>
            <a:pPr marL="171450" indent="-171450">
              <a:buFontTx/>
              <a:buChar char="-"/>
            </a:pPr>
            <a:r>
              <a:rPr lang="en-US" baseline="0" dirty="0"/>
              <a:t>Demonstrates </a:t>
            </a:r>
            <a:r>
              <a:rPr lang="en-US" baseline="0" dirty="0" err="1"/>
              <a:t>PackageReference</a:t>
            </a:r>
            <a:r>
              <a:rPr lang="en-US" baseline="0" dirty="0"/>
              <a:t> syntax, the new way to reference </a:t>
            </a:r>
            <a:r>
              <a:rPr lang="en-US" baseline="0" dirty="0" err="1"/>
              <a:t>NuGet</a:t>
            </a:r>
            <a:r>
              <a:rPr lang="en-US" baseline="0" dirty="0"/>
              <a:t> packages. ASP.NET remains in </a:t>
            </a:r>
            <a:r>
              <a:rPr lang="en-US" baseline="0" dirty="0" err="1"/>
              <a:t>NuGet</a:t>
            </a:r>
            <a:r>
              <a:rPr lang="en-US" baseline="0" dirty="0"/>
              <a:t>.</a:t>
            </a:r>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5/1/2017 10:56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7286805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31</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5/1/2017 10:56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872303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5/1/2017 10:56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55547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5/1/2017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767950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kern="1200" dirty="0">
                <a:solidFill>
                  <a:schemeClr val="tx1"/>
                </a:solidFill>
                <a:latin typeface="Segoe UI Light" pitchFamily="34" charset="0"/>
                <a:ea typeface="+mn-ea"/>
                <a:cs typeface="+mn-cs"/>
              </a:rPr>
              <a:t>There are multiple types of deployment for .NET Core</a:t>
            </a:r>
            <a:endParaRPr lang="en-US" dirty="0"/>
          </a:p>
          <a:p>
            <a:endParaRPr lang="en-US" dirty="0"/>
          </a:p>
          <a:p>
            <a:r>
              <a:rPr lang="en-US" sz="3200" b="1" kern="1200" dirty="0">
                <a:solidFill>
                  <a:schemeClr val="tx1"/>
                </a:solidFill>
                <a:latin typeface="Segoe UI Light" pitchFamily="34" charset="0"/>
                <a:ea typeface="+mn-ea"/>
                <a:cs typeface="+mn-cs"/>
              </a:rPr>
              <a:t>Framework-dependent deployment (FDD) </a:t>
            </a:r>
            <a:r>
              <a:rPr lang="en-US" sz="3200" kern="1200" dirty="0">
                <a:solidFill>
                  <a:schemeClr val="tx1"/>
                </a:solidFill>
                <a:latin typeface="Segoe UI Light" pitchFamily="34" charset="0"/>
                <a:ea typeface="+mn-ea"/>
                <a:cs typeface="+mn-cs"/>
              </a:rPr>
              <a:t>- require shared component on target</a:t>
            </a:r>
            <a:endParaRPr lang="en-US" b="1" dirty="0"/>
          </a:p>
          <a:p>
            <a:pPr lvl="1"/>
            <a:r>
              <a:rPr lang="en-US" sz="900" b="1" kern="1200" dirty="0">
                <a:solidFill>
                  <a:schemeClr val="tx1"/>
                </a:solidFill>
                <a:latin typeface="Segoe UI Light" pitchFamily="34" charset="0"/>
                <a:ea typeface="+mn-ea"/>
                <a:cs typeface="+mn-cs"/>
              </a:rPr>
              <a:t>FDD w/ native dependencies</a:t>
            </a:r>
            <a:r>
              <a:rPr lang="en-US" sz="900" kern="1200" dirty="0">
                <a:solidFill>
                  <a:schemeClr val="tx1"/>
                </a:solidFill>
                <a:latin typeface="Segoe UI Light" pitchFamily="34" charset="0"/>
                <a:ea typeface="+mn-ea"/>
                <a:cs typeface="+mn-cs"/>
              </a:rPr>
              <a:t> - require shared component but has native dependencies </a:t>
            </a:r>
            <a:endParaRPr lang="en-US" sz="3600" b="1" dirty="0"/>
          </a:p>
          <a:p>
            <a:r>
              <a:rPr lang="en-US" sz="3200" b="1" kern="1200" dirty="0">
                <a:solidFill>
                  <a:schemeClr val="tx1"/>
                </a:solidFill>
                <a:latin typeface="Segoe UI Light" pitchFamily="34" charset="0"/>
                <a:ea typeface="+mn-ea"/>
                <a:cs typeface="+mn-cs"/>
              </a:rPr>
              <a:t>Self-contained deployment (SCD) </a:t>
            </a:r>
            <a:r>
              <a:rPr lang="en-US" sz="3200" kern="1200" dirty="0">
                <a:solidFill>
                  <a:schemeClr val="tx1"/>
                </a:solidFill>
                <a:latin typeface="Segoe UI Light" pitchFamily="34" charset="0"/>
                <a:ea typeface="+mn-ea"/>
                <a:cs typeface="+mn-cs"/>
              </a:rPr>
              <a:t>- package all with them (what we currently have)</a:t>
            </a:r>
            <a:endParaRPr lang="en-US" dirty="0"/>
          </a:p>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6515182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kern="1200" dirty="0">
                <a:solidFill>
                  <a:schemeClr val="tx1"/>
                </a:solidFill>
                <a:latin typeface="Segoe UI Light" pitchFamily="34" charset="0"/>
                <a:ea typeface="+mn-ea"/>
                <a:cs typeface="+mn-cs"/>
              </a:rPr>
              <a:t>There are multiple types of deployment for .NET Core</a:t>
            </a:r>
            <a:endParaRPr lang="en-US" dirty="0"/>
          </a:p>
          <a:p>
            <a:endParaRPr lang="en-US" dirty="0"/>
          </a:p>
          <a:p>
            <a:r>
              <a:rPr lang="en-US" sz="3200" b="1" kern="1200" dirty="0">
                <a:solidFill>
                  <a:schemeClr val="tx1"/>
                </a:solidFill>
                <a:latin typeface="Segoe UI Light" pitchFamily="34" charset="0"/>
                <a:ea typeface="+mn-ea"/>
                <a:cs typeface="+mn-cs"/>
              </a:rPr>
              <a:t>Framework-dependent deployment (FDD) </a:t>
            </a:r>
            <a:r>
              <a:rPr lang="en-US" sz="3200" kern="1200" dirty="0">
                <a:solidFill>
                  <a:schemeClr val="tx1"/>
                </a:solidFill>
                <a:latin typeface="Segoe UI Light" pitchFamily="34" charset="0"/>
                <a:ea typeface="+mn-ea"/>
                <a:cs typeface="+mn-cs"/>
              </a:rPr>
              <a:t>- require shared component on target</a:t>
            </a:r>
            <a:endParaRPr lang="en-US" b="1" dirty="0"/>
          </a:p>
          <a:p>
            <a:pPr lvl="1"/>
            <a:r>
              <a:rPr lang="en-US" sz="900" b="1" kern="1200" dirty="0">
                <a:solidFill>
                  <a:schemeClr val="tx1"/>
                </a:solidFill>
                <a:latin typeface="Segoe UI Light" pitchFamily="34" charset="0"/>
                <a:ea typeface="+mn-ea"/>
                <a:cs typeface="+mn-cs"/>
              </a:rPr>
              <a:t>FDD w/ native dependencies</a:t>
            </a:r>
            <a:r>
              <a:rPr lang="en-US" sz="900" kern="1200" dirty="0">
                <a:solidFill>
                  <a:schemeClr val="tx1"/>
                </a:solidFill>
                <a:latin typeface="Segoe UI Light" pitchFamily="34" charset="0"/>
                <a:ea typeface="+mn-ea"/>
                <a:cs typeface="+mn-cs"/>
              </a:rPr>
              <a:t> - require shared component but has native dependencies </a:t>
            </a:r>
            <a:endParaRPr lang="en-US" sz="3600" b="1" dirty="0"/>
          </a:p>
          <a:p>
            <a:r>
              <a:rPr lang="en-US" sz="3200" b="1" kern="1200" dirty="0">
                <a:solidFill>
                  <a:schemeClr val="tx1"/>
                </a:solidFill>
                <a:latin typeface="Segoe UI Light" pitchFamily="34" charset="0"/>
                <a:ea typeface="+mn-ea"/>
                <a:cs typeface="+mn-cs"/>
              </a:rPr>
              <a:t>Self-contained deployment (SCD) </a:t>
            </a:r>
            <a:r>
              <a:rPr lang="en-US" sz="3200" kern="1200" dirty="0">
                <a:solidFill>
                  <a:schemeClr val="tx1"/>
                </a:solidFill>
                <a:latin typeface="Segoe UI Light" pitchFamily="34" charset="0"/>
                <a:ea typeface="+mn-ea"/>
                <a:cs typeface="+mn-cs"/>
              </a:rPr>
              <a:t>- package all with them (what we currently have)</a:t>
            </a:r>
            <a:endParaRPr lang="en-US" dirty="0"/>
          </a:p>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8224851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kern="1200" dirty="0">
                <a:solidFill>
                  <a:schemeClr val="tx1"/>
                </a:solidFill>
                <a:latin typeface="Segoe UI Light" pitchFamily="34" charset="0"/>
                <a:ea typeface="+mn-ea"/>
                <a:cs typeface="+mn-cs"/>
              </a:rPr>
              <a:t>There are multiple types of deployment for .NET Core</a:t>
            </a:r>
            <a:endParaRPr lang="en-US" dirty="0"/>
          </a:p>
          <a:p>
            <a:endParaRPr lang="en-US" dirty="0"/>
          </a:p>
          <a:p>
            <a:r>
              <a:rPr lang="en-US" sz="3200" b="1" kern="1200" dirty="0">
                <a:solidFill>
                  <a:schemeClr val="tx1"/>
                </a:solidFill>
                <a:latin typeface="Segoe UI Light" pitchFamily="34" charset="0"/>
                <a:ea typeface="+mn-ea"/>
                <a:cs typeface="+mn-cs"/>
              </a:rPr>
              <a:t>Framework-dependent deployment (FDD) </a:t>
            </a:r>
            <a:r>
              <a:rPr lang="en-US" sz="3200" kern="1200" dirty="0">
                <a:solidFill>
                  <a:schemeClr val="tx1"/>
                </a:solidFill>
                <a:latin typeface="Segoe UI Light" pitchFamily="34" charset="0"/>
                <a:ea typeface="+mn-ea"/>
                <a:cs typeface="+mn-cs"/>
              </a:rPr>
              <a:t>- require shared component on target</a:t>
            </a:r>
            <a:endParaRPr lang="en-US" b="1" dirty="0"/>
          </a:p>
          <a:p>
            <a:pPr lvl="1"/>
            <a:r>
              <a:rPr lang="en-US" sz="900" b="1" kern="1200" dirty="0">
                <a:solidFill>
                  <a:schemeClr val="tx1"/>
                </a:solidFill>
                <a:latin typeface="Segoe UI Light" pitchFamily="34" charset="0"/>
                <a:ea typeface="+mn-ea"/>
                <a:cs typeface="+mn-cs"/>
              </a:rPr>
              <a:t>FDD w/ native dependencies</a:t>
            </a:r>
            <a:r>
              <a:rPr lang="en-US" sz="900" kern="1200" dirty="0">
                <a:solidFill>
                  <a:schemeClr val="tx1"/>
                </a:solidFill>
                <a:latin typeface="Segoe UI Light" pitchFamily="34" charset="0"/>
                <a:ea typeface="+mn-ea"/>
                <a:cs typeface="+mn-cs"/>
              </a:rPr>
              <a:t> - require shared component but has native dependencies </a:t>
            </a:r>
            <a:endParaRPr lang="en-US" sz="3600" b="1" dirty="0"/>
          </a:p>
          <a:p>
            <a:r>
              <a:rPr lang="en-US" sz="3200" b="1" kern="1200" dirty="0">
                <a:solidFill>
                  <a:schemeClr val="tx1"/>
                </a:solidFill>
                <a:latin typeface="Segoe UI Light" pitchFamily="34" charset="0"/>
                <a:ea typeface="+mn-ea"/>
                <a:cs typeface="+mn-cs"/>
              </a:rPr>
              <a:t>Self-contained deployment (SCD) </a:t>
            </a:r>
            <a:r>
              <a:rPr lang="en-US" sz="3200" kern="1200" dirty="0">
                <a:solidFill>
                  <a:schemeClr val="tx1"/>
                </a:solidFill>
                <a:latin typeface="Segoe UI Light" pitchFamily="34" charset="0"/>
                <a:ea typeface="+mn-ea"/>
                <a:cs typeface="+mn-cs"/>
              </a:rPr>
              <a:t>- package all with them (what we currently have)</a:t>
            </a:r>
            <a:endParaRPr lang="en-US" dirty="0"/>
          </a:p>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6559094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kern="1200" dirty="0">
                <a:solidFill>
                  <a:schemeClr val="tx1"/>
                </a:solidFill>
                <a:latin typeface="Segoe UI Light" pitchFamily="34" charset="0"/>
                <a:ea typeface="+mn-ea"/>
                <a:cs typeface="+mn-cs"/>
              </a:rPr>
              <a:t>There are multiple types of deployment for .NET Core</a:t>
            </a:r>
            <a:endParaRPr lang="en-US" dirty="0"/>
          </a:p>
          <a:p>
            <a:endParaRPr lang="en-US" dirty="0"/>
          </a:p>
          <a:p>
            <a:r>
              <a:rPr lang="en-US" sz="3200" b="1" kern="1200" dirty="0">
                <a:solidFill>
                  <a:schemeClr val="tx1"/>
                </a:solidFill>
                <a:latin typeface="Segoe UI Light" pitchFamily="34" charset="0"/>
                <a:ea typeface="+mn-ea"/>
                <a:cs typeface="+mn-cs"/>
              </a:rPr>
              <a:t>Framework-dependent deployment (FDD) </a:t>
            </a:r>
            <a:r>
              <a:rPr lang="en-US" sz="3200" kern="1200" dirty="0">
                <a:solidFill>
                  <a:schemeClr val="tx1"/>
                </a:solidFill>
                <a:latin typeface="Segoe UI Light" pitchFamily="34" charset="0"/>
                <a:ea typeface="+mn-ea"/>
                <a:cs typeface="+mn-cs"/>
              </a:rPr>
              <a:t>- require shared component on target</a:t>
            </a:r>
            <a:endParaRPr lang="en-US" b="1" dirty="0"/>
          </a:p>
          <a:p>
            <a:pPr lvl="1"/>
            <a:r>
              <a:rPr lang="en-US" sz="900" b="1" kern="1200" dirty="0">
                <a:solidFill>
                  <a:schemeClr val="tx1"/>
                </a:solidFill>
                <a:latin typeface="Segoe UI Light" pitchFamily="34" charset="0"/>
                <a:ea typeface="+mn-ea"/>
                <a:cs typeface="+mn-cs"/>
              </a:rPr>
              <a:t>FDD w/ native dependencies</a:t>
            </a:r>
            <a:r>
              <a:rPr lang="en-US" sz="900" kern="1200" dirty="0">
                <a:solidFill>
                  <a:schemeClr val="tx1"/>
                </a:solidFill>
                <a:latin typeface="Segoe UI Light" pitchFamily="34" charset="0"/>
                <a:ea typeface="+mn-ea"/>
                <a:cs typeface="+mn-cs"/>
              </a:rPr>
              <a:t> - require shared component but has native dependencies </a:t>
            </a:r>
            <a:endParaRPr lang="en-US" sz="3600" b="1" dirty="0"/>
          </a:p>
          <a:p>
            <a:r>
              <a:rPr lang="en-US" sz="3200" b="1" kern="1200" dirty="0">
                <a:solidFill>
                  <a:schemeClr val="tx1"/>
                </a:solidFill>
                <a:latin typeface="Segoe UI Light" pitchFamily="34" charset="0"/>
                <a:ea typeface="+mn-ea"/>
                <a:cs typeface="+mn-cs"/>
              </a:rPr>
              <a:t>Self-contained deployment (SCD) </a:t>
            </a:r>
            <a:r>
              <a:rPr lang="en-US" sz="3200" kern="1200" dirty="0">
                <a:solidFill>
                  <a:schemeClr val="tx1"/>
                </a:solidFill>
                <a:latin typeface="Segoe UI Light" pitchFamily="34" charset="0"/>
                <a:ea typeface="+mn-ea"/>
                <a:cs typeface="+mn-cs"/>
              </a:rPr>
              <a:t>- package all with them (what we currently have)</a:t>
            </a:r>
            <a:endParaRPr lang="en-US" dirty="0"/>
          </a:p>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3805761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kern="1200" dirty="0">
                <a:solidFill>
                  <a:schemeClr val="tx1"/>
                </a:solidFill>
                <a:latin typeface="Segoe UI Light" pitchFamily="34" charset="0"/>
                <a:ea typeface="+mn-ea"/>
                <a:cs typeface="+mn-cs"/>
              </a:rPr>
              <a:t>There are multiple types of deployment for .NET Core</a:t>
            </a:r>
            <a:endParaRPr lang="en-US" dirty="0"/>
          </a:p>
          <a:p>
            <a:endParaRPr lang="en-US" dirty="0"/>
          </a:p>
          <a:p>
            <a:r>
              <a:rPr lang="en-US" sz="3200" b="1" kern="1200" dirty="0">
                <a:solidFill>
                  <a:schemeClr val="tx1"/>
                </a:solidFill>
                <a:latin typeface="Segoe UI Light" pitchFamily="34" charset="0"/>
                <a:ea typeface="+mn-ea"/>
                <a:cs typeface="+mn-cs"/>
              </a:rPr>
              <a:t>Framework-dependent deployment (FDD) </a:t>
            </a:r>
            <a:r>
              <a:rPr lang="en-US" sz="3200" kern="1200" dirty="0">
                <a:solidFill>
                  <a:schemeClr val="tx1"/>
                </a:solidFill>
                <a:latin typeface="Segoe UI Light" pitchFamily="34" charset="0"/>
                <a:ea typeface="+mn-ea"/>
                <a:cs typeface="+mn-cs"/>
              </a:rPr>
              <a:t>- require shared component on target</a:t>
            </a:r>
            <a:endParaRPr lang="en-US" b="1" dirty="0"/>
          </a:p>
          <a:p>
            <a:pPr lvl="1"/>
            <a:r>
              <a:rPr lang="en-US" sz="900" b="1" kern="1200" dirty="0">
                <a:solidFill>
                  <a:schemeClr val="tx1"/>
                </a:solidFill>
                <a:latin typeface="Segoe UI Light" pitchFamily="34" charset="0"/>
                <a:ea typeface="+mn-ea"/>
                <a:cs typeface="+mn-cs"/>
              </a:rPr>
              <a:t>FDD w/ native dependencies</a:t>
            </a:r>
            <a:r>
              <a:rPr lang="en-US" sz="900" kern="1200" dirty="0">
                <a:solidFill>
                  <a:schemeClr val="tx1"/>
                </a:solidFill>
                <a:latin typeface="Segoe UI Light" pitchFamily="34" charset="0"/>
                <a:ea typeface="+mn-ea"/>
                <a:cs typeface="+mn-cs"/>
              </a:rPr>
              <a:t> - require shared component but has native dependencies </a:t>
            </a:r>
            <a:endParaRPr lang="en-US" sz="3600" b="1" dirty="0"/>
          </a:p>
          <a:p>
            <a:r>
              <a:rPr lang="en-US" sz="3200" b="1" kern="1200" dirty="0">
                <a:solidFill>
                  <a:schemeClr val="tx1"/>
                </a:solidFill>
                <a:latin typeface="Segoe UI Light" pitchFamily="34" charset="0"/>
                <a:ea typeface="+mn-ea"/>
                <a:cs typeface="+mn-cs"/>
              </a:rPr>
              <a:t>Self-contained deployment (SCD) </a:t>
            </a:r>
            <a:r>
              <a:rPr lang="en-US" sz="3200" kern="1200" dirty="0">
                <a:solidFill>
                  <a:schemeClr val="tx1"/>
                </a:solidFill>
                <a:latin typeface="Segoe UI Light" pitchFamily="34" charset="0"/>
                <a:ea typeface="+mn-ea"/>
                <a:cs typeface="+mn-cs"/>
              </a:rPr>
              <a:t>- package all with them (what we currently have)</a:t>
            </a:r>
            <a:endParaRPr lang="en-US" dirty="0"/>
          </a:p>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602142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5/1/2017 10:56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56011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5/1/2017 10:56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911257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5/1/2017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5211694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33212094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28746274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8972042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25505626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5/1/2017 10:56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399912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5/1/2017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690986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5/1/2017 10:56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80054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5/1/2017 10:56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596457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5/1/2017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1538775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5/1/2017 10:56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176381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5/1/2017 10:56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378194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8403958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5/1/2017 10:56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6170211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230979821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5/1/2017 10:56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7682281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5/1/2017 10:56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6910983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5/1/2017 10:56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2984703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57</a:t>
            </a:fld>
            <a:endParaRPr lang="en-US" dirty="0"/>
          </a:p>
        </p:txBody>
      </p:sp>
    </p:spTree>
    <p:extLst>
      <p:ext uri="{BB962C8B-B14F-4D97-AF65-F5344CB8AC3E}">
        <p14:creationId xmlns:p14="http://schemas.microsoft.com/office/powerpoint/2010/main" val="28634726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58</a:t>
            </a:fld>
            <a:endParaRPr lang="en-US" dirty="0"/>
          </a:p>
        </p:txBody>
      </p:sp>
    </p:spTree>
    <p:extLst>
      <p:ext uri="{BB962C8B-B14F-4D97-AF65-F5344CB8AC3E}">
        <p14:creationId xmlns:p14="http://schemas.microsoft.com/office/powerpoint/2010/main" val="93030695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59</a:t>
            </a:fld>
            <a:endParaRPr lang="en-US" dirty="0"/>
          </a:p>
        </p:txBody>
      </p:sp>
    </p:spTree>
    <p:extLst>
      <p:ext uri="{BB962C8B-B14F-4D97-AF65-F5344CB8AC3E}">
        <p14:creationId xmlns:p14="http://schemas.microsoft.com/office/powerpoint/2010/main" val="3516418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15392683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60</a:t>
            </a:fld>
            <a:endParaRPr lang="en-US" dirty="0"/>
          </a:p>
        </p:txBody>
      </p:sp>
    </p:spTree>
    <p:extLst>
      <p:ext uri="{BB962C8B-B14F-4D97-AF65-F5344CB8AC3E}">
        <p14:creationId xmlns:p14="http://schemas.microsoft.com/office/powerpoint/2010/main" val="150561905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61</a:t>
            </a:fld>
            <a:endParaRPr lang="en-US" dirty="0"/>
          </a:p>
        </p:txBody>
      </p:sp>
    </p:spTree>
    <p:extLst>
      <p:ext uri="{BB962C8B-B14F-4D97-AF65-F5344CB8AC3E}">
        <p14:creationId xmlns:p14="http://schemas.microsoft.com/office/powerpoint/2010/main" val="87653643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youtu.be</a:t>
            </a:r>
            <a:r>
              <a:rPr lang="en-US" dirty="0"/>
              <a:t>/fOzcVwzkGP0?list=PLRAdsfhKI4OWx321A_pr-7HhRNk7wOLLY&amp;t=177</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5/1/2017 10:56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5752342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5/1/2017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63</a:t>
            </a:fld>
            <a:endParaRPr lang="en-US" dirty="0"/>
          </a:p>
        </p:txBody>
      </p:sp>
    </p:spTree>
    <p:extLst>
      <p:ext uri="{BB962C8B-B14F-4D97-AF65-F5344CB8AC3E}">
        <p14:creationId xmlns:p14="http://schemas.microsoft.com/office/powerpoint/2010/main" val="193172611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10E155-47BD-4989-A4F2-012608A02D69}" type="slidenum">
              <a:rPr lang="en-US" smtClean="0"/>
              <a:t>64</a:t>
            </a:fld>
            <a:endParaRPr lang="en-US"/>
          </a:p>
        </p:txBody>
      </p:sp>
    </p:spTree>
    <p:extLst>
      <p:ext uri="{BB962C8B-B14F-4D97-AF65-F5344CB8AC3E}">
        <p14:creationId xmlns:p14="http://schemas.microsoft.com/office/powerpoint/2010/main" val="201721822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10E155-47BD-4989-A4F2-012608A02D69}" type="slidenum">
              <a:rPr lang="en-US" smtClean="0"/>
              <a:t>65</a:t>
            </a:fld>
            <a:endParaRPr lang="en-US"/>
          </a:p>
        </p:txBody>
      </p:sp>
    </p:spTree>
    <p:extLst>
      <p:ext uri="{BB962C8B-B14F-4D97-AF65-F5344CB8AC3E}">
        <p14:creationId xmlns:p14="http://schemas.microsoft.com/office/powerpoint/2010/main" val="139612559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5/1/2017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66</a:t>
            </a:fld>
            <a:endParaRPr lang="en-US" dirty="0"/>
          </a:p>
        </p:txBody>
      </p:sp>
    </p:spTree>
    <p:extLst>
      <p:ext uri="{BB962C8B-B14F-4D97-AF65-F5344CB8AC3E}">
        <p14:creationId xmlns:p14="http://schemas.microsoft.com/office/powerpoint/2010/main" val="97502900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67</a:t>
            </a:fld>
            <a:endParaRPr lang="en-US" dirty="0"/>
          </a:p>
        </p:txBody>
      </p:sp>
    </p:spTree>
    <p:extLst>
      <p:ext uri="{BB962C8B-B14F-4D97-AF65-F5344CB8AC3E}">
        <p14:creationId xmlns:p14="http://schemas.microsoft.com/office/powerpoint/2010/main" val="373672891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dirty="0"/>
              <a:t>We are applying several principles when it comes to designing the CLI:</a:t>
            </a:r>
          </a:p>
          <a:p>
            <a:pPr lvl="1"/>
            <a:endParaRPr lang="en-US" sz="2800" dirty="0"/>
          </a:p>
          <a:p>
            <a:pPr lvl="1"/>
            <a:r>
              <a:rPr lang="en-US" dirty="0" err="1"/>
              <a:t>NuGet</a:t>
            </a:r>
            <a:r>
              <a:rPr lang="en-US" dirty="0"/>
              <a:t> (and $PATH-based) extensibility </a:t>
            </a:r>
          </a:p>
          <a:p>
            <a:pPr lvl="1"/>
            <a:r>
              <a:rPr lang="en-US" dirty="0"/>
              <a:t>Every command is a verb (“compile”, “run”, “restore” etc.) </a:t>
            </a:r>
          </a:p>
          <a:p>
            <a:pPr lvl="1"/>
            <a:r>
              <a:rPr lang="en-US" dirty="0"/>
              <a:t>The driver knows enough to run the command(s) and no more</a:t>
            </a:r>
          </a:p>
          <a:p>
            <a:pPr lvl="1"/>
            <a:r>
              <a:rPr lang="en-US" dirty="0"/>
              <a:t>All core commands are consumable by humans </a:t>
            </a:r>
            <a:r>
              <a:rPr lang="en-US" b="1" dirty="0"/>
              <a:t>and</a:t>
            </a:r>
            <a:r>
              <a:rPr lang="en-US" dirty="0"/>
              <a:t> machines </a:t>
            </a:r>
          </a:p>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68</a:t>
            </a:fld>
            <a:endParaRPr lang="en-US" dirty="0"/>
          </a:p>
        </p:txBody>
      </p:sp>
    </p:spTree>
    <p:extLst>
      <p:ext uri="{BB962C8B-B14F-4D97-AF65-F5344CB8AC3E}">
        <p14:creationId xmlns:p14="http://schemas.microsoft.com/office/powerpoint/2010/main" val="73994819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69</a:t>
            </a:fld>
            <a:endParaRPr lang="en-US" dirty="0"/>
          </a:p>
        </p:txBody>
      </p:sp>
    </p:spTree>
    <p:extLst>
      <p:ext uri="{BB962C8B-B14F-4D97-AF65-F5344CB8AC3E}">
        <p14:creationId xmlns:p14="http://schemas.microsoft.com/office/powerpoint/2010/main" val="3276887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76183206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70</a:t>
            </a:fld>
            <a:endParaRPr lang="en-US" dirty="0"/>
          </a:p>
        </p:txBody>
      </p:sp>
    </p:spTree>
    <p:extLst>
      <p:ext uri="{BB962C8B-B14F-4D97-AF65-F5344CB8AC3E}">
        <p14:creationId xmlns:p14="http://schemas.microsoft.com/office/powerpoint/2010/main" val="172189301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71</a:t>
            </a:fld>
            <a:endParaRPr lang="en-US" dirty="0"/>
          </a:p>
        </p:txBody>
      </p:sp>
    </p:spTree>
    <p:extLst>
      <p:ext uri="{BB962C8B-B14F-4D97-AF65-F5344CB8AC3E}">
        <p14:creationId xmlns:p14="http://schemas.microsoft.com/office/powerpoint/2010/main" val="105102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5/1/2017 10:56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63873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0979795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emf"/><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Build 2017">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0"/>
            <a:ext cx="12436475" cy="5571636"/>
          </a:xfrm>
          <a:prstGeom prst="rect">
            <a:avLst/>
          </a:prstGeom>
        </p:spPr>
      </p:pic>
      <p:sp>
        <p:nvSpPr>
          <p:cNvPr id="8" name="Rectangle 7"/>
          <p:cNvSpPr/>
          <p:nvPr/>
        </p:nvSpPr>
        <p:spPr bwMode="auto">
          <a:xfrm>
            <a:off x="1681" y="4960286"/>
            <a:ext cx="12434794" cy="203423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invGray">
          <a:xfrm>
            <a:off x="460689" y="5357956"/>
            <a:ext cx="2648621" cy="1169808"/>
          </a:xfrm>
          <a:prstGeom prst="rect">
            <a:avLst/>
          </a:prstGeom>
        </p:spPr>
      </p:pic>
      <p:pic>
        <p:nvPicPr>
          <p:cNvPr id="12" name="Picture 1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0688" y="479424"/>
            <a:ext cx="1451843" cy="309656"/>
          </a:xfrm>
          <a:prstGeom prst="rect">
            <a:avLst/>
          </a:prstGeom>
        </p:spPr>
      </p:pic>
      <p:pic>
        <p:nvPicPr>
          <p:cNvPr id="14" name="Picture 13"/>
          <p:cNvPicPr>
            <a:picLocks noChangeAspect="1"/>
          </p:cNvPicPr>
          <p:nvPr/>
        </p:nvPicPr>
        <p:blipFill rotWithShape="1">
          <a:blip r:embed="rId5" cstate="screen">
            <a:extLst>
              <a:ext uri="{28A0092B-C50C-407E-A947-70E740481C1C}">
                <a14:useLocalDpi xmlns:a14="http://schemas.microsoft.com/office/drawing/2010/main"/>
              </a:ext>
            </a:extLst>
          </a:blip>
          <a:srcRect l="-17523"/>
          <a:stretch/>
        </p:blipFill>
        <p:spPr>
          <a:xfrm>
            <a:off x="7752216" y="4960286"/>
            <a:ext cx="4684259" cy="2034239"/>
          </a:xfrm>
          <a:prstGeom prst="rect">
            <a:avLst/>
          </a:prstGeom>
        </p:spPr>
      </p:pic>
    </p:spTree>
    <p:extLst>
      <p:ext uri="{BB962C8B-B14F-4D97-AF65-F5344CB8AC3E}">
        <p14:creationId xmlns:p14="http://schemas.microsoft.com/office/powerpoint/2010/main" val="37362472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68104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14010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07710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5063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2945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3" tIns="46633" rIns="46633" bIns="46633" numCol="1" spcCol="0" rtlCol="0" fromWordArt="0" anchor="ctr" anchorCtr="0" forceAA="0" compatLnSpc="1">
            <a:prstTxWarp prst="textNoShape">
              <a:avLst/>
            </a:prstTxWarp>
            <a:noAutofit/>
          </a:bodyPr>
          <a:lstStyle/>
          <a:p>
            <a:pPr algn="ctr" defTabSz="932411" fontAlgn="base">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4760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7850694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60754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59001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108698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7" name="Picture 6"/>
          <p:cNvPicPr>
            <a:picLocks noChangeAspect="1"/>
          </p:cNvPicPr>
          <p:nvPr/>
        </p:nvPicPr>
        <p:blipFill rotWithShape="1">
          <a:blip r:embed="rId3" cstate="screen">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8"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
        <p:nvSpPr>
          <p:cNvPr id="4" name="Rectangle 3"/>
          <p:cNvSpPr/>
          <p:nvPr/>
        </p:nvSpPr>
        <p:spPr>
          <a:xfrm>
            <a:off x="282738" y="6041341"/>
            <a:ext cx="1634102" cy="664797"/>
          </a:xfrm>
          <a:prstGeom prst="rect">
            <a:avLst/>
          </a:prstGeom>
        </p:spPr>
        <p:txBody>
          <a:bodyPr wrap="none" lIns="182880" tIns="146304" rIns="182880" bIns="146304">
            <a:spAutoFit/>
          </a:bodyPr>
          <a:lstStyle/>
          <a:p>
            <a:r>
              <a:rPr lang="en-US" sz="2400" dirty="0">
                <a:gradFill>
                  <a:gsLst>
                    <a:gs pos="2597">
                      <a:schemeClr val="tx1"/>
                    </a:gs>
                    <a:gs pos="18182">
                      <a:schemeClr val="tx1"/>
                    </a:gs>
                  </a:gsLst>
                  <a:lin ang="5400000" scaled="1"/>
                </a:gradFill>
              </a:rPr>
              <a:t>#</a:t>
            </a:r>
            <a:r>
              <a:rPr lang="en-US" sz="2400" dirty="0" err="1">
                <a:gradFill>
                  <a:gsLst>
                    <a:gs pos="2597">
                      <a:schemeClr val="tx1"/>
                    </a:gs>
                    <a:gs pos="18182">
                      <a:schemeClr val="tx1"/>
                    </a:gs>
                  </a:gsLst>
                  <a:lin ang="5400000" scaled="1"/>
                </a:gradFill>
              </a:rPr>
              <a:t>MSBuild</a:t>
            </a:r>
            <a:endParaRPr lang="en-US" sz="2400" dirty="0">
              <a:gradFill>
                <a:gsLst>
                  <a:gs pos="2597">
                    <a:schemeClr val="tx1"/>
                  </a:gs>
                  <a:gs pos="18182">
                    <a:schemeClr val="tx1"/>
                  </a:gs>
                </a:gsLst>
                <a:lin ang="5400000" scaled="1"/>
              </a:gradFill>
            </a:endParaRPr>
          </a:p>
        </p:txBody>
      </p:sp>
    </p:spTree>
    <p:extLst>
      <p:ext uri="{BB962C8B-B14F-4D97-AF65-F5344CB8AC3E}">
        <p14:creationId xmlns:p14="http://schemas.microsoft.com/office/powerpoint/2010/main" val="766030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987339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Section Title">
    <p:bg>
      <p:bgPr>
        <a:solidFill>
          <a:srgbClr val="32145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40" y="4011"/>
            <a:ext cx="12419158" cy="6994094"/>
          </a:xfrm>
          <a:prstGeom prst="rect">
            <a:avLst/>
          </a:prstGeom>
        </p:spPr>
      </p:pic>
      <p:sp>
        <p:nvSpPr>
          <p:cNvPr id="4" name="Title 1"/>
          <p:cNvSpPr>
            <a:spLocks noGrp="1"/>
          </p:cNvSpPr>
          <p:nvPr>
            <p:ph type="title" hasCustomPrompt="1"/>
          </p:nvPr>
        </p:nvSpPr>
        <p:spPr>
          <a:xfrm>
            <a:off x="274640" y="2128077"/>
            <a:ext cx="11887200" cy="1183205"/>
          </a:xfrm>
          <a:noFill/>
        </p:spPr>
        <p:txBody>
          <a:bodyPr tIns="91440" bIns="91440" anchor="t" anchorCtr="0">
            <a:spAutoFit/>
          </a:bodyPr>
          <a:lstStyle>
            <a:lvl1pPr>
              <a:defRPr sz="7195"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3795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159483"/>
          </a:xfrm>
        </p:spPr>
        <p:txBody>
          <a:bodyPr>
            <a:spAutoFit/>
          </a:bodyPr>
          <a:lstStyle>
            <a:lvl1pPr>
              <a:defRPr sz="399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41513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163295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alkin Build 2017">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7" name="Picture 6"/>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 y="0"/>
            <a:ext cx="12436475" cy="5571636"/>
          </a:xfrm>
          <a:prstGeom prst="rect">
            <a:avLst/>
          </a:prstGeom>
        </p:spPr>
      </p:pic>
      <p:sp>
        <p:nvSpPr>
          <p:cNvPr id="8" name="Rectangle 7"/>
          <p:cNvSpPr/>
          <p:nvPr userDrawn="1"/>
        </p:nvSpPr>
        <p:spPr bwMode="auto">
          <a:xfrm>
            <a:off x="1681" y="4960286"/>
            <a:ext cx="12434794" cy="203423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invGray">
          <a:xfrm>
            <a:off x="460689" y="5357956"/>
            <a:ext cx="2648621" cy="1169808"/>
          </a:xfrm>
          <a:prstGeom prst="rect">
            <a:avLst/>
          </a:prstGeom>
        </p:spPr>
      </p:pic>
      <p:pic>
        <p:nvPicPr>
          <p:cNvPr id="12" name="Picture 11"/>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60688" y="479424"/>
            <a:ext cx="1451843" cy="309656"/>
          </a:xfrm>
          <a:prstGeom prst="rect">
            <a:avLst/>
          </a:prstGeom>
        </p:spPr>
      </p:pic>
      <p:pic>
        <p:nvPicPr>
          <p:cNvPr id="14" name="Picture 13"/>
          <p:cNvPicPr>
            <a:picLocks noChangeAspect="1"/>
          </p:cNvPicPr>
          <p:nvPr userDrawn="1"/>
        </p:nvPicPr>
        <p:blipFill rotWithShape="1">
          <a:blip r:embed="rId6" cstate="screen">
            <a:extLst>
              <a:ext uri="{28A0092B-C50C-407E-A947-70E740481C1C}">
                <a14:useLocalDpi xmlns:a14="http://schemas.microsoft.com/office/drawing/2010/main"/>
              </a:ext>
            </a:extLst>
          </a:blip>
          <a:srcRect l="-17523"/>
          <a:stretch/>
        </p:blipFill>
        <p:spPr>
          <a:xfrm>
            <a:off x="7752216" y="4960286"/>
            <a:ext cx="4684259" cy="2034239"/>
          </a:xfrm>
          <a:prstGeom prst="rect">
            <a:avLst/>
          </a:prstGeom>
        </p:spPr>
      </p:pic>
    </p:spTree>
    <p:extLst>
      <p:ext uri="{BB962C8B-B14F-4D97-AF65-F5344CB8AC3E}">
        <p14:creationId xmlns:p14="http://schemas.microsoft.com/office/powerpoint/2010/main" val="37620261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8" name="Picture 7"/>
          <p:cNvPicPr>
            <a:picLocks noChangeAspect="1"/>
          </p:cNvPicPr>
          <p:nvPr userDrawn="1"/>
        </p:nvPicPr>
        <p:blipFill rotWithShape="1">
          <a:blip r:embed="rId3" cstate="screen">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7"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
        <p:nvSpPr>
          <p:cNvPr id="10" name="Rectangle 9"/>
          <p:cNvSpPr/>
          <p:nvPr userDrawn="1"/>
        </p:nvSpPr>
        <p:spPr>
          <a:xfrm>
            <a:off x="282738" y="6041341"/>
            <a:ext cx="1634102" cy="664797"/>
          </a:xfrm>
          <a:prstGeom prst="rect">
            <a:avLst/>
          </a:prstGeom>
        </p:spPr>
        <p:txBody>
          <a:bodyPr wrap="none" lIns="182880" tIns="146304" rIns="182880" bIns="146304">
            <a:spAutoFit/>
          </a:bodyPr>
          <a:lstStyle/>
          <a:p>
            <a:r>
              <a:rPr lang="en-US" sz="2400" dirty="0">
                <a:gradFill>
                  <a:gsLst>
                    <a:gs pos="2597">
                      <a:schemeClr val="tx1"/>
                    </a:gs>
                    <a:gs pos="18182">
                      <a:schemeClr val="tx1"/>
                    </a:gs>
                  </a:gsLst>
                  <a:lin ang="5400000" scaled="1"/>
                </a:gradFill>
              </a:rPr>
              <a:t>#</a:t>
            </a:r>
            <a:r>
              <a:rPr lang="en-US" sz="2400" dirty="0" err="1">
                <a:gradFill>
                  <a:gsLst>
                    <a:gs pos="2597">
                      <a:schemeClr val="tx1"/>
                    </a:gs>
                    <a:gs pos="18182">
                      <a:schemeClr val="tx1"/>
                    </a:gs>
                  </a:gsLst>
                  <a:lin ang="5400000" scaled="1"/>
                </a:gradFill>
              </a:rPr>
              <a:t>MSBuild</a:t>
            </a:r>
            <a:endParaRPr lang="en-US" sz="2400" dirty="0">
              <a:gradFill>
                <a:gsLst>
                  <a:gs pos="2597">
                    <a:schemeClr val="tx1"/>
                  </a:gs>
                  <a:gs pos="18182">
                    <a:schemeClr val="tx1"/>
                  </a:gs>
                </a:gsLst>
                <a:lin ang="5400000" scaled="1"/>
              </a:gradFill>
            </a:endParaRPr>
          </a:p>
        </p:txBody>
      </p:sp>
    </p:spTree>
    <p:extLst>
      <p:ext uri="{BB962C8B-B14F-4D97-AF65-F5344CB8AC3E}">
        <p14:creationId xmlns:p14="http://schemas.microsoft.com/office/powerpoint/2010/main" val="10698414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238594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763886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352133888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155796891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6354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2039752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822444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3718275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6533110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078516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45206125"/>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903248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63685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893151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6164935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473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626951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347346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425795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125404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4_Section Title">
    <p:bg>
      <p:bgPr>
        <a:solidFill>
          <a:srgbClr val="32145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40" y="4011"/>
            <a:ext cx="12419158" cy="6994094"/>
          </a:xfrm>
          <a:prstGeom prst="rect">
            <a:avLst/>
          </a:prstGeom>
        </p:spPr>
      </p:pic>
      <p:sp>
        <p:nvSpPr>
          <p:cNvPr id="4" name="Title 1"/>
          <p:cNvSpPr>
            <a:spLocks noGrp="1"/>
          </p:cNvSpPr>
          <p:nvPr>
            <p:ph type="title" hasCustomPrompt="1"/>
          </p:nvPr>
        </p:nvSpPr>
        <p:spPr>
          <a:xfrm>
            <a:off x="274640" y="2128077"/>
            <a:ext cx="11887200" cy="1183205"/>
          </a:xfrm>
          <a:noFill/>
        </p:spPr>
        <p:txBody>
          <a:bodyPr tIns="91440" bIns="91440" anchor="t" anchorCtr="0">
            <a:spAutoFit/>
          </a:bodyPr>
          <a:lstStyle>
            <a:lvl1pPr>
              <a:defRPr sz="7195"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9028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159483"/>
          </a:xfrm>
        </p:spPr>
        <p:txBody>
          <a:bodyPr>
            <a:spAutoFit/>
          </a:bodyPr>
          <a:lstStyle>
            <a:lvl1pPr>
              <a:defRPr sz="399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4952383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40612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1101538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288108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3645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2018254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122169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image" Target="../media/image1.emf"/><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heme" Target="../theme/theme2.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5"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grpSp>
        <p:nvGrpSpPr>
          <p:cNvPr id="6" name="Group 5"/>
          <p:cNvGrpSpPr/>
          <p:nvPr userDrawn="1"/>
        </p:nvGrpSpPr>
        <p:grpSpPr>
          <a:xfrm>
            <a:off x="12618975" y="0"/>
            <a:ext cx="952402" cy="5766965"/>
            <a:chOff x="12618967" y="-1"/>
            <a:chExt cx="952402" cy="5766966"/>
          </a:xfrm>
        </p:grpSpPr>
        <p:grpSp>
          <p:nvGrpSpPr>
            <p:cNvPr id="7" name="Group 6"/>
            <p:cNvGrpSpPr/>
            <p:nvPr userDrawn="1"/>
          </p:nvGrpSpPr>
          <p:grpSpPr>
            <a:xfrm rot="5400000">
              <a:off x="11582059" y="1045293"/>
              <a:ext cx="2703052" cy="629236"/>
              <a:chOff x="1586734" y="4543426"/>
              <a:chExt cx="2703052" cy="629236"/>
            </a:xfrm>
          </p:grpSpPr>
          <p:sp>
            <p:nvSpPr>
              <p:cNvPr id="14" name="Rectangle 13"/>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15" name="Rectangle 14"/>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16" name="Rectangle 15"/>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17" name="Rectangle 16"/>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18" name="Rectangle 17"/>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19" name="Rectangle 18"/>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8" name="Group 7"/>
            <p:cNvGrpSpPr/>
            <p:nvPr userDrawn="1"/>
          </p:nvGrpSpPr>
          <p:grpSpPr>
            <a:xfrm rot="5400000">
              <a:off x="11412325" y="4270556"/>
              <a:ext cx="2703052" cy="289766"/>
              <a:chOff x="4476564" y="4543426"/>
              <a:chExt cx="2703052" cy="289766"/>
            </a:xfrm>
          </p:grpSpPr>
          <p:sp>
            <p:nvSpPr>
              <p:cNvPr id="11" name="Rectangle 10"/>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11"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11"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12" name="Rectangle 11"/>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13" name="Rectangle 12"/>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9" name="TextBox 8"/>
            <p:cNvSpPr txBox="1"/>
            <p:nvPr userDrawn="1"/>
          </p:nvSpPr>
          <p:spPr>
            <a:xfrm rot="5400000">
              <a:off x="12988036" y="260167"/>
              <a:ext cx="843501"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10" name="TextBox 9"/>
            <p:cNvSpPr txBox="1"/>
            <p:nvPr userDrawn="1"/>
          </p:nvSpPr>
          <p:spPr>
            <a:xfrm rot="5400000">
              <a:off x="11742070" y="4230581"/>
              <a:ext cx="2656496"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362337330"/>
      </p:ext>
    </p:extLst>
  </p:cSld>
  <p:clrMap bg1="lt1" tx1="dk1" bg2="lt2" tx2="dk2" accent1="accent1" accent2="accent2" accent3="accent3" accent4="accent4" accent5="accent5" accent6="accent6" hlink="hlink" folHlink="folHlink"/>
  <p:sldLayoutIdLst>
    <p:sldLayoutId id="2147484542" r:id="rId1"/>
    <p:sldLayoutId id="2147484543" r:id="rId2"/>
    <p:sldLayoutId id="2147484544" r:id="rId3"/>
    <p:sldLayoutId id="2147484545" r:id="rId4"/>
    <p:sldLayoutId id="2147484546" r:id="rId5"/>
    <p:sldLayoutId id="2147484547" r:id="rId6"/>
    <p:sldLayoutId id="2147484548" r:id="rId7"/>
    <p:sldLayoutId id="2147484549" r:id="rId8"/>
    <p:sldLayoutId id="2147484550" r:id="rId9"/>
    <p:sldLayoutId id="2147484551" r:id="rId10"/>
    <p:sldLayoutId id="2147484552" r:id="rId11"/>
    <p:sldLayoutId id="2147484553" r:id="rId12"/>
    <p:sldLayoutId id="2147484554" r:id="rId13"/>
    <p:sldLayoutId id="2147484555" r:id="rId14"/>
    <p:sldLayoutId id="2147484556" r:id="rId15"/>
    <p:sldLayoutId id="2147484557" r:id="rId16"/>
    <p:sldLayoutId id="2147484558" r:id="rId17"/>
    <p:sldLayoutId id="2147484559" r:id="rId18"/>
    <p:sldLayoutId id="2147484560" r:id="rId19"/>
    <p:sldLayoutId id="2147484561" r:id="rId20"/>
    <p:sldLayoutId id="2147484562" r:id="rId21"/>
    <p:sldLayoutId id="2147484563" r:id="rId22"/>
    <p:sldLayoutId id="2147484564"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5"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1073085070"/>
      </p:ext>
    </p:extLst>
  </p:cSld>
  <p:clrMap bg1="dk1" tx1="lt1" bg2="dk2" tx2="lt2" accent1="accent1" accent2="accent2" accent3="accent3" accent4="accent4" accent5="accent5" accent6="accent6" hlink="hlink" folHlink="folHlink"/>
  <p:sldLayoutIdLst>
    <p:sldLayoutId id="2147484566" r:id="rId1"/>
    <p:sldLayoutId id="2147484567" r:id="rId2"/>
    <p:sldLayoutId id="2147484568" r:id="rId3"/>
    <p:sldLayoutId id="2147484569" r:id="rId4"/>
    <p:sldLayoutId id="2147484570" r:id="rId5"/>
    <p:sldLayoutId id="2147484571" r:id="rId6"/>
    <p:sldLayoutId id="2147484572" r:id="rId7"/>
    <p:sldLayoutId id="2147484573" r:id="rId8"/>
    <p:sldLayoutId id="2147484574" r:id="rId9"/>
    <p:sldLayoutId id="2147484575" r:id="rId10"/>
    <p:sldLayoutId id="2147484576" r:id="rId11"/>
    <p:sldLayoutId id="2147484577" r:id="rId12"/>
    <p:sldLayoutId id="2147484578" r:id="rId13"/>
    <p:sldLayoutId id="2147484579" r:id="rId14"/>
    <p:sldLayoutId id="2147484580" r:id="rId15"/>
    <p:sldLayoutId id="2147484581" r:id="rId16"/>
    <p:sldLayoutId id="2147484582" r:id="rId17"/>
    <p:sldLayoutId id="2147484583" r:id="rId18"/>
    <p:sldLayoutId id="2147484584" r:id="rId19"/>
    <p:sldLayoutId id="2147484585" r:id="rId20"/>
    <p:sldLayoutId id="2147484586" r:id="rId21"/>
    <p:sldLayoutId id="2147484587" r:id="rId22"/>
    <p:sldLayoutId id="2147484588"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3.xml"/><Relationship Id="rId4" Type="http://schemas.openxmlformats.org/officeDocument/2006/relationships/image" Target="../media/image13.tif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3.xml"/><Relationship Id="rId4" Type="http://schemas.openxmlformats.org/officeDocument/2006/relationships/image" Target="../media/image13.tif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30.xml"/><Relationship Id="rId6" Type="http://schemas.openxmlformats.org/officeDocument/2006/relationships/image" Target="../media/image25.png"/><Relationship Id="rId5" Type="http://schemas.microsoft.com/office/2007/relationships/hdphoto" Target="../media/hdphoto1.wdp"/><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4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43.xml"/><Relationship Id="rId4" Type="http://schemas.openxmlformats.org/officeDocument/2006/relationships/image" Target="../media/image13.tif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3.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6.xml"/><Relationship Id="rId1" Type="http://schemas.openxmlformats.org/officeDocument/2006/relationships/slideLayout" Target="../slideLayouts/slideLayout4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60.xml.rels><?xml version="1.0" encoding="UTF-8" standalone="yes"?>
<Relationships xmlns="http://schemas.openxmlformats.org/package/2006/relationships"><Relationship Id="rId3" Type="http://schemas.openxmlformats.org/officeDocument/2006/relationships/hyperlink" Target="https://github.com/dotnet/corefx" TargetMode="External"/><Relationship Id="rId2" Type="http://schemas.openxmlformats.org/officeDocument/2006/relationships/notesSlide" Target="../notesSlides/notesSlide60.xml"/><Relationship Id="rId1" Type="http://schemas.openxmlformats.org/officeDocument/2006/relationships/slideLayout" Target="../slideLayouts/slideLayout43.xml"/><Relationship Id="rId4" Type="http://schemas.openxmlformats.org/officeDocument/2006/relationships/hyperlink" Target="https://github.com/dotnet/standard" TargetMode="Externa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4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Cross-Platform .NET Core</a:t>
            </a:r>
          </a:p>
        </p:txBody>
      </p:sp>
      <p:sp>
        <p:nvSpPr>
          <p:cNvPr id="5" name="Text Placeholder 4"/>
          <p:cNvSpPr>
            <a:spLocks noGrp="1"/>
          </p:cNvSpPr>
          <p:nvPr>
            <p:ph type="body" sz="quarter" idx="12"/>
          </p:nvPr>
        </p:nvSpPr>
        <p:spPr/>
        <p:txBody>
          <a:bodyPr/>
          <a:lstStyle/>
          <a:p>
            <a:endParaRPr lang="en-US" dirty="0"/>
          </a:p>
        </p:txBody>
      </p:sp>
      <p:sp>
        <p:nvSpPr>
          <p:cNvPr id="2" name="Text Placeholder 1"/>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276075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98426" y="1337329"/>
            <a:ext cx="12207520" cy="5471832"/>
          </a:xfrm>
          <a:prstGeom prst="rect">
            <a:avLst/>
          </a:prstGeom>
        </p:spPr>
      </p:pic>
      <p:sp>
        <p:nvSpPr>
          <p:cNvPr id="7" name="Title 6"/>
          <p:cNvSpPr>
            <a:spLocks noGrp="1"/>
          </p:cNvSpPr>
          <p:nvPr>
            <p:ph type="title"/>
          </p:nvPr>
        </p:nvSpPr>
        <p:spPr/>
        <p:txBody>
          <a:bodyPr/>
          <a:lstStyle/>
          <a:p>
            <a:r>
              <a:rPr lang="en-US" dirty="0"/>
              <a:t>.NET Open Source Contributions as of 2016</a:t>
            </a:r>
          </a:p>
        </p:txBody>
      </p:sp>
    </p:spTree>
    <p:extLst>
      <p:ext uri="{BB962C8B-B14F-4D97-AF65-F5344CB8AC3E}">
        <p14:creationId xmlns:p14="http://schemas.microsoft.com/office/powerpoint/2010/main" val="141114084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Red Hat , Samsung, Google Unity and </a:t>
            </a:r>
            <a:r>
              <a:rPr lang="en-US" dirty="0" err="1">
                <a:solidFill>
                  <a:schemeClr val="bg1"/>
                </a:solidFill>
              </a:rPr>
              <a:t>JetBrains</a:t>
            </a:r>
            <a:r>
              <a:rPr lang="en-US" dirty="0">
                <a:solidFill>
                  <a:schemeClr val="bg1"/>
                </a:solidFill>
              </a:rPr>
              <a:t> join .NET Foundation Technical Steering Group</a:t>
            </a:r>
          </a:p>
        </p:txBody>
      </p:sp>
    </p:spTree>
    <p:extLst>
      <p:ext uri="{BB962C8B-B14F-4D97-AF65-F5344CB8AC3E}">
        <p14:creationId xmlns:p14="http://schemas.microsoft.com/office/powerpoint/2010/main" val="46569733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product shape</a:t>
            </a:r>
            <a:endParaRPr lang="en-US" sz="7200" dirty="0"/>
          </a:p>
        </p:txBody>
      </p:sp>
    </p:spTree>
    <p:extLst>
      <p:ext uri="{BB962C8B-B14F-4D97-AF65-F5344CB8AC3E}">
        <p14:creationId xmlns:p14="http://schemas.microsoft.com/office/powerpoint/2010/main" val="209724115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.NET Core Distributions </a:t>
            </a:r>
          </a:p>
        </p:txBody>
      </p:sp>
      <p:sp>
        <p:nvSpPr>
          <p:cNvPr id="3" name="Rounded Rectangle 2"/>
          <p:cNvSpPr/>
          <p:nvPr/>
        </p:nvSpPr>
        <p:spPr bwMode="auto">
          <a:xfrm>
            <a:off x="1554848" y="2261218"/>
            <a:ext cx="3200365" cy="2651731"/>
          </a:xfrm>
          <a:prstGeom prst="round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6000" dirty="0">
                <a:gradFill>
                  <a:gsLst>
                    <a:gs pos="5439">
                      <a:srgbClr val="F8F8F8"/>
                    </a:gs>
                    <a:gs pos="10000">
                      <a:srgbClr val="F8F8F8"/>
                    </a:gs>
                  </a:gsLst>
                  <a:lin ang="5400000" scaled="0"/>
                </a:gradFill>
              </a:rPr>
              <a:t>.NET Core </a:t>
            </a:r>
          </a:p>
          <a:p>
            <a:pPr algn="ctr" defTabSz="932472" fontAlgn="base">
              <a:spcBef>
                <a:spcPct val="0"/>
              </a:spcBef>
              <a:spcAft>
                <a:spcPct val="0"/>
              </a:spcAft>
            </a:pPr>
            <a:r>
              <a:rPr lang="en-US" sz="6000" dirty="0">
                <a:gradFill>
                  <a:gsLst>
                    <a:gs pos="5439">
                      <a:srgbClr val="F8F8F8"/>
                    </a:gs>
                    <a:gs pos="10000">
                      <a:srgbClr val="F8F8F8"/>
                    </a:gs>
                  </a:gsLst>
                  <a:lin ang="5400000" scaled="0"/>
                </a:gradFill>
              </a:rPr>
              <a:t>SDK</a:t>
            </a:r>
          </a:p>
        </p:txBody>
      </p:sp>
      <p:sp>
        <p:nvSpPr>
          <p:cNvPr id="5" name="Rounded Rectangle 4"/>
          <p:cNvSpPr/>
          <p:nvPr/>
        </p:nvSpPr>
        <p:spPr bwMode="auto">
          <a:xfrm>
            <a:off x="7224066" y="2261219"/>
            <a:ext cx="3200365" cy="2651731"/>
          </a:xfrm>
          <a:prstGeom prst="round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6000" dirty="0">
                <a:gradFill>
                  <a:gsLst>
                    <a:gs pos="5439">
                      <a:srgbClr val="F8F8F8"/>
                    </a:gs>
                    <a:gs pos="10000">
                      <a:srgbClr val="F8F8F8"/>
                    </a:gs>
                  </a:gsLst>
                  <a:lin ang="5400000" scaled="0"/>
                </a:gradFill>
              </a:rPr>
              <a:t>.NET Core Runtime</a:t>
            </a:r>
          </a:p>
        </p:txBody>
      </p:sp>
      <p:sp>
        <p:nvSpPr>
          <p:cNvPr id="8" name="Cross 7"/>
          <p:cNvSpPr/>
          <p:nvPr/>
        </p:nvSpPr>
        <p:spPr bwMode="auto">
          <a:xfrm>
            <a:off x="5513783" y="3129883"/>
            <a:ext cx="914400" cy="914400"/>
          </a:xfrm>
          <a:prstGeom prst="plus">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1330561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.NET Core Runtime Deployment Options</a:t>
            </a:r>
          </a:p>
        </p:txBody>
      </p:sp>
      <p:sp>
        <p:nvSpPr>
          <p:cNvPr id="3" name="Rounded Rectangle 2"/>
          <p:cNvSpPr/>
          <p:nvPr/>
        </p:nvSpPr>
        <p:spPr bwMode="auto">
          <a:xfrm>
            <a:off x="1554848" y="2261218"/>
            <a:ext cx="3200365" cy="2651731"/>
          </a:xfrm>
          <a:prstGeom prst="round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5500" dirty="0">
                <a:gradFill>
                  <a:gsLst>
                    <a:gs pos="5439">
                      <a:srgbClr val="F8F8F8"/>
                    </a:gs>
                    <a:gs pos="10000">
                      <a:srgbClr val="F8F8F8"/>
                    </a:gs>
                  </a:gsLst>
                  <a:lin ang="5400000" scaled="0"/>
                </a:gradFill>
              </a:rPr>
              <a:t>Global</a:t>
            </a:r>
          </a:p>
          <a:p>
            <a:pPr algn="ctr" defTabSz="932472" fontAlgn="base">
              <a:spcBef>
                <a:spcPct val="0"/>
              </a:spcBef>
              <a:spcAft>
                <a:spcPct val="0"/>
              </a:spcAft>
            </a:pPr>
            <a:r>
              <a:rPr lang="en-US" sz="5500" dirty="0">
                <a:gradFill>
                  <a:gsLst>
                    <a:gs pos="5439">
                      <a:srgbClr val="F8F8F8"/>
                    </a:gs>
                    <a:gs pos="10000">
                      <a:srgbClr val="F8F8F8"/>
                    </a:gs>
                  </a:gsLst>
                  <a:lin ang="5400000" scaled="0"/>
                </a:gradFill>
              </a:rPr>
              <a:t>Install</a:t>
            </a:r>
          </a:p>
        </p:txBody>
      </p:sp>
      <p:sp>
        <p:nvSpPr>
          <p:cNvPr id="5" name="Rounded Rectangle 4"/>
          <p:cNvSpPr/>
          <p:nvPr/>
        </p:nvSpPr>
        <p:spPr bwMode="auto">
          <a:xfrm>
            <a:off x="7224066" y="2261219"/>
            <a:ext cx="3200365" cy="2651731"/>
          </a:xfrm>
          <a:prstGeom prst="round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5000" dirty="0">
                <a:gradFill>
                  <a:gsLst>
                    <a:gs pos="5439">
                      <a:srgbClr val="F8F8F8"/>
                    </a:gs>
                    <a:gs pos="10000">
                      <a:srgbClr val="F8F8F8"/>
                    </a:gs>
                  </a:gsLst>
                  <a:lin ang="5400000" scaled="0"/>
                </a:gradFill>
              </a:rPr>
              <a:t>With App</a:t>
            </a:r>
          </a:p>
        </p:txBody>
      </p:sp>
      <p:sp>
        <p:nvSpPr>
          <p:cNvPr id="8" name="Cross 7"/>
          <p:cNvSpPr/>
          <p:nvPr/>
        </p:nvSpPr>
        <p:spPr bwMode="auto">
          <a:xfrm>
            <a:off x="5513783" y="3129883"/>
            <a:ext cx="914400" cy="914400"/>
          </a:xfrm>
          <a:prstGeom prst="plus">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995510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Workloads</a:t>
            </a:r>
          </a:p>
        </p:txBody>
      </p:sp>
      <p:sp>
        <p:nvSpPr>
          <p:cNvPr id="3" name="Rounded Rectangle 2"/>
          <p:cNvSpPr/>
          <p:nvPr/>
        </p:nvSpPr>
        <p:spPr bwMode="auto">
          <a:xfrm>
            <a:off x="1554848" y="2261218"/>
            <a:ext cx="3200365" cy="2651731"/>
          </a:xfrm>
          <a:prstGeom prst="round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6000" dirty="0">
                <a:gradFill>
                  <a:gsLst>
                    <a:gs pos="5439">
                      <a:srgbClr val="F8F8F8"/>
                    </a:gs>
                    <a:gs pos="10000">
                      <a:srgbClr val="F8F8F8"/>
                    </a:gs>
                  </a:gsLst>
                  <a:lin ang="5400000" scaled="0"/>
                </a:gradFill>
              </a:rPr>
              <a:t>Web</a:t>
            </a:r>
          </a:p>
        </p:txBody>
      </p:sp>
      <p:sp>
        <p:nvSpPr>
          <p:cNvPr id="5" name="Rounded Rectangle 4"/>
          <p:cNvSpPr/>
          <p:nvPr/>
        </p:nvSpPr>
        <p:spPr bwMode="auto">
          <a:xfrm>
            <a:off x="7224066" y="2261219"/>
            <a:ext cx="3200365" cy="2651731"/>
          </a:xfrm>
          <a:prstGeom prst="round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6000" dirty="0">
                <a:gradFill>
                  <a:gsLst>
                    <a:gs pos="5439">
                      <a:srgbClr val="F8F8F8"/>
                    </a:gs>
                    <a:gs pos="10000">
                      <a:srgbClr val="F8F8F8"/>
                    </a:gs>
                  </a:gsLst>
                  <a:lin ang="5400000" scaled="0"/>
                </a:gradFill>
              </a:rPr>
              <a:t>Console</a:t>
            </a:r>
          </a:p>
        </p:txBody>
      </p:sp>
      <p:sp>
        <p:nvSpPr>
          <p:cNvPr id="8" name="Cross 7"/>
          <p:cNvSpPr/>
          <p:nvPr/>
        </p:nvSpPr>
        <p:spPr bwMode="auto">
          <a:xfrm>
            <a:off x="5513783" y="3129883"/>
            <a:ext cx="914400" cy="914400"/>
          </a:xfrm>
          <a:prstGeom prst="plus">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1600392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APIs</a:t>
            </a:r>
          </a:p>
        </p:txBody>
      </p:sp>
      <p:sp>
        <p:nvSpPr>
          <p:cNvPr id="3" name="Rounded Rectangle 2"/>
          <p:cNvSpPr/>
          <p:nvPr/>
        </p:nvSpPr>
        <p:spPr bwMode="auto">
          <a:xfrm>
            <a:off x="1554848" y="2261218"/>
            <a:ext cx="3200365" cy="2651731"/>
          </a:xfrm>
          <a:prstGeom prst="round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6000" dirty="0">
                <a:gradFill>
                  <a:gsLst>
                    <a:gs pos="5439">
                      <a:srgbClr val="F8F8F8"/>
                    </a:gs>
                    <a:gs pos="10000">
                      <a:srgbClr val="F8F8F8"/>
                    </a:gs>
                  </a:gsLst>
                  <a:lin ang="5400000" scaled="0"/>
                </a:gradFill>
              </a:rPr>
              <a:t>.NET Core 1.0</a:t>
            </a:r>
          </a:p>
          <a:p>
            <a:pPr algn="ctr" defTabSz="932472" fontAlgn="base">
              <a:spcBef>
                <a:spcPct val="0"/>
              </a:spcBef>
              <a:spcAft>
                <a:spcPct val="0"/>
              </a:spcAft>
            </a:pPr>
            <a:r>
              <a:rPr lang="en-US" sz="6000" dirty="0">
                <a:gradFill>
                  <a:gsLst>
                    <a:gs pos="5439">
                      <a:srgbClr val="F8F8F8"/>
                    </a:gs>
                    <a:gs pos="10000">
                      <a:srgbClr val="F8F8F8"/>
                    </a:gs>
                  </a:gsLst>
                  <a:lin ang="5400000" scaled="0"/>
                </a:gradFill>
              </a:rPr>
              <a:t>13.5k </a:t>
            </a:r>
          </a:p>
        </p:txBody>
      </p:sp>
      <p:sp>
        <p:nvSpPr>
          <p:cNvPr id="5" name="Rounded Rectangle 4"/>
          <p:cNvSpPr/>
          <p:nvPr/>
        </p:nvSpPr>
        <p:spPr bwMode="auto">
          <a:xfrm>
            <a:off x="7224066" y="2261219"/>
            <a:ext cx="3200365" cy="2651731"/>
          </a:xfrm>
          <a:prstGeom prst="round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6000" dirty="0">
                <a:gradFill>
                  <a:gsLst>
                    <a:gs pos="5439">
                      <a:srgbClr val="F8F8F8"/>
                    </a:gs>
                    <a:gs pos="10000">
                      <a:srgbClr val="F8F8F8"/>
                    </a:gs>
                  </a:gsLst>
                  <a:lin ang="5400000" scaled="0"/>
                </a:gradFill>
              </a:rPr>
              <a:t>.NET Core 2.0</a:t>
            </a:r>
          </a:p>
          <a:p>
            <a:pPr algn="ctr" defTabSz="932472" fontAlgn="base">
              <a:spcBef>
                <a:spcPct val="0"/>
              </a:spcBef>
              <a:spcAft>
                <a:spcPct val="0"/>
              </a:spcAft>
            </a:pPr>
            <a:r>
              <a:rPr lang="en-US" sz="6000" dirty="0">
                <a:gradFill>
                  <a:gsLst>
                    <a:gs pos="5439">
                      <a:srgbClr val="F8F8F8"/>
                    </a:gs>
                    <a:gs pos="10000">
                      <a:srgbClr val="F8F8F8"/>
                    </a:gs>
                  </a:gsLst>
                  <a:lin ang="5400000" scaled="0"/>
                </a:gradFill>
              </a:rPr>
              <a:t>&gt; 30k</a:t>
            </a:r>
          </a:p>
        </p:txBody>
      </p:sp>
      <p:sp>
        <p:nvSpPr>
          <p:cNvPr id="8" name="Cross 7"/>
          <p:cNvSpPr/>
          <p:nvPr/>
        </p:nvSpPr>
        <p:spPr bwMode="auto">
          <a:xfrm>
            <a:off x="5513783" y="3129883"/>
            <a:ext cx="914400" cy="914400"/>
          </a:xfrm>
          <a:prstGeom prst="plus">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456409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Developer Experiences</a:t>
            </a:r>
          </a:p>
        </p:txBody>
      </p:sp>
      <p:sp>
        <p:nvSpPr>
          <p:cNvPr id="3" name="Rounded Rectangle 2"/>
          <p:cNvSpPr/>
          <p:nvPr/>
        </p:nvSpPr>
        <p:spPr bwMode="auto">
          <a:xfrm>
            <a:off x="274639" y="2261219"/>
            <a:ext cx="3200365" cy="2651731"/>
          </a:xfrm>
          <a:prstGeom prst="roundRect">
            <a:avLst/>
          </a:prstGeom>
          <a:solidFill>
            <a:srgbClr val="7030A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6000" dirty="0">
                <a:gradFill>
                  <a:gsLst>
                    <a:gs pos="5439">
                      <a:srgbClr val="F8F8F8"/>
                    </a:gs>
                    <a:gs pos="10000">
                      <a:srgbClr val="F8F8F8"/>
                    </a:gs>
                  </a:gsLst>
                  <a:lin ang="5400000" scaled="0"/>
                </a:gradFill>
              </a:rPr>
              <a:t>Visual Studio</a:t>
            </a:r>
          </a:p>
        </p:txBody>
      </p:sp>
      <p:sp>
        <p:nvSpPr>
          <p:cNvPr id="5" name="Rounded Rectangle 4"/>
          <p:cNvSpPr/>
          <p:nvPr/>
        </p:nvSpPr>
        <p:spPr bwMode="auto">
          <a:xfrm>
            <a:off x="4615768" y="2299008"/>
            <a:ext cx="3200365" cy="2651731"/>
          </a:xfrm>
          <a:prstGeom prst="round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6000" dirty="0">
                <a:gradFill>
                  <a:gsLst>
                    <a:gs pos="5439">
                      <a:srgbClr val="F8F8F8"/>
                    </a:gs>
                    <a:gs pos="10000">
                      <a:srgbClr val="F8F8F8"/>
                    </a:gs>
                  </a:gsLst>
                  <a:lin ang="5400000" scaled="0"/>
                </a:gradFill>
              </a:rPr>
              <a:t>VS Code</a:t>
            </a:r>
          </a:p>
        </p:txBody>
      </p:sp>
      <p:sp>
        <p:nvSpPr>
          <p:cNvPr id="8" name="Cross 7"/>
          <p:cNvSpPr/>
          <p:nvPr/>
        </p:nvSpPr>
        <p:spPr bwMode="auto">
          <a:xfrm>
            <a:off x="3555060" y="3129884"/>
            <a:ext cx="914400" cy="914400"/>
          </a:xfrm>
          <a:prstGeom prst="plus">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Rounded Rectangle 5"/>
          <p:cNvSpPr/>
          <p:nvPr/>
        </p:nvSpPr>
        <p:spPr bwMode="auto">
          <a:xfrm>
            <a:off x="8963838" y="2261219"/>
            <a:ext cx="3200365" cy="2651731"/>
          </a:xfrm>
          <a:prstGeom prst="round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6000" dirty="0">
                <a:gradFill>
                  <a:gsLst>
                    <a:gs pos="5439">
                      <a:srgbClr val="F8F8F8"/>
                    </a:gs>
                    <a:gs pos="10000">
                      <a:srgbClr val="F8F8F8"/>
                    </a:gs>
                  </a:gsLst>
                  <a:lin ang="5400000" scaled="0"/>
                </a:gradFill>
              </a:rPr>
              <a:t>.NET CLI</a:t>
            </a:r>
          </a:p>
        </p:txBody>
      </p:sp>
      <p:sp>
        <p:nvSpPr>
          <p:cNvPr id="7" name="Cross 6"/>
          <p:cNvSpPr/>
          <p:nvPr/>
        </p:nvSpPr>
        <p:spPr bwMode="auto">
          <a:xfrm>
            <a:off x="7899659" y="3129884"/>
            <a:ext cx="914400" cy="914400"/>
          </a:xfrm>
          <a:prstGeom prst="plus">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1996362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Operating Systems</a:t>
            </a:r>
          </a:p>
        </p:txBody>
      </p:sp>
      <p:sp>
        <p:nvSpPr>
          <p:cNvPr id="3" name="Rounded Rectangle 2"/>
          <p:cNvSpPr/>
          <p:nvPr/>
        </p:nvSpPr>
        <p:spPr bwMode="auto">
          <a:xfrm>
            <a:off x="274639" y="2261219"/>
            <a:ext cx="3200365" cy="2651731"/>
          </a:xfrm>
          <a:prstGeom prst="round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5400" dirty="0">
                <a:gradFill>
                  <a:gsLst>
                    <a:gs pos="5439">
                      <a:srgbClr val="F8F8F8"/>
                    </a:gs>
                    <a:gs pos="10000">
                      <a:srgbClr val="F8F8F8"/>
                    </a:gs>
                  </a:gsLst>
                  <a:lin ang="5400000" scaled="0"/>
                </a:gradFill>
              </a:rPr>
              <a:t>Windows</a:t>
            </a:r>
          </a:p>
        </p:txBody>
      </p:sp>
      <p:sp>
        <p:nvSpPr>
          <p:cNvPr id="5" name="Rounded Rectangle 4"/>
          <p:cNvSpPr/>
          <p:nvPr/>
        </p:nvSpPr>
        <p:spPr bwMode="auto">
          <a:xfrm>
            <a:off x="4615768" y="2299008"/>
            <a:ext cx="3200365" cy="2651731"/>
          </a:xfrm>
          <a:prstGeom prst="round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6000" dirty="0">
                <a:gradFill>
                  <a:gsLst>
                    <a:gs pos="5439">
                      <a:srgbClr val="F8F8F8"/>
                    </a:gs>
                    <a:gs pos="10000">
                      <a:srgbClr val="F8F8F8"/>
                    </a:gs>
                  </a:gsLst>
                  <a:lin ang="5400000" scaled="0"/>
                </a:gradFill>
              </a:rPr>
              <a:t>Linux</a:t>
            </a:r>
          </a:p>
        </p:txBody>
      </p:sp>
      <p:sp>
        <p:nvSpPr>
          <p:cNvPr id="8" name="Cross 7"/>
          <p:cNvSpPr/>
          <p:nvPr/>
        </p:nvSpPr>
        <p:spPr bwMode="auto">
          <a:xfrm>
            <a:off x="3555060" y="3129884"/>
            <a:ext cx="914400" cy="914400"/>
          </a:xfrm>
          <a:prstGeom prst="plus">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Rounded Rectangle 5"/>
          <p:cNvSpPr/>
          <p:nvPr/>
        </p:nvSpPr>
        <p:spPr bwMode="auto">
          <a:xfrm>
            <a:off x="8963838" y="2261219"/>
            <a:ext cx="3200365" cy="2651731"/>
          </a:xfrm>
          <a:prstGeom prst="round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6000" dirty="0" err="1">
                <a:gradFill>
                  <a:gsLst>
                    <a:gs pos="5439">
                      <a:srgbClr val="F8F8F8"/>
                    </a:gs>
                    <a:gs pos="10000">
                      <a:srgbClr val="F8F8F8"/>
                    </a:gs>
                  </a:gsLst>
                  <a:lin ang="5400000" scaled="0"/>
                </a:gradFill>
              </a:rPr>
              <a:t>macOS</a:t>
            </a:r>
            <a:endParaRPr lang="en-US" sz="6000" dirty="0">
              <a:gradFill>
                <a:gsLst>
                  <a:gs pos="5439">
                    <a:srgbClr val="F8F8F8"/>
                  </a:gs>
                  <a:gs pos="10000">
                    <a:srgbClr val="F8F8F8"/>
                  </a:gs>
                </a:gsLst>
                <a:lin ang="5400000" scaled="0"/>
              </a:gradFill>
            </a:endParaRPr>
          </a:p>
        </p:txBody>
      </p:sp>
      <p:sp>
        <p:nvSpPr>
          <p:cNvPr id="7" name="Cross 6"/>
          <p:cNvSpPr/>
          <p:nvPr/>
        </p:nvSpPr>
        <p:spPr bwMode="auto">
          <a:xfrm>
            <a:off x="7899659" y="3129884"/>
            <a:ext cx="914400" cy="914400"/>
          </a:xfrm>
          <a:prstGeom prst="plus">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1299313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Supported OSes</a:t>
            </a:r>
          </a:p>
        </p:txBody>
      </p:sp>
      <p:sp>
        <p:nvSpPr>
          <p:cNvPr id="3" name="Text Placeholder 2"/>
          <p:cNvSpPr>
            <a:spLocks noGrp="1"/>
          </p:cNvSpPr>
          <p:nvPr>
            <p:ph type="body" sz="quarter" idx="10"/>
          </p:nvPr>
        </p:nvSpPr>
        <p:spPr>
          <a:xfrm>
            <a:off x="274639" y="1212849"/>
            <a:ext cx="5486399" cy="3447098"/>
          </a:xfrm>
        </p:spPr>
        <p:txBody>
          <a:bodyPr/>
          <a:lstStyle/>
          <a:p>
            <a:r>
              <a:rPr lang="en-US" dirty="0"/>
              <a:t>Windows</a:t>
            </a:r>
          </a:p>
          <a:p>
            <a:pPr lvl="1"/>
            <a:r>
              <a:rPr lang="en-US" dirty="0"/>
              <a:t>Windows 7+</a:t>
            </a:r>
          </a:p>
          <a:p>
            <a:pPr lvl="1"/>
            <a:r>
              <a:rPr lang="en-US" dirty="0"/>
              <a:t>Server 2008 R2 SP1+</a:t>
            </a:r>
          </a:p>
          <a:p>
            <a:pPr lvl="1"/>
            <a:r>
              <a:rPr lang="en-US" dirty="0"/>
              <a:t>Server 2016 (incl. Nano)</a:t>
            </a:r>
          </a:p>
          <a:p>
            <a:r>
              <a:rPr lang="en-US" dirty="0" err="1"/>
              <a:t>macOS</a:t>
            </a:r>
            <a:endParaRPr lang="en-US" dirty="0"/>
          </a:p>
          <a:p>
            <a:pPr lvl="1"/>
            <a:r>
              <a:rPr lang="en-US" dirty="0"/>
              <a:t>Sierra</a:t>
            </a:r>
          </a:p>
          <a:p>
            <a:endParaRPr lang="en-US" dirty="0"/>
          </a:p>
        </p:txBody>
      </p:sp>
      <p:sp>
        <p:nvSpPr>
          <p:cNvPr id="4" name="Text Placeholder 3"/>
          <p:cNvSpPr>
            <a:spLocks noGrp="1"/>
          </p:cNvSpPr>
          <p:nvPr>
            <p:ph type="body" sz="quarter" idx="11"/>
          </p:nvPr>
        </p:nvSpPr>
        <p:spPr>
          <a:xfrm>
            <a:off x="6675439" y="1212849"/>
            <a:ext cx="5486399" cy="4284250"/>
          </a:xfrm>
        </p:spPr>
        <p:txBody>
          <a:bodyPr/>
          <a:lstStyle/>
          <a:p>
            <a:r>
              <a:rPr lang="en-US" dirty="0"/>
              <a:t>Linux</a:t>
            </a:r>
          </a:p>
          <a:p>
            <a:pPr lvl="1"/>
            <a:r>
              <a:rPr lang="en-US" dirty="0"/>
              <a:t>RHEL</a:t>
            </a:r>
          </a:p>
          <a:p>
            <a:pPr lvl="1"/>
            <a:r>
              <a:rPr lang="en-US" dirty="0"/>
              <a:t>Fedora</a:t>
            </a:r>
          </a:p>
          <a:p>
            <a:pPr lvl="1"/>
            <a:r>
              <a:rPr lang="en-US" dirty="0"/>
              <a:t>Centos</a:t>
            </a:r>
          </a:p>
          <a:p>
            <a:pPr lvl="1"/>
            <a:r>
              <a:rPr lang="en-US" dirty="0" err="1"/>
              <a:t>Debian</a:t>
            </a:r>
            <a:endParaRPr lang="en-US" dirty="0"/>
          </a:p>
          <a:p>
            <a:pPr lvl="1"/>
            <a:r>
              <a:rPr lang="en-US" dirty="0"/>
              <a:t>Ubuntu</a:t>
            </a:r>
          </a:p>
          <a:p>
            <a:pPr lvl="1"/>
            <a:r>
              <a:rPr lang="en-US" dirty="0"/>
              <a:t>Linux Mint</a:t>
            </a:r>
          </a:p>
          <a:p>
            <a:pPr lvl="1"/>
            <a:r>
              <a:rPr lang="en-US" dirty="0" err="1"/>
              <a:t>openSUSE</a:t>
            </a:r>
            <a:endParaRPr lang="en-US" dirty="0"/>
          </a:p>
          <a:p>
            <a:pPr lvl="1"/>
            <a:r>
              <a:rPr lang="en-US" dirty="0"/>
              <a:t>Oracle Linux</a:t>
            </a:r>
          </a:p>
          <a:p>
            <a:pPr lvl="1"/>
            <a:endParaRPr lang="en-US" dirty="0"/>
          </a:p>
        </p:txBody>
      </p:sp>
    </p:spTree>
    <p:extLst>
      <p:ext uri="{BB962C8B-B14F-4D97-AF65-F5344CB8AC3E}">
        <p14:creationId xmlns:p14="http://schemas.microsoft.com/office/powerpoint/2010/main" val="1891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Introducing .NET Core</a:t>
            </a:r>
          </a:p>
        </p:txBody>
      </p:sp>
    </p:spTree>
    <p:extLst>
      <p:ext uri="{BB962C8B-B14F-4D97-AF65-F5344CB8AC3E}">
        <p14:creationId xmlns:p14="http://schemas.microsoft.com/office/powerpoint/2010/main" val="88779496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2" y="19395"/>
            <a:ext cx="11889564" cy="917575"/>
          </a:xfrm>
        </p:spPr>
        <p:txBody>
          <a:bodyPr/>
          <a:lstStyle/>
          <a:p>
            <a:r>
              <a:rPr lang="en-US" dirty="0"/>
              <a:t>http://redhatloves.net</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8098" y="754092"/>
            <a:ext cx="9142771" cy="6084561"/>
          </a:xfrm>
          <a:prstGeom prst="rect">
            <a:avLst/>
          </a:prstGeom>
        </p:spPr>
      </p:pic>
    </p:spTree>
    <p:extLst>
      <p:ext uri="{BB962C8B-B14F-4D97-AF65-F5344CB8AC3E}">
        <p14:creationId xmlns:p14="http://schemas.microsoft.com/office/powerpoint/2010/main" val="1965958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Chips</a:t>
            </a:r>
          </a:p>
        </p:txBody>
      </p:sp>
      <p:sp>
        <p:nvSpPr>
          <p:cNvPr id="3" name="Rounded Rectangle 2"/>
          <p:cNvSpPr/>
          <p:nvPr/>
        </p:nvSpPr>
        <p:spPr bwMode="auto">
          <a:xfrm>
            <a:off x="1554848" y="2261218"/>
            <a:ext cx="3200365" cy="2651731"/>
          </a:xfrm>
          <a:prstGeom prst="round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6000" dirty="0">
                <a:gradFill>
                  <a:gsLst>
                    <a:gs pos="5439">
                      <a:srgbClr val="F8F8F8"/>
                    </a:gs>
                    <a:gs pos="10000">
                      <a:srgbClr val="F8F8F8"/>
                    </a:gs>
                  </a:gsLst>
                  <a:lin ang="5400000" scaled="0"/>
                </a:gradFill>
              </a:rPr>
              <a:t>Intel</a:t>
            </a:r>
          </a:p>
        </p:txBody>
      </p:sp>
      <p:sp>
        <p:nvSpPr>
          <p:cNvPr id="5" name="Rounded Rectangle 4"/>
          <p:cNvSpPr/>
          <p:nvPr/>
        </p:nvSpPr>
        <p:spPr bwMode="auto">
          <a:xfrm>
            <a:off x="7224066" y="2261219"/>
            <a:ext cx="3200365" cy="2651731"/>
          </a:xfrm>
          <a:prstGeom prst="roundRect">
            <a:avLst/>
          </a:prstGeom>
          <a:solidFill>
            <a:schemeClr val="accent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6000">
                <a:gradFill>
                  <a:gsLst>
                    <a:gs pos="5439">
                      <a:srgbClr val="F8F8F8"/>
                    </a:gs>
                    <a:gs pos="10000">
                      <a:srgbClr val="F8F8F8"/>
                    </a:gs>
                  </a:gsLst>
                  <a:lin ang="5400000" scaled="0"/>
                </a:gradFill>
              </a:rPr>
              <a:t>ARM</a:t>
            </a:r>
            <a:endParaRPr lang="en-US" sz="6000" dirty="0">
              <a:gradFill>
                <a:gsLst>
                  <a:gs pos="5439">
                    <a:srgbClr val="F8F8F8"/>
                  </a:gs>
                  <a:gs pos="10000">
                    <a:srgbClr val="F8F8F8"/>
                  </a:gs>
                </a:gsLst>
                <a:lin ang="5400000" scaled="0"/>
              </a:gradFill>
            </a:endParaRPr>
          </a:p>
        </p:txBody>
      </p:sp>
      <p:sp>
        <p:nvSpPr>
          <p:cNvPr id="8" name="Cross 7"/>
          <p:cNvSpPr/>
          <p:nvPr/>
        </p:nvSpPr>
        <p:spPr bwMode="auto">
          <a:xfrm>
            <a:off x="5513783" y="3129883"/>
            <a:ext cx="914400" cy="914400"/>
          </a:xfrm>
          <a:prstGeom prst="plus">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1338816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Isolation</a:t>
            </a:r>
          </a:p>
        </p:txBody>
      </p:sp>
      <p:sp>
        <p:nvSpPr>
          <p:cNvPr id="3" name="Rounded Rectangle 2"/>
          <p:cNvSpPr/>
          <p:nvPr/>
        </p:nvSpPr>
        <p:spPr bwMode="auto">
          <a:xfrm>
            <a:off x="1554848" y="2261218"/>
            <a:ext cx="3200365" cy="2651731"/>
          </a:xfrm>
          <a:prstGeom prst="round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5000" dirty="0">
                <a:gradFill>
                  <a:gsLst>
                    <a:gs pos="5439">
                      <a:srgbClr val="F8F8F8"/>
                    </a:gs>
                    <a:gs pos="10000">
                      <a:srgbClr val="F8F8F8"/>
                    </a:gs>
                  </a:gsLst>
                  <a:lin ang="5400000" scaled="0"/>
                </a:gradFill>
              </a:rPr>
              <a:t>Bare Metal</a:t>
            </a:r>
          </a:p>
        </p:txBody>
      </p:sp>
      <p:sp>
        <p:nvSpPr>
          <p:cNvPr id="5" name="Rounded Rectangle 4"/>
          <p:cNvSpPr/>
          <p:nvPr/>
        </p:nvSpPr>
        <p:spPr bwMode="auto">
          <a:xfrm>
            <a:off x="7224066" y="2261219"/>
            <a:ext cx="3200365" cy="2651731"/>
          </a:xfrm>
          <a:prstGeom prst="round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4800" dirty="0">
                <a:gradFill>
                  <a:gsLst>
                    <a:gs pos="5439">
                      <a:srgbClr val="F8F8F8"/>
                    </a:gs>
                    <a:gs pos="10000">
                      <a:srgbClr val="F8F8F8"/>
                    </a:gs>
                  </a:gsLst>
                  <a:lin ang="5400000" scaled="0"/>
                </a:gradFill>
              </a:rPr>
              <a:t>Containers</a:t>
            </a:r>
          </a:p>
        </p:txBody>
      </p:sp>
      <p:sp>
        <p:nvSpPr>
          <p:cNvPr id="8" name="Cross 7"/>
          <p:cNvSpPr/>
          <p:nvPr/>
        </p:nvSpPr>
        <p:spPr bwMode="auto">
          <a:xfrm>
            <a:off x="5513783" y="3129883"/>
            <a:ext cx="914400" cy="914400"/>
          </a:xfrm>
          <a:prstGeom prst="plus">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1632424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7200" y="0"/>
            <a:ext cx="8972086" cy="6994525"/>
          </a:xfrm>
          <a:prstGeom prst="rect">
            <a:avLst/>
          </a:prstGeom>
        </p:spPr>
      </p:pic>
      <p:sp>
        <p:nvSpPr>
          <p:cNvPr id="2" name="TextBox 1"/>
          <p:cNvSpPr txBox="1"/>
          <p:nvPr/>
        </p:nvSpPr>
        <p:spPr>
          <a:xfrm>
            <a:off x="3109311" y="1759921"/>
            <a:ext cx="7947086" cy="738664"/>
          </a:xfrm>
          <a:prstGeom prst="rect">
            <a:avLst/>
          </a:prstGeom>
          <a:noFill/>
        </p:spPr>
        <p:txBody>
          <a:bodyPr wrap="square" lIns="182880" tIns="146304" rIns="182880" bIns="146304" rtlCol="0">
            <a:spAutoFit/>
          </a:bodyPr>
          <a:lstStyle/>
          <a:p>
            <a:pPr>
              <a:lnSpc>
                <a:spcPct val="90000"/>
              </a:lnSpc>
              <a:spcAft>
                <a:spcPts val="600"/>
              </a:spcAft>
            </a:pPr>
            <a:r>
              <a:rPr lang="en-US" sz="3200" b="1" dirty="0">
                <a:solidFill>
                  <a:srgbClr val="FF0000"/>
                </a:solidFill>
              </a:rPr>
              <a:t>https://</a:t>
            </a:r>
            <a:r>
              <a:rPr lang="en-US" sz="3200" b="1" dirty="0" err="1">
                <a:solidFill>
                  <a:srgbClr val="FF0000"/>
                </a:solidFill>
              </a:rPr>
              <a:t>hub.docker.com</a:t>
            </a:r>
            <a:r>
              <a:rPr lang="en-US" sz="3200" b="1" dirty="0">
                <a:solidFill>
                  <a:srgbClr val="FF0000"/>
                </a:solidFill>
              </a:rPr>
              <a:t>/r/</a:t>
            </a:r>
            <a:r>
              <a:rPr lang="en-US" sz="3200" b="1" dirty="0" err="1">
                <a:solidFill>
                  <a:srgbClr val="FF0000"/>
                </a:solidFill>
              </a:rPr>
              <a:t>microsoft</a:t>
            </a:r>
            <a:r>
              <a:rPr lang="en-US" sz="3200" b="1" dirty="0">
                <a:solidFill>
                  <a:srgbClr val="FF0000"/>
                </a:solidFill>
              </a:rPr>
              <a:t>/</a:t>
            </a:r>
            <a:r>
              <a:rPr lang="en-US" sz="3200" b="1" dirty="0" err="1">
                <a:solidFill>
                  <a:srgbClr val="FF0000"/>
                </a:solidFill>
              </a:rPr>
              <a:t>dotnet</a:t>
            </a:r>
            <a:r>
              <a:rPr lang="en-US" sz="3200" b="1" dirty="0">
                <a:solidFill>
                  <a:srgbClr val="FF0000"/>
                </a:solidFill>
              </a:rPr>
              <a:t>/</a:t>
            </a:r>
          </a:p>
        </p:txBody>
      </p:sp>
    </p:spTree>
    <p:extLst>
      <p:ext uri="{BB962C8B-B14F-4D97-AF65-F5344CB8AC3E}">
        <p14:creationId xmlns:p14="http://schemas.microsoft.com/office/powerpoint/2010/main" val="97170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p:cNvSpPr txBox="1"/>
          <p:nvPr/>
        </p:nvSpPr>
        <p:spPr>
          <a:xfrm>
            <a:off x="3383251" y="1211287"/>
            <a:ext cx="804549" cy="4114755"/>
          </a:xfrm>
          <a:prstGeom prst="rect">
            <a:avLst/>
          </a:prstGeom>
          <a:solidFill>
            <a:srgbClr val="000000">
              <a:alpha val="12941"/>
            </a:srgbClr>
          </a:solidFill>
        </p:spPr>
        <p:txBody>
          <a:bodyPr wrap="square" lIns="373041" rIns="186521" rtlCol="0" anchor="ctr">
            <a:noAutofit/>
          </a:bodyPr>
          <a:lstStyle/>
          <a:p>
            <a:pPr marL="349724" indent="-349724">
              <a:buFont typeface="Arial" panose="020B0604020202020204" pitchFamily="34" charset="0"/>
              <a:buChar char="•"/>
            </a:pPr>
            <a:endParaRPr lang="en-US" sz="2040" dirty="0">
              <a:latin typeface="Segoe UI Light" panose="020B0502040204020203" pitchFamily="34" charset="0"/>
              <a:cs typeface="Segoe UI Light" panose="020B0502040204020203" pitchFamily="34" charset="0"/>
            </a:endParaRPr>
          </a:p>
        </p:txBody>
      </p:sp>
      <p:sp>
        <p:nvSpPr>
          <p:cNvPr id="14" name="TextBox 13"/>
          <p:cNvSpPr txBox="1"/>
          <p:nvPr/>
        </p:nvSpPr>
        <p:spPr>
          <a:xfrm>
            <a:off x="1097653" y="1211287"/>
            <a:ext cx="3044676" cy="4114755"/>
          </a:xfrm>
          <a:prstGeom prst="homePlate">
            <a:avLst>
              <a:gd name="adj" fmla="val 20154"/>
            </a:avLst>
          </a:prstGeom>
          <a:solidFill>
            <a:srgbClr val="0078D7"/>
          </a:solidFill>
        </p:spPr>
        <p:txBody>
          <a:bodyPr wrap="square" rtlCol="0" anchor="ctr">
            <a:noAutofit/>
          </a:bodyPr>
          <a:lstStyle/>
          <a:p>
            <a:pPr algn="ctr"/>
            <a:r>
              <a:rPr lang="en-US" sz="4000" dirty="0">
                <a:solidFill>
                  <a:schemeClr val="tx2"/>
                </a:solidFill>
                <a:latin typeface="Segoe UI Semibold" panose="020B0702040204020203" pitchFamily="34" charset="0"/>
                <a:cs typeface="Segoe UI Semibold" panose="020B0702040204020203" pitchFamily="34" charset="0"/>
              </a:rPr>
              <a:t>Similarities</a:t>
            </a:r>
          </a:p>
        </p:txBody>
      </p:sp>
      <p:sp>
        <p:nvSpPr>
          <p:cNvPr id="61" name="TextBox 60"/>
          <p:cNvSpPr txBox="1"/>
          <p:nvPr/>
        </p:nvSpPr>
        <p:spPr>
          <a:xfrm>
            <a:off x="32609" y="148956"/>
            <a:ext cx="7358757" cy="860514"/>
          </a:xfrm>
          <a:prstGeom prst="rect">
            <a:avLst/>
          </a:prstGeom>
          <a:noFill/>
        </p:spPr>
        <p:txBody>
          <a:bodyPr wrap="none" lIns="182854" tIns="146283" rIns="182854" bIns="146283" rtlCol="0">
            <a:spAutoFit/>
          </a:bodyPr>
          <a:lstStyle/>
          <a:p>
            <a:pPr>
              <a:lnSpc>
                <a:spcPct val="90000"/>
              </a:lnSpc>
            </a:pPr>
            <a:r>
              <a:rPr lang="en-US" sz="408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.NET Core and .NET Framework</a:t>
            </a:r>
          </a:p>
        </p:txBody>
      </p:sp>
      <p:sp>
        <p:nvSpPr>
          <p:cNvPr id="46" name="TextBox 45"/>
          <p:cNvSpPr txBox="1"/>
          <p:nvPr/>
        </p:nvSpPr>
        <p:spPr>
          <a:xfrm>
            <a:off x="4187799" y="1211287"/>
            <a:ext cx="8248676" cy="4114755"/>
          </a:xfrm>
          <a:prstGeom prst="rect">
            <a:avLst/>
          </a:prstGeom>
          <a:solidFill>
            <a:srgbClr val="000000">
              <a:alpha val="12941"/>
            </a:srgbClr>
          </a:solidFill>
        </p:spPr>
        <p:txBody>
          <a:bodyPr wrap="square" lIns="373041" rIns="186521" rtlCol="0" anchor="ctr">
            <a:noAutofit/>
          </a:bodyPr>
          <a:lstStyle/>
          <a:p>
            <a:pPr marL="349724" indent="-349724">
              <a:buFont typeface="Arial" charset="0"/>
              <a:buChar char="•"/>
            </a:pPr>
            <a:endParaRPr lang="en-US" sz="3200" dirty="0"/>
          </a:p>
          <a:p>
            <a:pPr marL="349724" indent="-349724">
              <a:buFont typeface="Arial" charset="0"/>
              <a:buChar char="•"/>
            </a:pPr>
            <a:r>
              <a:rPr lang="en-US" sz="3200" dirty="0"/>
              <a:t>Support the latest C#, F#</a:t>
            </a:r>
          </a:p>
          <a:p>
            <a:pPr marL="349724" indent="-349724">
              <a:buFont typeface="Arial" charset="0"/>
              <a:buChar char="•"/>
            </a:pPr>
            <a:r>
              <a:rPr lang="en-US" sz="3200" dirty="0"/>
              <a:t>Implements .NET Standard API</a:t>
            </a:r>
          </a:p>
          <a:p>
            <a:pPr marL="349724" indent="-349724">
              <a:buFont typeface="Arial" charset="0"/>
              <a:buChar char="•"/>
            </a:pPr>
            <a:r>
              <a:rPr lang="en-US" sz="3200" dirty="0"/>
              <a:t>Supports ASP.NET Core and EF Core</a:t>
            </a:r>
          </a:p>
          <a:p>
            <a:pPr marL="349724" indent="-349724">
              <a:buFont typeface="Arial" charset="0"/>
              <a:buChar char="•"/>
            </a:pPr>
            <a:r>
              <a:rPr lang="en-US" sz="3200" dirty="0"/>
              <a:t>Best experience in Visual Studio </a:t>
            </a:r>
          </a:p>
          <a:p>
            <a:pPr marL="349724" indent="-349724">
              <a:buFont typeface="Arial" charset="0"/>
              <a:buChar char="•"/>
            </a:pPr>
            <a:r>
              <a:rPr lang="en-US" sz="3200" dirty="0"/>
              <a:t>Great experience in Visual Studio Code</a:t>
            </a:r>
          </a:p>
          <a:p>
            <a:pPr marL="349724" indent="-349724">
              <a:buFont typeface="Arial" charset="0"/>
              <a:buChar char="•"/>
            </a:pPr>
            <a:r>
              <a:rPr lang="en-US" sz="3200" dirty="0"/>
              <a:t>Can be used in/with Docker</a:t>
            </a:r>
          </a:p>
          <a:p>
            <a:pPr marL="349724" indent="-349724">
              <a:buFont typeface="Arial" charset="0"/>
              <a:buChar char="•"/>
            </a:pPr>
            <a:endParaRPr lang="en-US" sz="3200" dirty="0"/>
          </a:p>
        </p:txBody>
      </p:sp>
    </p:spTree>
    <p:extLst>
      <p:ext uri="{BB962C8B-B14F-4D97-AF65-F5344CB8AC3E}">
        <p14:creationId xmlns:p14="http://schemas.microsoft.com/office/powerpoint/2010/main" val="1702748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p:cNvSpPr txBox="1"/>
          <p:nvPr/>
        </p:nvSpPr>
        <p:spPr>
          <a:xfrm>
            <a:off x="3383251" y="1211287"/>
            <a:ext cx="804549" cy="4114755"/>
          </a:xfrm>
          <a:prstGeom prst="rect">
            <a:avLst/>
          </a:prstGeom>
          <a:solidFill>
            <a:srgbClr val="000000">
              <a:alpha val="12941"/>
            </a:srgbClr>
          </a:solidFill>
        </p:spPr>
        <p:txBody>
          <a:bodyPr wrap="square" lIns="373041" rIns="186521" rtlCol="0" anchor="ctr">
            <a:noAutofit/>
          </a:bodyPr>
          <a:lstStyle/>
          <a:p>
            <a:pPr marL="349724" indent="-349724">
              <a:buFont typeface="Arial" panose="020B0604020202020204" pitchFamily="34" charset="0"/>
              <a:buChar char="•"/>
            </a:pPr>
            <a:endParaRPr lang="en-US" sz="2040" dirty="0">
              <a:latin typeface="Segoe UI Light" panose="020B0502040204020203" pitchFamily="34" charset="0"/>
              <a:cs typeface="Segoe UI Light" panose="020B0502040204020203" pitchFamily="34" charset="0"/>
            </a:endParaRPr>
          </a:p>
        </p:txBody>
      </p:sp>
      <p:sp>
        <p:nvSpPr>
          <p:cNvPr id="14" name="TextBox 13"/>
          <p:cNvSpPr txBox="1"/>
          <p:nvPr/>
        </p:nvSpPr>
        <p:spPr>
          <a:xfrm>
            <a:off x="1097653" y="1211287"/>
            <a:ext cx="3044676" cy="4114755"/>
          </a:xfrm>
          <a:prstGeom prst="homePlate">
            <a:avLst>
              <a:gd name="adj" fmla="val 20154"/>
            </a:avLst>
          </a:prstGeom>
          <a:solidFill>
            <a:srgbClr val="0078D7"/>
          </a:solidFill>
        </p:spPr>
        <p:txBody>
          <a:bodyPr wrap="square" rtlCol="0" anchor="ctr">
            <a:noAutofit/>
          </a:bodyPr>
          <a:lstStyle/>
          <a:p>
            <a:pPr algn="ctr"/>
            <a:r>
              <a:rPr lang="en-US" sz="3600" dirty="0">
                <a:solidFill>
                  <a:schemeClr val="tx2"/>
                </a:solidFill>
                <a:latin typeface="Segoe UI Semibold" panose="020B0702040204020203" pitchFamily="34" charset="0"/>
                <a:cs typeface="Segoe UI Semibold" panose="020B0702040204020203" pitchFamily="34" charset="0"/>
              </a:rPr>
              <a:t>Differences</a:t>
            </a:r>
            <a:endParaRPr lang="en-US" sz="4000" dirty="0">
              <a:solidFill>
                <a:schemeClr val="tx2"/>
              </a:solidFill>
              <a:latin typeface="Segoe UI Semibold" panose="020B0702040204020203" pitchFamily="34" charset="0"/>
              <a:cs typeface="Segoe UI Semibold" panose="020B0702040204020203" pitchFamily="34" charset="0"/>
            </a:endParaRPr>
          </a:p>
        </p:txBody>
      </p:sp>
      <p:sp>
        <p:nvSpPr>
          <p:cNvPr id="61" name="TextBox 60"/>
          <p:cNvSpPr txBox="1"/>
          <p:nvPr/>
        </p:nvSpPr>
        <p:spPr>
          <a:xfrm>
            <a:off x="32609" y="148956"/>
            <a:ext cx="7358757" cy="860514"/>
          </a:xfrm>
          <a:prstGeom prst="rect">
            <a:avLst/>
          </a:prstGeom>
          <a:noFill/>
        </p:spPr>
        <p:txBody>
          <a:bodyPr wrap="none" lIns="182854" tIns="146283" rIns="182854" bIns="146283" rtlCol="0">
            <a:spAutoFit/>
          </a:bodyPr>
          <a:lstStyle/>
          <a:p>
            <a:pPr>
              <a:lnSpc>
                <a:spcPct val="90000"/>
              </a:lnSpc>
            </a:pPr>
            <a:r>
              <a:rPr lang="en-US" sz="408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.NET Core and .NET Framework</a:t>
            </a:r>
          </a:p>
        </p:txBody>
      </p:sp>
      <p:sp>
        <p:nvSpPr>
          <p:cNvPr id="46" name="TextBox 45"/>
          <p:cNvSpPr txBox="1"/>
          <p:nvPr/>
        </p:nvSpPr>
        <p:spPr>
          <a:xfrm>
            <a:off x="4187799" y="1211287"/>
            <a:ext cx="8248676" cy="4114755"/>
          </a:xfrm>
          <a:prstGeom prst="rect">
            <a:avLst/>
          </a:prstGeom>
          <a:solidFill>
            <a:srgbClr val="000000">
              <a:alpha val="12941"/>
            </a:srgbClr>
          </a:solidFill>
        </p:spPr>
        <p:txBody>
          <a:bodyPr wrap="square" lIns="373041" rIns="186521" rtlCol="0" anchor="ctr">
            <a:noAutofit/>
          </a:bodyPr>
          <a:lstStyle/>
          <a:p>
            <a:pPr marL="349724" indent="-349724">
              <a:buFont typeface="Arial" charset="0"/>
              <a:buChar char="•"/>
            </a:pPr>
            <a:r>
              <a:rPr lang="en-US" sz="3200" dirty="0"/>
              <a:t>.NET Framework comes with Windows</a:t>
            </a:r>
          </a:p>
          <a:p>
            <a:pPr marL="349724" indent="-349724">
              <a:buFont typeface="Arial" charset="0"/>
              <a:buChar char="•"/>
            </a:pPr>
            <a:r>
              <a:rPr lang="en-US" sz="3200" dirty="0"/>
              <a:t>.NET Core installs side-by-side</a:t>
            </a:r>
          </a:p>
          <a:p>
            <a:pPr marL="349724" indent="-349724">
              <a:buFont typeface="Arial" charset="0"/>
              <a:buChar char="•"/>
            </a:pPr>
            <a:r>
              <a:rPr lang="en-US" sz="3200" dirty="0"/>
              <a:t>.NET Core is cross-platform and OSS</a:t>
            </a:r>
          </a:p>
          <a:p>
            <a:pPr marL="349724" indent="-349724">
              <a:buFont typeface="Arial" charset="0"/>
              <a:buChar char="•"/>
            </a:pPr>
            <a:r>
              <a:rPr lang="en-US" sz="3200" dirty="0"/>
              <a:t>.NET Core works on Nano</a:t>
            </a:r>
          </a:p>
          <a:p>
            <a:pPr marL="349724" indent="-349724">
              <a:buFont typeface="Arial" charset="0"/>
              <a:buChar char="•"/>
            </a:pPr>
            <a:r>
              <a:rPr lang="en-US" sz="3200" dirty="0"/>
              <a:t>.NET Core has a strong CLI experience</a:t>
            </a:r>
          </a:p>
          <a:p>
            <a:pPr marL="349724" indent="-349724">
              <a:buFont typeface="Arial" charset="0"/>
              <a:buChar char="•"/>
            </a:pPr>
            <a:r>
              <a:rPr lang="en-US" sz="3200" dirty="0"/>
              <a:t>.NET Core doesn’t (yet) support VB</a:t>
            </a:r>
          </a:p>
        </p:txBody>
      </p:sp>
    </p:spTree>
    <p:extLst>
      <p:ext uri="{BB962C8B-B14F-4D97-AF65-F5344CB8AC3E}">
        <p14:creationId xmlns:p14="http://schemas.microsoft.com/office/powerpoint/2010/main" val="841949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source code</a:t>
            </a:r>
            <a:endParaRPr lang="en-US" sz="7200" dirty="0"/>
          </a:p>
        </p:txBody>
      </p:sp>
    </p:spTree>
    <p:extLst>
      <p:ext uri="{BB962C8B-B14F-4D97-AF65-F5344CB8AC3E}">
        <p14:creationId xmlns:p14="http://schemas.microsoft.com/office/powerpoint/2010/main" val="205536661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.NET Core source artifacts</a:t>
            </a:r>
          </a:p>
        </p:txBody>
      </p:sp>
      <p:sp>
        <p:nvSpPr>
          <p:cNvPr id="3" name="Rounded Rectangle 2"/>
          <p:cNvSpPr/>
          <p:nvPr/>
        </p:nvSpPr>
        <p:spPr bwMode="auto">
          <a:xfrm>
            <a:off x="1554848" y="2261218"/>
            <a:ext cx="3200365" cy="2651731"/>
          </a:xfrm>
          <a:prstGeom prst="round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6000" dirty="0">
                <a:gradFill>
                  <a:gsLst>
                    <a:gs pos="5439">
                      <a:srgbClr val="F8F8F8"/>
                    </a:gs>
                    <a:gs pos="10000">
                      <a:srgbClr val="F8F8F8"/>
                    </a:gs>
                  </a:gsLst>
                  <a:lin ang="5400000" scaled="0"/>
                </a:gradFill>
              </a:rPr>
              <a:t>Source code</a:t>
            </a:r>
          </a:p>
        </p:txBody>
      </p:sp>
      <p:sp>
        <p:nvSpPr>
          <p:cNvPr id="5" name="Rounded Rectangle 4"/>
          <p:cNvSpPr/>
          <p:nvPr/>
        </p:nvSpPr>
        <p:spPr bwMode="auto">
          <a:xfrm>
            <a:off x="7224066" y="2261219"/>
            <a:ext cx="3200365" cy="2651731"/>
          </a:xfrm>
          <a:prstGeom prst="round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6000" dirty="0">
                <a:gradFill>
                  <a:gsLst>
                    <a:gs pos="5439">
                      <a:srgbClr val="F8F8F8"/>
                    </a:gs>
                    <a:gs pos="10000">
                      <a:srgbClr val="F8F8F8"/>
                    </a:gs>
                  </a:gsLst>
                  <a:lin ang="5400000" scaled="0"/>
                </a:gradFill>
              </a:rPr>
              <a:t>Project</a:t>
            </a:r>
          </a:p>
          <a:p>
            <a:pPr algn="ctr" defTabSz="932472" fontAlgn="base">
              <a:spcBef>
                <a:spcPct val="0"/>
              </a:spcBef>
              <a:spcAft>
                <a:spcPct val="0"/>
              </a:spcAft>
            </a:pPr>
            <a:r>
              <a:rPr lang="en-US" sz="6000" dirty="0">
                <a:gradFill>
                  <a:gsLst>
                    <a:gs pos="5439">
                      <a:srgbClr val="F8F8F8"/>
                    </a:gs>
                    <a:gs pos="10000">
                      <a:srgbClr val="F8F8F8"/>
                    </a:gs>
                  </a:gsLst>
                  <a:lin ang="5400000" scaled="0"/>
                </a:gradFill>
              </a:rPr>
              <a:t>file</a:t>
            </a:r>
          </a:p>
        </p:txBody>
      </p:sp>
      <p:sp>
        <p:nvSpPr>
          <p:cNvPr id="8" name="Cross 7"/>
          <p:cNvSpPr/>
          <p:nvPr/>
        </p:nvSpPr>
        <p:spPr bwMode="auto">
          <a:xfrm>
            <a:off x="5513783" y="3129883"/>
            <a:ext cx="914400" cy="914400"/>
          </a:xfrm>
          <a:prstGeom prst="plus">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20540673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Sample Source Code</a:t>
            </a:r>
          </a:p>
        </p:txBody>
      </p:sp>
      <p:sp>
        <p:nvSpPr>
          <p:cNvPr id="5" name="Text Placeholder 4"/>
          <p:cNvSpPr>
            <a:spLocks noGrp="1"/>
          </p:cNvSpPr>
          <p:nvPr>
            <p:ph type="body" sz="quarter" idx="10"/>
          </p:nvPr>
        </p:nvSpPr>
        <p:spPr>
          <a:xfrm>
            <a:off x="274638" y="1221157"/>
            <a:ext cx="11887199" cy="5123326"/>
          </a:xfrm>
        </p:spPr>
        <p:txBody>
          <a:bodyPr/>
          <a:lstStyle/>
          <a:p>
            <a:r>
              <a:rPr lang="en-US" dirty="0"/>
              <a:t>using System;</a:t>
            </a:r>
          </a:p>
          <a:p>
            <a:endParaRPr lang="en-US" dirty="0"/>
          </a:p>
          <a:p>
            <a:r>
              <a:rPr lang="en-US" dirty="0"/>
              <a:t>class Program</a:t>
            </a:r>
          </a:p>
          <a:p>
            <a:r>
              <a:rPr lang="en-US" dirty="0"/>
              <a:t>{</a:t>
            </a:r>
          </a:p>
          <a:p>
            <a:r>
              <a:rPr lang="en-US" dirty="0"/>
              <a:t>    static void Main(string[] </a:t>
            </a:r>
            <a:r>
              <a:rPr lang="en-US" dirty="0" err="1"/>
              <a:t>args</a:t>
            </a:r>
            <a:r>
              <a:rPr lang="en-US" dirty="0"/>
              <a:t>)</a:t>
            </a:r>
          </a:p>
          <a:p>
            <a:r>
              <a:rPr lang="mr-IN" dirty="0"/>
              <a:t>    {</a:t>
            </a:r>
          </a:p>
          <a:p>
            <a:r>
              <a:rPr lang="en-US" dirty="0"/>
              <a:t>        </a:t>
            </a:r>
            <a:r>
              <a:rPr lang="en-US" dirty="0" err="1"/>
              <a:t>Console.WriteLine</a:t>
            </a:r>
            <a:r>
              <a:rPr lang="en-US" dirty="0"/>
              <a:t>("Hello World!");</a:t>
            </a:r>
          </a:p>
          <a:p>
            <a:r>
              <a:rPr lang="mr-IN" dirty="0"/>
              <a:t>    }</a:t>
            </a:r>
          </a:p>
          <a:p>
            <a:r>
              <a:rPr lang="mr-IN" dirty="0"/>
              <a:t>}</a:t>
            </a:r>
          </a:p>
        </p:txBody>
      </p:sp>
    </p:spTree>
    <p:extLst>
      <p:ext uri="{BB962C8B-B14F-4D97-AF65-F5344CB8AC3E}">
        <p14:creationId xmlns:p14="http://schemas.microsoft.com/office/powerpoint/2010/main" val="106480611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CSProj</a:t>
            </a:r>
            <a:r>
              <a:rPr lang="en-US" dirty="0"/>
              <a:t> </a:t>
            </a:r>
            <a:r>
              <a:rPr lang="mr-IN" dirty="0"/>
              <a:t>–</a:t>
            </a:r>
            <a:r>
              <a:rPr lang="en-US" dirty="0"/>
              <a:t> default console template</a:t>
            </a:r>
          </a:p>
        </p:txBody>
      </p:sp>
      <p:sp>
        <p:nvSpPr>
          <p:cNvPr id="5" name="Text Placeholder 4"/>
          <p:cNvSpPr>
            <a:spLocks noGrp="1"/>
          </p:cNvSpPr>
          <p:nvPr>
            <p:ph type="body" sz="quarter" idx="10"/>
          </p:nvPr>
        </p:nvSpPr>
        <p:spPr>
          <a:xfrm>
            <a:off x="274638" y="1221157"/>
            <a:ext cx="12527207" cy="4450449"/>
          </a:xfrm>
        </p:spPr>
        <p:txBody>
          <a:bodyPr/>
          <a:lstStyle/>
          <a:p>
            <a:r>
              <a:rPr lang="en-US" dirty="0"/>
              <a:t>&lt;Project </a:t>
            </a:r>
            <a:r>
              <a:rPr lang="en-US" dirty="0" err="1"/>
              <a:t>Sdk</a:t>
            </a:r>
            <a:r>
              <a:rPr lang="en-US" dirty="0"/>
              <a:t>="</a:t>
            </a:r>
            <a:r>
              <a:rPr lang="en-US" dirty="0" err="1">
                <a:solidFill>
                  <a:srgbClr val="00B050"/>
                </a:solidFill>
              </a:rPr>
              <a:t>Microsoft.NET.Sdk</a:t>
            </a:r>
            <a:r>
              <a:rPr lang="en-US" dirty="0"/>
              <a:t>"&gt;</a:t>
            </a:r>
          </a:p>
          <a:p>
            <a:endParaRPr lang="en-US" dirty="0"/>
          </a:p>
          <a:p>
            <a:r>
              <a:rPr lang="en-US" dirty="0"/>
              <a:t>  &lt;</a:t>
            </a:r>
            <a:r>
              <a:rPr lang="en-US" dirty="0" err="1"/>
              <a:t>PropertyGroup</a:t>
            </a:r>
            <a:r>
              <a:rPr lang="en-US" dirty="0"/>
              <a:t>&gt;</a:t>
            </a:r>
          </a:p>
          <a:p>
            <a:r>
              <a:rPr lang="en-US" dirty="0"/>
              <a:t>    &lt;</a:t>
            </a:r>
            <a:r>
              <a:rPr lang="en-US" dirty="0" err="1"/>
              <a:t>OutputType</a:t>
            </a:r>
            <a:r>
              <a:rPr lang="en-US" dirty="0"/>
              <a:t>&gt;</a:t>
            </a:r>
            <a:r>
              <a:rPr lang="en-US" dirty="0">
                <a:solidFill>
                  <a:srgbClr val="00B050"/>
                </a:solidFill>
              </a:rPr>
              <a:t>Exe</a:t>
            </a:r>
            <a:r>
              <a:rPr lang="en-US" dirty="0"/>
              <a:t>&lt;/</a:t>
            </a:r>
            <a:r>
              <a:rPr lang="en-US" dirty="0" err="1"/>
              <a:t>OutputType</a:t>
            </a:r>
            <a:r>
              <a:rPr lang="en-US" dirty="0"/>
              <a:t>&gt;</a:t>
            </a:r>
          </a:p>
          <a:p>
            <a:r>
              <a:rPr lang="en-US" dirty="0"/>
              <a:t>    &lt;</a:t>
            </a:r>
            <a:r>
              <a:rPr lang="en-US" dirty="0" err="1"/>
              <a:t>TargetFramework</a:t>
            </a:r>
            <a:r>
              <a:rPr lang="en-US" dirty="0"/>
              <a:t>&gt;</a:t>
            </a:r>
            <a:r>
              <a:rPr lang="en-US" dirty="0">
                <a:solidFill>
                  <a:srgbClr val="00B050"/>
                </a:solidFill>
              </a:rPr>
              <a:t>netcoreapp1.0</a:t>
            </a:r>
            <a:r>
              <a:rPr lang="en-US" dirty="0"/>
              <a:t>&lt;/</a:t>
            </a:r>
            <a:r>
              <a:rPr lang="en-US" dirty="0" err="1"/>
              <a:t>TargetFramework</a:t>
            </a:r>
            <a:r>
              <a:rPr lang="en-US" dirty="0"/>
              <a:t>&gt;</a:t>
            </a:r>
          </a:p>
          <a:p>
            <a:r>
              <a:rPr lang="en-US" dirty="0"/>
              <a:t>  &lt;/</a:t>
            </a:r>
            <a:r>
              <a:rPr lang="en-US" dirty="0" err="1"/>
              <a:t>PropertyGroup</a:t>
            </a:r>
            <a:r>
              <a:rPr lang="en-US" dirty="0"/>
              <a:t>&gt;</a:t>
            </a:r>
            <a:br>
              <a:rPr lang="en-US" dirty="0"/>
            </a:br>
            <a:endParaRPr lang="en-US" dirty="0"/>
          </a:p>
          <a:p>
            <a:r>
              <a:rPr lang="en-US" dirty="0"/>
              <a:t>&lt;/Project&gt;</a:t>
            </a:r>
          </a:p>
        </p:txBody>
      </p:sp>
    </p:spTree>
    <p:extLst>
      <p:ext uri="{BB962C8B-B14F-4D97-AF65-F5344CB8AC3E}">
        <p14:creationId xmlns:p14="http://schemas.microsoft.com/office/powerpoint/2010/main" val="53739232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bwMode="auto">
          <a:xfrm>
            <a:off x="6766015" y="1394167"/>
            <a:ext cx="2971379" cy="2127914"/>
          </a:xfrm>
          <a:prstGeom prst="rect">
            <a:avLst/>
          </a:prstGeom>
          <a:solidFill>
            <a:srgbClr val="505050"/>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XAMARIN</a:t>
            </a:r>
          </a:p>
        </p:txBody>
      </p:sp>
      <p:sp>
        <p:nvSpPr>
          <p:cNvPr id="90" name="Rectangle 89"/>
          <p:cNvSpPr/>
          <p:nvPr/>
        </p:nvSpPr>
        <p:spPr bwMode="auto">
          <a:xfrm>
            <a:off x="731897" y="1394166"/>
            <a:ext cx="2971379" cy="2127914"/>
          </a:xfrm>
          <a:prstGeom prst="rect">
            <a:avLst/>
          </a:prstGeom>
          <a:solidFill>
            <a:srgbClr val="D83B01"/>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 FRAMEWORK</a:t>
            </a: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WINDOWS UWP</a:t>
            </a:r>
          </a:p>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p:txBody>
      </p:sp>
      <p:sp>
        <p:nvSpPr>
          <p:cNvPr id="97" name="Rectangle 96"/>
          <p:cNvSpPr/>
          <p:nvPr/>
        </p:nvSpPr>
        <p:spPr bwMode="auto">
          <a:xfrm>
            <a:off x="3748955" y="1394166"/>
            <a:ext cx="2971379" cy="2127914"/>
          </a:xfrm>
          <a:prstGeom prst="rect">
            <a:avLst/>
          </a:prstGeom>
          <a:solidFill>
            <a:srgbClr val="0078D7"/>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 CORE</a:t>
            </a: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ASP.NET</a:t>
            </a:r>
          </a:p>
        </p:txBody>
      </p:sp>
      <p:sp>
        <p:nvSpPr>
          <p:cNvPr id="17" name="Title 16"/>
          <p:cNvSpPr>
            <a:spLocks noGrp="1"/>
          </p:cNvSpPr>
          <p:nvPr>
            <p:ph type="title"/>
          </p:nvPr>
        </p:nvSpPr>
        <p:spPr/>
        <p:txBody>
          <a:bodyPr/>
          <a:lstStyle/>
          <a:p>
            <a:r>
              <a:rPr lang="en-US" dirty="0"/>
              <a:t>.NET platform</a:t>
            </a:r>
          </a:p>
        </p:txBody>
      </p:sp>
      <p:sp>
        <p:nvSpPr>
          <p:cNvPr id="69" name="TextBox 68"/>
          <p:cNvSpPr txBox="1"/>
          <p:nvPr/>
        </p:nvSpPr>
        <p:spPr>
          <a:xfrm>
            <a:off x="731832" y="5163645"/>
            <a:ext cx="9005562" cy="1533267"/>
          </a:xfrm>
          <a:prstGeom prst="rect">
            <a:avLst/>
          </a:prstGeom>
          <a:solidFill>
            <a:srgbClr val="D2D2D2"/>
          </a:solidFill>
        </p:spPr>
        <p:txBody>
          <a:bodyPr wrap="square" lIns="182854" tIns="146283" rIns="182854" bIns="146283" rtlCol="0" anchor="ctr">
            <a:noAutofit/>
          </a:bodyPr>
          <a:lstStyle/>
          <a:p>
            <a:pPr marL="0" marR="0" lvl="0" indent="0" algn="ctr" defTabSz="914049" eaLnBrk="1" fontAlgn="auto" latinLnBrk="0" hangingPunct="1">
              <a:lnSpc>
                <a:spcPct val="90000"/>
              </a:lnSpc>
              <a:spcBef>
                <a:spcPts val="0"/>
              </a:spcBef>
              <a:spcAft>
                <a:spcPts val="0"/>
              </a:spcAft>
              <a:buClrTx/>
              <a:buSzTx/>
              <a:buFontTx/>
              <a:buNone/>
              <a:tabLst/>
              <a:defRPr/>
            </a:pPr>
            <a:endParaRPr kumimoji="0" lang="en-US" sz="1599" b="0" i="0" u="none" strike="noStrike" kern="0" cap="none" spc="0" normalizeH="0" baseline="0" noProof="0" dirty="0">
              <a:ln>
                <a:noFill/>
              </a:ln>
              <a:solidFill>
                <a:sysClr val="windowText" lastClr="000000"/>
              </a:solidFill>
              <a:effectLst/>
              <a:uLnTx/>
              <a:uFillTx/>
              <a:latin typeface="Segoe UI Semilight" panose="020B0402040204020203" pitchFamily="34" charset="0"/>
              <a:cs typeface="Segoe UI Semilight" panose="020B0402040204020203" pitchFamily="34" charset="0"/>
            </a:endParaRPr>
          </a:p>
        </p:txBody>
      </p:sp>
      <p:sp>
        <p:nvSpPr>
          <p:cNvPr id="70" name="TextBox 69"/>
          <p:cNvSpPr txBox="1"/>
          <p:nvPr/>
        </p:nvSpPr>
        <p:spPr>
          <a:xfrm>
            <a:off x="822886"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kern="0">
                <a:solidFill>
                  <a:sysClr val="windowText" lastClr="000000"/>
                </a:solidFill>
                <a:latin typeface="Segoe UI Semibold" panose="020B0702040204020203" pitchFamily="34" charset="0"/>
                <a:cs typeface="Segoe UI Semibold" panose="020B0702040204020203" pitchFamily="34" charset="0"/>
              </a:defRPr>
            </a:lvl1pPr>
          </a:lstStyle>
          <a:p>
            <a:pPr marL="0" marR="0" lvl="0" indent="0" algn="ctr" defTabSz="932417"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cs typeface="Segoe UI Semilight" panose="020B0402040204020203" pitchFamily="34" charset="0"/>
              </a:rPr>
              <a:t>Compilers</a:t>
            </a:r>
          </a:p>
        </p:txBody>
      </p:sp>
      <p:sp>
        <p:nvSpPr>
          <p:cNvPr id="71" name="TextBox 70"/>
          <p:cNvSpPr txBox="1"/>
          <p:nvPr/>
        </p:nvSpPr>
        <p:spPr>
          <a:xfrm>
            <a:off x="3839978"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Languages</a:t>
            </a:r>
          </a:p>
        </p:txBody>
      </p:sp>
      <p:sp>
        <p:nvSpPr>
          <p:cNvPr id="72" name="TextBox 71"/>
          <p:cNvSpPr txBox="1"/>
          <p:nvPr/>
        </p:nvSpPr>
        <p:spPr>
          <a:xfrm>
            <a:off x="6857070"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Runtime components</a:t>
            </a:r>
          </a:p>
        </p:txBody>
      </p:sp>
      <p:sp>
        <p:nvSpPr>
          <p:cNvPr id="73" name="TextBox 72"/>
          <p:cNvSpPr txBox="1"/>
          <p:nvPr/>
        </p:nvSpPr>
        <p:spPr>
          <a:xfrm>
            <a:off x="731832" y="5139457"/>
            <a:ext cx="9005562" cy="41142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COMMON INFRASTRUCTURE</a:t>
            </a:r>
          </a:p>
        </p:txBody>
      </p:sp>
      <p:sp>
        <p:nvSpPr>
          <p:cNvPr id="82" name="TextBox 81"/>
          <p:cNvSpPr txBox="1"/>
          <p:nvPr/>
        </p:nvSpPr>
        <p:spPr>
          <a:xfrm>
            <a:off x="731833" y="3634321"/>
            <a:ext cx="9005562" cy="1417084"/>
          </a:xfrm>
          <a:prstGeom prst="rect">
            <a:avLst/>
          </a:prstGeom>
          <a:solidFill>
            <a:srgbClr val="FF8C00"/>
          </a:solidFill>
        </p:spPr>
        <p:txBody>
          <a:bodyPr wrap="square" lIns="182854" tIns="146283" rIns="182854" bIns="146283"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defTabSz="932417">
              <a:defRPr/>
            </a:pPr>
            <a:r>
              <a:rPr lang="en-US" b="1" dirty="0">
                <a:solidFill>
                  <a:schemeClr val="bg1"/>
                </a:solidFill>
                <a:latin typeface="Segoe UI"/>
              </a:rPr>
              <a:t>.NET STANDARD LIBRARY</a:t>
            </a:r>
          </a:p>
        </p:txBody>
      </p:sp>
      <p:grpSp>
        <p:nvGrpSpPr>
          <p:cNvPr id="103" name="Group 102"/>
          <p:cNvGrpSpPr/>
          <p:nvPr/>
        </p:nvGrpSpPr>
        <p:grpSpPr>
          <a:xfrm>
            <a:off x="9828451" y="1394167"/>
            <a:ext cx="1965682" cy="5299712"/>
            <a:chOff x="7489548" y="1582077"/>
            <a:chExt cx="1929967" cy="5197742"/>
          </a:xfrm>
          <a:solidFill>
            <a:srgbClr val="FFFFFF">
              <a:lumMod val="85000"/>
            </a:srgbClr>
          </a:solidFill>
        </p:grpSpPr>
        <p:sp>
          <p:nvSpPr>
            <p:cNvPr id="110" name="Rectangle 109"/>
            <p:cNvSpPr/>
            <p:nvPr/>
          </p:nvSpPr>
          <p:spPr bwMode="auto">
            <a:xfrm>
              <a:off x="7489549" y="1582078"/>
              <a:ext cx="1929966" cy="5197741"/>
            </a:xfrm>
            <a:prstGeom prst="rect">
              <a:avLst/>
            </a:prstGeom>
            <a:grpFill/>
            <a:ln w="25400" cap="flat" cmpd="sng" algn="ctr">
              <a:noFill/>
              <a:prstDash val="solid"/>
              <a:headEnd type="none" w="med" len="med"/>
              <a:tailEnd type="none" w="med" len="med"/>
            </a:ln>
            <a:effectLst/>
          </p:spPr>
          <p:txBody>
            <a:bodyPr vert="horz" wrap="square" lIns="182854" tIns="146283" rIns="182854" bIns="146283" numCol="1" rtlCol="0" anchor="t" anchorCtr="0" compatLnSpc="1">
              <a:prstTxWarp prst="textNoShape">
                <a:avLst/>
              </a:prstTxWarp>
            </a:bodyPr>
            <a:lstStyle/>
            <a:p>
              <a:pPr marL="0" marR="0" lvl="0" indent="0" defTabSz="912423" eaLnBrk="1" fontAlgn="auto" latinLnBrk="0" hangingPunct="1">
                <a:lnSpc>
                  <a:spcPct val="100000"/>
                </a:lnSpc>
                <a:spcBef>
                  <a:spcPts val="0"/>
                </a:spcBef>
                <a:spcAft>
                  <a:spcPts val="0"/>
                </a:spcAft>
                <a:buClrTx/>
                <a:buSzTx/>
                <a:buFontTx/>
                <a:buNone/>
                <a:tabLst/>
                <a:defRPr/>
              </a:pPr>
              <a:r>
                <a:rPr kumimoji="0" lang="en-US" sz="2797"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rPr>
                <a:t> </a:t>
              </a:r>
            </a:p>
          </p:txBody>
        </p:sp>
        <p:sp>
          <p:nvSpPr>
            <p:cNvPr id="111" name="TextBox 110"/>
            <p:cNvSpPr txBox="1"/>
            <p:nvPr/>
          </p:nvSpPr>
          <p:spPr>
            <a:xfrm>
              <a:off x="7489548" y="1582077"/>
              <a:ext cx="1929965" cy="627675"/>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l" defTabSz="932417"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TOOLS</a:t>
              </a:r>
            </a:p>
          </p:txBody>
        </p:sp>
      </p:grpSp>
      <p:grpSp>
        <p:nvGrpSpPr>
          <p:cNvPr id="104" name="Group 103"/>
          <p:cNvGrpSpPr/>
          <p:nvPr/>
        </p:nvGrpSpPr>
        <p:grpSpPr>
          <a:xfrm>
            <a:off x="10037203" y="2171273"/>
            <a:ext cx="1548177" cy="1350808"/>
            <a:chOff x="10404342" y="1920240"/>
            <a:chExt cx="1548397" cy="1351000"/>
          </a:xfrm>
        </p:grpSpPr>
        <p:pic>
          <p:nvPicPr>
            <p:cNvPr id="108" name="Picture 107"/>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267" r="9586"/>
            <a:stretch/>
          </p:blipFill>
          <p:spPr bwMode="auto">
            <a:xfrm>
              <a:off x="10831921" y="1920240"/>
              <a:ext cx="693238" cy="1174557"/>
            </a:xfrm>
            <a:prstGeom prst="rect">
              <a:avLst/>
            </a:prstGeom>
            <a:solidFill>
              <a:srgbClr val="FFFFFF">
                <a:lumMod val="85000"/>
              </a:srgbClr>
            </a:solidFill>
            <a:ln>
              <a:noFill/>
            </a:ln>
            <a:extLst/>
          </p:spPr>
        </p:pic>
        <p:sp>
          <p:nvSpPr>
            <p:cNvPr id="109" name="TextBox 108"/>
            <p:cNvSpPr txBox="1"/>
            <p:nvPr/>
          </p:nvSpPr>
          <p:spPr>
            <a:xfrm>
              <a:off x="10404342" y="2763859"/>
              <a:ext cx="1548397" cy="507381"/>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a:t>
              </a:r>
            </a:p>
          </p:txBody>
        </p:sp>
      </p:grpSp>
      <p:grpSp>
        <p:nvGrpSpPr>
          <p:cNvPr id="105" name="Group 104"/>
          <p:cNvGrpSpPr/>
          <p:nvPr/>
        </p:nvGrpSpPr>
        <p:grpSpPr>
          <a:xfrm>
            <a:off x="9830335" y="4889625"/>
            <a:ext cx="1965681" cy="1350807"/>
            <a:chOff x="10195561" y="3458117"/>
            <a:chExt cx="1965960" cy="1350999"/>
          </a:xfrm>
        </p:grpSpPr>
        <p:sp>
          <p:nvSpPr>
            <p:cNvPr id="106" name="TextBox 105"/>
            <p:cNvSpPr txBox="1"/>
            <p:nvPr/>
          </p:nvSpPr>
          <p:spPr>
            <a:xfrm>
              <a:off x="10195561" y="4301735"/>
              <a:ext cx="1965960" cy="507381"/>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 Code</a:t>
              </a:r>
            </a:p>
          </p:txBody>
        </p:sp>
        <p:pic>
          <p:nvPicPr>
            <p:cNvPr id="107" name="Picture 106"/>
            <p:cNvPicPr>
              <a:picLocks noChangeAspect="1" noChangeArrowheads="1"/>
            </p:cNvPicPr>
            <p:nvPr/>
          </p:nvPicPr>
          <p:blipFill rotWithShape="1">
            <a:blip r:embed="rId3" cstate="print">
              <a:duotone>
                <a:srgbClr val="0078D7">
                  <a:shade val="45000"/>
                  <a:satMod val="135000"/>
                </a:srgbClr>
                <a:prstClr val="white"/>
              </a:duotone>
              <a:extLst>
                <a:ext uri="{28A0092B-C50C-407E-A947-70E740481C1C}">
                  <a14:useLocalDpi xmlns:a14="http://schemas.microsoft.com/office/drawing/2010/main" val="0"/>
                </a:ext>
              </a:extLst>
            </a:blip>
            <a:srcRect l="25414" r="11806"/>
            <a:stretch/>
          </p:blipFill>
          <p:spPr bwMode="auto">
            <a:xfrm>
              <a:off x="10852015" y="3458117"/>
              <a:ext cx="653051" cy="1174558"/>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102" name="TextBox 101"/>
          <p:cNvSpPr txBox="1"/>
          <p:nvPr/>
        </p:nvSpPr>
        <p:spPr>
          <a:xfrm>
            <a:off x="9825772" y="4543626"/>
            <a:ext cx="1965681" cy="507309"/>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 for Mac</a:t>
            </a:r>
          </a:p>
        </p:txBody>
      </p:sp>
      <p:sp>
        <p:nvSpPr>
          <p:cNvPr id="117" name="TextBox 2"/>
          <p:cNvSpPr txBox="1"/>
          <p:nvPr/>
        </p:nvSpPr>
        <p:spPr>
          <a:xfrm>
            <a:off x="731835" y="1394166"/>
            <a:ext cx="2971442"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DESKTOP</a:t>
            </a:r>
          </a:p>
        </p:txBody>
      </p:sp>
      <p:sp>
        <p:nvSpPr>
          <p:cNvPr id="118" name="TextBox 2"/>
          <p:cNvSpPr txBox="1"/>
          <p:nvPr/>
        </p:nvSpPr>
        <p:spPr>
          <a:xfrm>
            <a:off x="3748957" y="1396893"/>
            <a:ext cx="2971379"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CLOUD</a:t>
            </a:r>
          </a:p>
        </p:txBody>
      </p:sp>
      <p:sp>
        <p:nvSpPr>
          <p:cNvPr id="119" name="TextBox 2"/>
          <p:cNvSpPr txBox="1"/>
          <p:nvPr/>
        </p:nvSpPr>
        <p:spPr>
          <a:xfrm>
            <a:off x="6766015" y="1394166"/>
            <a:ext cx="2971381"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MOBILE</a:t>
            </a:r>
          </a:p>
        </p:txBody>
      </p:sp>
      <p:pic>
        <p:nvPicPr>
          <p:cNvPr id="3" name="Picture 2"/>
          <p:cNvPicPr>
            <a:picLocks noChangeAspect="1"/>
          </p:cNvPicPr>
          <p:nvPr/>
        </p:nvPicPr>
        <p:blipFill>
          <a:blip r:embed="rId4"/>
          <a:stretch>
            <a:fillRect/>
          </a:stretch>
        </p:blipFill>
        <p:spPr>
          <a:xfrm>
            <a:off x="10344174" y="3588701"/>
            <a:ext cx="928876" cy="928876"/>
          </a:xfrm>
          <a:prstGeom prst="rect">
            <a:avLst/>
          </a:prstGeom>
        </p:spPr>
      </p:pic>
    </p:spTree>
    <p:extLst>
      <p:ext uri="{BB962C8B-B14F-4D97-AF65-F5344CB8AC3E}">
        <p14:creationId xmlns:p14="http://schemas.microsoft.com/office/powerpoint/2010/main" val="278579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CSProj</a:t>
            </a:r>
            <a:r>
              <a:rPr lang="en-US" dirty="0"/>
              <a:t> </a:t>
            </a:r>
            <a:r>
              <a:rPr lang="mr-IN" dirty="0"/>
              <a:t>–</a:t>
            </a:r>
            <a:r>
              <a:rPr lang="en-US" dirty="0"/>
              <a:t> default Web template</a:t>
            </a:r>
          </a:p>
        </p:txBody>
      </p:sp>
      <p:sp>
        <p:nvSpPr>
          <p:cNvPr id="5" name="Text Placeholder 4"/>
          <p:cNvSpPr>
            <a:spLocks noGrp="1"/>
          </p:cNvSpPr>
          <p:nvPr>
            <p:ph type="body" sz="quarter" idx="10"/>
          </p:nvPr>
        </p:nvSpPr>
        <p:spPr>
          <a:xfrm>
            <a:off x="274638" y="1221157"/>
            <a:ext cx="12527207" cy="5710794"/>
          </a:xfrm>
        </p:spPr>
        <p:txBody>
          <a:bodyPr/>
          <a:lstStyle/>
          <a:p>
            <a:r>
              <a:rPr lang="en-US" sz="2800" dirty="0"/>
              <a:t>&lt;Project </a:t>
            </a:r>
            <a:r>
              <a:rPr lang="en-US" sz="2800" dirty="0" err="1"/>
              <a:t>Sdk</a:t>
            </a:r>
            <a:r>
              <a:rPr lang="en-US" sz="2800" dirty="0"/>
              <a:t>="</a:t>
            </a:r>
            <a:r>
              <a:rPr lang="en-US" sz="2800" dirty="0" err="1">
                <a:solidFill>
                  <a:srgbClr val="00B050"/>
                </a:solidFill>
              </a:rPr>
              <a:t>Microsoft.NET.Sdk.Web</a:t>
            </a:r>
            <a:r>
              <a:rPr lang="en-US" sz="2800" dirty="0"/>
              <a:t>"&gt;</a:t>
            </a:r>
          </a:p>
          <a:p>
            <a:r>
              <a:rPr lang="en-US" sz="2800" dirty="0"/>
              <a:t>  &lt;</a:t>
            </a:r>
            <a:r>
              <a:rPr lang="en-US" sz="2800" dirty="0" err="1"/>
              <a:t>PropertyGroup</a:t>
            </a:r>
            <a:r>
              <a:rPr lang="en-US" sz="2800" dirty="0"/>
              <a:t>&gt;</a:t>
            </a:r>
          </a:p>
          <a:p>
            <a:r>
              <a:rPr lang="en-US" sz="2800" dirty="0"/>
              <a:t>    &lt;</a:t>
            </a:r>
            <a:r>
              <a:rPr lang="en-US" sz="2800" dirty="0" err="1"/>
              <a:t>TargetFramework</a:t>
            </a:r>
            <a:r>
              <a:rPr lang="en-US" sz="2800" dirty="0"/>
              <a:t>&gt;</a:t>
            </a:r>
            <a:r>
              <a:rPr lang="en-US" sz="2800" dirty="0">
                <a:solidFill>
                  <a:srgbClr val="00B050"/>
                </a:solidFill>
              </a:rPr>
              <a:t>netcoreapp1.1</a:t>
            </a:r>
            <a:r>
              <a:rPr lang="en-US" sz="2800" dirty="0"/>
              <a:t>&lt;/</a:t>
            </a:r>
            <a:r>
              <a:rPr lang="en-US" sz="2800" dirty="0" err="1"/>
              <a:t>TargetFramework</a:t>
            </a:r>
            <a:r>
              <a:rPr lang="en-US" sz="2800" dirty="0"/>
              <a:t>&gt;</a:t>
            </a:r>
          </a:p>
          <a:p>
            <a:r>
              <a:rPr lang="en-US" sz="2800" dirty="0"/>
              <a:t>  &lt;/</a:t>
            </a:r>
            <a:r>
              <a:rPr lang="en-US" sz="2800" dirty="0" err="1"/>
              <a:t>PropertyGroup</a:t>
            </a:r>
            <a:r>
              <a:rPr lang="en-US" sz="2800" dirty="0"/>
              <a:t>&gt;</a:t>
            </a:r>
          </a:p>
          <a:p>
            <a:r>
              <a:rPr lang="en-US" sz="2800" dirty="0"/>
              <a:t>  &lt;</a:t>
            </a:r>
            <a:r>
              <a:rPr lang="en-US" sz="2800" dirty="0" err="1"/>
              <a:t>ItemGroup</a:t>
            </a:r>
            <a:r>
              <a:rPr lang="en-US" sz="2800" dirty="0"/>
              <a:t>&gt;</a:t>
            </a:r>
          </a:p>
          <a:p>
            <a:r>
              <a:rPr lang="en-US" sz="2800" dirty="0"/>
              <a:t>    &lt;Folder Include="</a:t>
            </a:r>
            <a:r>
              <a:rPr lang="en-US" sz="2800" dirty="0" err="1"/>
              <a:t>wwwroot</a:t>
            </a:r>
            <a:r>
              <a:rPr lang="en-US" sz="2800" dirty="0"/>
              <a:t>\" /&gt;</a:t>
            </a:r>
          </a:p>
          <a:p>
            <a:r>
              <a:rPr lang="en-US" sz="2800" dirty="0"/>
              <a:t>  &lt;/</a:t>
            </a:r>
            <a:r>
              <a:rPr lang="en-US" sz="2800" dirty="0" err="1"/>
              <a:t>ItemGroup</a:t>
            </a:r>
            <a:r>
              <a:rPr lang="en-US" sz="2800" dirty="0"/>
              <a:t>&gt;</a:t>
            </a:r>
          </a:p>
          <a:p>
            <a:r>
              <a:rPr lang="en-US" sz="2800" dirty="0"/>
              <a:t>  &lt;</a:t>
            </a:r>
            <a:r>
              <a:rPr lang="en-US" sz="2800" dirty="0" err="1"/>
              <a:t>ItemGroup</a:t>
            </a:r>
            <a:r>
              <a:rPr lang="en-US" sz="2800" dirty="0"/>
              <a:t>&gt;</a:t>
            </a:r>
          </a:p>
          <a:p>
            <a:r>
              <a:rPr lang="en-US" sz="2800" dirty="0"/>
              <a:t>    &lt;</a:t>
            </a:r>
            <a:r>
              <a:rPr lang="en-US" sz="2800" dirty="0" err="1">
                <a:solidFill>
                  <a:srgbClr val="00B050"/>
                </a:solidFill>
              </a:rPr>
              <a:t>PackageReference</a:t>
            </a:r>
            <a:r>
              <a:rPr lang="en-US" sz="2800" dirty="0"/>
              <a:t> Include="</a:t>
            </a:r>
            <a:r>
              <a:rPr lang="en-US" sz="2800" dirty="0" err="1"/>
              <a:t>Microsoft.AspNetCore</a:t>
            </a:r>
            <a:r>
              <a:rPr lang="en-US" sz="2800" dirty="0"/>
              <a:t>" Version="1.0.3" /&gt;</a:t>
            </a:r>
          </a:p>
          <a:p>
            <a:r>
              <a:rPr lang="en-US" sz="2800" dirty="0"/>
              <a:t>  &lt;/</a:t>
            </a:r>
            <a:r>
              <a:rPr lang="en-US" sz="2800" dirty="0" err="1"/>
              <a:t>ItemGroup</a:t>
            </a:r>
            <a:r>
              <a:rPr lang="en-US" sz="2800" dirty="0"/>
              <a:t>&gt;</a:t>
            </a:r>
          </a:p>
          <a:p>
            <a:r>
              <a:rPr lang="en-US" sz="2800" dirty="0"/>
              <a:t>&lt;/Project&gt;</a:t>
            </a:r>
          </a:p>
        </p:txBody>
      </p:sp>
    </p:spTree>
    <p:extLst>
      <p:ext uri="{BB962C8B-B14F-4D97-AF65-F5344CB8AC3E}">
        <p14:creationId xmlns:p14="http://schemas.microsoft.com/office/powerpoint/2010/main" val="39396803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Core SDK </a:t>
            </a:r>
            <a:r>
              <a:rPr lang="en-US" dirty="0" err="1"/>
              <a:t>Commandline</a:t>
            </a:r>
            <a:r>
              <a:rPr lang="en-US" dirty="0"/>
              <a:t> Usage</a:t>
            </a:r>
          </a:p>
        </p:txBody>
      </p:sp>
      <p:sp>
        <p:nvSpPr>
          <p:cNvPr id="5" name="Text Placeholder 4"/>
          <p:cNvSpPr>
            <a:spLocks noGrp="1"/>
          </p:cNvSpPr>
          <p:nvPr>
            <p:ph type="body" sz="quarter" idx="10"/>
          </p:nvPr>
        </p:nvSpPr>
        <p:spPr>
          <a:xfrm>
            <a:off x="274638" y="1221157"/>
            <a:ext cx="11887199" cy="5110630"/>
          </a:xfrm>
        </p:spPr>
        <p:txBody>
          <a:bodyPr/>
          <a:lstStyle/>
          <a:p>
            <a:endParaRPr lang="en-US" dirty="0"/>
          </a:p>
          <a:p>
            <a:r>
              <a:rPr lang="en-US" dirty="0"/>
              <a:t>&gt; dotnet new console </a:t>
            </a:r>
            <a:r>
              <a:rPr lang="en-US" dirty="0">
                <a:solidFill>
                  <a:srgbClr val="00B050"/>
                </a:solidFill>
              </a:rPr>
              <a:t>// creates new project</a:t>
            </a:r>
          </a:p>
          <a:p>
            <a:r>
              <a:rPr lang="en-US" dirty="0"/>
              <a:t>&gt; dotnet restore </a:t>
            </a:r>
            <a:r>
              <a:rPr lang="en-US" dirty="0">
                <a:solidFill>
                  <a:srgbClr val="00B050"/>
                </a:solidFill>
              </a:rPr>
              <a:t>// restore </a:t>
            </a:r>
            <a:r>
              <a:rPr lang="en-US" dirty="0" err="1">
                <a:solidFill>
                  <a:srgbClr val="00B050"/>
                </a:solidFill>
              </a:rPr>
              <a:t>NuGet</a:t>
            </a:r>
            <a:r>
              <a:rPr lang="en-US" dirty="0">
                <a:solidFill>
                  <a:srgbClr val="00B050"/>
                </a:solidFill>
              </a:rPr>
              <a:t> dependencies</a:t>
            </a:r>
          </a:p>
          <a:p>
            <a:r>
              <a:rPr lang="en-US" dirty="0"/>
              <a:t>&gt; dotnet build </a:t>
            </a:r>
            <a:r>
              <a:rPr lang="en-US" dirty="0">
                <a:solidFill>
                  <a:srgbClr val="00B050"/>
                </a:solidFill>
              </a:rPr>
              <a:t>// builds your source into </a:t>
            </a:r>
            <a:r>
              <a:rPr lang="en-US" dirty="0" err="1">
                <a:solidFill>
                  <a:srgbClr val="00B050"/>
                </a:solidFill>
              </a:rPr>
              <a:t>dlls</a:t>
            </a:r>
            <a:endParaRPr lang="en-US" dirty="0">
              <a:solidFill>
                <a:srgbClr val="00B050"/>
              </a:solidFill>
            </a:endParaRPr>
          </a:p>
          <a:p>
            <a:r>
              <a:rPr lang="en-US" dirty="0"/>
              <a:t>&gt; </a:t>
            </a:r>
            <a:r>
              <a:rPr lang="en-US" dirty="0">
                <a:solidFill>
                  <a:srgbClr val="0078D7"/>
                </a:solidFill>
              </a:rPr>
              <a:t>dotnet path-to/</a:t>
            </a:r>
            <a:r>
              <a:rPr lang="en-US" dirty="0" err="1">
                <a:solidFill>
                  <a:srgbClr val="0078D7"/>
                </a:solidFill>
              </a:rPr>
              <a:t>yourapp.dll</a:t>
            </a:r>
            <a:r>
              <a:rPr lang="en-US" dirty="0"/>
              <a:t> </a:t>
            </a:r>
            <a:r>
              <a:rPr lang="en-US" dirty="0">
                <a:solidFill>
                  <a:srgbClr val="00B050"/>
                </a:solidFill>
              </a:rPr>
              <a:t>//loads and runs</a:t>
            </a:r>
          </a:p>
          <a:p>
            <a:r>
              <a:rPr lang="en-US" dirty="0"/>
              <a:t>&gt; dotnet run </a:t>
            </a:r>
            <a:r>
              <a:rPr lang="en-US" dirty="0">
                <a:solidFill>
                  <a:srgbClr val="00B050"/>
                </a:solidFill>
              </a:rPr>
              <a:t>// same thing as the last 2 lines</a:t>
            </a:r>
          </a:p>
          <a:p>
            <a:r>
              <a:rPr lang="en-US" dirty="0"/>
              <a:t>&gt; </a:t>
            </a:r>
            <a:r>
              <a:rPr lang="en-US" dirty="0" err="1"/>
              <a:t>dotnet</a:t>
            </a:r>
            <a:r>
              <a:rPr lang="en-US" dirty="0"/>
              <a:t> test </a:t>
            </a:r>
            <a:r>
              <a:rPr lang="en-US" dirty="0">
                <a:solidFill>
                  <a:srgbClr val="00B050"/>
                </a:solidFill>
              </a:rPr>
              <a:t>// runs your </a:t>
            </a:r>
            <a:r>
              <a:rPr lang="en-US" dirty="0" err="1">
                <a:solidFill>
                  <a:srgbClr val="00B050"/>
                </a:solidFill>
              </a:rPr>
              <a:t>tests;reports</a:t>
            </a:r>
            <a:r>
              <a:rPr lang="en-US" dirty="0">
                <a:solidFill>
                  <a:srgbClr val="00B050"/>
                </a:solidFill>
              </a:rPr>
              <a:t> pass/fail</a:t>
            </a:r>
          </a:p>
          <a:p>
            <a:r>
              <a:rPr lang="en-US" dirty="0"/>
              <a:t>&gt; </a:t>
            </a:r>
            <a:r>
              <a:rPr lang="en-US" dirty="0" err="1"/>
              <a:t>dotnet</a:t>
            </a:r>
            <a:r>
              <a:rPr lang="en-US" dirty="0"/>
              <a:t> publish </a:t>
            </a:r>
            <a:r>
              <a:rPr lang="en-US" dirty="0">
                <a:solidFill>
                  <a:srgbClr val="00B050"/>
                </a:solidFill>
              </a:rPr>
              <a:t>// prepares app for distribution</a:t>
            </a:r>
          </a:p>
          <a:p>
            <a:r>
              <a:rPr lang="en-US" dirty="0"/>
              <a:t>&gt; </a:t>
            </a:r>
            <a:r>
              <a:rPr lang="en-US" dirty="0" err="1"/>
              <a:t>dotnet</a:t>
            </a:r>
            <a:r>
              <a:rPr lang="en-US" dirty="0"/>
              <a:t> pack </a:t>
            </a:r>
            <a:r>
              <a:rPr lang="en-US" dirty="0">
                <a:solidFill>
                  <a:srgbClr val="00B050"/>
                </a:solidFill>
              </a:rPr>
              <a:t>// packages library as </a:t>
            </a:r>
            <a:r>
              <a:rPr lang="en-US" dirty="0" err="1">
                <a:solidFill>
                  <a:srgbClr val="00B050"/>
                </a:solidFill>
              </a:rPr>
              <a:t>NuGet</a:t>
            </a:r>
            <a:r>
              <a:rPr lang="en-US" dirty="0">
                <a:solidFill>
                  <a:srgbClr val="00B050"/>
                </a:solidFill>
              </a:rPr>
              <a:t> package</a:t>
            </a:r>
            <a:endParaRPr lang="mr-IN" dirty="0">
              <a:solidFill>
                <a:srgbClr val="00B050"/>
              </a:solidFill>
            </a:endParaRPr>
          </a:p>
        </p:txBody>
      </p:sp>
    </p:spTree>
    <p:extLst>
      <p:ext uri="{BB962C8B-B14F-4D97-AF65-F5344CB8AC3E}">
        <p14:creationId xmlns:p14="http://schemas.microsoft.com/office/powerpoint/2010/main" val="130114316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endParaRPr lang="en-US" dirty="0"/>
          </a:p>
        </p:txBody>
      </p:sp>
      <p:sp>
        <p:nvSpPr>
          <p:cNvPr id="4" name="Text Placeholder 3"/>
          <p:cNvSpPr>
            <a:spLocks noGrp="1"/>
          </p:cNvSpPr>
          <p:nvPr>
            <p:ph type="body" sz="quarter" idx="12"/>
          </p:nvPr>
        </p:nvSpPr>
        <p:spPr/>
        <p:txBody>
          <a:bodyPr/>
          <a:lstStyle/>
          <a:p>
            <a:r>
              <a:rPr lang="en-US" dirty="0"/>
              <a:t>.NET Core Getting Started</a:t>
            </a:r>
          </a:p>
        </p:txBody>
      </p:sp>
    </p:spTree>
    <p:extLst>
      <p:ext uri="{BB962C8B-B14F-4D97-AF65-F5344CB8AC3E}">
        <p14:creationId xmlns:p14="http://schemas.microsoft.com/office/powerpoint/2010/main" val="8980145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Deployment</a:t>
            </a:r>
            <a:endParaRPr lang="en-US" sz="7200" dirty="0"/>
          </a:p>
        </p:txBody>
      </p:sp>
    </p:spTree>
    <p:extLst>
      <p:ext uri="{BB962C8B-B14F-4D97-AF65-F5344CB8AC3E}">
        <p14:creationId xmlns:p14="http://schemas.microsoft.com/office/powerpoint/2010/main" val="77471114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Development</a:t>
            </a:r>
          </a:p>
        </p:txBody>
      </p:sp>
      <p:sp>
        <p:nvSpPr>
          <p:cNvPr id="3" name="Content Placeholder 2"/>
          <p:cNvSpPr>
            <a:spLocks noGrp="1"/>
          </p:cNvSpPr>
          <p:nvPr>
            <p:ph type="body" sz="quarter" idx="10"/>
          </p:nvPr>
        </p:nvSpPr>
        <p:spPr>
          <a:xfrm>
            <a:off x="655637" y="1439862"/>
            <a:ext cx="10258637" cy="3853363"/>
          </a:xfrm>
          <a:prstGeom prst="rect">
            <a:avLst/>
          </a:prstGeom>
        </p:spPr>
        <p:txBody>
          <a:bodyPr/>
          <a:lstStyle/>
          <a:p>
            <a:r>
              <a:rPr lang="en-US" dirty="0">
                <a:latin typeface="+mn-lt"/>
              </a:rPr>
              <a:t>Install the .NET Core SDK. Includes:</a:t>
            </a:r>
          </a:p>
          <a:p>
            <a:pPr lvl="1"/>
            <a:r>
              <a:rPr lang="en-US" dirty="0"/>
              <a:t>.NET Core Tools</a:t>
            </a:r>
          </a:p>
          <a:p>
            <a:pPr lvl="1"/>
            <a:r>
              <a:rPr lang="en-US" dirty="0"/>
              <a:t>.NET Core Runtime(s)</a:t>
            </a:r>
          </a:p>
          <a:p>
            <a:pPr lvl="1"/>
            <a:endParaRPr lang="en-US" dirty="0"/>
          </a:p>
          <a:p>
            <a:r>
              <a:rPr lang="en-US" dirty="0"/>
              <a:t>Typically installed globally, via native installer</a:t>
            </a:r>
          </a:p>
          <a:p>
            <a:pPr lvl="1"/>
            <a:r>
              <a:rPr lang="en-US" dirty="0"/>
              <a:t>Can also download and copy as a zip to a private location</a:t>
            </a:r>
          </a:p>
          <a:p>
            <a:pPr lvl="1"/>
            <a:r>
              <a:rPr lang="en-US" dirty="0"/>
              <a:t>Type “which dotnet” or “where dotnet” to locate dotnet in your path.</a:t>
            </a:r>
          </a:p>
          <a:p>
            <a:pPr lvl="1"/>
            <a:endParaRPr lang="en-US" dirty="0"/>
          </a:p>
        </p:txBody>
      </p:sp>
    </p:spTree>
    <p:extLst>
      <p:ext uri="{BB962C8B-B14F-4D97-AF65-F5344CB8AC3E}">
        <p14:creationId xmlns:p14="http://schemas.microsoft.com/office/powerpoint/2010/main" val="201221062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Apps </a:t>
            </a:r>
            <a:r>
              <a:rPr lang="mr-IN" dirty="0"/>
              <a:t>–</a:t>
            </a:r>
            <a:r>
              <a:rPr lang="en-US" dirty="0"/>
              <a:t> two options</a:t>
            </a:r>
          </a:p>
        </p:txBody>
      </p:sp>
      <p:sp>
        <p:nvSpPr>
          <p:cNvPr id="3" name="Content Placeholder 2"/>
          <p:cNvSpPr>
            <a:spLocks noGrp="1"/>
          </p:cNvSpPr>
          <p:nvPr>
            <p:ph type="body" sz="quarter" idx="10"/>
          </p:nvPr>
        </p:nvSpPr>
        <p:spPr>
          <a:xfrm>
            <a:off x="655637" y="1439862"/>
            <a:ext cx="10258637" cy="5478423"/>
          </a:xfrm>
          <a:prstGeom prst="rect">
            <a:avLst/>
          </a:prstGeom>
        </p:spPr>
        <p:txBody>
          <a:bodyPr/>
          <a:lstStyle/>
          <a:p>
            <a:r>
              <a:rPr lang="en-US" dirty="0"/>
              <a:t>Global .NET Core installation (the default)</a:t>
            </a:r>
          </a:p>
          <a:p>
            <a:pPr lvl="1"/>
            <a:r>
              <a:rPr lang="en-US" dirty="0"/>
              <a:t>Called “framework-dependent app deployment”.</a:t>
            </a:r>
          </a:p>
          <a:p>
            <a:pPr lvl="1"/>
            <a:r>
              <a:rPr lang="en-US" dirty="0"/>
              <a:t>All apps share the same .NET Core runtime.</a:t>
            </a:r>
          </a:p>
          <a:p>
            <a:pPr lvl="1"/>
            <a:r>
              <a:rPr lang="en-US" dirty="0"/>
              <a:t>Apps can be OS and chip independent.</a:t>
            </a:r>
          </a:p>
          <a:p>
            <a:pPr lvl="1"/>
            <a:r>
              <a:rPr lang="en-US" dirty="0"/>
              <a:t>Great for controlled environments; benefits memory usage and servicing.</a:t>
            </a:r>
          </a:p>
          <a:p>
            <a:pPr lvl="1"/>
            <a:r>
              <a:rPr lang="en-US" dirty="0"/>
              <a:t>Launched with .NET Core host: “</a:t>
            </a:r>
            <a:r>
              <a:rPr lang="en-US" dirty="0" err="1"/>
              <a:t>dotnet</a:t>
            </a:r>
            <a:r>
              <a:rPr lang="en-US" dirty="0"/>
              <a:t> path/to/</a:t>
            </a:r>
            <a:r>
              <a:rPr lang="en-US" dirty="0" err="1"/>
              <a:t>myapp.dll</a:t>
            </a:r>
            <a:r>
              <a:rPr lang="en-US" dirty="0"/>
              <a:t>”</a:t>
            </a:r>
          </a:p>
          <a:p>
            <a:r>
              <a:rPr lang="en-US" b="1" dirty="0"/>
              <a:t>Package .NET Core with app</a:t>
            </a:r>
            <a:endParaRPr lang="en-US" dirty="0"/>
          </a:p>
          <a:p>
            <a:pPr lvl="1"/>
            <a:r>
              <a:rPr lang="en-US" b="1" dirty="0"/>
              <a:t>Called “self-contained app deployment” </a:t>
            </a:r>
          </a:p>
          <a:p>
            <a:pPr lvl="1"/>
            <a:r>
              <a:rPr lang="en-US" b="1" dirty="0"/>
              <a:t>Each app has it’s own private .NET Core runtime; uses more space.</a:t>
            </a:r>
          </a:p>
          <a:p>
            <a:pPr lvl="1"/>
            <a:r>
              <a:rPr lang="en-US" dirty="0"/>
              <a:t>Apps are OS and chip dependent/specific.</a:t>
            </a:r>
          </a:p>
          <a:p>
            <a:pPr lvl="1"/>
            <a:r>
              <a:rPr lang="en-US" dirty="0"/>
              <a:t>Great for uncontrolled environments.</a:t>
            </a:r>
          </a:p>
          <a:p>
            <a:pPr lvl="1"/>
            <a:r>
              <a:rPr lang="en-US" dirty="0"/>
              <a:t>Launched as an executable: “</a:t>
            </a:r>
            <a:r>
              <a:rPr lang="en-US" dirty="0" err="1"/>
              <a:t>myapp</a:t>
            </a:r>
            <a:r>
              <a:rPr lang="en-US" dirty="0"/>
              <a:t>”</a:t>
            </a:r>
          </a:p>
        </p:txBody>
      </p:sp>
    </p:spTree>
    <p:extLst>
      <p:ext uri="{BB962C8B-B14F-4D97-AF65-F5344CB8AC3E}">
        <p14:creationId xmlns:p14="http://schemas.microsoft.com/office/powerpoint/2010/main" val="4770832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Servicing Updates</a:t>
            </a:r>
          </a:p>
        </p:txBody>
      </p:sp>
      <p:sp>
        <p:nvSpPr>
          <p:cNvPr id="3" name="Content Placeholder 2"/>
          <p:cNvSpPr>
            <a:spLocks noGrp="1"/>
          </p:cNvSpPr>
          <p:nvPr>
            <p:ph type="body" sz="quarter" idx="10"/>
          </p:nvPr>
        </p:nvSpPr>
        <p:spPr>
          <a:xfrm>
            <a:off x="655637" y="1439862"/>
            <a:ext cx="10258637" cy="4136517"/>
          </a:xfrm>
          <a:prstGeom prst="rect">
            <a:avLst/>
          </a:prstGeom>
        </p:spPr>
        <p:txBody>
          <a:bodyPr/>
          <a:lstStyle/>
          <a:p>
            <a:r>
              <a:rPr lang="en-US" dirty="0"/>
              <a:t>.NET Core updates are installed centrally</a:t>
            </a:r>
          </a:p>
          <a:p>
            <a:r>
              <a:rPr lang="en-US" dirty="0"/>
              <a:t>Updates are shipped at least 1/quarter</a:t>
            </a:r>
          </a:p>
          <a:p>
            <a:r>
              <a:rPr lang="en-US" dirty="0"/>
              <a:t>Framework-dependent apps roll-forward to latest patch</a:t>
            </a:r>
          </a:p>
          <a:p>
            <a:pPr lvl="1"/>
            <a:r>
              <a:rPr lang="en-US" dirty="0"/>
              <a:t>Example: Apps built for 1.0.0 roll forward to 1.0.4 patch version</a:t>
            </a:r>
          </a:p>
          <a:p>
            <a:pPr lvl="1"/>
            <a:r>
              <a:rPr lang="en-US" dirty="0"/>
              <a:t>Example: Apps built for 1.0.0 do not roll forward to 1.1.x or 2.0.x versions</a:t>
            </a:r>
          </a:p>
          <a:p>
            <a:r>
              <a:rPr lang="en-US" dirty="0"/>
              <a:t>Self-contained apps must be re-published</a:t>
            </a:r>
          </a:p>
        </p:txBody>
      </p:sp>
    </p:spTree>
    <p:extLst>
      <p:ext uri="{BB962C8B-B14F-4D97-AF65-F5344CB8AC3E}">
        <p14:creationId xmlns:p14="http://schemas.microsoft.com/office/powerpoint/2010/main" val="15605006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Examples</a:t>
            </a:r>
            <a:br>
              <a:rPr lang="en-US" dirty="0"/>
            </a:br>
            <a:endParaRPr lang="en-US" dirty="0"/>
          </a:p>
        </p:txBody>
      </p:sp>
      <p:sp>
        <p:nvSpPr>
          <p:cNvPr id="3" name="Content Placeholder 2"/>
          <p:cNvSpPr>
            <a:spLocks noGrp="1"/>
          </p:cNvSpPr>
          <p:nvPr>
            <p:ph type="body" sz="quarter" idx="10"/>
          </p:nvPr>
        </p:nvSpPr>
        <p:spPr>
          <a:xfrm>
            <a:off x="655637" y="1439862"/>
            <a:ext cx="11508566" cy="4493538"/>
          </a:xfrm>
          <a:prstGeom prst="rect">
            <a:avLst/>
          </a:prstGeom>
        </p:spPr>
        <p:txBody>
          <a:bodyPr/>
          <a:lstStyle/>
          <a:p>
            <a:r>
              <a:rPr lang="en-US" dirty="0">
                <a:latin typeface="+mn-lt"/>
              </a:rPr>
              <a:t>Check out </a:t>
            </a:r>
            <a:r>
              <a:rPr lang="en-US" b="1" dirty="0">
                <a:solidFill>
                  <a:srgbClr val="FF0000"/>
                </a:solidFill>
                <a:latin typeface="+mn-lt"/>
              </a:rPr>
              <a:t>dotnet/dotnet-</a:t>
            </a:r>
            <a:r>
              <a:rPr lang="en-US" b="1" dirty="0" err="1">
                <a:solidFill>
                  <a:srgbClr val="FF0000"/>
                </a:solidFill>
                <a:latin typeface="+mn-lt"/>
              </a:rPr>
              <a:t>docker</a:t>
            </a:r>
            <a:r>
              <a:rPr lang="en-US" b="1" dirty="0">
                <a:solidFill>
                  <a:srgbClr val="FF0000"/>
                </a:solidFill>
                <a:latin typeface="+mn-lt"/>
              </a:rPr>
              <a:t>-samples</a:t>
            </a:r>
            <a:r>
              <a:rPr lang="en-US" dirty="0">
                <a:latin typeface="+mn-lt"/>
              </a:rPr>
              <a:t> for working deployment examples.</a:t>
            </a:r>
          </a:p>
          <a:p>
            <a:r>
              <a:rPr lang="en-US" dirty="0">
                <a:latin typeface="+mn-lt"/>
              </a:rPr>
              <a:t>Has both Docker and non-Docker instructions.</a:t>
            </a:r>
          </a:p>
          <a:p>
            <a:endParaRPr lang="en-US" dirty="0">
              <a:latin typeface="+mn-lt"/>
            </a:endParaRPr>
          </a:p>
          <a:p>
            <a:pPr marL="0" indent="0">
              <a:buNone/>
            </a:pPr>
            <a:r>
              <a:rPr lang="en-US" sz="6000" b="1" dirty="0">
                <a:solidFill>
                  <a:srgbClr val="FF0000"/>
                </a:solidFill>
              </a:rPr>
              <a:t>https://</a:t>
            </a:r>
            <a:r>
              <a:rPr lang="en-US" sz="6000" b="1" dirty="0" err="1">
                <a:solidFill>
                  <a:srgbClr val="FF0000"/>
                </a:solidFill>
              </a:rPr>
              <a:t>github.com</a:t>
            </a:r>
            <a:r>
              <a:rPr lang="en-US" sz="6000" b="1" dirty="0">
                <a:solidFill>
                  <a:srgbClr val="FF0000"/>
                </a:solidFill>
              </a:rPr>
              <a:t>/dotnet/dotnet-</a:t>
            </a:r>
            <a:r>
              <a:rPr lang="en-US" sz="6000" b="1" dirty="0" err="1">
                <a:solidFill>
                  <a:srgbClr val="FF0000"/>
                </a:solidFill>
              </a:rPr>
              <a:t>docker</a:t>
            </a:r>
            <a:r>
              <a:rPr lang="en-US" sz="6000" b="1" dirty="0">
                <a:solidFill>
                  <a:srgbClr val="FF0000"/>
                </a:solidFill>
              </a:rPr>
              <a:t>-samples</a:t>
            </a:r>
          </a:p>
        </p:txBody>
      </p:sp>
    </p:spTree>
    <p:extLst>
      <p:ext uri="{BB962C8B-B14F-4D97-AF65-F5344CB8AC3E}">
        <p14:creationId xmlns:p14="http://schemas.microsoft.com/office/powerpoint/2010/main" val="83686862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Self-contained apps</a:t>
            </a:r>
          </a:p>
        </p:txBody>
      </p:sp>
      <p:sp>
        <p:nvSpPr>
          <p:cNvPr id="3" name="Content Placeholder 2"/>
          <p:cNvSpPr>
            <a:spLocks noGrp="1"/>
          </p:cNvSpPr>
          <p:nvPr>
            <p:ph type="body" sz="quarter" idx="10"/>
          </p:nvPr>
        </p:nvSpPr>
        <p:spPr>
          <a:xfrm>
            <a:off x="655637" y="1439862"/>
            <a:ext cx="10258637" cy="5773888"/>
          </a:xfrm>
          <a:prstGeom prst="rect">
            <a:avLst/>
          </a:prstGeom>
        </p:spPr>
        <p:txBody>
          <a:bodyPr/>
          <a:lstStyle/>
          <a:p>
            <a:r>
              <a:rPr lang="en-US" dirty="0"/>
              <a:t>Project file must contain one or more runtime IDs, for the targeted architectures</a:t>
            </a:r>
          </a:p>
          <a:p>
            <a:pPr lvl="1"/>
            <a:r>
              <a:rPr lang="en-US" dirty="0"/>
              <a:t>&lt;</a:t>
            </a:r>
            <a:r>
              <a:rPr lang="en-US" dirty="0" err="1"/>
              <a:t>RuntimeIdentifiers</a:t>
            </a:r>
            <a:r>
              <a:rPr lang="en-US" dirty="0"/>
              <a:t>&gt;</a:t>
            </a:r>
            <a:r>
              <a:rPr lang="mr-IN" dirty="0"/>
              <a:t>win7-x64</a:t>
            </a:r>
            <a:r>
              <a:rPr lang="en-US" dirty="0"/>
              <a:t>; debian.8-x64&lt;/</a:t>
            </a:r>
            <a:r>
              <a:rPr lang="en-US" dirty="0" err="1"/>
              <a:t>RuntimeIdentifiers</a:t>
            </a:r>
            <a:r>
              <a:rPr lang="en-US" dirty="0"/>
              <a:t>&gt;</a:t>
            </a:r>
          </a:p>
          <a:p>
            <a:r>
              <a:rPr lang="en-US" dirty="0"/>
              <a:t>Publish in terms of an architecture</a:t>
            </a:r>
          </a:p>
          <a:p>
            <a:pPr lvl="1"/>
            <a:r>
              <a:rPr lang="en-US" dirty="0"/>
              <a:t>dotnet publish -c release -r </a:t>
            </a:r>
            <a:r>
              <a:rPr lang="mr-IN" dirty="0"/>
              <a:t>win7-x64</a:t>
            </a:r>
            <a:endParaRPr lang="en-US" dirty="0"/>
          </a:p>
          <a:p>
            <a:pPr lvl="1"/>
            <a:endParaRPr lang="en-US" dirty="0"/>
          </a:p>
          <a:p>
            <a:pPr marL="101600" indent="0">
              <a:buNone/>
            </a:pPr>
            <a:r>
              <a:rPr lang="en-US" dirty="0">
                <a:solidFill>
                  <a:srgbClr val="FF0000"/>
                </a:solidFill>
              </a:rPr>
              <a:t>https://</a:t>
            </a:r>
            <a:r>
              <a:rPr lang="en-US" dirty="0" err="1">
                <a:solidFill>
                  <a:srgbClr val="FF0000"/>
                </a:solidFill>
              </a:rPr>
              <a:t>github.com</a:t>
            </a:r>
            <a:r>
              <a:rPr lang="en-US" dirty="0">
                <a:solidFill>
                  <a:srgbClr val="FF0000"/>
                </a:solidFill>
              </a:rPr>
              <a:t>/dotnet/dotnet-</a:t>
            </a:r>
            <a:r>
              <a:rPr lang="en-US" dirty="0" err="1">
                <a:solidFill>
                  <a:srgbClr val="FF0000"/>
                </a:solidFill>
              </a:rPr>
              <a:t>docker</a:t>
            </a:r>
            <a:r>
              <a:rPr lang="en-US" dirty="0">
                <a:solidFill>
                  <a:srgbClr val="FF0000"/>
                </a:solidFill>
              </a:rPr>
              <a:t>-samples/tree/master/</a:t>
            </a:r>
            <a:r>
              <a:rPr lang="en-US" dirty="0" err="1">
                <a:solidFill>
                  <a:srgbClr val="FF0000"/>
                </a:solidFill>
              </a:rPr>
              <a:t>dotnetapp-selfcontained</a:t>
            </a:r>
            <a:endParaRPr lang="en-US" dirty="0">
              <a:solidFill>
                <a:srgbClr val="FF0000"/>
              </a:solidFill>
            </a:endParaRPr>
          </a:p>
          <a:p>
            <a:endParaRPr lang="en-US" dirty="0"/>
          </a:p>
          <a:p>
            <a:endParaRPr lang="en-US" dirty="0"/>
          </a:p>
        </p:txBody>
      </p:sp>
    </p:spTree>
    <p:extLst>
      <p:ext uri="{BB962C8B-B14F-4D97-AF65-F5344CB8AC3E}">
        <p14:creationId xmlns:p14="http://schemas.microsoft.com/office/powerpoint/2010/main" val="193040061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Deploying Standalone apps with Docker</a:t>
            </a:r>
          </a:p>
        </p:txBody>
      </p:sp>
    </p:spTree>
    <p:extLst>
      <p:ext uri="{BB962C8B-B14F-4D97-AF65-F5344CB8AC3E}">
        <p14:creationId xmlns:p14="http://schemas.microsoft.com/office/powerpoint/2010/main" val="18845535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.NET Core -- Cross-platform </a:t>
            </a:r>
            <a:r>
              <a:rPr lang="en-US" dirty="0"/>
              <a:t>services</a:t>
            </a:r>
          </a:p>
        </p:txBody>
      </p:sp>
      <p:sp>
        <p:nvSpPr>
          <p:cNvPr id="69" name="TextBox 68"/>
          <p:cNvSpPr txBox="1"/>
          <p:nvPr/>
        </p:nvSpPr>
        <p:spPr>
          <a:xfrm>
            <a:off x="731832" y="5163645"/>
            <a:ext cx="9005562" cy="1533267"/>
          </a:xfrm>
          <a:prstGeom prst="rect">
            <a:avLst/>
          </a:prstGeom>
          <a:solidFill>
            <a:srgbClr val="D2D2D2"/>
          </a:solidFill>
        </p:spPr>
        <p:txBody>
          <a:bodyPr wrap="square" lIns="182854" tIns="146283" rIns="182854" bIns="146283" rtlCol="0" anchor="ctr">
            <a:noAutofit/>
          </a:bodyPr>
          <a:lstStyle/>
          <a:p>
            <a:pPr marL="0" marR="0" lvl="0" indent="0" algn="ctr" defTabSz="914049" rtl="0" eaLnBrk="1" fontAlgn="auto" latinLnBrk="0" hangingPunct="1">
              <a:lnSpc>
                <a:spcPct val="90000"/>
              </a:lnSpc>
              <a:spcBef>
                <a:spcPts val="0"/>
              </a:spcBef>
              <a:spcAft>
                <a:spcPts val="0"/>
              </a:spcAft>
              <a:buClrTx/>
              <a:buSzTx/>
              <a:buFontTx/>
              <a:buNone/>
              <a:tabLst/>
              <a:defRPr/>
            </a:pPr>
            <a:endParaRPr kumimoji="0" lang="en-US" sz="1599" b="0" i="0" u="none" strike="noStrike" kern="0" cap="none" spc="0" normalizeH="0" baseline="0" noProof="0" dirty="0">
              <a:ln>
                <a:noFill/>
              </a:ln>
              <a:solidFill>
                <a:sysClr val="windowText" lastClr="000000"/>
              </a:solidFill>
              <a:effectLst/>
              <a:uLnTx/>
              <a:uFillTx/>
              <a:latin typeface="Segoe UI Semilight" panose="020B0402040204020203" pitchFamily="34" charset="0"/>
              <a:ea typeface="+mn-ea"/>
              <a:cs typeface="Segoe UI Semilight" panose="020B0402040204020203" pitchFamily="34" charset="0"/>
            </a:endParaRPr>
          </a:p>
        </p:txBody>
      </p:sp>
      <p:sp>
        <p:nvSpPr>
          <p:cNvPr id="70" name="TextBox 69"/>
          <p:cNvSpPr txBox="1"/>
          <p:nvPr/>
        </p:nvSpPr>
        <p:spPr>
          <a:xfrm>
            <a:off x="822886"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kern="0">
                <a:solidFill>
                  <a:sysClr val="windowText" lastClr="000000"/>
                </a:solidFill>
                <a:latin typeface="Segoe UI Semibold" panose="020B0702040204020203" pitchFamily="34" charset="0"/>
                <a:cs typeface="Segoe UI Semibold" panose="020B07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Compilers</a:t>
            </a:r>
          </a:p>
        </p:txBody>
      </p:sp>
      <p:sp>
        <p:nvSpPr>
          <p:cNvPr id="71" name="TextBox 70"/>
          <p:cNvSpPr txBox="1"/>
          <p:nvPr/>
        </p:nvSpPr>
        <p:spPr>
          <a:xfrm>
            <a:off x="3839978"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Languages</a:t>
            </a:r>
          </a:p>
        </p:txBody>
      </p:sp>
      <p:sp>
        <p:nvSpPr>
          <p:cNvPr id="72" name="TextBox 71"/>
          <p:cNvSpPr txBox="1"/>
          <p:nvPr/>
        </p:nvSpPr>
        <p:spPr>
          <a:xfrm>
            <a:off x="6857070"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Runtime components</a:t>
            </a:r>
          </a:p>
        </p:txBody>
      </p:sp>
      <p:sp>
        <p:nvSpPr>
          <p:cNvPr id="73" name="TextBox 72"/>
          <p:cNvSpPr txBox="1"/>
          <p:nvPr/>
        </p:nvSpPr>
        <p:spPr>
          <a:xfrm>
            <a:off x="731832" y="5139457"/>
            <a:ext cx="9005562" cy="41142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COMMON INFRASTRUCTURE</a:t>
            </a:r>
          </a:p>
        </p:txBody>
      </p:sp>
      <p:sp>
        <p:nvSpPr>
          <p:cNvPr id="82" name="TextBox 81"/>
          <p:cNvSpPr txBox="1"/>
          <p:nvPr/>
        </p:nvSpPr>
        <p:spPr>
          <a:xfrm>
            <a:off x="731833" y="3634321"/>
            <a:ext cx="9005562" cy="1417084"/>
          </a:xfrm>
          <a:prstGeom prst="rect">
            <a:avLst/>
          </a:prstGeom>
          <a:solidFill>
            <a:srgbClr val="FF8C00"/>
          </a:solidFill>
        </p:spPr>
        <p:txBody>
          <a:bodyPr wrap="square" lIns="182854" tIns="146283" rIns="182854" bIns="146283"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FFFFFF"/>
                </a:solidFill>
                <a:effectLst/>
                <a:uLnTx/>
                <a:uFillTx/>
                <a:latin typeface="Segoe UI"/>
                <a:ea typeface="+mn-ea"/>
                <a:cs typeface="Segoe UI Semibold" panose="020B0702040204020203" pitchFamily="34" charset="0"/>
              </a:rPr>
              <a:t>.NET STANDARD LIBRARY</a:t>
            </a:r>
          </a:p>
        </p:txBody>
      </p:sp>
      <p:grpSp>
        <p:nvGrpSpPr>
          <p:cNvPr id="103" name="Group 102"/>
          <p:cNvGrpSpPr/>
          <p:nvPr/>
        </p:nvGrpSpPr>
        <p:grpSpPr>
          <a:xfrm>
            <a:off x="9828451" y="1394167"/>
            <a:ext cx="1965682" cy="5299712"/>
            <a:chOff x="7489548" y="1582077"/>
            <a:chExt cx="1929967" cy="5197742"/>
          </a:xfrm>
          <a:solidFill>
            <a:srgbClr val="FFFFFF">
              <a:lumMod val="85000"/>
            </a:srgbClr>
          </a:solidFill>
        </p:grpSpPr>
        <p:sp>
          <p:nvSpPr>
            <p:cNvPr id="110" name="Rectangle 109"/>
            <p:cNvSpPr/>
            <p:nvPr/>
          </p:nvSpPr>
          <p:spPr bwMode="auto">
            <a:xfrm>
              <a:off x="7489549" y="1582078"/>
              <a:ext cx="1929966" cy="5197741"/>
            </a:xfrm>
            <a:prstGeom prst="rect">
              <a:avLst/>
            </a:prstGeom>
            <a:grpFill/>
            <a:ln w="25400" cap="flat" cmpd="sng" algn="ctr">
              <a:noFill/>
              <a:prstDash val="solid"/>
              <a:headEnd type="none" w="med" len="med"/>
              <a:tailEnd type="none" w="med" len="med"/>
            </a:ln>
            <a:effectLst/>
          </p:spPr>
          <p:txBody>
            <a:bodyPr vert="horz" wrap="square" lIns="182854" tIns="146283" rIns="182854" bIns="146283" numCol="1" rtlCol="0" anchor="t" anchorCtr="0" compatLnSpc="1">
              <a:prstTxWarp prst="textNoShape">
                <a:avLst/>
              </a:prstTxWarp>
            </a:bodyPr>
            <a:lstStyle/>
            <a:p>
              <a:pPr marL="0" marR="0" lvl="0" indent="0" algn="l" defTabSz="912423" rtl="0" eaLnBrk="1" fontAlgn="auto" latinLnBrk="0" hangingPunct="1">
                <a:lnSpc>
                  <a:spcPct val="100000"/>
                </a:lnSpc>
                <a:spcBef>
                  <a:spcPts val="0"/>
                </a:spcBef>
                <a:spcAft>
                  <a:spcPts val="0"/>
                </a:spcAft>
                <a:buClrTx/>
                <a:buSzTx/>
                <a:buFontTx/>
                <a:buNone/>
                <a:tabLst/>
                <a:defRPr/>
              </a:pPr>
              <a:r>
                <a:rPr kumimoji="0" lang="en-US" sz="2797"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111" name="TextBox 110"/>
            <p:cNvSpPr txBox="1"/>
            <p:nvPr/>
          </p:nvSpPr>
          <p:spPr>
            <a:xfrm>
              <a:off x="7489548" y="1582077"/>
              <a:ext cx="1929965" cy="627675"/>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l" defTabSz="932417" rtl="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TOOLS</a:t>
              </a:r>
            </a:p>
          </p:txBody>
        </p:sp>
      </p:grpSp>
      <p:grpSp>
        <p:nvGrpSpPr>
          <p:cNvPr id="104" name="Group 103"/>
          <p:cNvGrpSpPr/>
          <p:nvPr/>
        </p:nvGrpSpPr>
        <p:grpSpPr>
          <a:xfrm>
            <a:off x="10037203" y="2171273"/>
            <a:ext cx="1548177" cy="1350808"/>
            <a:chOff x="10404342" y="1920240"/>
            <a:chExt cx="1548397" cy="1351000"/>
          </a:xfrm>
        </p:grpSpPr>
        <p:pic>
          <p:nvPicPr>
            <p:cNvPr id="108" name="Picture 107"/>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267" r="9586"/>
            <a:stretch/>
          </p:blipFill>
          <p:spPr bwMode="auto">
            <a:xfrm>
              <a:off x="10831921" y="1920240"/>
              <a:ext cx="693238" cy="1174557"/>
            </a:xfrm>
            <a:prstGeom prst="rect">
              <a:avLst/>
            </a:prstGeom>
            <a:solidFill>
              <a:srgbClr val="FFFFFF">
                <a:lumMod val="85000"/>
              </a:srgbClr>
            </a:solidFill>
            <a:ln>
              <a:noFill/>
            </a:ln>
            <a:extLst/>
          </p:spPr>
        </p:pic>
        <p:sp>
          <p:nvSpPr>
            <p:cNvPr id="109" name="TextBox 108"/>
            <p:cNvSpPr txBox="1"/>
            <p:nvPr/>
          </p:nvSpPr>
          <p:spPr>
            <a:xfrm>
              <a:off x="10404342" y="2763859"/>
              <a:ext cx="1548397" cy="507381"/>
            </a:xfrm>
            <a:prstGeom prst="rect">
              <a:avLst/>
            </a:prstGeom>
            <a:solidFill>
              <a:srgbClr val="FFFFFF">
                <a:lumMod val="85000"/>
              </a:srgbClr>
            </a:solidFill>
          </p:spPr>
          <p:txBody>
            <a:bodyPr wrap="square" lIns="93260" tIns="146283" rIns="93260" bIns="146283" rtlCol="0">
              <a:spAutoFit/>
            </a:bodyPr>
            <a:lstStyle/>
            <a:p>
              <a:pPr marL="0" marR="0" lvl="0" indent="0" algn="ctr" defTabSz="914049" rtl="0"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Visual Studio</a:t>
              </a:r>
            </a:p>
          </p:txBody>
        </p:sp>
      </p:grpSp>
      <p:sp>
        <p:nvSpPr>
          <p:cNvPr id="35" name="Rectangle 34"/>
          <p:cNvSpPr/>
          <p:nvPr/>
        </p:nvSpPr>
        <p:spPr bwMode="auto">
          <a:xfrm>
            <a:off x="6766015" y="1394167"/>
            <a:ext cx="2971379" cy="2127914"/>
          </a:xfrm>
          <a:prstGeom prst="rect">
            <a:avLst/>
          </a:prstGeom>
          <a:solidFill>
            <a:srgbClr val="505050"/>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XAMARIN</a:t>
            </a:r>
          </a:p>
        </p:txBody>
      </p:sp>
      <p:sp>
        <p:nvSpPr>
          <p:cNvPr id="36" name="Rectangle 35"/>
          <p:cNvSpPr/>
          <p:nvPr/>
        </p:nvSpPr>
        <p:spPr bwMode="auto">
          <a:xfrm>
            <a:off x="731897" y="1394166"/>
            <a:ext cx="2971379" cy="2127914"/>
          </a:xfrm>
          <a:prstGeom prst="rect">
            <a:avLst/>
          </a:prstGeom>
          <a:solidFill>
            <a:srgbClr val="D83B01"/>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 FRAMEWORK</a:t>
            </a: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WINDOWS UWP</a:t>
            </a:r>
          </a:p>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p:txBody>
      </p:sp>
      <p:sp>
        <p:nvSpPr>
          <p:cNvPr id="37" name="Rectangle 36"/>
          <p:cNvSpPr/>
          <p:nvPr/>
        </p:nvSpPr>
        <p:spPr bwMode="auto">
          <a:xfrm>
            <a:off x="3748955" y="1394166"/>
            <a:ext cx="2971379" cy="2127914"/>
          </a:xfrm>
          <a:prstGeom prst="rect">
            <a:avLst/>
          </a:prstGeom>
          <a:solidFill>
            <a:srgbClr val="0078D7"/>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 CORE</a:t>
            </a: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ASP.NET</a:t>
            </a:r>
          </a:p>
        </p:txBody>
      </p:sp>
      <p:sp>
        <p:nvSpPr>
          <p:cNvPr id="38" name="TextBox 2"/>
          <p:cNvSpPr txBox="1"/>
          <p:nvPr/>
        </p:nvSpPr>
        <p:spPr>
          <a:xfrm>
            <a:off x="731835" y="1394166"/>
            <a:ext cx="2971442"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DESKTOP</a:t>
            </a:r>
          </a:p>
        </p:txBody>
      </p:sp>
      <p:sp>
        <p:nvSpPr>
          <p:cNvPr id="39" name="TextBox 2"/>
          <p:cNvSpPr txBox="1"/>
          <p:nvPr/>
        </p:nvSpPr>
        <p:spPr>
          <a:xfrm>
            <a:off x="3748957" y="1396893"/>
            <a:ext cx="2971379"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CLOUD</a:t>
            </a:r>
          </a:p>
        </p:txBody>
      </p:sp>
      <p:sp>
        <p:nvSpPr>
          <p:cNvPr id="40" name="TextBox 2"/>
          <p:cNvSpPr txBox="1"/>
          <p:nvPr/>
        </p:nvSpPr>
        <p:spPr>
          <a:xfrm>
            <a:off x="6766015" y="1394166"/>
            <a:ext cx="2971381"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MOBILE</a:t>
            </a:r>
          </a:p>
        </p:txBody>
      </p:sp>
      <p:sp>
        <p:nvSpPr>
          <p:cNvPr id="28" name="Rectangle 27"/>
          <p:cNvSpPr/>
          <p:nvPr/>
        </p:nvSpPr>
        <p:spPr bwMode="auto">
          <a:xfrm>
            <a:off x="353544" y="1190485"/>
            <a:ext cx="3395410" cy="2331595"/>
          </a:xfrm>
          <a:prstGeom prst="rect">
            <a:avLst/>
          </a:prstGeom>
          <a:solidFill>
            <a:srgbClr val="F8F8F8">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nvGrpSpPr>
          <p:cNvPr id="41" name="Group 40"/>
          <p:cNvGrpSpPr/>
          <p:nvPr/>
        </p:nvGrpSpPr>
        <p:grpSpPr>
          <a:xfrm>
            <a:off x="9830335" y="4889625"/>
            <a:ext cx="1965681" cy="1350807"/>
            <a:chOff x="10195561" y="3458117"/>
            <a:chExt cx="1965960" cy="1350999"/>
          </a:xfrm>
        </p:grpSpPr>
        <p:sp>
          <p:nvSpPr>
            <p:cNvPr id="42" name="TextBox 41"/>
            <p:cNvSpPr txBox="1"/>
            <p:nvPr/>
          </p:nvSpPr>
          <p:spPr>
            <a:xfrm>
              <a:off x="10195561" y="4301735"/>
              <a:ext cx="1965960" cy="507381"/>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 Code</a:t>
              </a:r>
            </a:p>
          </p:txBody>
        </p:sp>
        <p:pic>
          <p:nvPicPr>
            <p:cNvPr id="43" name="Picture 42"/>
            <p:cNvPicPr>
              <a:picLocks noChangeAspect="1" noChangeArrowheads="1"/>
            </p:cNvPicPr>
            <p:nvPr/>
          </p:nvPicPr>
          <p:blipFill rotWithShape="1">
            <a:blip r:embed="rId3" cstate="print">
              <a:duotone>
                <a:srgbClr val="0078D7">
                  <a:shade val="45000"/>
                  <a:satMod val="135000"/>
                </a:srgbClr>
                <a:prstClr val="white"/>
              </a:duotone>
              <a:extLst>
                <a:ext uri="{28A0092B-C50C-407E-A947-70E740481C1C}">
                  <a14:useLocalDpi xmlns:a14="http://schemas.microsoft.com/office/drawing/2010/main" val="0"/>
                </a:ext>
              </a:extLst>
            </a:blip>
            <a:srcRect l="25414" r="11806"/>
            <a:stretch/>
          </p:blipFill>
          <p:spPr bwMode="auto">
            <a:xfrm>
              <a:off x="10852015" y="3458117"/>
              <a:ext cx="653051" cy="1174558"/>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44" name="TextBox 43"/>
          <p:cNvSpPr txBox="1"/>
          <p:nvPr/>
        </p:nvSpPr>
        <p:spPr>
          <a:xfrm>
            <a:off x="9825772" y="4543626"/>
            <a:ext cx="1965681" cy="507309"/>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 for Mac</a:t>
            </a:r>
          </a:p>
        </p:txBody>
      </p:sp>
      <p:pic>
        <p:nvPicPr>
          <p:cNvPr id="45" name="Picture 44"/>
          <p:cNvPicPr>
            <a:picLocks noChangeAspect="1"/>
          </p:cNvPicPr>
          <p:nvPr/>
        </p:nvPicPr>
        <p:blipFill>
          <a:blip r:embed="rId4"/>
          <a:stretch>
            <a:fillRect/>
          </a:stretch>
        </p:blipFill>
        <p:spPr>
          <a:xfrm>
            <a:off x="10344174" y="3588701"/>
            <a:ext cx="928876" cy="928876"/>
          </a:xfrm>
          <a:prstGeom prst="rect">
            <a:avLst/>
          </a:prstGeom>
        </p:spPr>
      </p:pic>
      <p:sp>
        <p:nvSpPr>
          <p:cNvPr id="2" name="Rectangle 1"/>
          <p:cNvSpPr/>
          <p:nvPr/>
        </p:nvSpPr>
        <p:spPr bwMode="auto">
          <a:xfrm>
            <a:off x="6766012" y="1302726"/>
            <a:ext cx="5304321" cy="2331595"/>
          </a:xfrm>
          <a:prstGeom prst="rect">
            <a:avLst/>
          </a:prstGeom>
          <a:solidFill>
            <a:srgbClr val="F8F8F8">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27" name="Rectangle 26"/>
          <p:cNvSpPr/>
          <p:nvPr/>
        </p:nvSpPr>
        <p:spPr bwMode="auto">
          <a:xfrm>
            <a:off x="304904" y="3622661"/>
            <a:ext cx="11765429" cy="3208335"/>
          </a:xfrm>
          <a:prstGeom prst="rect">
            <a:avLst/>
          </a:prstGeom>
          <a:solidFill>
            <a:srgbClr val="F8F8F8">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188117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a:t>
            </a:r>
            <a:endParaRPr lang="en-US" sz="7200" dirty="0"/>
          </a:p>
        </p:txBody>
      </p:sp>
    </p:spTree>
    <p:extLst>
      <p:ext uri="{BB962C8B-B14F-4D97-AF65-F5344CB8AC3E}">
        <p14:creationId xmlns:p14="http://schemas.microsoft.com/office/powerpoint/2010/main" val="96165187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in a Nutshell</a:t>
            </a:r>
          </a:p>
        </p:txBody>
      </p:sp>
      <p:sp>
        <p:nvSpPr>
          <p:cNvPr id="20" name="Rectangle 19"/>
          <p:cNvSpPr/>
          <p:nvPr/>
        </p:nvSpPr>
        <p:spPr bwMode="auto">
          <a:xfrm>
            <a:off x="6478259" y="3759537"/>
            <a:ext cx="4643210" cy="2390317"/>
          </a:xfrm>
          <a:prstGeom prst="rect">
            <a:avLst/>
          </a:prstGeom>
          <a:solidFill>
            <a:srgbClr val="5C2D91"/>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marL="0" marR="0" lvl="0" indent="0" defTabSz="913688"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ndParaRPr>
          </a:p>
        </p:txBody>
      </p:sp>
      <p:sp>
        <p:nvSpPr>
          <p:cNvPr id="21" name="Rectangle 20"/>
          <p:cNvSpPr/>
          <p:nvPr/>
        </p:nvSpPr>
        <p:spPr bwMode="auto">
          <a:xfrm>
            <a:off x="1214867" y="3759537"/>
            <a:ext cx="5197656" cy="2390316"/>
          </a:xfrm>
          <a:prstGeom prst="rect">
            <a:avLst/>
          </a:prstGeom>
          <a:solidFill>
            <a:srgbClr val="5C2D91"/>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marL="0" marR="0" lvl="0" indent="0" defTabSz="913688"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rPr>
              <a:t>  </a:t>
            </a:r>
          </a:p>
        </p:txBody>
      </p:sp>
      <p:sp>
        <p:nvSpPr>
          <p:cNvPr id="22" name="TextBox 21"/>
          <p:cNvSpPr txBox="1"/>
          <p:nvPr/>
        </p:nvSpPr>
        <p:spPr>
          <a:xfrm>
            <a:off x="1280603" y="4269080"/>
            <a:ext cx="5173526" cy="531737"/>
          </a:xfrm>
          <a:prstGeom prst="rect">
            <a:avLst/>
          </a:prstGeom>
          <a:noFill/>
        </p:spPr>
        <p:txBody>
          <a:bodyPr wrap="square" rtlCol="0">
            <a:spAutoFit/>
          </a:bodyPr>
          <a:lstStyle/>
          <a:p>
            <a:pPr algn="ctr" defTabSz="913990"/>
            <a:r>
              <a:rPr lang="en-US" sz="2800" b="1" dirty="0">
                <a:solidFill>
                  <a:srgbClr val="FFFFFF"/>
                </a:solidFill>
                <a:latin typeface="Segoe UI Semibold" panose="020B0702040204020203" pitchFamily="34" charset="0"/>
                <a:cs typeface="Segoe UI Semibold" panose="020B0702040204020203" pitchFamily="34" charset="0"/>
              </a:rPr>
              <a:t>.NET Framework</a:t>
            </a:r>
          </a:p>
        </p:txBody>
      </p:sp>
      <p:sp>
        <p:nvSpPr>
          <p:cNvPr id="23" name="TextBox 22"/>
          <p:cNvSpPr txBox="1"/>
          <p:nvPr/>
        </p:nvSpPr>
        <p:spPr>
          <a:xfrm>
            <a:off x="6592653" y="4280755"/>
            <a:ext cx="4424508" cy="531737"/>
          </a:xfrm>
          <a:prstGeom prst="rect">
            <a:avLst/>
          </a:prstGeom>
          <a:noFill/>
        </p:spPr>
        <p:txBody>
          <a:bodyPr wrap="square" rtlCol="0">
            <a:spAutoFit/>
          </a:bodyPr>
          <a:lstStyle/>
          <a:p>
            <a:pPr algn="ctr" defTabSz="913990"/>
            <a:r>
              <a:rPr lang="en-US" sz="2800" b="1" dirty="0">
                <a:solidFill>
                  <a:srgbClr val="FFFFFF"/>
                </a:solidFill>
                <a:latin typeface="Segoe UI Semibold" panose="020B0702040204020203" pitchFamily="34" charset="0"/>
                <a:cs typeface="Segoe UI Semibold" panose="020B0702040204020203" pitchFamily="34" charset="0"/>
              </a:rPr>
              <a:t>.NET </a:t>
            </a:r>
            <a:r>
              <a:rPr lang="en-US" sz="2800" dirty="0">
                <a:solidFill>
                  <a:srgbClr val="FFFFFF"/>
                </a:solidFill>
                <a:latin typeface="Segoe UI Semibold" panose="020B0702040204020203" pitchFamily="34" charset="0"/>
                <a:cs typeface="Segoe UI Semibold" panose="020B0702040204020203" pitchFamily="34" charset="0"/>
              </a:rPr>
              <a:t>Core</a:t>
            </a:r>
            <a:r>
              <a:rPr lang="en-US" sz="2800" b="1" dirty="0">
                <a:solidFill>
                  <a:srgbClr val="FFFFFF"/>
                </a:solidFill>
                <a:latin typeface="Segoe UI Semibold" panose="020B0702040204020203" pitchFamily="34" charset="0"/>
                <a:cs typeface="Segoe UI Semibold" panose="020B0702040204020203" pitchFamily="34" charset="0"/>
              </a:rPr>
              <a:t> </a:t>
            </a:r>
          </a:p>
        </p:txBody>
      </p:sp>
      <p:pic>
        <p:nvPicPr>
          <p:cNvPr id="24" name="Picture 2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779289" y="5444011"/>
            <a:ext cx="382157" cy="449931"/>
          </a:xfrm>
          <a:prstGeom prst="rect">
            <a:avLst/>
          </a:prstGeom>
        </p:spPr>
      </p:pic>
      <p:pic>
        <p:nvPicPr>
          <p:cNvPr id="25" name="Picture 2" descr="http://files.softicons.com/download/system-icons/windows-8-metro-icons-by-dakirby309/png/512x512/Folders%20&amp;%20OS/Linux.pn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644949" y="5440421"/>
            <a:ext cx="510157" cy="50084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C:\temp\WinAzure_rgb_Wht_S.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371" t="15460" r="80628" b="15496"/>
          <a:stretch/>
        </p:blipFill>
        <p:spPr bwMode="auto">
          <a:xfrm>
            <a:off x="7304080" y="5400278"/>
            <a:ext cx="546044" cy="55456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temp\WinAzure_rgb_Wht_S.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371" t="15460" r="80628" b="15496"/>
          <a:stretch/>
        </p:blipFill>
        <p:spPr bwMode="auto">
          <a:xfrm>
            <a:off x="3779501" y="5400278"/>
            <a:ext cx="546044" cy="554567"/>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1602661" y="4777266"/>
            <a:ext cx="4817610" cy="584436"/>
          </a:xfrm>
          <a:prstGeom prst="rect">
            <a:avLst/>
          </a:prstGeom>
        </p:spPr>
        <p:txBody>
          <a:bodyPr wrap="square">
            <a:spAutoFit/>
          </a:bodyPr>
          <a:lstStyle/>
          <a:p>
            <a:pPr lvl="0" algn="ctr" defTabSz="913736">
              <a:defRPr/>
            </a:pPr>
            <a:r>
              <a:rPr lang="en-US" sz="1567" i="1" kern="0" dirty="0">
                <a:solidFill>
                  <a:srgbClr val="FFFFFF"/>
                </a:solidFill>
              </a:rPr>
              <a:t>Platform for .NET applications on Windows</a:t>
            </a:r>
          </a:p>
          <a:p>
            <a:pPr marL="0" marR="0" lvl="0" indent="0" algn="ctr" defTabSz="913736" eaLnBrk="1" fontAlgn="auto" latinLnBrk="0" hangingPunct="1">
              <a:lnSpc>
                <a:spcPct val="100000"/>
              </a:lnSpc>
              <a:spcBef>
                <a:spcPts val="0"/>
              </a:spcBef>
              <a:spcAft>
                <a:spcPts val="0"/>
              </a:spcAft>
              <a:buClrTx/>
              <a:buSzTx/>
              <a:buFontTx/>
              <a:buNone/>
              <a:tabLst/>
              <a:defRPr/>
            </a:pPr>
            <a:endParaRPr kumimoji="0" lang="en-US" sz="1567" b="0" i="1" u="none" strike="noStrike" kern="0" cap="none" spc="0" normalizeH="0" baseline="0" noProof="0" dirty="0">
              <a:ln>
                <a:noFill/>
              </a:ln>
              <a:solidFill>
                <a:srgbClr val="FFFFFF"/>
              </a:solidFill>
              <a:effectLst/>
              <a:uLnTx/>
              <a:uFillTx/>
            </a:endParaRPr>
          </a:p>
        </p:txBody>
      </p:sp>
      <p:sp>
        <p:nvSpPr>
          <p:cNvPr id="29" name="Rectangle 28"/>
          <p:cNvSpPr/>
          <p:nvPr/>
        </p:nvSpPr>
        <p:spPr>
          <a:xfrm>
            <a:off x="6672974" y="4726053"/>
            <a:ext cx="4276112" cy="584436"/>
          </a:xfrm>
          <a:prstGeom prst="rect">
            <a:avLst/>
          </a:prstGeom>
        </p:spPr>
        <p:txBody>
          <a:bodyPr wrap="square">
            <a:spAutoFit/>
          </a:bodyPr>
          <a:lstStyle/>
          <a:p>
            <a:pPr marL="0" marR="0" lvl="0" indent="0" algn="ctr" defTabSz="913736" eaLnBrk="1" fontAlgn="auto" latinLnBrk="0" hangingPunct="1">
              <a:lnSpc>
                <a:spcPct val="100000"/>
              </a:lnSpc>
              <a:spcBef>
                <a:spcPts val="0"/>
              </a:spcBef>
              <a:spcAft>
                <a:spcPts val="0"/>
              </a:spcAft>
              <a:buClrTx/>
              <a:buSzTx/>
              <a:buFontTx/>
              <a:buNone/>
              <a:tabLst/>
              <a:defRPr/>
            </a:pPr>
            <a:r>
              <a:rPr kumimoji="0" lang="en-US" sz="1567" b="0" i="1" u="none" strike="noStrike" kern="0" cap="none" spc="0" normalizeH="0" baseline="0" noProof="0" dirty="0">
                <a:ln>
                  <a:noFill/>
                </a:ln>
                <a:solidFill>
                  <a:srgbClr val="FFFFFF"/>
                </a:solidFill>
                <a:effectLst/>
                <a:uLnTx/>
                <a:uFillTx/>
              </a:rPr>
              <a:t>Cross-platform, modular libraries &amp; runtime optimized for server and cloud workloads</a:t>
            </a:r>
          </a:p>
        </p:txBody>
      </p:sp>
      <p:sp>
        <p:nvSpPr>
          <p:cNvPr id="30" name="Rectangle 29"/>
          <p:cNvSpPr/>
          <p:nvPr/>
        </p:nvSpPr>
        <p:spPr bwMode="auto">
          <a:xfrm>
            <a:off x="1214867" y="2582862"/>
            <a:ext cx="3966733" cy="1117557"/>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ASP.NET 4.6</a:t>
            </a:r>
          </a:p>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r>
              <a:rPr kumimoji="0" lang="en-US" sz="1961"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System.Web</a:t>
            </a: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p>
        </p:txBody>
      </p:sp>
      <p:sp>
        <p:nvSpPr>
          <p:cNvPr id="31" name="Rectangle 30"/>
          <p:cNvSpPr/>
          <p:nvPr/>
        </p:nvSpPr>
        <p:spPr bwMode="auto">
          <a:xfrm>
            <a:off x="2592066" y="1746504"/>
            <a:ext cx="1238254" cy="7772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MVC</a:t>
            </a:r>
          </a:p>
        </p:txBody>
      </p:sp>
      <p:sp>
        <p:nvSpPr>
          <p:cNvPr id="32" name="Rectangle 31"/>
          <p:cNvSpPr/>
          <p:nvPr/>
        </p:nvSpPr>
        <p:spPr bwMode="auto">
          <a:xfrm>
            <a:off x="5252720" y="1744662"/>
            <a:ext cx="5868748" cy="772857"/>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ASP.NET Core MVC</a:t>
            </a:r>
          </a:p>
        </p:txBody>
      </p:sp>
      <p:sp>
        <p:nvSpPr>
          <p:cNvPr id="33" name="Rectangle 32"/>
          <p:cNvSpPr/>
          <p:nvPr/>
        </p:nvSpPr>
        <p:spPr bwMode="auto">
          <a:xfrm>
            <a:off x="5252720" y="2582861"/>
            <a:ext cx="5868748" cy="1117558"/>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ASP.NET Core 1.0</a:t>
            </a:r>
          </a:p>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r>
              <a:rPr kumimoji="0" lang="en-US" sz="1961"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Microsoft.AspNetCore</a:t>
            </a: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p>
        </p:txBody>
      </p:sp>
      <p:sp>
        <p:nvSpPr>
          <p:cNvPr id="34" name="Rectangle 33"/>
          <p:cNvSpPr/>
          <p:nvPr/>
        </p:nvSpPr>
        <p:spPr bwMode="auto">
          <a:xfrm>
            <a:off x="3901440" y="1746504"/>
            <a:ext cx="1280160" cy="7772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Web API</a:t>
            </a:r>
          </a:p>
        </p:txBody>
      </p:sp>
      <p:sp>
        <p:nvSpPr>
          <p:cNvPr id="35" name="Rectangle 34"/>
          <p:cNvSpPr/>
          <p:nvPr/>
        </p:nvSpPr>
        <p:spPr bwMode="auto">
          <a:xfrm>
            <a:off x="1216152" y="1746504"/>
            <a:ext cx="1304794" cy="7772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Web</a:t>
            </a:r>
          </a:p>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Forms</a:t>
            </a:r>
          </a:p>
        </p:txBody>
      </p:sp>
    </p:spTree>
    <p:extLst>
      <p:ext uri="{BB962C8B-B14F-4D97-AF65-F5344CB8AC3E}">
        <p14:creationId xmlns:p14="http://schemas.microsoft.com/office/powerpoint/2010/main" val="2034755928"/>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features</a:t>
            </a:r>
          </a:p>
        </p:txBody>
      </p:sp>
      <p:sp>
        <p:nvSpPr>
          <p:cNvPr id="3" name="Text Placeholder 2"/>
          <p:cNvSpPr>
            <a:spLocks noGrp="1"/>
          </p:cNvSpPr>
          <p:nvPr>
            <p:ph type="body" sz="quarter" idx="10"/>
          </p:nvPr>
        </p:nvSpPr>
        <p:spPr>
          <a:xfrm>
            <a:off x="274638" y="1212850"/>
            <a:ext cx="11887200" cy="5675400"/>
          </a:xfrm>
        </p:spPr>
        <p:txBody>
          <a:bodyPr/>
          <a:lstStyle/>
          <a:p>
            <a:r>
              <a:rPr lang="en-US" dirty="0"/>
              <a:t>Hosting</a:t>
            </a:r>
          </a:p>
          <a:p>
            <a:pPr lvl="1"/>
            <a:r>
              <a:rPr lang="en-US" dirty="0"/>
              <a:t>Kestrel, Startup</a:t>
            </a:r>
          </a:p>
          <a:p>
            <a:r>
              <a:rPr lang="en-US" dirty="0"/>
              <a:t>Middleware</a:t>
            </a:r>
          </a:p>
          <a:p>
            <a:pPr lvl="1"/>
            <a:r>
              <a:rPr lang="en-US" dirty="0"/>
              <a:t>Routing, authentication, static files, diagnostics, error handling, session, CORS, localization, custom</a:t>
            </a:r>
          </a:p>
          <a:p>
            <a:r>
              <a:rPr lang="en-US" dirty="0"/>
              <a:t>Dependency Injection</a:t>
            </a:r>
          </a:p>
          <a:p>
            <a:r>
              <a:rPr lang="en-US" dirty="0"/>
              <a:t>Configuration</a:t>
            </a:r>
          </a:p>
          <a:p>
            <a:r>
              <a:rPr lang="en-US" dirty="0"/>
              <a:t>Logging</a:t>
            </a:r>
          </a:p>
          <a:p>
            <a:r>
              <a:rPr lang="en-US" dirty="0"/>
              <a:t>Application frameworks</a:t>
            </a:r>
          </a:p>
          <a:p>
            <a:pPr lvl="1"/>
            <a:r>
              <a:rPr lang="en-US" dirty="0"/>
              <a:t>MVC, Identity, </a:t>
            </a:r>
            <a:r>
              <a:rPr lang="en-US" dirty="0" err="1"/>
              <a:t>SignalR</a:t>
            </a:r>
            <a:r>
              <a:rPr lang="en-US" dirty="0"/>
              <a:t> (future)</a:t>
            </a:r>
          </a:p>
        </p:txBody>
      </p:sp>
    </p:spTree>
    <p:extLst>
      <p:ext uri="{BB962C8B-B14F-4D97-AF65-F5344CB8AC3E}">
        <p14:creationId xmlns:p14="http://schemas.microsoft.com/office/powerpoint/2010/main" val="1911053026"/>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274638" y="2125662"/>
            <a:ext cx="11887200" cy="1831975"/>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8800" b="0" kern="1200" cap="none" spc="-100"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90000"/>
              </a:lnSpc>
              <a:spcBef>
                <a:spcPct val="0"/>
              </a:spcBef>
              <a:spcAft>
                <a:spcPts val="0"/>
              </a:spcAft>
              <a:buClrTx/>
              <a:buSzTx/>
              <a:buFontTx/>
              <a:buNone/>
              <a:tabLst/>
              <a:defRPr/>
            </a:pPr>
            <a: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t>MVC + Web API + Web Pages =</a:t>
            </a:r>
            <a:b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br>
            <a: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t> </a:t>
            </a:r>
            <a:b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br>
            <a:r>
              <a:rPr kumimoji="0" lang="en-US" sz="88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t>ASP.NET Core MVC</a:t>
            </a:r>
          </a:p>
        </p:txBody>
      </p:sp>
    </p:spTree>
    <p:extLst>
      <p:ext uri="{BB962C8B-B14F-4D97-AF65-F5344CB8AC3E}">
        <p14:creationId xmlns:p14="http://schemas.microsoft.com/office/powerpoint/2010/main" val="13817933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frameworks - similar, but different</a:t>
            </a:r>
          </a:p>
        </p:txBody>
      </p:sp>
      <p:sp>
        <p:nvSpPr>
          <p:cNvPr id="20" name="Rectangle 19"/>
          <p:cNvSpPr/>
          <p:nvPr/>
        </p:nvSpPr>
        <p:spPr bwMode="auto">
          <a:xfrm>
            <a:off x="4663774" y="1759921"/>
            <a:ext cx="2377414" cy="4389072"/>
          </a:xfrm>
          <a:prstGeom prst="rect">
            <a:avLst/>
          </a:prstGeom>
          <a:solidFill>
            <a:srgbClr val="002050">
              <a:lumMod val="75000"/>
              <a:lumOff val="25000"/>
            </a:srgbClr>
          </a:solidFill>
          <a:ln w="10795" cap="flat" cmpd="sng" algn="ctr">
            <a:noFill/>
            <a:prstDash val="solid"/>
            <a:headEnd type="none" w="med" len="med"/>
            <a:tailEnd type="none" w="med" len="med"/>
          </a:ln>
          <a:effectLst/>
        </p:spPr>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MVC</a:t>
            </a:r>
          </a:p>
        </p:txBody>
      </p:sp>
      <p:sp>
        <p:nvSpPr>
          <p:cNvPr id="21" name="Rectangle 20"/>
          <p:cNvSpPr/>
          <p:nvPr/>
        </p:nvSpPr>
        <p:spPr bwMode="auto">
          <a:xfrm>
            <a:off x="7224066" y="1759921"/>
            <a:ext cx="2377414" cy="4389072"/>
          </a:xfrm>
          <a:prstGeom prst="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Web API</a:t>
            </a:r>
          </a:p>
        </p:txBody>
      </p:sp>
      <p:sp>
        <p:nvSpPr>
          <p:cNvPr id="22" name="Rectangle 21"/>
          <p:cNvSpPr/>
          <p:nvPr/>
        </p:nvSpPr>
        <p:spPr bwMode="auto">
          <a:xfrm>
            <a:off x="2103482" y="1759921"/>
            <a:ext cx="2377414" cy="4389072"/>
          </a:xfrm>
          <a:prstGeom prst="rect">
            <a:avLst/>
          </a:prstGeom>
          <a:solidFill>
            <a:srgbClr val="BAD80A">
              <a:lumMod val="75000"/>
            </a:srgbClr>
          </a:solidFill>
          <a:ln w="10795" cap="flat" cmpd="sng" algn="ctr">
            <a:noFill/>
            <a:prstDash val="solid"/>
            <a:headEnd type="none" w="med" len="med"/>
            <a:tailEnd type="none" w="med" len="med"/>
          </a:ln>
          <a:effectLst/>
        </p:spPr>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Web Pages</a:t>
            </a:r>
          </a:p>
        </p:txBody>
      </p:sp>
      <p:sp>
        <p:nvSpPr>
          <p:cNvPr id="23" name="Rectangle 22"/>
          <p:cNvSpPr/>
          <p:nvPr/>
        </p:nvSpPr>
        <p:spPr bwMode="auto">
          <a:xfrm>
            <a:off x="2286360" y="2308555"/>
            <a:ext cx="4571950" cy="457195"/>
          </a:xfrm>
          <a:prstGeom prst="rect">
            <a:avLst/>
          </a:prstGeom>
          <a:solidFill>
            <a:schemeClr val="bg1">
              <a:lumMod val="50000"/>
            </a:scheme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Razor</a:t>
            </a:r>
          </a:p>
        </p:txBody>
      </p:sp>
      <p:sp>
        <p:nvSpPr>
          <p:cNvPr id="24" name="Rectangle 23"/>
          <p:cNvSpPr/>
          <p:nvPr/>
        </p:nvSpPr>
        <p:spPr bwMode="auto">
          <a:xfrm>
            <a:off x="2290089" y="2855627"/>
            <a:ext cx="2007929" cy="457195"/>
          </a:xfrm>
          <a:prstGeom prst="rect">
            <a:avLst/>
          </a:prstGeom>
          <a:solidFill>
            <a:srgbClr val="BAD80A">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HTML Helpers</a:t>
            </a:r>
          </a:p>
        </p:txBody>
      </p:sp>
      <p:sp>
        <p:nvSpPr>
          <p:cNvPr id="25" name="Rectangle 24"/>
          <p:cNvSpPr/>
          <p:nvPr/>
        </p:nvSpPr>
        <p:spPr bwMode="auto">
          <a:xfrm>
            <a:off x="4850381" y="2855627"/>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HTML Helpers</a:t>
            </a:r>
          </a:p>
        </p:txBody>
      </p:sp>
      <p:sp>
        <p:nvSpPr>
          <p:cNvPr id="26" name="Rectangle 25"/>
          <p:cNvSpPr/>
          <p:nvPr/>
        </p:nvSpPr>
        <p:spPr bwMode="auto">
          <a:xfrm>
            <a:off x="4848516" y="3402699"/>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Controllers</a:t>
            </a:r>
          </a:p>
        </p:txBody>
      </p:sp>
      <p:sp>
        <p:nvSpPr>
          <p:cNvPr id="27" name="Rectangle 26"/>
          <p:cNvSpPr/>
          <p:nvPr/>
        </p:nvSpPr>
        <p:spPr bwMode="auto">
          <a:xfrm>
            <a:off x="7408808" y="3401359"/>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Controllers</a:t>
            </a:r>
          </a:p>
        </p:txBody>
      </p:sp>
      <p:sp>
        <p:nvSpPr>
          <p:cNvPr id="28" name="Rectangle 27"/>
          <p:cNvSpPr/>
          <p:nvPr/>
        </p:nvSpPr>
        <p:spPr bwMode="auto">
          <a:xfrm>
            <a:off x="4848516" y="3948431"/>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Actions</a:t>
            </a:r>
          </a:p>
        </p:txBody>
      </p:sp>
      <p:sp>
        <p:nvSpPr>
          <p:cNvPr id="29" name="Rectangle 28"/>
          <p:cNvSpPr/>
          <p:nvPr/>
        </p:nvSpPr>
        <p:spPr bwMode="auto">
          <a:xfrm>
            <a:off x="7408808" y="3947091"/>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Actions</a:t>
            </a:r>
          </a:p>
        </p:txBody>
      </p:sp>
      <p:sp>
        <p:nvSpPr>
          <p:cNvPr id="30" name="Rectangle 29"/>
          <p:cNvSpPr/>
          <p:nvPr/>
        </p:nvSpPr>
        <p:spPr bwMode="auto">
          <a:xfrm>
            <a:off x="4848516" y="4497065"/>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Filters</a:t>
            </a:r>
          </a:p>
        </p:txBody>
      </p:sp>
      <p:sp>
        <p:nvSpPr>
          <p:cNvPr id="31" name="Rectangle 30"/>
          <p:cNvSpPr/>
          <p:nvPr/>
        </p:nvSpPr>
        <p:spPr bwMode="auto">
          <a:xfrm>
            <a:off x="7408808" y="4495725"/>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Filters</a:t>
            </a:r>
          </a:p>
        </p:txBody>
      </p:sp>
      <p:sp>
        <p:nvSpPr>
          <p:cNvPr id="32" name="Rectangle 31"/>
          <p:cNvSpPr/>
          <p:nvPr/>
        </p:nvSpPr>
        <p:spPr bwMode="auto">
          <a:xfrm>
            <a:off x="4848516" y="5042797"/>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Model binding</a:t>
            </a:r>
          </a:p>
        </p:txBody>
      </p:sp>
      <p:sp>
        <p:nvSpPr>
          <p:cNvPr id="33" name="Rectangle 32"/>
          <p:cNvSpPr/>
          <p:nvPr/>
        </p:nvSpPr>
        <p:spPr bwMode="auto">
          <a:xfrm>
            <a:off x="7408808" y="5041457"/>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Model binding</a:t>
            </a:r>
          </a:p>
        </p:txBody>
      </p:sp>
      <p:sp>
        <p:nvSpPr>
          <p:cNvPr id="34" name="Rectangle 33"/>
          <p:cNvSpPr/>
          <p:nvPr/>
        </p:nvSpPr>
        <p:spPr bwMode="auto">
          <a:xfrm>
            <a:off x="4848516" y="5587189"/>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DI</a:t>
            </a:r>
          </a:p>
        </p:txBody>
      </p:sp>
      <p:sp>
        <p:nvSpPr>
          <p:cNvPr id="35" name="Rectangle 34"/>
          <p:cNvSpPr/>
          <p:nvPr/>
        </p:nvSpPr>
        <p:spPr bwMode="auto">
          <a:xfrm>
            <a:off x="7408808" y="5585849"/>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DI</a:t>
            </a:r>
          </a:p>
        </p:txBody>
      </p:sp>
    </p:spTree>
    <p:extLst>
      <p:ext uri="{BB962C8B-B14F-4D97-AF65-F5344CB8AC3E}">
        <p14:creationId xmlns:p14="http://schemas.microsoft.com/office/powerpoint/2010/main" val="13027834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Building an ASP.NET Core Site</a:t>
            </a:r>
          </a:p>
        </p:txBody>
      </p:sp>
    </p:spTree>
    <p:extLst>
      <p:ext uri="{BB962C8B-B14F-4D97-AF65-F5344CB8AC3E}">
        <p14:creationId xmlns:p14="http://schemas.microsoft.com/office/powerpoint/2010/main" val="5563179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Versions</a:t>
            </a:r>
            <a:endParaRPr lang="en-US" sz="7200" dirty="0"/>
          </a:p>
        </p:txBody>
      </p:sp>
    </p:spTree>
    <p:extLst>
      <p:ext uri="{BB962C8B-B14F-4D97-AF65-F5344CB8AC3E}">
        <p14:creationId xmlns:p14="http://schemas.microsoft.com/office/powerpoint/2010/main" val="2098039542"/>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.NET Core Runtimes</a:t>
            </a:r>
          </a:p>
        </p:txBody>
      </p:sp>
      <p:sp>
        <p:nvSpPr>
          <p:cNvPr id="3" name="Text Placeholder 2"/>
          <p:cNvSpPr>
            <a:spLocks noGrp="1"/>
          </p:cNvSpPr>
          <p:nvPr>
            <p:ph type="body" sz="quarter" idx="10"/>
          </p:nvPr>
        </p:nvSpPr>
        <p:spPr>
          <a:xfrm>
            <a:off x="274639" y="1212849"/>
            <a:ext cx="11889564" cy="3637919"/>
          </a:xfrm>
        </p:spPr>
        <p:txBody>
          <a:bodyPr/>
          <a:lstStyle/>
          <a:p>
            <a:r>
              <a:rPr lang="en-US" dirty="0"/>
              <a:t>.NET Core 1.0</a:t>
            </a:r>
          </a:p>
          <a:p>
            <a:pPr lvl="1"/>
            <a:r>
              <a:rPr lang="en-US" dirty="0"/>
              <a:t>Latest patch is 1.0.4</a:t>
            </a:r>
          </a:p>
          <a:p>
            <a:r>
              <a:rPr lang="en-US" dirty="0"/>
              <a:t>.NET Core 1.1 (recommended version)</a:t>
            </a:r>
          </a:p>
          <a:p>
            <a:pPr lvl="1"/>
            <a:r>
              <a:rPr lang="en-US" dirty="0"/>
              <a:t>Latest patch is 1.1.1</a:t>
            </a:r>
          </a:p>
          <a:p>
            <a:r>
              <a:rPr lang="en-US" dirty="0"/>
              <a:t>.NET Core 2.0</a:t>
            </a:r>
          </a:p>
          <a:p>
            <a:pPr lvl="1"/>
            <a:r>
              <a:rPr lang="en-US" dirty="0"/>
              <a:t>Will ship in 2017</a:t>
            </a:r>
          </a:p>
          <a:p>
            <a:endParaRPr lang="en-US" dirty="0"/>
          </a:p>
        </p:txBody>
      </p:sp>
    </p:spTree>
    <p:extLst>
      <p:ext uri="{BB962C8B-B14F-4D97-AF65-F5344CB8AC3E}">
        <p14:creationId xmlns:p14="http://schemas.microsoft.com/office/powerpoint/2010/main" val="1699908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.NET SDKs</a:t>
            </a:r>
          </a:p>
        </p:txBody>
      </p:sp>
      <p:sp>
        <p:nvSpPr>
          <p:cNvPr id="3" name="Text Placeholder 2"/>
          <p:cNvSpPr>
            <a:spLocks noGrp="1"/>
          </p:cNvSpPr>
          <p:nvPr>
            <p:ph type="body" sz="quarter" idx="10"/>
          </p:nvPr>
        </p:nvSpPr>
        <p:spPr>
          <a:xfrm>
            <a:off x="274639" y="1212849"/>
            <a:ext cx="5486399" cy="2179058"/>
          </a:xfrm>
        </p:spPr>
        <p:txBody>
          <a:bodyPr/>
          <a:lstStyle/>
          <a:p>
            <a:r>
              <a:rPr lang="en-US" dirty="0"/>
              <a:t>.NET Core 1.0 SDK</a:t>
            </a:r>
          </a:p>
          <a:p>
            <a:pPr lvl="1"/>
            <a:r>
              <a:rPr lang="en-US" dirty="0"/>
              <a:t>Latest patch is 1.0.1</a:t>
            </a:r>
          </a:p>
          <a:p>
            <a:pPr lvl="1"/>
            <a:r>
              <a:rPr lang="en-US" dirty="0"/>
              <a:t>Contains .NET Core 1.0 and 1.1 runtimes</a:t>
            </a:r>
          </a:p>
          <a:p>
            <a:pPr lvl="1"/>
            <a:r>
              <a:rPr lang="en-US" dirty="0"/>
              <a:t>Comes with Visual Studio 2017</a:t>
            </a:r>
          </a:p>
        </p:txBody>
      </p:sp>
      <p:sp>
        <p:nvSpPr>
          <p:cNvPr id="2" name="Text Placeholder 1"/>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543854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Standard Library</a:t>
            </a:r>
            <a:endParaRPr lang="en-US" sz="7200" dirty="0"/>
          </a:p>
        </p:txBody>
      </p:sp>
    </p:spTree>
    <p:extLst>
      <p:ext uri="{BB962C8B-B14F-4D97-AF65-F5344CB8AC3E}">
        <p14:creationId xmlns:p14="http://schemas.microsoft.com/office/powerpoint/2010/main" val="24950478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.NET Core</a:t>
            </a:r>
          </a:p>
        </p:txBody>
      </p:sp>
      <p:sp>
        <p:nvSpPr>
          <p:cNvPr id="6" name="Text Placeholder 5"/>
          <p:cNvSpPr>
            <a:spLocks noGrp="1"/>
          </p:cNvSpPr>
          <p:nvPr>
            <p:ph type="body" sz="quarter" idx="10"/>
          </p:nvPr>
        </p:nvSpPr>
        <p:spPr>
          <a:xfrm>
            <a:off x="1920604" y="1523329"/>
            <a:ext cx="7680942" cy="1021818"/>
          </a:xfrm>
        </p:spPr>
        <p:txBody>
          <a:bodyPr/>
          <a:lstStyle/>
          <a:p>
            <a:r>
              <a:rPr lang="en-US" sz="3600" dirty="0"/>
              <a:t>Cross-platform</a:t>
            </a:r>
          </a:p>
          <a:p>
            <a:pPr lvl="1"/>
            <a:r>
              <a:rPr lang="en-US" dirty="0"/>
              <a:t>Windows, Linux and </a:t>
            </a:r>
            <a:r>
              <a:rPr lang="en-US" dirty="0" err="1"/>
              <a:t>macOS</a:t>
            </a:r>
            <a:endParaRPr lang="en-US" sz="1800" dirty="0"/>
          </a:p>
        </p:txBody>
      </p:sp>
      <p:pic>
        <p:nvPicPr>
          <p:cNvPr id="2" name="Picture 1"/>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23336" y="1577043"/>
            <a:ext cx="914390" cy="914390"/>
          </a:xfrm>
          <a:prstGeom prst="rect">
            <a:avLst/>
          </a:prstGeom>
        </p:spPr>
      </p:pic>
      <p:pic>
        <p:nvPicPr>
          <p:cNvPr id="3" name="Picture 2"/>
          <p:cNvPicPr>
            <a:picLocks noChangeAspect="1"/>
          </p:cNvPicPr>
          <p:nvPr/>
        </p:nvPicPr>
        <p:blipFill>
          <a:blip r:embed="rId4">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23336" y="2765750"/>
            <a:ext cx="914390" cy="914390"/>
          </a:xfrm>
          <a:prstGeom prst="rect">
            <a:avLst/>
          </a:prstGeom>
        </p:spPr>
      </p:pic>
      <p:sp>
        <p:nvSpPr>
          <p:cNvPr id="7" name="Text Placeholder 5"/>
          <p:cNvSpPr txBox="1">
            <a:spLocks/>
          </p:cNvSpPr>
          <p:nvPr/>
        </p:nvSpPr>
        <p:spPr>
          <a:xfrm>
            <a:off x="1920604" y="2712036"/>
            <a:ext cx="7680942" cy="102181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t>Fast</a:t>
            </a:r>
          </a:p>
          <a:p>
            <a:pPr lvl="1"/>
            <a:r>
              <a:rPr lang="en-US" dirty="0"/>
              <a:t>8x faster than </a:t>
            </a:r>
            <a:r>
              <a:rPr lang="en-US" dirty="0" err="1"/>
              <a:t>Node.js</a:t>
            </a:r>
            <a:r>
              <a:rPr lang="en-US" dirty="0"/>
              <a:t> in </a:t>
            </a:r>
            <a:r>
              <a:rPr lang="en-US" dirty="0" err="1"/>
              <a:t>TechEmpower</a:t>
            </a:r>
            <a:r>
              <a:rPr lang="en-US" dirty="0"/>
              <a:t> benchmark</a:t>
            </a:r>
            <a:endParaRPr lang="en-US" sz="1800" dirty="0"/>
          </a:p>
        </p:txBody>
      </p:sp>
      <p:pic>
        <p:nvPicPr>
          <p:cNvPr id="4" name="Picture 3"/>
          <p:cNvPicPr>
            <a:picLocks noChangeAspect="1"/>
          </p:cNvPicPr>
          <p:nvPr/>
        </p:nvPicPr>
        <p:blipFill>
          <a:blip r:embed="rId5">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23336" y="3954457"/>
            <a:ext cx="914390" cy="914390"/>
          </a:xfrm>
          <a:prstGeom prst="rect">
            <a:avLst/>
          </a:prstGeom>
        </p:spPr>
      </p:pic>
      <p:sp>
        <p:nvSpPr>
          <p:cNvPr id="8" name="Text Placeholder 5"/>
          <p:cNvSpPr txBox="1">
            <a:spLocks/>
          </p:cNvSpPr>
          <p:nvPr/>
        </p:nvSpPr>
        <p:spPr>
          <a:xfrm>
            <a:off x="1920604" y="3897038"/>
            <a:ext cx="9875412" cy="102181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t>Lightweight</a:t>
            </a:r>
          </a:p>
          <a:p>
            <a:pPr lvl="1"/>
            <a:r>
              <a:rPr lang="en-US" dirty="0"/>
              <a:t>No impact deployment and a modular development model perfect for containers</a:t>
            </a:r>
            <a:endParaRPr lang="en-US" sz="1800" dirty="0"/>
          </a:p>
        </p:txBody>
      </p:sp>
      <p:pic>
        <p:nvPicPr>
          <p:cNvPr id="5" name="Picture 4"/>
          <p:cNvPicPr>
            <a:picLocks noChangeAspect="1"/>
          </p:cNvPicPr>
          <p:nvPr/>
        </p:nvPicPr>
        <p:blipFill>
          <a:blip r:embed="rId6">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23336" y="5143164"/>
            <a:ext cx="914390" cy="914390"/>
          </a:xfrm>
          <a:prstGeom prst="rect">
            <a:avLst/>
          </a:prstGeom>
        </p:spPr>
      </p:pic>
      <p:sp>
        <p:nvSpPr>
          <p:cNvPr id="10" name="Text Placeholder 5"/>
          <p:cNvSpPr txBox="1">
            <a:spLocks/>
          </p:cNvSpPr>
          <p:nvPr/>
        </p:nvSpPr>
        <p:spPr>
          <a:xfrm>
            <a:off x="1920604" y="5089450"/>
            <a:ext cx="9875412" cy="102181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t>Open source</a:t>
            </a:r>
          </a:p>
          <a:p>
            <a:pPr lvl="1"/>
            <a:r>
              <a:rPr lang="en-US" dirty="0"/>
              <a:t>Runtime, libraries, compiler, languages and tools developed in the open in GitHub</a:t>
            </a:r>
            <a:endParaRPr lang="en-US" sz="1800" dirty="0"/>
          </a:p>
        </p:txBody>
      </p:sp>
    </p:spTree>
    <p:extLst>
      <p:ext uri="{BB962C8B-B14F-4D97-AF65-F5344CB8AC3E}">
        <p14:creationId xmlns:p14="http://schemas.microsoft.com/office/powerpoint/2010/main" val="11462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304905" y="272910"/>
            <a:ext cx="11889564" cy="917575"/>
          </a:xfrm>
        </p:spPr>
        <p:txBody>
          <a:bodyPr/>
          <a:lstStyle/>
          <a:p>
            <a:r>
              <a:rPr lang="en-US" dirty="0"/>
              <a:t>.NET Standard Library</a:t>
            </a:r>
          </a:p>
        </p:txBody>
      </p:sp>
      <p:sp>
        <p:nvSpPr>
          <p:cNvPr id="69" name="TextBox 68"/>
          <p:cNvSpPr txBox="1"/>
          <p:nvPr/>
        </p:nvSpPr>
        <p:spPr>
          <a:xfrm>
            <a:off x="731832" y="5163645"/>
            <a:ext cx="9005562" cy="1533267"/>
          </a:xfrm>
          <a:prstGeom prst="rect">
            <a:avLst/>
          </a:prstGeom>
          <a:solidFill>
            <a:srgbClr val="D2D2D2"/>
          </a:solidFill>
        </p:spPr>
        <p:txBody>
          <a:bodyPr wrap="square" lIns="182854" tIns="146283" rIns="182854" bIns="146283" rtlCol="0" anchor="ctr">
            <a:noAutofit/>
          </a:bodyPr>
          <a:lstStyle/>
          <a:p>
            <a:pPr marL="0" marR="0" lvl="0" indent="0" algn="ctr" defTabSz="914049" rtl="0" eaLnBrk="1" fontAlgn="auto" latinLnBrk="0" hangingPunct="1">
              <a:lnSpc>
                <a:spcPct val="90000"/>
              </a:lnSpc>
              <a:spcBef>
                <a:spcPts val="0"/>
              </a:spcBef>
              <a:spcAft>
                <a:spcPts val="0"/>
              </a:spcAft>
              <a:buClrTx/>
              <a:buSzTx/>
              <a:buFontTx/>
              <a:buNone/>
              <a:tabLst/>
              <a:defRPr/>
            </a:pPr>
            <a:endParaRPr kumimoji="0" lang="en-US" sz="1599" b="0" i="0" u="none" strike="noStrike" kern="0" cap="none" spc="0" normalizeH="0" baseline="0" noProof="0" dirty="0">
              <a:ln>
                <a:noFill/>
              </a:ln>
              <a:solidFill>
                <a:sysClr val="windowText" lastClr="000000"/>
              </a:solidFill>
              <a:effectLst/>
              <a:uLnTx/>
              <a:uFillTx/>
              <a:latin typeface="Segoe UI Semilight" panose="020B0402040204020203" pitchFamily="34" charset="0"/>
              <a:ea typeface="+mn-ea"/>
              <a:cs typeface="Segoe UI Semilight" panose="020B0402040204020203" pitchFamily="34" charset="0"/>
            </a:endParaRPr>
          </a:p>
        </p:txBody>
      </p:sp>
      <p:sp>
        <p:nvSpPr>
          <p:cNvPr id="70" name="TextBox 69"/>
          <p:cNvSpPr txBox="1"/>
          <p:nvPr/>
        </p:nvSpPr>
        <p:spPr>
          <a:xfrm>
            <a:off x="822886"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kern="0">
                <a:solidFill>
                  <a:sysClr val="windowText" lastClr="000000"/>
                </a:solidFill>
                <a:latin typeface="Segoe UI Semibold" panose="020B0702040204020203" pitchFamily="34" charset="0"/>
                <a:cs typeface="Segoe UI Semibold" panose="020B07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Compilers</a:t>
            </a:r>
          </a:p>
        </p:txBody>
      </p:sp>
      <p:sp>
        <p:nvSpPr>
          <p:cNvPr id="71" name="TextBox 70"/>
          <p:cNvSpPr txBox="1"/>
          <p:nvPr/>
        </p:nvSpPr>
        <p:spPr>
          <a:xfrm>
            <a:off x="3839978"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Languages</a:t>
            </a:r>
          </a:p>
        </p:txBody>
      </p:sp>
      <p:sp>
        <p:nvSpPr>
          <p:cNvPr id="72" name="TextBox 71"/>
          <p:cNvSpPr txBox="1"/>
          <p:nvPr/>
        </p:nvSpPr>
        <p:spPr>
          <a:xfrm>
            <a:off x="6857070"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Runtime components</a:t>
            </a:r>
          </a:p>
        </p:txBody>
      </p:sp>
      <p:sp>
        <p:nvSpPr>
          <p:cNvPr id="73" name="TextBox 72"/>
          <p:cNvSpPr txBox="1"/>
          <p:nvPr/>
        </p:nvSpPr>
        <p:spPr>
          <a:xfrm>
            <a:off x="731832" y="5139457"/>
            <a:ext cx="9005562" cy="41142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COMMON INFRASTRUCTURE</a:t>
            </a:r>
          </a:p>
        </p:txBody>
      </p:sp>
      <p:sp>
        <p:nvSpPr>
          <p:cNvPr id="82" name="TextBox 81"/>
          <p:cNvSpPr txBox="1"/>
          <p:nvPr/>
        </p:nvSpPr>
        <p:spPr>
          <a:xfrm>
            <a:off x="731833" y="3634321"/>
            <a:ext cx="9005562" cy="1417084"/>
          </a:xfrm>
          <a:prstGeom prst="rect">
            <a:avLst/>
          </a:prstGeom>
          <a:solidFill>
            <a:srgbClr val="FF8C00"/>
          </a:solidFill>
        </p:spPr>
        <p:txBody>
          <a:bodyPr wrap="square" lIns="182854" tIns="146283" rIns="182854" bIns="146283"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FFFFFF"/>
                </a:solidFill>
                <a:effectLst/>
                <a:uLnTx/>
                <a:uFillTx/>
                <a:latin typeface="Segoe UI"/>
                <a:ea typeface="+mn-ea"/>
                <a:cs typeface="Segoe UI Semibold" panose="020B0702040204020203" pitchFamily="34" charset="0"/>
              </a:rPr>
              <a:t>.NET STANDARD LIBRARY</a:t>
            </a:r>
          </a:p>
        </p:txBody>
      </p:sp>
      <p:sp>
        <p:nvSpPr>
          <p:cNvPr id="30" name="Rectangle 29"/>
          <p:cNvSpPr/>
          <p:nvPr/>
        </p:nvSpPr>
        <p:spPr bwMode="auto">
          <a:xfrm>
            <a:off x="6766015" y="1394167"/>
            <a:ext cx="2971379" cy="2127914"/>
          </a:xfrm>
          <a:prstGeom prst="rect">
            <a:avLst/>
          </a:prstGeom>
          <a:solidFill>
            <a:srgbClr val="505050"/>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XAMARIN</a:t>
            </a:r>
          </a:p>
        </p:txBody>
      </p:sp>
      <p:sp>
        <p:nvSpPr>
          <p:cNvPr id="31" name="Rectangle 30"/>
          <p:cNvSpPr/>
          <p:nvPr/>
        </p:nvSpPr>
        <p:spPr bwMode="auto">
          <a:xfrm>
            <a:off x="731897" y="1394166"/>
            <a:ext cx="2971379" cy="2127914"/>
          </a:xfrm>
          <a:prstGeom prst="rect">
            <a:avLst/>
          </a:prstGeom>
          <a:solidFill>
            <a:srgbClr val="D83B01"/>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 FRAMEWORK</a:t>
            </a: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WINDOWS UWP</a:t>
            </a:r>
          </a:p>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p:txBody>
      </p:sp>
      <p:sp>
        <p:nvSpPr>
          <p:cNvPr id="32" name="Rectangle 31"/>
          <p:cNvSpPr/>
          <p:nvPr/>
        </p:nvSpPr>
        <p:spPr bwMode="auto">
          <a:xfrm>
            <a:off x="3748955" y="1394166"/>
            <a:ext cx="2971379" cy="2127914"/>
          </a:xfrm>
          <a:prstGeom prst="rect">
            <a:avLst/>
          </a:prstGeom>
          <a:solidFill>
            <a:srgbClr val="0078D7"/>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 CORE</a:t>
            </a:r>
          </a:p>
        </p:txBody>
      </p:sp>
      <p:sp>
        <p:nvSpPr>
          <p:cNvPr id="33" name="TextBox 2"/>
          <p:cNvSpPr txBox="1"/>
          <p:nvPr/>
        </p:nvSpPr>
        <p:spPr>
          <a:xfrm>
            <a:off x="731835" y="1394166"/>
            <a:ext cx="2971442"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DESKTOP</a:t>
            </a:r>
          </a:p>
        </p:txBody>
      </p:sp>
      <p:sp>
        <p:nvSpPr>
          <p:cNvPr id="34" name="TextBox 2"/>
          <p:cNvSpPr txBox="1"/>
          <p:nvPr/>
        </p:nvSpPr>
        <p:spPr>
          <a:xfrm>
            <a:off x="3748957" y="1396893"/>
            <a:ext cx="2971379"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CLOUD</a:t>
            </a:r>
          </a:p>
        </p:txBody>
      </p:sp>
      <p:sp>
        <p:nvSpPr>
          <p:cNvPr id="35" name="TextBox 2"/>
          <p:cNvSpPr txBox="1"/>
          <p:nvPr/>
        </p:nvSpPr>
        <p:spPr>
          <a:xfrm>
            <a:off x="6766015" y="1394166"/>
            <a:ext cx="2971381"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MOBILE</a:t>
            </a:r>
          </a:p>
        </p:txBody>
      </p:sp>
      <p:grpSp>
        <p:nvGrpSpPr>
          <p:cNvPr id="41" name="Group 40"/>
          <p:cNvGrpSpPr/>
          <p:nvPr/>
        </p:nvGrpSpPr>
        <p:grpSpPr>
          <a:xfrm>
            <a:off x="9828451" y="1394167"/>
            <a:ext cx="1965682" cy="5299712"/>
            <a:chOff x="7489548" y="1582077"/>
            <a:chExt cx="1929967" cy="5197742"/>
          </a:xfrm>
          <a:solidFill>
            <a:srgbClr val="FFFFFF">
              <a:lumMod val="85000"/>
            </a:srgbClr>
          </a:solidFill>
        </p:grpSpPr>
        <p:sp>
          <p:nvSpPr>
            <p:cNvPr id="42" name="Rectangle 41"/>
            <p:cNvSpPr/>
            <p:nvPr/>
          </p:nvSpPr>
          <p:spPr bwMode="auto">
            <a:xfrm>
              <a:off x="7489549" y="1582078"/>
              <a:ext cx="1929966" cy="5197741"/>
            </a:xfrm>
            <a:prstGeom prst="rect">
              <a:avLst/>
            </a:prstGeom>
            <a:grpFill/>
            <a:ln w="25400" cap="flat" cmpd="sng" algn="ctr">
              <a:noFill/>
              <a:prstDash val="solid"/>
              <a:headEnd type="none" w="med" len="med"/>
              <a:tailEnd type="none" w="med" len="med"/>
            </a:ln>
            <a:effectLst/>
          </p:spPr>
          <p:txBody>
            <a:bodyPr vert="horz" wrap="square" lIns="182854" tIns="146283" rIns="182854" bIns="146283" numCol="1" rtlCol="0" anchor="t" anchorCtr="0" compatLnSpc="1">
              <a:prstTxWarp prst="textNoShape">
                <a:avLst/>
              </a:prstTxWarp>
            </a:bodyPr>
            <a:lstStyle/>
            <a:p>
              <a:pPr marL="0" marR="0" lvl="0" indent="0" algn="l" defTabSz="912423" rtl="0" eaLnBrk="1" fontAlgn="auto" latinLnBrk="0" hangingPunct="1">
                <a:lnSpc>
                  <a:spcPct val="100000"/>
                </a:lnSpc>
                <a:spcBef>
                  <a:spcPts val="0"/>
                </a:spcBef>
                <a:spcAft>
                  <a:spcPts val="0"/>
                </a:spcAft>
                <a:buClrTx/>
                <a:buSzTx/>
                <a:buFontTx/>
                <a:buNone/>
                <a:tabLst/>
                <a:defRPr/>
              </a:pPr>
              <a:r>
                <a:rPr kumimoji="0" lang="en-US" sz="2797"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43" name="TextBox 42"/>
            <p:cNvSpPr txBox="1"/>
            <p:nvPr/>
          </p:nvSpPr>
          <p:spPr>
            <a:xfrm>
              <a:off x="7489548" y="1582077"/>
              <a:ext cx="1929965" cy="627675"/>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l" defTabSz="932417" rtl="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TOOLS</a:t>
              </a:r>
            </a:p>
          </p:txBody>
        </p:sp>
      </p:grpSp>
      <p:grpSp>
        <p:nvGrpSpPr>
          <p:cNvPr id="44" name="Group 43"/>
          <p:cNvGrpSpPr/>
          <p:nvPr/>
        </p:nvGrpSpPr>
        <p:grpSpPr>
          <a:xfrm>
            <a:off x="10037203" y="2171273"/>
            <a:ext cx="1548177" cy="1350808"/>
            <a:chOff x="10404342" y="1920240"/>
            <a:chExt cx="1548397" cy="1351000"/>
          </a:xfrm>
        </p:grpSpPr>
        <p:pic>
          <p:nvPicPr>
            <p:cNvPr id="45" name="Picture 4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267" r="9586"/>
            <a:stretch/>
          </p:blipFill>
          <p:spPr bwMode="auto">
            <a:xfrm>
              <a:off x="10831921" y="1920240"/>
              <a:ext cx="693238" cy="1174557"/>
            </a:xfrm>
            <a:prstGeom prst="rect">
              <a:avLst/>
            </a:prstGeom>
            <a:solidFill>
              <a:srgbClr val="FFFFFF">
                <a:lumMod val="85000"/>
              </a:srgbClr>
            </a:solidFill>
            <a:ln>
              <a:noFill/>
            </a:ln>
            <a:extLst/>
          </p:spPr>
        </p:pic>
        <p:sp>
          <p:nvSpPr>
            <p:cNvPr id="46" name="TextBox 45"/>
            <p:cNvSpPr txBox="1"/>
            <p:nvPr/>
          </p:nvSpPr>
          <p:spPr>
            <a:xfrm>
              <a:off x="10404342" y="2763859"/>
              <a:ext cx="1548397" cy="507381"/>
            </a:xfrm>
            <a:prstGeom prst="rect">
              <a:avLst/>
            </a:prstGeom>
            <a:solidFill>
              <a:srgbClr val="FFFFFF">
                <a:lumMod val="85000"/>
              </a:srgbClr>
            </a:solidFill>
          </p:spPr>
          <p:txBody>
            <a:bodyPr wrap="square" lIns="93260" tIns="146283" rIns="93260" bIns="146283" rtlCol="0">
              <a:spAutoFit/>
            </a:bodyPr>
            <a:lstStyle/>
            <a:p>
              <a:pPr marL="0" marR="0" lvl="0" indent="0" algn="ctr" defTabSz="914049" rtl="0"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Visual Studio</a:t>
              </a:r>
            </a:p>
          </p:txBody>
        </p:sp>
      </p:grpSp>
      <p:grpSp>
        <p:nvGrpSpPr>
          <p:cNvPr id="47" name="Group 46"/>
          <p:cNvGrpSpPr/>
          <p:nvPr/>
        </p:nvGrpSpPr>
        <p:grpSpPr>
          <a:xfrm>
            <a:off x="9830335" y="4889625"/>
            <a:ext cx="1965681" cy="1350807"/>
            <a:chOff x="10195561" y="3458117"/>
            <a:chExt cx="1965960" cy="1350999"/>
          </a:xfrm>
        </p:grpSpPr>
        <p:sp>
          <p:nvSpPr>
            <p:cNvPr id="48" name="TextBox 47"/>
            <p:cNvSpPr txBox="1"/>
            <p:nvPr/>
          </p:nvSpPr>
          <p:spPr>
            <a:xfrm>
              <a:off x="10195561" y="4301735"/>
              <a:ext cx="1965960" cy="507381"/>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 Code</a:t>
              </a:r>
            </a:p>
          </p:txBody>
        </p:sp>
        <p:pic>
          <p:nvPicPr>
            <p:cNvPr id="49" name="Picture 48"/>
            <p:cNvPicPr>
              <a:picLocks noChangeAspect="1" noChangeArrowheads="1"/>
            </p:cNvPicPr>
            <p:nvPr/>
          </p:nvPicPr>
          <p:blipFill rotWithShape="1">
            <a:blip r:embed="rId3" cstate="print">
              <a:duotone>
                <a:srgbClr val="0078D7">
                  <a:shade val="45000"/>
                  <a:satMod val="135000"/>
                </a:srgbClr>
                <a:prstClr val="white"/>
              </a:duotone>
              <a:extLst>
                <a:ext uri="{28A0092B-C50C-407E-A947-70E740481C1C}">
                  <a14:useLocalDpi xmlns:a14="http://schemas.microsoft.com/office/drawing/2010/main" val="0"/>
                </a:ext>
              </a:extLst>
            </a:blip>
            <a:srcRect l="25414" r="11806"/>
            <a:stretch/>
          </p:blipFill>
          <p:spPr bwMode="auto">
            <a:xfrm>
              <a:off x="10852015" y="3458117"/>
              <a:ext cx="653051" cy="1174558"/>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50" name="TextBox 49"/>
          <p:cNvSpPr txBox="1"/>
          <p:nvPr/>
        </p:nvSpPr>
        <p:spPr>
          <a:xfrm>
            <a:off x="9825772" y="4543626"/>
            <a:ext cx="1965681" cy="507309"/>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 for Mac</a:t>
            </a:r>
          </a:p>
        </p:txBody>
      </p:sp>
      <p:pic>
        <p:nvPicPr>
          <p:cNvPr id="51" name="Picture 50"/>
          <p:cNvPicPr>
            <a:picLocks noChangeAspect="1"/>
          </p:cNvPicPr>
          <p:nvPr/>
        </p:nvPicPr>
        <p:blipFill>
          <a:blip r:embed="rId4"/>
          <a:stretch>
            <a:fillRect/>
          </a:stretch>
        </p:blipFill>
        <p:spPr>
          <a:xfrm>
            <a:off x="10344174" y="3588701"/>
            <a:ext cx="928876" cy="928876"/>
          </a:xfrm>
          <a:prstGeom prst="rect">
            <a:avLst/>
          </a:prstGeom>
        </p:spPr>
      </p:pic>
      <p:sp>
        <p:nvSpPr>
          <p:cNvPr id="28" name="Rectangle 27"/>
          <p:cNvSpPr/>
          <p:nvPr/>
        </p:nvSpPr>
        <p:spPr bwMode="auto">
          <a:xfrm>
            <a:off x="353543" y="1190485"/>
            <a:ext cx="11625351" cy="2355784"/>
          </a:xfrm>
          <a:prstGeom prst="rect">
            <a:avLst/>
          </a:prstGeom>
          <a:solidFill>
            <a:srgbClr val="F8F8F8">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27" name="Rectangle 26"/>
          <p:cNvSpPr/>
          <p:nvPr/>
        </p:nvSpPr>
        <p:spPr bwMode="auto">
          <a:xfrm>
            <a:off x="304905" y="5051405"/>
            <a:ext cx="11582550" cy="1779591"/>
          </a:xfrm>
          <a:prstGeom prst="rect">
            <a:avLst/>
          </a:prstGeom>
          <a:solidFill>
            <a:srgbClr val="F8F8F8">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52" name="Rectangle 51"/>
          <p:cNvSpPr/>
          <p:nvPr/>
        </p:nvSpPr>
        <p:spPr bwMode="auto">
          <a:xfrm>
            <a:off x="9783072" y="3503616"/>
            <a:ext cx="2104383" cy="1635842"/>
          </a:xfrm>
          <a:prstGeom prst="rect">
            <a:avLst/>
          </a:prstGeom>
          <a:solidFill>
            <a:srgbClr val="F8F8F8">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51292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639" y="295274"/>
            <a:ext cx="11992270" cy="6514356"/>
          </a:xfrm>
        </p:spPr>
        <p:txBody>
          <a:bodyPr anchor="ctr"/>
          <a:lstStyle/>
          <a:p>
            <a:pPr algn="ctr"/>
            <a:r>
              <a:rPr lang="en-US" b="1" dirty="0"/>
              <a:t>How do I write code that can be used by more than one of .NET platform?</a:t>
            </a:r>
            <a:br>
              <a:rPr lang="en-US" b="1" dirty="0"/>
            </a:br>
            <a:endParaRPr lang="en-US" b="1" dirty="0"/>
          </a:p>
        </p:txBody>
      </p:sp>
    </p:spTree>
    <p:extLst>
      <p:ext uri="{BB962C8B-B14F-4D97-AF65-F5344CB8AC3E}">
        <p14:creationId xmlns:p14="http://schemas.microsoft.com/office/powerpoint/2010/main" val="1176408696"/>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.NET Standard Library</a:t>
            </a:r>
          </a:p>
        </p:txBody>
      </p:sp>
      <p:sp>
        <p:nvSpPr>
          <p:cNvPr id="6" name="Text Placeholder 5"/>
          <p:cNvSpPr>
            <a:spLocks noGrp="1"/>
          </p:cNvSpPr>
          <p:nvPr>
            <p:ph type="body" sz="quarter" idx="10"/>
          </p:nvPr>
        </p:nvSpPr>
        <p:spPr>
          <a:xfrm>
            <a:off x="275481" y="1213174"/>
            <a:ext cx="11885514" cy="3785652"/>
          </a:xfrm>
        </p:spPr>
        <p:txBody>
          <a:bodyPr/>
          <a:lstStyle/>
          <a:p>
            <a:r>
              <a:rPr lang="en-US" dirty="0"/>
              <a:t>One library to rule them all</a:t>
            </a:r>
          </a:p>
          <a:p>
            <a:pPr lvl="2"/>
            <a:r>
              <a:rPr lang="en-US" dirty="0"/>
              <a:t>Learn one API specification</a:t>
            </a:r>
          </a:p>
          <a:p>
            <a:pPr lvl="2"/>
            <a:r>
              <a:rPr lang="en-US" dirty="0"/>
              <a:t>Reuse your code across .NET platforms</a:t>
            </a:r>
          </a:p>
          <a:p>
            <a:pPr lvl="2"/>
            <a:r>
              <a:rPr lang="en-US" dirty="0"/>
              <a:t>Easily consume third party / OSS libraries</a:t>
            </a:r>
          </a:p>
          <a:p>
            <a:pPr lvl="1"/>
            <a:endParaRPr lang="en-US" dirty="0"/>
          </a:p>
          <a:p>
            <a:r>
              <a:rPr lang="en-US" dirty="0"/>
              <a:t>Solves challenges with PCLs</a:t>
            </a:r>
          </a:p>
          <a:p>
            <a:pPr lvl="2"/>
            <a:r>
              <a:rPr lang="en-US" dirty="0"/>
              <a:t>.NET Standard is a pro-active spec. PCLs were reactive to platforms API choices.</a:t>
            </a:r>
          </a:p>
          <a:p>
            <a:pPr lvl="2"/>
            <a:r>
              <a:rPr lang="en-US" dirty="0"/>
              <a:t>.NET Standard has first class support in </a:t>
            </a:r>
            <a:r>
              <a:rPr lang="en-US" dirty="0" err="1"/>
              <a:t>NuGet</a:t>
            </a:r>
            <a:r>
              <a:rPr lang="en-US" dirty="0"/>
              <a:t>. PCL support is weak.</a:t>
            </a:r>
          </a:p>
          <a:p>
            <a:pPr lvl="2"/>
            <a:r>
              <a:rPr lang="en-US" dirty="0"/>
              <a:t>.NET Standard versions are linear. PCL versions are hard to grasp.</a:t>
            </a:r>
          </a:p>
        </p:txBody>
      </p:sp>
    </p:spTree>
    <p:extLst>
      <p:ext uri="{BB962C8B-B14F-4D97-AF65-F5344CB8AC3E}">
        <p14:creationId xmlns:p14="http://schemas.microsoft.com/office/powerpoint/2010/main" val="2060690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bwMode="auto">
          <a:xfrm>
            <a:off x="2149466" y="856736"/>
            <a:ext cx="2971379" cy="2285649"/>
          </a:xfrm>
          <a:prstGeom prst="rect">
            <a:avLst/>
          </a:prstGeom>
          <a:solidFill>
            <a:srgbClr val="107C10"/>
          </a:solidFill>
          <a:ln w="25400" cap="flat" cmpd="sng" algn="ctr">
            <a:noFill/>
            <a:prstDash val="solid"/>
            <a:headEnd type="none" w="med" len="med"/>
            <a:tailEnd type="none" w="med" len="med"/>
          </a:ln>
          <a:effectLst/>
        </p:spPr>
        <p:txBody>
          <a:bodyPr vert="horz" wrap="square" lIns="182854" tIns="146283" rIns="182854" bIns="146283" numCol="1" rtlCol="0" anchor="t" anchorCtr="0" compatLnSpc="1">
            <a:prstTxWarp prst="textNoShape">
              <a:avLst/>
            </a:prstTxWarp>
          </a:bodyPr>
          <a:lstStyle/>
          <a:p>
            <a:pPr defTabSz="912423">
              <a:lnSpc>
                <a:spcPct val="90000"/>
              </a:lnSpc>
              <a:defRPr/>
            </a:pPr>
            <a:r>
              <a:rPr lang="en-US" sz="2800" kern="0" dirty="0">
                <a:gradFill>
                  <a:gsLst>
                    <a:gs pos="14679">
                      <a:srgbClr val="FFFFFF"/>
                    </a:gs>
                    <a:gs pos="38000">
                      <a:srgbClr val="FFFFFF"/>
                    </a:gs>
                  </a:gsLst>
                  <a:lin ang="5400000" scaled="1"/>
                </a:gradFill>
                <a:latin typeface="Segoe UI Light"/>
              </a:rPr>
              <a:t> </a:t>
            </a:r>
          </a:p>
        </p:txBody>
      </p:sp>
      <p:sp>
        <p:nvSpPr>
          <p:cNvPr id="38" name="TextBox 37"/>
          <p:cNvSpPr txBox="1"/>
          <p:nvPr/>
        </p:nvSpPr>
        <p:spPr>
          <a:xfrm>
            <a:off x="2149466" y="856735"/>
            <a:ext cx="2971379" cy="639990"/>
          </a:xfrm>
          <a:prstGeom prst="rect">
            <a:avLst/>
          </a:prstGeom>
          <a:solidFill>
            <a:srgbClr val="107C10">
              <a:lumMod val="75000"/>
            </a:srgbClr>
          </a:solidFill>
        </p:spPr>
        <p:txBody>
          <a:bodyPr wrap="square" lIns="182854" tIns="146283" rIns="182854" bIns="146283" rtlCol="0" anchor="ctr">
            <a:noAutofit/>
          </a:bodyPr>
          <a:lstStyle/>
          <a:p>
            <a:pPr algn="ctr" defTabSz="914049">
              <a:lnSpc>
                <a:spcPct val="90000"/>
              </a:lnSpc>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.NET FRAMEWORK</a:t>
            </a:r>
          </a:p>
        </p:txBody>
      </p:sp>
      <p:sp>
        <p:nvSpPr>
          <p:cNvPr id="40" name="Rectangle 39"/>
          <p:cNvSpPr/>
          <p:nvPr/>
        </p:nvSpPr>
        <p:spPr bwMode="auto">
          <a:xfrm>
            <a:off x="5166524" y="856736"/>
            <a:ext cx="2971379" cy="2285649"/>
          </a:xfrm>
          <a:prstGeom prst="rect">
            <a:avLst/>
          </a:prstGeom>
          <a:solidFill>
            <a:srgbClr val="0078D7"/>
          </a:solidFill>
          <a:ln w="25400" cap="flat" cmpd="sng" algn="ctr">
            <a:noFill/>
            <a:prstDash val="solid"/>
            <a:headEnd type="none" w="med" len="med"/>
            <a:tailEnd type="none" w="med" len="med"/>
          </a:ln>
          <a:effectLst/>
        </p:spPr>
        <p:txBody>
          <a:bodyPr vert="horz" wrap="square" lIns="182854" tIns="146283" rIns="182854" bIns="146283" numCol="1" rtlCol="0" anchor="t" anchorCtr="0" compatLnSpc="1">
            <a:prstTxWarp prst="textNoShape">
              <a:avLst/>
            </a:prstTxWarp>
          </a:bodyPr>
          <a:lstStyle/>
          <a:p>
            <a:pPr defTabSz="912423">
              <a:lnSpc>
                <a:spcPct val="90000"/>
              </a:lnSpc>
              <a:defRPr/>
            </a:pPr>
            <a:r>
              <a:rPr lang="en-US" sz="2800" kern="0" dirty="0">
                <a:gradFill>
                  <a:gsLst>
                    <a:gs pos="14679">
                      <a:srgbClr val="FFFFFF"/>
                    </a:gs>
                    <a:gs pos="38000">
                      <a:srgbClr val="FFFFFF"/>
                    </a:gs>
                  </a:gsLst>
                  <a:lin ang="5400000" scaled="1"/>
                </a:gradFill>
                <a:latin typeface="Segoe UI Light"/>
              </a:rPr>
              <a:t> </a:t>
            </a:r>
          </a:p>
        </p:txBody>
      </p:sp>
      <p:sp>
        <p:nvSpPr>
          <p:cNvPr id="41" name="TextBox 40"/>
          <p:cNvSpPr txBox="1"/>
          <p:nvPr/>
        </p:nvSpPr>
        <p:spPr>
          <a:xfrm>
            <a:off x="5166524" y="856735"/>
            <a:ext cx="2971379" cy="639990"/>
          </a:xfrm>
          <a:prstGeom prst="rect">
            <a:avLst/>
          </a:prstGeom>
          <a:solidFill>
            <a:srgbClr val="0078D7">
              <a:lumMod val="75000"/>
            </a:srgbClr>
          </a:solidFill>
        </p:spPr>
        <p:txBody>
          <a:bodyPr wrap="square" lIns="182854" tIns="146283" rIns="182854" bIns="146283"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defTabSz="932417">
              <a:defRPr/>
            </a:pPr>
            <a:r>
              <a:rPr lang="en-US" b="1" dirty="0">
                <a:latin typeface="Segoe UI"/>
              </a:rPr>
              <a:t>.NET CORE</a:t>
            </a:r>
          </a:p>
        </p:txBody>
      </p:sp>
      <p:sp>
        <p:nvSpPr>
          <p:cNvPr id="43" name="Rectangle 42"/>
          <p:cNvSpPr/>
          <p:nvPr/>
        </p:nvSpPr>
        <p:spPr bwMode="auto">
          <a:xfrm>
            <a:off x="8183584" y="856737"/>
            <a:ext cx="2971379" cy="2285649"/>
          </a:xfrm>
          <a:prstGeom prst="rect">
            <a:avLst/>
          </a:prstGeom>
          <a:solidFill>
            <a:srgbClr val="FF8C00"/>
          </a:solidFill>
          <a:ln w="25400" cap="flat" cmpd="sng" algn="ctr">
            <a:noFill/>
            <a:prstDash val="solid"/>
            <a:headEnd type="none" w="med" len="med"/>
            <a:tailEnd type="none" w="med" len="med"/>
          </a:ln>
          <a:effectLst/>
        </p:spPr>
        <p:txBody>
          <a:bodyPr vert="horz" wrap="square" lIns="182854" tIns="146283" rIns="182854" bIns="146283" numCol="1" rtlCol="0" anchor="t" anchorCtr="0" compatLnSpc="1">
            <a:prstTxWarp prst="textNoShape">
              <a:avLst/>
            </a:prstTxWarp>
          </a:bodyPr>
          <a:lstStyle/>
          <a:p>
            <a:pPr defTabSz="912423">
              <a:lnSpc>
                <a:spcPct val="90000"/>
              </a:lnSpc>
              <a:defRPr/>
            </a:pPr>
            <a:r>
              <a:rPr lang="en-US" sz="2800" kern="0" dirty="0">
                <a:gradFill>
                  <a:gsLst>
                    <a:gs pos="14679">
                      <a:srgbClr val="FFFFFF"/>
                    </a:gs>
                    <a:gs pos="38000">
                      <a:srgbClr val="FFFFFF"/>
                    </a:gs>
                  </a:gsLst>
                  <a:lin ang="5400000" scaled="1"/>
                </a:gradFill>
                <a:latin typeface="Segoe UI Light"/>
              </a:rPr>
              <a:t> </a:t>
            </a:r>
          </a:p>
        </p:txBody>
      </p:sp>
      <p:sp>
        <p:nvSpPr>
          <p:cNvPr id="44" name="TextBox 43"/>
          <p:cNvSpPr txBox="1"/>
          <p:nvPr/>
        </p:nvSpPr>
        <p:spPr>
          <a:xfrm>
            <a:off x="8183584" y="856736"/>
            <a:ext cx="2971379" cy="639990"/>
          </a:xfrm>
          <a:prstGeom prst="rect">
            <a:avLst/>
          </a:prstGeom>
          <a:solidFill>
            <a:srgbClr val="FF8C00">
              <a:lumMod val="75000"/>
            </a:srgbClr>
          </a:solidFill>
        </p:spPr>
        <p:txBody>
          <a:bodyPr wrap="square" lIns="182854" tIns="146283" rIns="182854" bIns="146283"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defTabSz="932417">
              <a:defRPr/>
            </a:pPr>
            <a:r>
              <a:rPr lang="en-US" b="1" dirty="0">
                <a:latin typeface="Segoe UI"/>
              </a:rPr>
              <a:t>XAMARIN</a:t>
            </a:r>
          </a:p>
        </p:txBody>
      </p:sp>
      <p:sp>
        <p:nvSpPr>
          <p:cNvPr id="45" name="TextBox 44"/>
          <p:cNvSpPr txBox="1"/>
          <p:nvPr/>
        </p:nvSpPr>
        <p:spPr>
          <a:xfrm>
            <a:off x="2149465" y="1588144"/>
            <a:ext cx="9005562" cy="1554259"/>
          </a:xfrm>
          <a:prstGeom prst="rect">
            <a:avLst/>
          </a:prstGeom>
          <a:solidFill>
            <a:srgbClr val="000000">
              <a:alpha val="20000"/>
            </a:srgbClr>
          </a:solidFill>
        </p:spPr>
        <p:txBody>
          <a:bodyPr wrap="square" lIns="182854" tIns="146283" rIns="182854" bIns="146283" rtlCol="0" anchor="ctr">
            <a:noAutofit/>
          </a:bodyPr>
          <a:lstStyle/>
          <a:p>
            <a:pPr algn="ctr" defTabSz="914049">
              <a:lnSpc>
                <a:spcPct val="90000"/>
              </a:lnSpc>
            </a:pPr>
            <a:endParaRPr lang="en-US" sz="1599" kern="0" dirty="0">
              <a:solidFill>
                <a:sysClr val="windowText" lastClr="000000"/>
              </a:solidFill>
              <a:latin typeface="Segoe UI Semilight" panose="020B0402040204020203" pitchFamily="34" charset="0"/>
              <a:cs typeface="Segoe UI Semilight" panose="020B0402040204020203" pitchFamily="34" charset="0"/>
            </a:endParaRPr>
          </a:p>
        </p:txBody>
      </p:sp>
      <p:sp>
        <p:nvSpPr>
          <p:cNvPr id="46" name="TextBox 45"/>
          <p:cNvSpPr txBox="1"/>
          <p:nvPr/>
        </p:nvSpPr>
        <p:spPr>
          <a:xfrm>
            <a:off x="1326631" y="1588144"/>
            <a:ext cx="731416" cy="1554259"/>
          </a:xfrm>
          <a:prstGeom prst="rect">
            <a:avLst/>
          </a:prstGeom>
          <a:solidFill>
            <a:srgbClr val="CFCFCF"/>
          </a:solidFill>
        </p:spPr>
        <p:txBody>
          <a:bodyPr vert="vert270" wrap="square" lIns="182854" tIns="146283" rIns="182854" bIns="146283" rtlCol="0" anchor="ctr" anchorCtr="0">
            <a:noAutofit/>
          </a:bodyPr>
          <a:lstStyle>
            <a:defPPr>
              <a:defRPr lang="en-US"/>
            </a:defPPr>
            <a:lvl1pPr algn="ctr" defTabSz="914224">
              <a:lnSpc>
                <a:spcPct val="90000"/>
              </a:lnSpc>
              <a:defRPr sz="1600" kern="0">
                <a:gradFill>
                  <a:gsLst>
                    <a:gs pos="2804">
                      <a:srgbClr val="505050"/>
                    </a:gs>
                    <a:gs pos="26000">
                      <a:srgbClr val="505050"/>
                    </a:gs>
                  </a:gsLst>
                  <a:lin ang="5400000" scaled="1"/>
                </a:gradFill>
                <a:cs typeface="Segoe UI Semilight" panose="020B0402040204020203" pitchFamily="34" charset="0"/>
              </a:defRPr>
            </a:lvl1pPr>
          </a:lstStyle>
          <a:p>
            <a:r>
              <a:rPr lang="en-US" sz="1599" b="1" dirty="0">
                <a:latin typeface="Segoe UI"/>
              </a:rPr>
              <a:t>APP</a:t>
            </a:r>
          </a:p>
          <a:p>
            <a:r>
              <a:rPr lang="en-US" sz="1599" b="1" dirty="0">
                <a:latin typeface="Segoe UI"/>
              </a:rPr>
              <a:t>MODELS</a:t>
            </a:r>
          </a:p>
        </p:txBody>
      </p:sp>
      <p:grpSp>
        <p:nvGrpSpPr>
          <p:cNvPr id="49" name="Group 48"/>
          <p:cNvGrpSpPr/>
          <p:nvPr/>
        </p:nvGrpSpPr>
        <p:grpSpPr>
          <a:xfrm>
            <a:off x="2149464" y="5016641"/>
            <a:ext cx="9005562" cy="1142838"/>
            <a:chOff x="1973256" y="5222473"/>
            <a:chExt cx="8553106" cy="1120850"/>
          </a:xfrm>
        </p:grpSpPr>
        <p:sp>
          <p:nvSpPr>
            <p:cNvPr id="50" name="TextBox 49"/>
            <p:cNvSpPr txBox="1"/>
            <p:nvPr/>
          </p:nvSpPr>
          <p:spPr>
            <a:xfrm>
              <a:off x="1973256" y="5222473"/>
              <a:ext cx="8553106" cy="1120850"/>
            </a:xfrm>
            <a:prstGeom prst="rect">
              <a:avLst/>
            </a:prstGeom>
            <a:solidFill>
              <a:srgbClr val="D2D2D2"/>
            </a:solidFill>
          </p:spPr>
          <p:txBody>
            <a:bodyPr wrap="square" lIns="182854" tIns="146283" rIns="182854" bIns="146283" rtlCol="0" anchor="ctr">
              <a:noAutofit/>
            </a:bodyPr>
            <a:lstStyle/>
            <a:p>
              <a:pPr algn="ctr" defTabSz="914049">
                <a:lnSpc>
                  <a:spcPct val="90000"/>
                </a:lnSpc>
                <a:defRPr/>
              </a:pPr>
              <a:endParaRPr lang="en-US" sz="1599" kern="0" dirty="0">
                <a:solidFill>
                  <a:sysClr val="windowText" lastClr="000000"/>
                </a:solidFill>
                <a:latin typeface="Segoe UI Semilight" panose="020B0402040204020203" pitchFamily="34" charset="0"/>
                <a:cs typeface="Segoe UI Semilight" panose="020B0402040204020203" pitchFamily="34" charset="0"/>
              </a:endParaRPr>
            </a:p>
          </p:txBody>
        </p:sp>
        <p:sp>
          <p:nvSpPr>
            <p:cNvPr id="51" name="TextBox 50"/>
            <p:cNvSpPr txBox="1"/>
            <p:nvPr/>
          </p:nvSpPr>
          <p:spPr>
            <a:xfrm>
              <a:off x="2059735" y="5715646"/>
              <a:ext cx="2648424" cy="538008"/>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kern="0">
                  <a:solidFill>
                    <a:sysClr val="windowText" lastClr="000000"/>
                  </a:solidFill>
                  <a:latin typeface="Segoe UI Semibold" panose="020B0702040204020203" pitchFamily="34" charset="0"/>
                  <a:cs typeface="Segoe UI Semibold" panose="020B0702040204020203" pitchFamily="34" charset="0"/>
                </a:defRPr>
              </a:lvl1pPr>
            </a:lstStyle>
            <a:p>
              <a:pPr defTabSz="932417">
                <a:defRPr/>
              </a:pPr>
              <a:r>
                <a:rPr lang="en-US" sz="1599" b="1" dirty="0">
                  <a:gradFill>
                    <a:gsLst>
                      <a:gs pos="2804">
                        <a:srgbClr val="505050"/>
                      </a:gs>
                      <a:gs pos="26000">
                        <a:srgbClr val="505050"/>
                      </a:gs>
                    </a:gsLst>
                    <a:lin ang="5400000" scaled="1"/>
                  </a:gradFill>
                  <a:latin typeface="Segoe UI"/>
                  <a:cs typeface="Segoe UI Semilight" panose="020B0402040204020203" pitchFamily="34" charset="0"/>
                </a:rPr>
                <a:t>Compilers</a:t>
              </a:r>
            </a:p>
          </p:txBody>
        </p:sp>
        <p:sp>
          <p:nvSpPr>
            <p:cNvPr id="52" name="TextBox 51"/>
            <p:cNvSpPr txBox="1"/>
            <p:nvPr/>
          </p:nvSpPr>
          <p:spPr>
            <a:xfrm>
              <a:off x="4925243" y="5715646"/>
              <a:ext cx="2648424" cy="538008"/>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932417">
                <a:defRPr/>
              </a:pPr>
              <a:r>
                <a:rPr lang="en-US" sz="1599" dirty="0">
                  <a:latin typeface="Segoe UI"/>
                </a:rPr>
                <a:t>Languages</a:t>
              </a:r>
            </a:p>
          </p:txBody>
        </p:sp>
        <p:sp>
          <p:nvSpPr>
            <p:cNvPr id="53" name="TextBox 52"/>
            <p:cNvSpPr txBox="1"/>
            <p:nvPr/>
          </p:nvSpPr>
          <p:spPr>
            <a:xfrm>
              <a:off x="7790751" y="5715646"/>
              <a:ext cx="2648424" cy="538008"/>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932417">
                <a:defRPr/>
              </a:pPr>
              <a:r>
                <a:rPr lang="en-US" sz="1599" dirty="0">
                  <a:latin typeface="Segoe UI"/>
                </a:rPr>
                <a:t>Runtime components</a:t>
              </a:r>
            </a:p>
          </p:txBody>
        </p:sp>
        <p:sp>
          <p:nvSpPr>
            <p:cNvPr id="54" name="TextBox 53"/>
            <p:cNvSpPr txBox="1"/>
            <p:nvPr/>
          </p:nvSpPr>
          <p:spPr>
            <a:xfrm>
              <a:off x="1973256" y="5222474"/>
              <a:ext cx="8553106" cy="403506"/>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932417">
                <a:defRPr/>
              </a:pPr>
              <a:r>
                <a:rPr lang="en-US" sz="1599" dirty="0">
                  <a:latin typeface="Segoe UI"/>
                </a:rPr>
                <a:t>COMMON INFRASTRUCTURE</a:t>
              </a:r>
            </a:p>
          </p:txBody>
        </p:sp>
      </p:grpSp>
      <p:grpSp>
        <p:nvGrpSpPr>
          <p:cNvPr id="58" name="Group 57"/>
          <p:cNvGrpSpPr/>
          <p:nvPr/>
        </p:nvGrpSpPr>
        <p:grpSpPr>
          <a:xfrm>
            <a:off x="2240519" y="1748141"/>
            <a:ext cx="2788525" cy="1234265"/>
            <a:chOff x="1188720" y="2356171"/>
            <a:chExt cx="2788920" cy="1234440"/>
          </a:xfrm>
        </p:grpSpPr>
        <p:sp>
          <p:nvSpPr>
            <p:cNvPr id="59" name="TextBox 58"/>
            <p:cNvSpPr txBox="1"/>
            <p:nvPr/>
          </p:nvSpPr>
          <p:spPr>
            <a:xfrm>
              <a:off x="1897380" y="2996251"/>
              <a:ext cx="1371600" cy="594360"/>
            </a:xfrm>
            <a:prstGeom prst="rect">
              <a:avLst/>
            </a:prstGeom>
            <a:solidFill>
              <a:srgbClr val="000000">
                <a:alpha val="25000"/>
              </a:srgbClr>
            </a:solidFill>
          </p:spPr>
          <p:txBody>
            <a:bodyPr wrap="square" lIns="182854" tIns="146283" rIns="182854" bIns="146283"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r>
                <a:rPr lang="en-US" sz="1599" b="1" dirty="0">
                  <a:gradFill>
                    <a:gsLst>
                      <a:gs pos="1250">
                        <a:srgbClr val="FFFFFF"/>
                      </a:gs>
                      <a:gs pos="100000">
                        <a:srgbClr val="FFFFFF"/>
                      </a:gs>
                    </a:gsLst>
                    <a:lin ang="5400000" scaled="0"/>
                  </a:gradFill>
                  <a:latin typeface="Segoe UI"/>
                </a:rPr>
                <a:t>ASP.NET</a:t>
              </a:r>
            </a:p>
          </p:txBody>
        </p:sp>
        <p:grpSp>
          <p:nvGrpSpPr>
            <p:cNvPr id="60" name="Group 59"/>
            <p:cNvGrpSpPr/>
            <p:nvPr/>
          </p:nvGrpSpPr>
          <p:grpSpPr>
            <a:xfrm>
              <a:off x="1188720" y="2356171"/>
              <a:ext cx="2788920" cy="594360"/>
              <a:chOff x="1645920" y="2384389"/>
              <a:chExt cx="2417064" cy="594360"/>
            </a:xfrm>
          </p:grpSpPr>
          <p:sp>
            <p:nvSpPr>
              <p:cNvPr id="61" name="TextBox 60"/>
              <p:cNvSpPr txBox="1"/>
              <p:nvPr/>
            </p:nvSpPr>
            <p:spPr>
              <a:xfrm>
                <a:off x="2874264" y="2384389"/>
                <a:ext cx="1188720" cy="594360"/>
              </a:xfrm>
              <a:prstGeom prst="rect">
                <a:avLst/>
              </a:prstGeom>
              <a:solidFill>
                <a:srgbClr val="000000">
                  <a:alpha val="25000"/>
                </a:srgbClr>
              </a:solidFill>
            </p:spPr>
            <p:txBody>
              <a:bodyPr wrap="square" lIns="182854" tIns="146283" rIns="182854" bIns="146283"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r>
                  <a:rPr lang="en-US" sz="1599" b="1" dirty="0">
                    <a:gradFill>
                      <a:gsLst>
                        <a:gs pos="1250">
                          <a:srgbClr val="FFFFFF"/>
                        </a:gs>
                        <a:gs pos="100000">
                          <a:srgbClr val="FFFFFF"/>
                        </a:gs>
                      </a:gsLst>
                      <a:lin ang="5400000" scaled="0"/>
                    </a:gradFill>
                    <a:latin typeface="Segoe UI"/>
                  </a:rPr>
                  <a:t>Windows Forms</a:t>
                </a:r>
              </a:p>
            </p:txBody>
          </p:sp>
          <p:sp>
            <p:nvSpPr>
              <p:cNvPr id="62" name="TextBox 61"/>
              <p:cNvSpPr txBox="1"/>
              <p:nvPr/>
            </p:nvSpPr>
            <p:spPr>
              <a:xfrm>
                <a:off x="1645920" y="2384389"/>
                <a:ext cx="1188720" cy="594360"/>
              </a:xfrm>
              <a:prstGeom prst="rect">
                <a:avLst/>
              </a:prstGeom>
              <a:solidFill>
                <a:srgbClr val="000000">
                  <a:alpha val="25000"/>
                </a:srgbClr>
              </a:solidFill>
            </p:spPr>
            <p:txBody>
              <a:bodyPr wrap="square" lIns="182854" tIns="146283" rIns="182854" bIns="146283"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r>
                  <a:rPr lang="en-US" sz="1599" b="1" dirty="0">
                    <a:gradFill>
                      <a:gsLst>
                        <a:gs pos="1250">
                          <a:srgbClr val="FFFFFF"/>
                        </a:gs>
                        <a:gs pos="100000">
                          <a:srgbClr val="FFFFFF"/>
                        </a:gs>
                      </a:gsLst>
                      <a:lin ang="5400000" scaled="0"/>
                    </a:gradFill>
                    <a:latin typeface="Segoe UI"/>
                  </a:rPr>
                  <a:t>WPF</a:t>
                </a:r>
              </a:p>
            </p:txBody>
          </p:sp>
        </p:grpSp>
      </p:grpSp>
      <p:grpSp>
        <p:nvGrpSpPr>
          <p:cNvPr id="66" name="Group 65"/>
          <p:cNvGrpSpPr/>
          <p:nvPr/>
        </p:nvGrpSpPr>
        <p:grpSpPr>
          <a:xfrm>
            <a:off x="8274703" y="1748141"/>
            <a:ext cx="2788525" cy="1234265"/>
            <a:chOff x="7223760" y="2102819"/>
            <a:chExt cx="2788920" cy="1234440"/>
          </a:xfrm>
        </p:grpSpPr>
        <p:sp>
          <p:nvSpPr>
            <p:cNvPr id="67" name="TextBox 66"/>
            <p:cNvSpPr txBox="1"/>
            <p:nvPr/>
          </p:nvSpPr>
          <p:spPr>
            <a:xfrm>
              <a:off x="7223760" y="2102819"/>
              <a:ext cx="1371600" cy="594360"/>
            </a:xfrm>
            <a:prstGeom prst="rect">
              <a:avLst/>
            </a:prstGeom>
            <a:solidFill>
              <a:srgbClr val="000000">
                <a:alpha val="25000"/>
              </a:srgbClr>
            </a:solidFill>
          </p:spPr>
          <p:txBody>
            <a:bodyPr wrap="square" lIns="182854" tIns="146283" rIns="182854" bIns="146283"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r>
                <a:rPr lang="en-US" sz="1599" b="1" dirty="0">
                  <a:gradFill>
                    <a:gsLst>
                      <a:gs pos="1250">
                        <a:srgbClr val="FFFFFF"/>
                      </a:gs>
                      <a:gs pos="100000">
                        <a:srgbClr val="FFFFFF"/>
                      </a:gs>
                    </a:gsLst>
                    <a:lin ang="5400000" scaled="0"/>
                  </a:gradFill>
                  <a:latin typeface="Segoe UI"/>
                </a:rPr>
                <a:t>iOS</a:t>
              </a:r>
            </a:p>
          </p:txBody>
        </p:sp>
        <p:sp>
          <p:nvSpPr>
            <p:cNvPr id="68" name="TextBox 67"/>
            <p:cNvSpPr txBox="1"/>
            <p:nvPr/>
          </p:nvSpPr>
          <p:spPr>
            <a:xfrm>
              <a:off x="8641080" y="2422859"/>
              <a:ext cx="1371600" cy="594360"/>
            </a:xfrm>
            <a:prstGeom prst="rect">
              <a:avLst/>
            </a:prstGeom>
            <a:solidFill>
              <a:srgbClr val="000000">
                <a:alpha val="25000"/>
              </a:srgbClr>
            </a:solidFill>
          </p:spPr>
          <p:txBody>
            <a:bodyPr wrap="square" lIns="182854" tIns="146283" rIns="182854" bIns="146283"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r>
                <a:rPr lang="en-US" sz="1599" b="1" dirty="0">
                  <a:gradFill>
                    <a:gsLst>
                      <a:gs pos="1250">
                        <a:srgbClr val="FFFFFF"/>
                      </a:gs>
                      <a:gs pos="100000">
                        <a:srgbClr val="FFFFFF"/>
                      </a:gs>
                    </a:gsLst>
                    <a:lin ang="5400000" scaled="0"/>
                  </a:gradFill>
                  <a:latin typeface="Segoe UI"/>
                </a:rPr>
                <a:t>Android</a:t>
              </a:r>
            </a:p>
          </p:txBody>
        </p:sp>
        <p:sp>
          <p:nvSpPr>
            <p:cNvPr id="69" name="TextBox 68"/>
            <p:cNvSpPr txBox="1"/>
            <p:nvPr/>
          </p:nvSpPr>
          <p:spPr>
            <a:xfrm>
              <a:off x="7223760" y="2742899"/>
              <a:ext cx="1371600" cy="594360"/>
            </a:xfrm>
            <a:prstGeom prst="rect">
              <a:avLst/>
            </a:prstGeom>
            <a:solidFill>
              <a:srgbClr val="000000">
                <a:alpha val="25000"/>
              </a:srgbClr>
            </a:solidFill>
          </p:spPr>
          <p:txBody>
            <a:bodyPr wrap="square" lIns="182854" tIns="146283" rIns="182854" bIns="146283"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r>
                <a:rPr lang="en-US" sz="1599" b="1" dirty="0">
                  <a:gradFill>
                    <a:gsLst>
                      <a:gs pos="1250">
                        <a:srgbClr val="FFFFFF"/>
                      </a:gs>
                      <a:gs pos="100000">
                        <a:srgbClr val="FFFFFF"/>
                      </a:gs>
                    </a:gsLst>
                    <a:lin ang="5400000" scaled="0"/>
                  </a:gradFill>
                  <a:latin typeface="Segoe UI"/>
                </a:rPr>
                <a:t>OS X</a:t>
              </a:r>
            </a:p>
          </p:txBody>
        </p:sp>
      </p:grpSp>
      <p:sp>
        <p:nvSpPr>
          <p:cNvPr id="71" name="TextBox 70"/>
          <p:cNvSpPr txBox="1"/>
          <p:nvPr/>
        </p:nvSpPr>
        <p:spPr>
          <a:xfrm>
            <a:off x="2149092" y="3233812"/>
            <a:ext cx="9005562" cy="1554259"/>
          </a:xfrm>
          <a:prstGeom prst="rect">
            <a:avLst/>
          </a:prstGeom>
          <a:solidFill>
            <a:srgbClr val="D83B01"/>
          </a:solidFill>
        </p:spPr>
        <p:txBody>
          <a:bodyPr wrap="square" lIns="182854" tIns="146283" rIns="182854" bIns="146283"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defTabSz="932417">
              <a:defRPr/>
            </a:pPr>
            <a:r>
              <a:rPr lang="en-US" b="1" dirty="0">
                <a:latin typeface="Segoe UI"/>
              </a:rPr>
              <a:t>.NET STANDARD LIBRARY</a:t>
            </a:r>
          </a:p>
          <a:p>
            <a:pPr defTabSz="932417">
              <a:defRPr/>
            </a:pPr>
            <a:r>
              <a:rPr lang="en-US" sz="1800" dirty="0">
                <a:latin typeface="Segoe UI"/>
              </a:rPr>
              <a:t>One library to rule them all</a:t>
            </a:r>
          </a:p>
        </p:txBody>
      </p:sp>
      <p:grpSp>
        <p:nvGrpSpPr>
          <p:cNvPr id="29" name="Group 28"/>
          <p:cNvGrpSpPr/>
          <p:nvPr/>
        </p:nvGrpSpPr>
        <p:grpSpPr>
          <a:xfrm>
            <a:off x="5269167" y="1733564"/>
            <a:ext cx="2754079" cy="1257120"/>
            <a:chOff x="4217797" y="2088241"/>
            <a:chExt cx="2754469" cy="1257299"/>
          </a:xfrm>
        </p:grpSpPr>
        <p:sp>
          <p:nvSpPr>
            <p:cNvPr id="30" name="TextBox 29"/>
            <p:cNvSpPr txBox="1"/>
            <p:nvPr/>
          </p:nvSpPr>
          <p:spPr>
            <a:xfrm>
              <a:off x="4217797" y="2088241"/>
              <a:ext cx="1176817" cy="594360"/>
            </a:xfrm>
            <a:prstGeom prst="rect">
              <a:avLst/>
            </a:prstGeom>
            <a:solidFill>
              <a:srgbClr val="000000">
                <a:alpha val="25000"/>
              </a:srgbClr>
            </a:solidFill>
          </p:spPr>
          <p:txBody>
            <a:bodyPr wrap="square" lIns="182854" tIns="146283" rIns="182854" bIns="146283"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r>
                <a:rPr lang="en-US" sz="1599" b="1" dirty="0">
                  <a:gradFill>
                    <a:gsLst>
                      <a:gs pos="1250">
                        <a:srgbClr val="FFFFFF"/>
                      </a:gs>
                      <a:gs pos="100000">
                        <a:srgbClr val="FFFFFF"/>
                      </a:gs>
                    </a:gsLst>
                    <a:lin ang="5400000" scaled="0"/>
                  </a:gradFill>
                  <a:latin typeface="Segoe UI"/>
                </a:rPr>
                <a:t>UWP</a:t>
              </a:r>
            </a:p>
          </p:txBody>
        </p:sp>
        <p:sp>
          <p:nvSpPr>
            <p:cNvPr id="31" name="TextBox 30"/>
            <p:cNvSpPr txBox="1"/>
            <p:nvPr/>
          </p:nvSpPr>
          <p:spPr>
            <a:xfrm>
              <a:off x="5474157" y="2097587"/>
              <a:ext cx="1498109" cy="594360"/>
            </a:xfrm>
            <a:prstGeom prst="rect">
              <a:avLst/>
            </a:prstGeom>
            <a:solidFill>
              <a:srgbClr val="000000">
                <a:alpha val="25000"/>
              </a:srgbClr>
            </a:solidFill>
          </p:spPr>
          <p:txBody>
            <a:bodyPr wrap="square" lIns="182854" tIns="146283" rIns="182854" bIns="146283"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r>
                <a:rPr lang="en-US" sz="1599" b="1" dirty="0">
                  <a:gradFill>
                    <a:gsLst>
                      <a:gs pos="1250">
                        <a:srgbClr val="FFFFFF"/>
                      </a:gs>
                      <a:gs pos="100000">
                        <a:srgbClr val="FFFFFF"/>
                      </a:gs>
                    </a:gsLst>
                    <a:lin ang="5400000" scaled="0"/>
                  </a:gradFill>
                  <a:latin typeface="Segoe UI"/>
                </a:rPr>
                <a:t>ASP.NET Core</a:t>
              </a:r>
            </a:p>
          </p:txBody>
        </p:sp>
        <p:sp>
          <p:nvSpPr>
            <p:cNvPr id="32" name="TextBox 31"/>
            <p:cNvSpPr txBox="1"/>
            <p:nvPr/>
          </p:nvSpPr>
          <p:spPr>
            <a:xfrm>
              <a:off x="4851986" y="2751180"/>
              <a:ext cx="1498109" cy="594360"/>
            </a:xfrm>
            <a:prstGeom prst="rect">
              <a:avLst/>
            </a:prstGeom>
            <a:solidFill>
              <a:srgbClr val="000000">
                <a:alpha val="25000"/>
              </a:srgbClr>
            </a:solidFill>
          </p:spPr>
          <p:txBody>
            <a:bodyPr wrap="square" lIns="182854" tIns="146283" rIns="182854" bIns="146283"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r>
                <a:rPr lang="en-US" sz="1599" b="1" dirty="0">
                  <a:gradFill>
                    <a:gsLst>
                      <a:gs pos="1250">
                        <a:srgbClr val="FFFFFF"/>
                      </a:gs>
                      <a:gs pos="100000">
                        <a:srgbClr val="FFFFFF"/>
                      </a:gs>
                    </a:gsLst>
                    <a:lin ang="5400000" scaled="0"/>
                  </a:gradFill>
                  <a:latin typeface="Segoe UI"/>
                </a:rPr>
                <a:t>Headless</a:t>
              </a:r>
            </a:p>
          </p:txBody>
        </p:sp>
      </p:grpSp>
    </p:spTree>
    <p:extLst>
      <p:ext uri="{BB962C8B-B14F-4D97-AF65-F5344CB8AC3E}">
        <p14:creationId xmlns:p14="http://schemas.microsoft.com/office/powerpoint/2010/main" val="486850333"/>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.NET Standard Analogy</a:t>
            </a:r>
          </a:p>
        </p:txBody>
      </p:sp>
      <p:sp>
        <p:nvSpPr>
          <p:cNvPr id="6" name="Text Placeholder 5"/>
          <p:cNvSpPr>
            <a:spLocks noGrp="1"/>
          </p:cNvSpPr>
          <p:nvPr>
            <p:ph type="body" sz="quarter" idx="10"/>
          </p:nvPr>
        </p:nvSpPr>
        <p:spPr>
          <a:xfrm>
            <a:off x="275481" y="1213174"/>
            <a:ext cx="11885514" cy="4001095"/>
          </a:xfrm>
        </p:spPr>
        <p:txBody>
          <a:bodyPr/>
          <a:lstStyle/>
          <a:p>
            <a:pPr algn="ctr"/>
            <a:endParaRPr lang="en-US" dirty="0"/>
          </a:p>
          <a:p>
            <a:pPr algn="ctr"/>
            <a:r>
              <a:rPr lang="en-US" dirty="0"/>
              <a:t>.NET Standard is like HTML, a versioned spec.</a:t>
            </a:r>
          </a:p>
          <a:p>
            <a:pPr algn="ctr"/>
            <a:endParaRPr lang="en-US" dirty="0"/>
          </a:p>
          <a:p>
            <a:pPr algn="ctr"/>
            <a:endParaRPr lang="en-US" dirty="0"/>
          </a:p>
          <a:p>
            <a:pPr algn="ctr"/>
            <a:r>
              <a:rPr lang="en-US" dirty="0"/>
              <a:t>.NET Core, .NET Framework and </a:t>
            </a:r>
            <a:r>
              <a:rPr lang="en-US" dirty="0" err="1"/>
              <a:t>Xamarin</a:t>
            </a:r>
            <a:r>
              <a:rPr lang="en-US" dirty="0"/>
              <a:t> are like Browsers, spec implementations.</a:t>
            </a:r>
          </a:p>
        </p:txBody>
      </p:sp>
    </p:spTree>
    <p:extLst>
      <p:ext uri="{BB962C8B-B14F-4D97-AF65-F5344CB8AC3E}">
        <p14:creationId xmlns:p14="http://schemas.microsoft.com/office/powerpoint/2010/main" val="199849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.NET Standard Library 1.x</a:t>
            </a:r>
          </a:p>
        </p:txBody>
      </p:sp>
      <p:sp>
        <p:nvSpPr>
          <p:cNvPr id="6" name="Text Placeholder 5"/>
          <p:cNvSpPr>
            <a:spLocks noGrp="1"/>
          </p:cNvSpPr>
          <p:nvPr>
            <p:ph type="body" sz="quarter" idx="10"/>
          </p:nvPr>
        </p:nvSpPr>
        <p:spPr>
          <a:xfrm>
            <a:off x="275481" y="1213174"/>
            <a:ext cx="11885514" cy="3379387"/>
          </a:xfrm>
        </p:spPr>
        <p:txBody>
          <a:bodyPr/>
          <a:lstStyle/>
          <a:p>
            <a:r>
              <a:rPr lang="en-US" dirty="0"/>
              <a:t>A bridge between past and future</a:t>
            </a:r>
          </a:p>
          <a:p>
            <a:pPr lvl="2"/>
            <a:r>
              <a:rPr lang="en-US" dirty="0"/>
              <a:t>Supports existing PCL profiles and target frameworks</a:t>
            </a:r>
          </a:p>
          <a:p>
            <a:pPr lvl="2"/>
            <a:r>
              <a:rPr lang="en-US" dirty="0"/>
              <a:t>You can distribute a PCL as a .NET Standard library!</a:t>
            </a:r>
          </a:p>
          <a:p>
            <a:pPr lvl="2"/>
            <a:r>
              <a:rPr lang="en-US" dirty="0"/>
              <a:t>Available now!</a:t>
            </a:r>
          </a:p>
          <a:p>
            <a:pPr lvl="2"/>
            <a:endParaRPr lang="en-US" dirty="0"/>
          </a:p>
          <a:p>
            <a:pPr lvl="1"/>
            <a:r>
              <a:rPr lang="en-US" sz="4000" dirty="0">
                <a:gradFill>
                  <a:gsLst>
                    <a:gs pos="1250">
                      <a:schemeClr val="tx2"/>
                    </a:gs>
                    <a:gs pos="99000">
                      <a:schemeClr val="tx2"/>
                    </a:gs>
                  </a:gsLst>
                  <a:lin ang="5400000" scaled="0"/>
                </a:gradFill>
                <a:latin typeface="+mj-lt"/>
              </a:rPr>
              <a:t>Limitations</a:t>
            </a:r>
          </a:p>
          <a:p>
            <a:pPr marL="457156" lvl="3"/>
            <a:r>
              <a:rPr lang="en-US" dirty="0"/>
              <a:t>API surface relatively small, because .NET Core was small</a:t>
            </a:r>
          </a:p>
          <a:p>
            <a:pPr marL="457156" lvl="3"/>
            <a:r>
              <a:rPr lang="en-US" dirty="0"/>
              <a:t>Can’t reference the vast number of libraries already available for .NET Framework</a:t>
            </a:r>
          </a:p>
        </p:txBody>
      </p:sp>
    </p:spTree>
    <p:extLst>
      <p:ext uri="{BB962C8B-B14F-4D97-AF65-F5344CB8AC3E}">
        <p14:creationId xmlns:p14="http://schemas.microsoft.com/office/powerpoint/2010/main" val="203067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.NET Standard 2.0</a:t>
            </a:r>
          </a:p>
        </p:txBody>
      </p:sp>
      <p:sp>
        <p:nvSpPr>
          <p:cNvPr id="6" name="Text Placeholder 5"/>
          <p:cNvSpPr>
            <a:spLocks noGrp="1"/>
          </p:cNvSpPr>
          <p:nvPr>
            <p:ph type="body" sz="quarter" idx="10"/>
          </p:nvPr>
        </p:nvSpPr>
        <p:spPr>
          <a:xfrm>
            <a:off x="275481" y="1213174"/>
            <a:ext cx="8256522" cy="4001095"/>
          </a:xfrm>
        </p:spPr>
        <p:txBody>
          <a:bodyPr/>
          <a:lstStyle/>
          <a:p>
            <a:r>
              <a:rPr lang="en-US" dirty="0"/>
              <a:t>Much bigger API surface</a:t>
            </a:r>
          </a:p>
          <a:p>
            <a:pPr lvl="1"/>
            <a:r>
              <a:rPr lang="en-US" dirty="0"/>
              <a:t>Extended to cover intersection between .NET Framework and Xamarin</a:t>
            </a:r>
          </a:p>
          <a:p>
            <a:pPr lvl="1"/>
            <a:r>
              <a:rPr lang="en-US" dirty="0"/>
              <a:t>.NET Core will implement .NET Standard 2.0</a:t>
            </a:r>
          </a:p>
          <a:p>
            <a:pPr lvl="1"/>
            <a:endParaRPr lang="en-US" dirty="0"/>
          </a:p>
          <a:p>
            <a:r>
              <a:rPr lang="en-US" dirty="0"/>
              <a:t>Using .NET Framework Libraries</a:t>
            </a:r>
          </a:p>
          <a:p>
            <a:pPr lvl="1"/>
            <a:r>
              <a:rPr lang="en-US" dirty="0"/>
              <a:t>No recompile required</a:t>
            </a:r>
          </a:p>
          <a:p>
            <a:pPr lvl="1"/>
            <a:r>
              <a:rPr lang="en-US" dirty="0"/>
              <a:t>Compatibility shim allows .NET Standard based libraries to reference existing .NET Framework binaries</a:t>
            </a:r>
          </a:p>
          <a:p>
            <a:pPr lvl="1"/>
            <a:r>
              <a:rPr lang="en-US" dirty="0"/>
              <a:t>Limited to .NET Framework libraries that only use APIs in .NET Standard (which are most of them)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0240" y="1212849"/>
            <a:ext cx="3632200" cy="4381500"/>
          </a:xfrm>
          <a:prstGeom prst="rect">
            <a:avLst/>
          </a:prstGeom>
        </p:spPr>
      </p:pic>
    </p:spTree>
    <p:extLst>
      <p:ext uri="{BB962C8B-B14F-4D97-AF65-F5344CB8AC3E}">
        <p14:creationId xmlns:p14="http://schemas.microsoft.com/office/powerpoint/2010/main" val="178827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APIs in .NET Standard 2.0</a:t>
            </a:r>
          </a:p>
        </p:txBody>
      </p:sp>
      <p:grpSp>
        <p:nvGrpSpPr>
          <p:cNvPr id="37" name="Group 36"/>
          <p:cNvGrpSpPr/>
          <p:nvPr/>
        </p:nvGrpSpPr>
        <p:grpSpPr>
          <a:xfrm>
            <a:off x="1854688" y="5938074"/>
            <a:ext cx="8685473" cy="548556"/>
            <a:chOff x="1646287" y="5572667"/>
            <a:chExt cx="8686705" cy="548634"/>
          </a:xfrm>
        </p:grpSpPr>
        <p:sp>
          <p:nvSpPr>
            <p:cNvPr id="4" name="Rectangle 3"/>
            <p:cNvSpPr/>
            <p:nvPr/>
          </p:nvSpPr>
          <p:spPr bwMode="auto">
            <a:xfrm>
              <a:off x="1646287" y="5572667"/>
              <a:ext cx="8686705" cy="54863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30" rIns="0" bIns="46630"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2000" kern="0" dirty="0">
                <a:gradFill>
                  <a:gsLst>
                    <a:gs pos="5439">
                      <a:srgbClr val="F8F8F8"/>
                    </a:gs>
                    <a:gs pos="10000">
                      <a:srgbClr val="F8F8F8"/>
                    </a:gs>
                  </a:gsLst>
                  <a:lin ang="5400000" scaled="0"/>
                </a:gradFill>
                <a:latin typeface="Segoe UI"/>
              </a:endParaRPr>
            </a:p>
          </p:txBody>
        </p:sp>
        <p:sp>
          <p:nvSpPr>
            <p:cNvPr id="6" name="TextBox 5"/>
            <p:cNvSpPr txBox="1"/>
            <p:nvPr/>
          </p:nvSpPr>
          <p:spPr>
            <a:xfrm>
              <a:off x="4480896" y="5574602"/>
              <a:ext cx="5577780" cy="544799"/>
            </a:xfrm>
            <a:prstGeom prst="rect">
              <a:avLst/>
            </a:prstGeom>
            <a:noFill/>
          </p:spPr>
          <p:txBody>
            <a:bodyPr wrap="square" lIns="182854" tIns="146283" rIns="182854" bIns="146283" rtlCol="0">
              <a:spAutoFit/>
            </a:bodyPr>
            <a:lstStyle/>
            <a:p>
              <a:pPr defTabSz="914224">
                <a:lnSpc>
                  <a:spcPct val="90000"/>
                </a:lnSpc>
                <a:spcAft>
                  <a:spcPts val="600"/>
                </a:spcAft>
              </a:pPr>
              <a:r>
                <a:rPr lang="fr-FR" kern="0" dirty="0">
                  <a:solidFill>
                    <a:srgbClr val="FFFFFF"/>
                  </a:solidFill>
                  <a:latin typeface="Segoe UI"/>
                </a:rPr>
                <a:t>Primitives • Collections • </a:t>
              </a:r>
              <a:r>
                <a:rPr lang="fr-FR" kern="0" dirty="0" err="1">
                  <a:solidFill>
                    <a:srgbClr val="FFFFFF"/>
                  </a:solidFill>
                  <a:latin typeface="Segoe UI"/>
                </a:rPr>
                <a:t>Reflection</a:t>
              </a:r>
              <a:r>
                <a:rPr lang="fr-FR" kern="0" dirty="0">
                  <a:solidFill>
                    <a:srgbClr val="FFFFFF"/>
                  </a:solidFill>
                  <a:latin typeface="Segoe UI"/>
                </a:rPr>
                <a:t> • </a:t>
              </a:r>
              <a:r>
                <a:rPr lang="fr-FR" kern="0" dirty="0" err="1">
                  <a:solidFill>
                    <a:srgbClr val="FFFFFF"/>
                  </a:solidFill>
                  <a:latin typeface="Segoe UI"/>
                </a:rPr>
                <a:t>Interop</a:t>
              </a:r>
              <a:r>
                <a:rPr lang="fr-FR" kern="0" dirty="0">
                  <a:solidFill>
                    <a:srgbClr val="FFFFFF"/>
                  </a:solidFill>
                  <a:latin typeface="Segoe UI"/>
                </a:rPr>
                <a:t> • </a:t>
              </a:r>
              <a:r>
                <a:rPr lang="fr-FR" kern="0" dirty="0" err="1">
                  <a:solidFill>
                    <a:srgbClr val="FFFFFF"/>
                  </a:solidFill>
                  <a:latin typeface="Segoe UI"/>
                </a:rPr>
                <a:t>Linq</a:t>
              </a:r>
              <a:endParaRPr lang="en-US" kern="0" dirty="0" err="1">
                <a:solidFill>
                  <a:srgbClr val="FFFFFF"/>
                </a:solidFill>
                <a:latin typeface="Segoe UI"/>
              </a:endParaRPr>
            </a:p>
          </p:txBody>
        </p:sp>
        <p:sp>
          <p:nvSpPr>
            <p:cNvPr id="7" name="Rectangle 6"/>
            <p:cNvSpPr/>
            <p:nvPr/>
          </p:nvSpPr>
          <p:spPr>
            <a:xfrm>
              <a:off x="2552880" y="5676168"/>
              <a:ext cx="793373" cy="348482"/>
            </a:xfrm>
            <a:prstGeom prst="rect">
              <a:avLst/>
            </a:prstGeom>
          </p:spPr>
          <p:txBody>
            <a:bodyPr wrap="none">
              <a:spAutoFit/>
            </a:bodyPr>
            <a:lstStyle/>
            <a:p>
              <a:pPr algn="ctr" defTabSz="932238">
                <a:lnSpc>
                  <a:spcPct val="90000"/>
                </a:lnSpc>
                <a:defRPr/>
              </a:pPr>
              <a:r>
                <a:rPr lang="en-US" b="1" kern="0" dirty="0">
                  <a:solidFill>
                    <a:srgbClr val="FFFFFF"/>
                  </a:solidFill>
                  <a:latin typeface="Segoe UI"/>
                  <a:cs typeface="Segoe UI Semibold" panose="020B0702040204020203" pitchFamily="34" charset="0"/>
                </a:rPr>
                <a:t>CORE</a:t>
              </a:r>
            </a:p>
          </p:txBody>
        </p:sp>
      </p:grpSp>
      <p:grpSp>
        <p:nvGrpSpPr>
          <p:cNvPr id="36" name="Group 35"/>
          <p:cNvGrpSpPr/>
          <p:nvPr/>
        </p:nvGrpSpPr>
        <p:grpSpPr>
          <a:xfrm>
            <a:off x="1896316" y="5029356"/>
            <a:ext cx="8685473" cy="548556"/>
            <a:chOff x="1646287" y="4881583"/>
            <a:chExt cx="8686705" cy="548634"/>
          </a:xfrm>
        </p:grpSpPr>
        <p:sp>
          <p:nvSpPr>
            <p:cNvPr id="17" name="Rectangle 16"/>
            <p:cNvSpPr/>
            <p:nvPr/>
          </p:nvSpPr>
          <p:spPr bwMode="auto">
            <a:xfrm>
              <a:off x="1646287" y="4881583"/>
              <a:ext cx="8686705" cy="548634"/>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30" rIns="0" bIns="46630"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2000" kern="0" dirty="0">
                <a:gradFill>
                  <a:gsLst>
                    <a:gs pos="5439">
                      <a:srgbClr val="F8F8F8"/>
                    </a:gs>
                    <a:gs pos="10000">
                      <a:srgbClr val="F8F8F8"/>
                    </a:gs>
                  </a:gsLst>
                  <a:lin ang="5400000" scaled="0"/>
                </a:gradFill>
                <a:latin typeface="Segoe UI"/>
              </a:endParaRPr>
            </a:p>
          </p:txBody>
        </p:sp>
        <p:sp>
          <p:nvSpPr>
            <p:cNvPr id="18" name="TextBox 17"/>
            <p:cNvSpPr txBox="1"/>
            <p:nvPr/>
          </p:nvSpPr>
          <p:spPr>
            <a:xfrm>
              <a:off x="4480896" y="4883518"/>
              <a:ext cx="5577780" cy="544765"/>
            </a:xfrm>
            <a:prstGeom prst="rect">
              <a:avLst/>
            </a:prstGeom>
            <a:noFill/>
          </p:spPr>
          <p:txBody>
            <a:bodyPr wrap="square" lIns="182854" tIns="146283" rIns="182854" bIns="146283" rtlCol="0">
              <a:spAutoFit/>
            </a:bodyPr>
            <a:lstStyle/>
            <a:p>
              <a:pPr defTabSz="914224">
                <a:lnSpc>
                  <a:spcPct val="90000"/>
                </a:lnSpc>
                <a:spcAft>
                  <a:spcPts val="600"/>
                </a:spcAft>
              </a:pPr>
              <a:r>
                <a:rPr lang="fr-FR" kern="0" dirty="0">
                  <a:solidFill>
                    <a:srgbClr val="FFFFFF"/>
                  </a:solidFill>
                  <a:latin typeface="Segoe UI"/>
                </a:rPr>
                <a:t>Threads • Thread Pool • </a:t>
              </a:r>
              <a:r>
                <a:rPr lang="fr-FR" kern="0" dirty="0" err="1">
                  <a:solidFill>
                    <a:srgbClr val="FFFFFF"/>
                  </a:solidFill>
                  <a:latin typeface="Segoe UI"/>
                </a:rPr>
                <a:t>Tasks</a:t>
              </a:r>
              <a:endParaRPr lang="en-US" kern="0" dirty="0" err="1">
                <a:solidFill>
                  <a:srgbClr val="FFFFFF"/>
                </a:solidFill>
                <a:latin typeface="Segoe UI"/>
              </a:endParaRPr>
            </a:p>
          </p:txBody>
        </p:sp>
        <p:sp>
          <p:nvSpPr>
            <p:cNvPr id="19" name="Rectangle 18"/>
            <p:cNvSpPr/>
            <p:nvPr/>
          </p:nvSpPr>
          <p:spPr>
            <a:xfrm>
              <a:off x="2173527" y="4985084"/>
              <a:ext cx="1552082" cy="348482"/>
            </a:xfrm>
            <a:prstGeom prst="rect">
              <a:avLst/>
            </a:prstGeom>
          </p:spPr>
          <p:txBody>
            <a:bodyPr wrap="none">
              <a:spAutoFit/>
            </a:bodyPr>
            <a:lstStyle/>
            <a:p>
              <a:pPr algn="ctr" defTabSz="932238">
                <a:lnSpc>
                  <a:spcPct val="90000"/>
                </a:lnSpc>
                <a:defRPr/>
              </a:pPr>
              <a:r>
                <a:rPr lang="en-US" b="1" kern="0" dirty="0">
                  <a:solidFill>
                    <a:srgbClr val="FFFFFF"/>
                  </a:solidFill>
                  <a:latin typeface="Segoe UI"/>
                  <a:cs typeface="Segoe UI Semibold" panose="020B0702040204020203" pitchFamily="34" charset="0"/>
                </a:rPr>
                <a:t>THREADING</a:t>
              </a:r>
            </a:p>
          </p:txBody>
        </p:sp>
      </p:grpSp>
      <p:grpSp>
        <p:nvGrpSpPr>
          <p:cNvPr id="35" name="Group 34"/>
          <p:cNvGrpSpPr/>
          <p:nvPr/>
        </p:nvGrpSpPr>
        <p:grpSpPr>
          <a:xfrm>
            <a:off x="1896316" y="4120633"/>
            <a:ext cx="8685473" cy="548556"/>
            <a:chOff x="1646287" y="4109887"/>
            <a:chExt cx="8686705" cy="548634"/>
          </a:xfrm>
          <a:solidFill>
            <a:srgbClr val="FF8C00"/>
          </a:solidFill>
        </p:grpSpPr>
        <p:sp>
          <p:nvSpPr>
            <p:cNvPr id="20" name="Rectangle 19"/>
            <p:cNvSpPr/>
            <p:nvPr/>
          </p:nvSpPr>
          <p:spPr bwMode="auto">
            <a:xfrm>
              <a:off x="1646287" y="4109887"/>
              <a:ext cx="8686705" cy="548634"/>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30" rIns="0" bIns="46630"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2000" kern="0" dirty="0">
                <a:gradFill>
                  <a:gsLst>
                    <a:gs pos="5439">
                      <a:srgbClr val="F8F8F8"/>
                    </a:gs>
                    <a:gs pos="10000">
                      <a:srgbClr val="F8F8F8"/>
                    </a:gs>
                  </a:gsLst>
                  <a:lin ang="5400000" scaled="0"/>
                </a:gradFill>
                <a:latin typeface="Segoe UI"/>
              </a:endParaRPr>
            </a:p>
          </p:txBody>
        </p:sp>
        <p:sp>
          <p:nvSpPr>
            <p:cNvPr id="21" name="TextBox 20"/>
            <p:cNvSpPr txBox="1"/>
            <p:nvPr/>
          </p:nvSpPr>
          <p:spPr>
            <a:xfrm>
              <a:off x="4480896" y="4111822"/>
              <a:ext cx="5577780" cy="544765"/>
            </a:xfrm>
            <a:prstGeom prst="rect">
              <a:avLst/>
            </a:prstGeom>
            <a:grpFill/>
          </p:spPr>
          <p:txBody>
            <a:bodyPr wrap="square" lIns="182854" tIns="146283" rIns="182854" bIns="146283" rtlCol="0">
              <a:spAutoFit/>
            </a:bodyPr>
            <a:lstStyle/>
            <a:p>
              <a:pPr defTabSz="914224">
                <a:lnSpc>
                  <a:spcPct val="90000"/>
                </a:lnSpc>
                <a:spcAft>
                  <a:spcPts val="600"/>
                </a:spcAft>
              </a:pPr>
              <a:r>
                <a:rPr lang="fr-FR" kern="0" dirty="0">
                  <a:solidFill>
                    <a:srgbClr val="FFFFFF"/>
                  </a:solidFill>
                  <a:latin typeface="Segoe UI"/>
                </a:rPr>
                <a:t>Files • Compression • MMF</a:t>
              </a:r>
              <a:endParaRPr lang="en-US" kern="0" dirty="0" err="1">
                <a:solidFill>
                  <a:srgbClr val="FFFFFF"/>
                </a:solidFill>
                <a:latin typeface="Segoe UI"/>
              </a:endParaRPr>
            </a:p>
          </p:txBody>
        </p:sp>
        <p:sp>
          <p:nvSpPr>
            <p:cNvPr id="22" name="Rectangle 21"/>
            <p:cNvSpPr/>
            <p:nvPr/>
          </p:nvSpPr>
          <p:spPr>
            <a:xfrm>
              <a:off x="2728658" y="4213388"/>
              <a:ext cx="441817" cy="348482"/>
            </a:xfrm>
            <a:prstGeom prst="rect">
              <a:avLst/>
            </a:prstGeom>
            <a:grpFill/>
          </p:spPr>
          <p:txBody>
            <a:bodyPr wrap="none">
              <a:spAutoFit/>
            </a:bodyPr>
            <a:lstStyle/>
            <a:p>
              <a:pPr algn="ctr" defTabSz="932238">
                <a:lnSpc>
                  <a:spcPct val="90000"/>
                </a:lnSpc>
                <a:defRPr/>
              </a:pPr>
              <a:r>
                <a:rPr lang="en-US" b="1" kern="0" dirty="0">
                  <a:solidFill>
                    <a:srgbClr val="FFFFFF"/>
                  </a:solidFill>
                  <a:latin typeface="Segoe UI"/>
                  <a:cs typeface="Segoe UI Semibold" panose="020B0702040204020203" pitchFamily="34" charset="0"/>
                </a:rPr>
                <a:t>IO</a:t>
              </a:r>
            </a:p>
          </p:txBody>
        </p:sp>
      </p:grpSp>
      <p:grpSp>
        <p:nvGrpSpPr>
          <p:cNvPr id="34" name="Group 33"/>
          <p:cNvGrpSpPr/>
          <p:nvPr/>
        </p:nvGrpSpPr>
        <p:grpSpPr>
          <a:xfrm>
            <a:off x="1896316" y="3211910"/>
            <a:ext cx="8685473" cy="548556"/>
            <a:chOff x="1646287" y="3278906"/>
            <a:chExt cx="8686705" cy="548634"/>
          </a:xfrm>
          <a:solidFill>
            <a:srgbClr val="00BCF2"/>
          </a:solidFill>
        </p:grpSpPr>
        <p:sp>
          <p:nvSpPr>
            <p:cNvPr id="23" name="Rectangle 22"/>
            <p:cNvSpPr/>
            <p:nvPr/>
          </p:nvSpPr>
          <p:spPr bwMode="auto">
            <a:xfrm>
              <a:off x="1646287" y="3278906"/>
              <a:ext cx="8686705" cy="548634"/>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30" rIns="0" bIns="46630"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2000" kern="0" dirty="0">
                <a:gradFill>
                  <a:gsLst>
                    <a:gs pos="5439">
                      <a:srgbClr val="F8F8F8"/>
                    </a:gs>
                    <a:gs pos="10000">
                      <a:srgbClr val="F8F8F8"/>
                    </a:gs>
                  </a:gsLst>
                  <a:lin ang="5400000" scaled="0"/>
                </a:gradFill>
                <a:latin typeface="Segoe UI"/>
              </a:endParaRPr>
            </a:p>
          </p:txBody>
        </p:sp>
        <p:sp>
          <p:nvSpPr>
            <p:cNvPr id="24" name="TextBox 23"/>
            <p:cNvSpPr txBox="1"/>
            <p:nvPr/>
          </p:nvSpPr>
          <p:spPr>
            <a:xfrm>
              <a:off x="4480896" y="3280841"/>
              <a:ext cx="5577780" cy="544765"/>
            </a:xfrm>
            <a:prstGeom prst="rect">
              <a:avLst/>
            </a:prstGeom>
            <a:grpFill/>
          </p:spPr>
          <p:txBody>
            <a:bodyPr wrap="square" lIns="182854" tIns="146283" rIns="182854" bIns="146283" rtlCol="0">
              <a:spAutoFit/>
            </a:bodyPr>
            <a:lstStyle/>
            <a:p>
              <a:pPr defTabSz="914224">
                <a:lnSpc>
                  <a:spcPct val="90000"/>
                </a:lnSpc>
                <a:spcAft>
                  <a:spcPts val="600"/>
                </a:spcAft>
              </a:pPr>
              <a:r>
                <a:rPr lang="fr-FR" kern="0" dirty="0">
                  <a:solidFill>
                    <a:srgbClr val="FFFFFF"/>
                  </a:solidFill>
                  <a:latin typeface="Segoe UI"/>
                </a:rPr>
                <a:t>Sockets • Http • Mail • </a:t>
              </a:r>
              <a:r>
                <a:rPr lang="fr-FR" kern="0" dirty="0" err="1">
                  <a:solidFill>
                    <a:srgbClr val="FFFFFF"/>
                  </a:solidFill>
                  <a:latin typeface="Segoe UI"/>
                </a:rPr>
                <a:t>WebSockets</a:t>
              </a:r>
              <a:endParaRPr lang="en-US" kern="0" dirty="0" err="1">
                <a:solidFill>
                  <a:srgbClr val="FFFFFF"/>
                </a:solidFill>
                <a:latin typeface="Segoe UI"/>
              </a:endParaRPr>
            </a:p>
          </p:txBody>
        </p:sp>
        <p:sp>
          <p:nvSpPr>
            <p:cNvPr id="25" name="Rectangle 24"/>
            <p:cNvSpPr/>
            <p:nvPr/>
          </p:nvSpPr>
          <p:spPr>
            <a:xfrm>
              <a:off x="2055797" y="3382407"/>
              <a:ext cx="1787542" cy="348482"/>
            </a:xfrm>
            <a:prstGeom prst="rect">
              <a:avLst/>
            </a:prstGeom>
            <a:grpFill/>
          </p:spPr>
          <p:txBody>
            <a:bodyPr wrap="none">
              <a:spAutoFit/>
            </a:bodyPr>
            <a:lstStyle/>
            <a:p>
              <a:pPr algn="ctr" defTabSz="932238">
                <a:lnSpc>
                  <a:spcPct val="90000"/>
                </a:lnSpc>
                <a:defRPr/>
              </a:pPr>
              <a:r>
                <a:rPr lang="en-US" b="1" kern="0" dirty="0">
                  <a:solidFill>
                    <a:srgbClr val="FFFFFF"/>
                  </a:solidFill>
                  <a:latin typeface="Segoe UI"/>
                  <a:cs typeface="Segoe UI Semibold" panose="020B0702040204020203" pitchFamily="34" charset="0"/>
                </a:rPr>
                <a:t>NETWORKING</a:t>
              </a:r>
            </a:p>
          </p:txBody>
        </p:sp>
      </p:grpSp>
      <p:grpSp>
        <p:nvGrpSpPr>
          <p:cNvPr id="33" name="Group 32"/>
          <p:cNvGrpSpPr/>
          <p:nvPr/>
        </p:nvGrpSpPr>
        <p:grpSpPr>
          <a:xfrm>
            <a:off x="1896316" y="2303187"/>
            <a:ext cx="8685473" cy="548556"/>
            <a:chOff x="1646287" y="2550596"/>
            <a:chExt cx="8686705" cy="548634"/>
          </a:xfrm>
          <a:solidFill>
            <a:srgbClr val="505050"/>
          </a:solidFill>
        </p:grpSpPr>
        <p:sp>
          <p:nvSpPr>
            <p:cNvPr id="26" name="Rectangle 25"/>
            <p:cNvSpPr/>
            <p:nvPr/>
          </p:nvSpPr>
          <p:spPr bwMode="auto">
            <a:xfrm>
              <a:off x="1646287" y="2550596"/>
              <a:ext cx="8686705" cy="548634"/>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30" rIns="0" bIns="46630"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2000" kern="0" dirty="0">
                <a:gradFill>
                  <a:gsLst>
                    <a:gs pos="5439">
                      <a:srgbClr val="F8F8F8"/>
                    </a:gs>
                    <a:gs pos="10000">
                      <a:srgbClr val="F8F8F8"/>
                    </a:gs>
                  </a:gsLst>
                  <a:lin ang="5400000" scaled="0"/>
                </a:gradFill>
                <a:latin typeface="Segoe UI"/>
              </a:endParaRPr>
            </a:p>
          </p:txBody>
        </p:sp>
        <p:sp>
          <p:nvSpPr>
            <p:cNvPr id="27" name="TextBox 26"/>
            <p:cNvSpPr txBox="1"/>
            <p:nvPr/>
          </p:nvSpPr>
          <p:spPr>
            <a:xfrm>
              <a:off x="4480896" y="2552531"/>
              <a:ext cx="5577780" cy="544765"/>
            </a:xfrm>
            <a:prstGeom prst="rect">
              <a:avLst/>
            </a:prstGeom>
            <a:grpFill/>
          </p:spPr>
          <p:txBody>
            <a:bodyPr wrap="square" lIns="182854" tIns="146283" rIns="182854" bIns="146283" rtlCol="0">
              <a:spAutoFit/>
            </a:bodyPr>
            <a:lstStyle/>
            <a:p>
              <a:pPr defTabSz="914224">
                <a:lnSpc>
                  <a:spcPct val="90000"/>
                </a:lnSpc>
                <a:spcAft>
                  <a:spcPts val="600"/>
                </a:spcAft>
              </a:pPr>
              <a:r>
                <a:rPr lang="fr-FR" kern="0" dirty="0" err="1">
                  <a:solidFill>
                    <a:srgbClr val="FFFFFF"/>
                  </a:solidFill>
                  <a:latin typeface="Segoe UI"/>
                </a:rPr>
                <a:t>BinaryFormatter</a:t>
              </a:r>
              <a:r>
                <a:rPr lang="fr-FR" kern="0" dirty="0">
                  <a:solidFill>
                    <a:srgbClr val="FFFFFF"/>
                  </a:solidFill>
                  <a:latin typeface="Segoe UI"/>
                </a:rPr>
                <a:t> • Data </a:t>
              </a:r>
              <a:r>
                <a:rPr lang="fr-FR" kern="0" dirty="0" err="1">
                  <a:solidFill>
                    <a:srgbClr val="FFFFFF"/>
                  </a:solidFill>
                  <a:latin typeface="Segoe UI"/>
                </a:rPr>
                <a:t>Contract</a:t>
              </a:r>
              <a:r>
                <a:rPr lang="fr-FR" kern="0" dirty="0">
                  <a:solidFill>
                    <a:srgbClr val="FFFFFF"/>
                  </a:solidFill>
                  <a:latin typeface="Segoe UI"/>
                </a:rPr>
                <a:t> • XML</a:t>
              </a:r>
              <a:endParaRPr lang="en-US" kern="0" dirty="0" err="1">
                <a:solidFill>
                  <a:srgbClr val="FFFFFF"/>
                </a:solidFill>
                <a:latin typeface="Segoe UI"/>
              </a:endParaRPr>
            </a:p>
          </p:txBody>
        </p:sp>
        <p:sp>
          <p:nvSpPr>
            <p:cNvPr id="28" name="Rectangle 27"/>
            <p:cNvSpPr/>
            <p:nvPr/>
          </p:nvSpPr>
          <p:spPr>
            <a:xfrm>
              <a:off x="2071328" y="2654097"/>
              <a:ext cx="1756475" cy="348482"/>
            </a:xfrm>
            <a:prstGeom prst="rect">
              <a:avLst/>
            </a:prstGeom>
            <a:grpFill/>
          </p:spPr>
          <p:txBody>
            <a:bodyPr wrap="none">
              <a:spAutoFit/>
            </a:bodyPr>
            <a:lstStyle/>
            <a:p>
              <a:pPr algn="ctr" defTabSz="932238">
                <a:lnSpc>
                  <a:spcPct val="90000"/>
                </a:lnSpc>
                <a:defRPr/>
              </a:pPr>
              <a:r>
                <a:rPr lang="en-US" b="1" kern="0" dirty="0">
                  <a:solidFill>
                    <a:srgbClr val="FFFFFF"/>
                  </a:solidFill>
                  <a:latin typeface="Segoe UI"/>
                  <a:cs typeface="Segoe UI Semibold" panose="020B0702040204020203" pitchFamily="34" charset="0"/>
                </a:rPr>
                <a:t>SERILIZATION</a:t>
              </a:r>
            </a:p>
          </p:txBody>
        </p:sp>
      </p:grpSp>
      <p:grpSp>
        <p:nvGrpSpPr>
          <p:cNvPr id="32" name="Group 31"/>
          <p:cNvGrpSpPr/>
          <p:nvPr/>
        </p:nvGrpSpPr>
        <p:grpSpPr>
          <a:xfrm>
            <a:off x="1896316" y="1394463"/>
            <a:ext cx="8685473" cy="548556"/>
            <a:chOff x="1646287" y="1759921"/>
            <a:chExt cx="8686705" cy="548634"/>
          </a:xfrm>
          <a:solidFill>
            <a:srgbClr val="002050"/>
          </a:solidFill>
        </p:grpSpPr>
        <p:sp>
          <p:nvSpPr>
            <p:cNvPr id="29" name="Rectangle 28"/>
            <p:cNvSpPr/>
            <p:nvPr/>
          </p:nvSpPr>
          <p:spPr bwMode="auto">
            <a:xfrm>
              <a:off x="1646287" y="1759921"/>
              <a:ext cx="8686705" cy="548634"/>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30" rIns="0" bIns="46630"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2000" kern="0" dirty="0">
                <a:gradFill>
                  <a:gsLst>
                    <a:gs pos="5439">
                      <a:srgbClr val="F8F8F8"/>
                    </a:gs>
                    <a:gs pos="10000">
                      <a:srgbClr val="F8F8F8"/>
                    </a:gs>
                  </a:gsLst>
                  <a:lin ang="5400000" scaled="0"/>
                </a:gradFill>
                <a:latin typeface="Segoe UI"/>
              </a:endParaRPr>
            </a:p>
          </p:txBody>
        </p:sp>
        <p:sp>
          <p:nvSpPr>
            <p:cNvPr id="30" name="TextBox 29"/>
            <p:cNvSpPr txBox="1"/>
            <p:nvPr/>
          </p:nvSpPr>
          <p:spPr>
            <a:xfrm>
              <a:off x="4480896" y="1761856"/>
              <a:ext cx="5577780" cy="544765"/>
            </a:xfrm>
            <a:prstGeom prst="rect">
              <a:avLst/>
            </a:prstGeom>
            <a:grpFill/>
          </p:spPr>
          <p:txBody>
            <a:bodyPr wrap="square" lIns="182854" tIns="146283" rIns="182854" bIns="146283" rtlCol="0">
              <a:spAutoFit/>
            </a:bodyPr>
            <a:lstStyle/>
            <a:p>
              <a:pPr defTabSz="914224">
                <a:lnSpc>
                  <a:spcPct val="90000"/>
                </a:lnSpc>
                <a:spcAft>
                  <a:spcPts val="600"/>
                </a:spcAft>
              </a:pPr>
              <a:r>
                <a:rPr lang="fr-FR" kern="0" dirty="0" err="1">
                  <a:solidFill>
                    <a:srgbClr val="FFFFFF"/>
                  </a:solidFill>
                  <a:latin typeface="Segoe UI"/>
                </a:rPr>
                <a:t>XLinq</a:t>
              </a:r>
              <a:r>
                <a:rPr lang="fr-FR" kern="0" dirty="0">
                  <a:solidFill>
                    <a:srgbClr val="FFFFFF"/>
                  </a:solidFill>
                  <a:latin typeface="Segoe UI"/>
                </a:rPr>
                <a:t> • XML Document  • </a:t>
              </a:r>
              <a:r>
                <a:rPr lang="fr-FR" kern="0" dirty="0" err="1">
                  <a:solidFill>
                    <a:srgbClr val="FFFFFF"/>
                  </a:solidFill>
                  <a:latin typeface="Segoe UI"/>
                </a:rPr>
                <a:t>XPath</a:t>
              </a:r>
              <a:r>
                <a:rPr lang="fr-FR" kern="0" dirty="0">
                  <a:solidFill>
                    <a:srgbClr val="FFFFFF"/>
                  </a:solidFill>
                  <a:latin typeface="Segoe UI"/>
                </a:rPr>
                <a:t> • </a:t>
              </a:r>
              <a:r>
                <a:rPr lang="fr-FR" kern="0" dirty="0" err="1">
                  <a:solidFill>
                    <a:srgbClr val="FFFFFF"/>
                  </a:solidFill>
                  <a:latin typeface="Segoe UI"/>
                </a:rPr>
                <a:t>Schema</a:t>
              </a:r>
              <a:r>
                <a:rPr lang="fr-FR" kern="0" dirty="0">
                  <a:solidFill>
                    <a:srgbClr val="FFFFFF"/>
                  </a:solidFill>
                  <a:latin typeface="Segoe UI"/>
                </a:rPr>
                <a:t> • XSL</a:t>
              </a:r>
              <a:endParaRPr lang="en-US" kern="0" dirty="0" err="1">
                <a:solidFill>
                  <a:srgbClr val="FFFFFF"/>
                </a:solidFill>
                <a:latin typeface="Segoe UI"/>
              </a:endParaRPr>
            </a:p>
          </p:txBody>
        </p:sp>
        <p:sp>
          <p:nvSpPr>
            <p:cNvPr id="31" name="Rectangle 30"/>
            <p:cNvSpPr/>
            <p:nvPr/>
          </p:nvSpPr>
          <p:spPr>
            <a:xfrm>
              <a:off x="2605204" y="1863422"/>
              <a:ext cx="688724" cy="348482"/>
            </a:xfrm>
            <a:prstGeom prst="rect">
              <a:avLst/>
            </a:prstGeom>
            <a:grpFill/>
          </p:spPr>
          <p:txBody>
            <a:bodyPr wrap="none">
              <a:spAutoFit/>
            </a:bodyPr>
            <a:lstStyle/>
            <a:p>
              <a:pPr algn="ctr" defTabSz="932238">
                <a:lnSpc>
                  <a:spcPct val="90000"/>
                </a:lnSpc>
                <a:defRPr/>
              </a:pPr>
              <a:r>
                <a:rPr lang="en-US" b="1" kern="0" dirty="0">
                  <a:solidFill>
                    <a:srgbClr val="FFFFFF"/>
                  </a:solidFill>
                  <a:latin typeface="Segoe UI"/>
                  <a:cs typeface="Segoe UI Semibold" panose="020B0702040204020203" pitchFamily="34" charset="0"/>
                </a:rPr>
                <a:t>XML</a:t>
              </a:r>
            </a:p>
          </p:txBody>
        </p:sp>
      </p:grpSp>
    </p:spTree>
    <p:extLst>
      <p:ext uri="{BB962C8B-B14F-4D97-AF65-F5344CB8AC3E}">
        <p14:creationId xmlns:p14="http://schemas.microsoft.com/office/powerpoint/2010/main" val="10970568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1+#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750" fill="hold"/>
                                        <p:tgtEl>
                                          <p:spTgt spid="36"/>
                                        </p:tgtEl>
                                        <p:attrNameLst>
                                          <p:attrName>ppt_x</p:attrName>
                                        </p:attrNameLst>
                                      </p:cBhvr>
                                      <p:tavLst>
                                        <p:tav tm="0">
                                          <p:val>
                                            <p:strVal val="1+#ppt_w/2"/>
                                          </p:val>
                                        </p:tav>
                                        <p:tav tm="100000">
                                          <p:val>
                                            <p:strVal val="#ppt_x"/>
                                          </p:val>
                                        </p:tav>
                                      </p:tavLst>
                                    </p:anim>
                                    <p:anim calcmode="lin" valueType="num">
                                      <p:cBhvr additive="base">
                                        <p:cTn id="13" dur="750" fill="hold"/>
                                        <p:tgtEl>
                                          <p:spTgt spid="36"/>
                                        </p:tgtEl>
                                        <p:attrNameLst>
                                          <p:attrName>ppt_y</p:attrName>
                                        </p:attrNameLst>
                                      </p:cBhvr>
                                      <p:tavLst>
                                        <p:tav tm="0">
                                          <p:val>
                                            <p:strVal val="#ppt_y"/>
                                          </p:val>
                                        </p:tav>
                                        <p:tav tm="100000">
                                          <p:val>
                                            <p:strVal val="#ppt_y"/>
                                          </p:val>
                                        </p:tav>
                                      </p:tavLst>
                                    </p:anim>
                                  </p:childTnLst>
                                </p:cTn>
                              </p:par>
                            </p:childTnLst>
                          </p:cTn>
                        </p:par>
                        <p:par>
                          <p:cTn id="14" fill="hold">
                            <p:stCondLst>
                              <p:cond delay="1250"/>
                            </p:stCondLst>
                            <p:childTnLst>
                              <p:par>
                                <p:cTn id="15" presetID="2" presetClass="entr" presetSubtype="2" fill="hold" nodeType="after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additive="base">
                                        <p:cTn id="17" dur="750" fill="hold"/>
                                        <p:tgtEl>
                                          <p:spTgt spid="35"/>
                                        </p:tgtEl>
                                        <p:attrNameLst>
                                          <p:attrName>ppt_x</p:attrName>
                                        </p:attrNameLst>
                                      </p:cBhvr>
                                      <p:tavLst>
                                        <p:tav tm="0">
                                          <p:val>
                                            <p:strVal val="1+#ppt_w/2"/>
                                          </p:val>
                                        </p:tav>
                                        <p:tav tm="100000">
                                          <p:val>
                                            <p:strVal val="#ppt_x"/>
                                          </p:val>
                                        </p:tav>
                                      </p:tavLst>
                                    </p:anim>
                                    <p:anim calcmode="lin" valueType="num">
                                      <p:cBhvr additive="base">
                                        <p:cTn id="18" dur="750" fill="hold"/>
                                        <p:tgtEl>
                                          <p:spTgt spid="35"/>
                                        </p:tgtEl>
                                        <p:attrNameLst>
                                          <p:attrName>ppt_y</p:attrName>
                                        </p:attrNameLst>
                                      </p:cBhvr>
                                      <p:tavLst>
                                        <p:tav tm="0">
                                          <p:val>
                                            <p:strVal val="#ppt_y"/>
                                          </p:val>
                                        </p:tav>
                                        <p:tav tm="100000">
                                          <p:val>
                                            <p:strVal val="#ppt_y"/>
                                          </p:val>
                                        </p:tav>
                                      </p:tavLst>
                                    </p:anim>
                                  </p:childTnLst>
                                </p:cTn>
                              </p:par>
                            </p:childTnLst>
                          </p:cTn>
                        </p:par>
                        <p:par>
                          <p:cTn id="19" fill="hold">
                            <p:stCondLst>
                              <p:cond delay="2000"/>
                            </p:stCondLst>
                            <p:childTnLst>
                              <p:par>
                                <p:cTn id="20" presetID="2" presetClass="entr" presetSubtype="2" fill="hold" nodeType="afterEffect">
                                  <p:stCondLst>
                                    <p:cond delay="0"/>
                                  </p:stCondLst>
                                  <p:childTnLst>
                                    <p:set>
                                      <p:cBhvr>
                                        <p:cTn id="21" dur="1" fill="hold">
                                          <p:stCondLst>
                                            <p:cond delay="0"/>
                                          </p:stCondLst>
                                        </p:cTn>
                                        <p:tgtEl>
                                          <p:spTgt spid="34"/>
                                        </p:tgtEl>
                                        <p:attrNameLst>
                                          <p:attrName>style.visibility</p:attrName>
                                        </p:attrNameLst>
                                      </p:cBhvr>
                                      <p:to>
                                        <p:strVal val="visible"/>
                                      </p:to>
                                    </p:set>
                                    <p:anim calcmode="lin" valueType="num">
                                      <p:cBhvr additive="base">
                                        <p:cTn id="22" dur="750" fill="hold"/>
                                        <p:tgtEl>
                                          <p:spTgt spid="34"/>
                                        </p:tgtEl>
                                        <p:attrNameLst>
                                          <p:attrName>ppt_x</p:attrName>
                                        </p:attrNameLst>
                                      </p:cBhvr>
                                      <p:tavLst>
                                        <p:tav tm="0">
                                          <p:val>
                                            <p:strVal val="1+#ppt_w/2"/>
                                          </p:val>
                                        </p:tav>
                                        <p:tav tm="100000">
                                          <p:val>
                                            <p:strVal val="#ppt_x"/>
                                          </p:val>
                                        </p:tav>
                                      </p:tavLst>
                                    </p:anim>
                                    <p:anim calcmode="lin" valueType="num">
                                      <p:cBhvr additive="base">
                                        <p:cTn id="23" dur="750" fill="hold"/>
                                        <p:tgtEl>
                                          <p:spTgt spid="34"/>
                                        </p:tgtEl>
                                        <p:attrNameLst>
                                          <p:attrName>ppt_y</p:attrName>
                                        </p:attrNameLst>
                                      </p:cBhvr>
                                      <p:tavLst>
                                        <p:tav tm="0">
                                          <p:val>
                                            <p:strVal val="#ppt_y"/>
                                          </p:val>
                                        </p:tav>
                                        <p:tav tm="100000">
                                          <p:val>
                                            <p:strVal val="#ppt_y"/>
                                          </p:val>
                                        </p:tav>
                                      </p:tavLst>
                                    </p:anim>
                                  </p:childTnLst>
                                </p:cTn>
                              </p:par>
                            </p:childTnLst>
                          </p:cTn>
                        </p:par>
                        <p:par>
                          <p:cTn id="24" fill="hold">
                            <p:stCondLst>
                              <p:cond delay="2750"/>
                            </p:stCondLst>
                            <p:childTnLst>
                              <p:par>
                                <p:cTn id="25" presetID="2" presetClass="entr" presetSubtype="2" fill="hold" nodeType="after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750" fill="hold"/>
                                        <p:tgtEl>
                                          <p:spTgt spid="33"/>
                                        </p:tgtEl>
                                        <p:attrNameLst>
                                          <p:attrName>ppt_x</p:attrName>
                                        </p:attrNameLst>
                                      </p:cBhvr>
                                      <p:tavLst>
                                        <p:tav tm="0">
                                          <p:val>
                                            <p:strVal val="1+#ppt_w/2"/>
                                          </p:val>
                                        </p:tav>
                                        <p:tav tm="100000">
                                          <p:val>
                                            <p:strVal val="#ppt_x"/>
                                          </p:val>
                                        </p:tav>
                                      </p:tavLst>
                                    </p:anim>
                                    <p:anim calcmode="lin" valueType="num">
                                      <p:cBhvr additive="base">
                                        <p:cTn id="28" dur="750" fill="hold"/>
                                        <p:tgtEl>
                                          <p:spTgt spid="33"/>
                                        </p:tgtEl>
                                        <p:attrNameLst>
                                          <p:attrName>ppt_y</p:attrName>
                                        </p:attrNameLst>
                                      </p:cBhvr>
                                      <p:tavLst>
                                        <p:tav tm="0">
                                          <p:val>
                                            <p:strVal val="#ppt_y"/>
                                          </p:val>
                                        </p:tav>
                                        <p:tav tm="100000">
                                          <p:val>
                                            <p:strVal val="#ppt_y"/>
                                          </p:val>
                                        </p:tav>
                                      </p:tavLst>
                                    </p:anim>
                                  </p:childTnLst>
                                </p:cTn>
                              </p:par>
                            </p:childTnLst>
                          </p:cTn>
                        </p:par>
                        <p:par>
                          <p:cTn id="29" fill="hold">
                            <p:stCondLst>
                              <p:cond delay="3500"/>
                            </p:stCondLst>
                            <p:childTnLst>
                              <p:par>
                                <p:cTn id="30" presetID="2" presetClass="entr" presetSubtype="2" fill="hold" nodeType="afterEffect">
                                  <p:stCondLst>
                                    <p:cond delay="0"/>
                                  </p:stCondLst>
                                  <p:childTnLst>
                                    <p:set>
                                      <p:cBhvr>
                                        <p:cTn id="31" dur="1" fill="hold">
                                          <p:stCondLst>
                                            <p:cond delay="0"/>
                                          </p:stCondLst>
                                        </p:cTn>
                                        <p:tgtEl>
                                          <p:spTgt spid="32"/>
                                        </p:tgtEl>
                                        <p:attrNameLst>
                                          <p:attrName>style.visibility</p:attrName>
                                        </p:attrNameLst>
                                      </p:cBhvr>
                                      <p:to>
                                        <p:strVal val="visible"/>
                                      </p:to>
                                    </p:set>
                                    <p:anim calcmode="lin" valueType="num">
                                      <p:cBhvr additive="base">
                                        <p:cTn id="32" dur="750" fill="hold"/>
                                        <p:tgtEl>
                                          <p:spTgt spid="32"/>
                                        </p:tgtEl>
                                        <p:attrNameLst>
                                          <p:attrName>ppt_x</p:attrName>
                                        </p:attrNameLst>
                                      </p:cBhvr>
                                      <p:tavLst>
                                        <p:tav tm="0">
                                          <p:val>
                                            <p:strVal val="1+#ppt_w/2"/>
                                          </p:val>
                                        </p:tav>
                                        <p:tav tm="100000">
                                          <p:val>
                                            <p:strVal val="#ppt_x"/>
                                          </p:val>
                                        </p:tav>
                                      </p:tavLst>
                                    </p:anim>
                                    <p:anim calcmode="lin" valueType="num">
                                      <p:cBhvr additive="base">
                                        <p:cTn id="33" dur="75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703622" y="3567750"/>
            <a:ext cx="2301008" cy="147576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28"/>
          </a:p>
        </p:txBody>
      </p:sp>
      <p:sp>
        <p:nvSpPr>
          <p:cNvPr id="5" name="Rectangle 4"/>
          <p:cNvSpPr/>
          <p:nvPr/>
        </p:nvSpPr>
        <p:spPr>
          <a:xfrm>
            <a:off x="3334319" y="3129592"/>
            <a:ext cx="2971379" cy="633939"/>
          </a:xfrm>
          <a:prstGeom prst="rect">
            <a:avLst/>
          </a:prstGeom>
          <a:solidFill>
            <a:srgbClr val="0078D7"/>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36" b="1" dirty="0">
                <a:solidFill>
                  <a:schemeClr val="bg1"/>
                </a:solidFill>
                <a:latin typeface="Segoe UI" panose="020B0502040204020203" pitchFamily="34" charset="0"/>
                <a:cs typeface="Segoe UI" panose="020B0502040204020203" pitchFamily="34" charset="0"/>
              </a:rPr>
              <a:t>My Standard Library 1.x</a:t>
            </a:r>
          </a:p>
        </p:txBody>
      </p:sp>
      <p:sp>
        <p:nvSpPr>
          <p:cNvPr id="6" name="Rectangle 5"/>
          <p:cNvSpPr/>
          <p:nvPr/>
        </p:nvSpPr>
        <p:spPr>
          <a:xfrm>
            <a:off x="317260" y="4395995"/>
            <a:ext cx="2971379" cy="647516"/>
          </a:xfrm>
          <a:prstGeom prst="rect">
            <a:avLst/>
          </a:prstGeom>
          <a:solidFill>
            <a:srgbClr val="107C10"/>
          </a:solidFill>
          <a:ln>
            <a:solidFill>
              <a:srgbClr val="0D630D"/>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36" b="1" dirty="0">
                <a:solidFill>
                  <a:schemeClr val="bg1"/>
                </a:solidFill>
                <a:latin typeface="Segoe UI" panose="020B0502040204020203" pitchFamily="34" charset="0"/>
                <a:cs typeface="Segoe UI" panose="020B0502040204020203" pitchFamily="34" charset="0"/>
              </a:rPr>
              <a:t>.NET Standard Library</a:t>
            </a:r>
            <a:endParaRPr lang="en-US" sz="1224" dirty="0">
              <a:solidFill>
                <a:schemeClr val="bg1"/>
              </a:solidFill>
              <a:latin typeface="Segoe UI" panose="020B0502040204020203" pitchFamily="34" charset="0"/>
              <a:cs typeface="Segoe UI" panose="020B0502040204020203" pitchFamily="34" charset="0"/>
            </a:endParaRPr>
          </a:p>
        </p:txBody>
      </p:sp>
      <p:cxnSp>
        <p:nvCxnSpPr>
          <p:cNvPr id="7" name="Straight Arrow Connector 22"/>
          <p:cNvCxnSpPr>
            <a:cxnSpLocks/>
            <a:stCxn id="5" idx="2"/>
            <a:endCxn id="6" idx="0"/>
          </p:cNvCxnSpPr>
          <p:nvPr/>
        </p:nvCxnSpPr>
        <p:spPr>
          <a:xfrm rot="5400000">
            <a:off x="2995248" y="2571234"/>
            <a:ext cx="632464" cy="3017058"/>
          </a:xfrm>
          <a:prstGeom prst="bentConnector3">
            <a:avLst>
              <a:gd name="adj1" fmla="val 50000"/>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9" name="Rectangle 8"/>
          <p:cNvSpPr/>
          <p:nvPr/>
        </p:nvSpPr>
        <p:spPr>
          <a:xfrm>
            <a:off x="3334319" y="4395995"/>
            <a:ext cx="2971380" cy="647516"/>
          </a:xfrm>
          <a:prstGeom prst="rect">
            <a:avLst/>
          </a:prstGeom>
          <a:solidFill>
            <a:srgbClr val="107C10"/>
          </a:solidFill>
          <a:ln>
            <a:solidFill>
              <a:srgbClr val="0D630D"/>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36" b="1" dirty="0">
                <a:solidFill>
                  <a:schemeClr val="bg1"/>
                </a:solidFill>
                <a:latin typeface="Segoe UI" panose="020B0502040204020203" pitchFamily="34" charset="0"/>
                <a:cs typeface="Segoe UI" panose="020B0502040204020203" pitchFamily="34" charset="0"/>
              </a:rPr>
              <a:t>Portable Class Library</a:t>
            </a:r>
            <a:endParaRPr lang="en-US" sz="1224" dirty="0">
              <a:solidFill>
                <a:schemeClr val="bg1"/>
              </a:solidFill>
              <a:latin typeface="Segoe UI" panose="020B0502040204020203" pitchFamily="34" charset="0"/>
              <a:cs typeface="Segoe UI" panose="020B0502040204020203" pitchFamily="34" charset="0"/>
            </a:endParaRPr>
          </a:p>
        </p:txBody>
      </p:sp>
      <p:cxnSp>
        <p:nvCxnSpPr>
          <p:cNvPr id="11" name="Straight Arrow Connector 10"/>
          <p:cNvCxnSpPr>
            <a:cxnSpLocks/>
            <a:stCxn id="5" idx="2"/>
            <a:endCxn id="9" idx="0"/>
          </p:cNvCxnSpPr>
          <p:nvPr/>
        </p:nvCxnSpPr>
        <p:spPr>
          <a:xfrm>
            <a:off x="4820009" y="3763531"/>
            <a:ext cx="1" cy="632464"/>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16" name="TextBox 15"/>
          <p:cNvSpPr txBox="1"/>
          <p:nvPr/>
        </p:nvSpPr>
        <p:spPr>
          <a:xfrm>
            <a:off x="317261" y="1843560"/>
            <a:ext cx="2971379" cy="639990"/>
          </a:xfrm>
          <a:prstGeom prst="rect">
            <a:avLst/>
          </a:prstGeom>
          <a:solidFill>
            <a:srgbClr val="E6E6E6"/>
          </a:solidFill>
        </p:spPr>
        <p:txBody>
          <a:bodyPr wrap="square" lIns="182854" tIns="146283" rIns="182854" bIns="146283" rtlCol="0" anchor="ctr">
            <a:noAutofit/>
          </a:bodyPr>
          <a:lstStyle/>
          <a:p>
            <a:pPr algn="ctr" defTabSz="914049">
              <a:lnSpc>
                <a:spcPct val="90000"/>
              </a:lnSpc>
              <a:defRPr/>
            </a:pPr>
            <a:r>
              <a:rPr lang="en-US" sz="2000" b="1" kern="0" dirty="0">
                <a:solidFill>
                  <a:srgbClr val="A9A9A9"/>
                </a:solidFill>
                <a:latin typeface="Segoe UI"/>
                <a:cs typeface="Segoe UI Semibold" panose="020B0702040204020203" pitchFamily="34" charset="0"/>
              </a:rPr>
              <a:t>.NET FRAMEWORK</a:t>
            </a:r>
          </a:p>
        </p:txBody>
      </p:sp>
      <p:sp>
        <p:nvSpPr>
          <p:cNvPr id="17" name="TextBox 16"/>
          <p:cNvSpPr txBox="1"/>
          <p:nvPr/>
        </p:nvSpPr>
        <p:spPr>
          <a:xfrm>
            <a:off x="3334320" y="1843560"/>
            <a:ext cx="2971379" cy="639990"/>
          </a:xfrm>
          <a:prstGeom prst="rect">
            <a:avLst/>
          </a:prstGeom>
          <a:solidFill>
            <a:srgbClr val="E6E6E6"/>
          </a:solidFill>
        </p:spPr>
        <p:txBody>
          <a:bodyPr wrap="square" lIns="182854" tIns="146283" rIns="182854" bIns="146283"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defTabSz="932417">
              <a:defRPr/>
            </a:pPr>
            <a:r>
              <a:rPr lang="en-US" b="1" dirty="0">
                <a:solidFill>
                  <a:srgbClr val="A9A9A9"/>
                </a:solidFill>
                <a:latin typeface="Segoe UI"/>
              </a:rPr>
              <a:t>.NET CORE</a:t>
            </a:r>
          </a:p>
        </p:txBody>
      </p:sp>
      <p:sp>
        <p:nvSpPr>
          <p:cNvPr id="18" name="TextBox 17"/>
          <p:cNvSpPr txBox="1"/>
          <p:nvPr/>
        </p:nvSpPr>
        <p:spPr>
          <a:xfrm>
            <a:off x="6351379" y="1843561"/>
            <a:ext cx="2971379" cy="639990"/>
          </a:xfrm>
          <a:prstGeom prst="rect">
            <a:avLst/>
          </a:prstGeom>
          <a:solidFill>
            <a:srgbClr val="E6E6E6"/>
          </a:solidFill>
        </p:spPr>
        <p:txBody>
          <a:bodyPr wrap="square" lIns="182854" tIns="146283" rIns="182854" bIns="146283"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defTabSz="932417">
              <a:defRPr/>
            </a:pPr>
            <a:r>
              <a:rPr lang="en-US" b="1" dirty="0">
                <a:solidFill>
                  <a:srgbClr val="A9A9A9"/>
                </a:solidFill>
                <a:latin typeface="Segoe UI"/>
              </a:rPr>
              <a:t>XAMARIN</a:t>
            </a:r>
          </a:p>
        </p:txBody>
      </p:sp>
      <p:cxnSp>
        <p:nvCxnSpPr>
          <p:cNvPr id="19" name="Straight Arrow Connector 18"/>
          <p:cNvCxnSpPr>
            <a:cxnSpLocks/>
            <a:stCxn id="17" idx="2"/>
            <a:endCxn id="5" idx="0"/>
          </p:cNvCxnSpPr>
          <p:nvPr/>
        </p:nvCxnSpPr>
        <p:spPr>
          <a:xfrm flipH="1">
            <a:off x="4820009" y="2483550"/>
            <a:ext cx="1" cy="646042"/>
          </a:xfrm>
          <a:prstGeom prst="straightConnector1">
            <a:avLst/>
          </a:prstGeom>
          <a:ln w="38100">
            <a:solidFill>
              <a:srgbClr val="B9D4ED"/>
            </a:solidFill>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p:cNvCxnSpPr>
            <a:cxnSpLocks/>
            <a:stCxn id="16" idx="2"/>
            <a:endCxn id="5" idx="0"/>
          </p:cNvCxnSpPr>
          <p:nvPr/>
        </p:nvCxnSpPr>
        <p:spPr>
          <a:xfrm rot="16200000" flipH="1">
            <a:off x="2988458" y="1298042"/>
            <a:ext cx="646042" cy="3017057"/>
          </a:xfrm>
          <a:prstGeom prst="bentConnector3">
            <a:avLst>
              <a:gd name="adj1" fmla="val 50000"/>
            </a:avLst>
          </a:prstGeom>
          <a:ln w="38100">
            <a:solidFill>
              <a:srgbClr val="B9D4ED"/>
            </a:solidFill>
            <a:tailEnd type="triangle"/>
          </a:ln>
        </p:spPr>
        <p:style>
          <a:lnRef idx="3">
            <a:schemeClr val="accent1"/>
          </a:lnRef>
          <a:fillRef idx="0">
            <a:schemeClr val="accent1"/>
          </a:fillRef>
          <a:effectRef idx="2">
            <a:schemeClr val="accent1"/>
          </a:effectRef>
          <a:fontRef idx="minor">
            <a:schemeClr val="tx1"/>
          </a:fontRef>
        </p:style>
      </p:cxnSp>
      <p:cxnSp>
        <p:nvCxnSpPr>
          <p:cNvPr id="27" name="Straight Arrow Connector 22"/>
          <p:cNvCxnSpPr>
            <a:cxnSpLocks/>
            <a:stCxn id="18" idx="2"/>
            <a:endCxn id="5" idx="0"/>
          </p:cNvCxnSpPr>
          <p:nvPr/>
        </p:nvCxnSpPr>
        <p:spPr>
          <a:xfrm rot="5400000">
            <a:off x="6005519" y="1298041"/>
            <a:ext cx="646041" cy="3017061"/>
          </a:xfrm>
          <a:prstGeom prst="bentConnector3">
            <a:avLst>
              <a:gd name="adj1" fmla="val 50000"/>
            </a:avLst>
          </a:prstGeom>
          <a:ln w="38100">
            <a:solidFill>
              <a:srgbClr val="B9D4ED"/>
            </a:solidFill>
            <a:tailEnd type="triangle"/>
          </a:ln>
        </p:spPr>
        <p:style>
          <a:lnRef idx="3">
            <a:schemeClr val="accent1"/>
          </a:lnRef>
          <a:fillRef idx="0">
            <a:schemeClr val="accent1"/>
          </a:fillRef>
          <a:effectRef idx="2">
            <a:schemeClr val="accent1"/>
          </a:effectRef>
          <a:fontRef idx="minor">
            <a:schemeClr val="tx1"/>
          </a:fontRef>
        </p:style>
      </p:cxnSp>
      <p:sp>
        <p:nvSpPr>
          <p:cNvPr id="14" name="Rectangle 13"/>
          <p:cNvSpPr/>
          <p:nvPr/>
        </p:nvSpPr>
        <p:spPr>
          <a:xfrm>
            <a:off x="9703622" y="2901776"/>
            <a:ext cx="2301008" cy="2141734"/>
          </a:xfrm>
          <a:prstGeom prst="rect">
            <a:avLst/>
          </a:prstGeom>
          <a:solidFill>
            <a:srgbClr val="CFCFCF"/>
          </a:solidFill>
          <a:ln w="38100">
            <a:solidFill>
              <a:srgbClr val="50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28"/>
          </a:p>
        </p:txBody>
      </p:sp>
      <p:sp>
        <p:nvSpPr>
          <p:cNvPr id="15" name="Rectangle 14"/>
          <p:cNvSpPr/>
          <p:nvPr/>
        </p:nvSpPr>
        <p:spPr>
          <a:xfrm>
            <a:off x="9820196" y="4529393"/>
            <a:ext cx="1976232" cy="366379"/>
          </a:xfrm>
          <a:prstGeom prst="rect">
            <a:avLst/>
          </a:prstGeom>
          <a:solidFill>
            <a:srgbClr val="107C10"/>
          </a:solidFill>
          <a:ln>
            <a:solidFill>
              <a:srgbClr val="0D630D"/>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sz="1122" b="1" dirty="0">
                <a:solidFill>
                  <a:schemeClr val="bg1"/>
                </a:solidFill>
                <a:latin typeface="Segoe UI" panose="020B0502040204020203" pitchFamily="34" charset="0"/>
                <a:cs typeface="Segoe UI" panose="020B0502040204020203" pitchFamily="34" charset="0"/>
              </a:rPr>
              <a:t>Via Portability</a:t>
            </a:r>
          </a:p>
        </p:txBody>
      </p:sp>
      <p:sp>
        <p:nvSpPr>
          <p:cNvPr id="21" name="TextBox 20"/>
          <p:cNvSpPr txBox="1"/>
          <p:nvPr/>
        </p:nvSpPr>
        <p:spPr>
          <a:xfrm>
            <a:off x="9820195" y="3057984"/>
            <a:ext cx="830865" cy="318286"/>
          </a:xfrm>
          <a:prstGeom prst="rect">
            <a:avLst/>
          </a:prstGeom>
          <a:noFill/>
        </p:spPr>
        <p:txBody>
          <a:bodyPr wrap="none" rtlCol="0">
            <a:spAutoFit/>
          </a:bodyPr>
          <a:lstStyle/>
          <a:p>
            <a:r>
              <a:rPr lang="en-US" sz="1428" b="1" dirty="0">
                <a:solidFill>
                  <a:srgbClr val="505050"/>
                </a:solidFill>
                <a:latin typeface="Segoe UI" panose="020B0502040204020203" pitchFamily="34" charset="0"/>
                <a:cs typeface="Segoe UI" panose="020B0502040204020203" pitchFamily="34" charset="0"/>
              </a:rPr>
              <a:t>Legend</a:t>
            </a:r>
          </a:p>
        </p:txBody>
      </p:sp>
      <p:sp>
        <p:nvSpPr>
          <p:cNvPr id="22" name="TextBox 21"/>
          <p:cNvSpPr txBox="1"/>
          <p:nvPr/>
        </p:nvSpPr>
        <p:spPr>
          <a:xfrm>
            <a:off x="9820196" y="4012950"/>
            <a:ext cx="1976232" cy="366379"/>
          </a:xfrm>
          <a:prstGeom prst="rect">
            <a:avLst/>
          </a:prstGeom>
          <a:solidFill>
            <a:srgbClr val="E6E6E6"/>
          </a:solidFill>
        </p:spPr>
        <p:txBody>
          <a:bodyPr wrap="square" lIns="182854" tIns="146283" rIns="182854" bIns="146283"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algn="l" defTabSz="932417">
              <a:defRPr/>
            </a:pPr>
            <a:r>
              <a:rPr lang="en-US" sz="1122" b="1" dirty="0">
                <a:solidFill>
                  <a:srgbClr val="A9A9A9"/>
                </a:solidFill>
                <a:latin typeface="Segoe UI"/>
              </a:rPr>
              <a:t>Application Type</a:t>
            </a:r>
          </a:p>
        </p:txBody>
      </p:sp>
      <p:cxnSp>
        <p:nvCxnSpPr>
          <p:cNvPr id="24" name="Straight Arrow Connector 23"/>
          <p:cNvCxnSpPr>
            <a:cxnSpLocks/>
          </p:cNvCxnSpPr>
          <p:nvPr/>
        </p:nvCxnSpPr>
        <p:spPr>
          <a:xfrm>
            <a:off x="9820195" y="3729673"/>
            <a:ext cx="479631" cy="5881"/>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25" name="TextBox 24"/>
          <p:cNvSpPr txBox="1"/>
          <p:nvPr/>
        </p:nvSpPr>
        <p:spPr>
          <a:xfrm>
            <a:off x="10330006" y="3598492"/>
            <a:ext cx="1512623" cy="270285"/>
          </a:xfrm>
          <a:prstGeom prst="rect">
            <a:avLst/>
          </a:prstGeom>
          <a:noFill/>
        </p:spPr>
        <p:txBody>
          <a:bodyPr wrap="none" rtlCol="0">
            <a:spAutoFit/>
          </a:bodyPr>
          <a:lstStyle/>
          <a:p>
            <a:r>
              <a:rPr lang="en-US" sz="1122" b="1" dirty="0">
                <a:latin typeface="Segoe UI" panose="020B0502040204020203" pitchFamily="34" charset="0"/>
                <a:cs typeface="Segoe UI" panose="020B0502040204020203" pitchFamily="34" charset="0"/>
              </a:rPr>
              <a:t>Is able to reference</a:t>
            </a:r>
          </a:p>
        </p:txBody>
      </p:sp>
      <p:sp>
        <p:nvSpPr>
          <p:cNvPr id="20" name="Title 16"/>
          <p:cNvSpPr txBox="1">
            <a:spLocks/>
          </p:cNvSpPr>
          <p:nvPr/>
        </p:nvSpPr>
        <p:spPr>
          <a:xfrm>
            <a:off x="274639" y="2952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.NET Standard 1.x allowable references</a:t>
            </a:r>
          </a:p>
        </p:txBody>
      </p:sp>
    </p:spTree>
    <p:extLst>
      <p:ext uri="{BB962C8B-B14F-4D97-AF65-F5344CB8AC3E}">
        <p14:creationId xmlns:p14="http://schemas.microsoft.com/office/powerpoint/2010/main" val="1634087687"/>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703622" y="2401996"/>
            <a:ext cx="2301008" cy="2641514"/>
          </a:xfrm>
          <a:prstGeom prst="rect">
            <a:avLst/>
          </a:prstGeom>
          <a:solidFill>
            <a:srgbClr val="CFCFCF"/>
          </a:solidFill>
          <a:ln w="38100">
            <a:solidFill>
              <a:srgbClr val="50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28"/>
          </a:p>
        </p:txBody>
      </p:sp>
      <p:sp>
        <p:nvSpPr>
          <p:cNvPr id="5" name="Rectangle 4"/>
          <p:cNvSpPr/>
          <p:nvPr/>
        </p:nvSpPr>
        <p:spPr>
          <a:xfrm>
            <a:off x="3334319" y="3129592"/>
            <a:ext cx="2971379" cy="633939"/>
          </a:xfrm>
          <a:prstGeom prst="rect">
            <a:avLst/>
          </a:prstGeom>
          <a:solidFill>
            <a:srgbClr val="0078D7"/>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36" b="1" dirty="0">
                <a:solidFill>
                  <a:schemeClr val="bg1"/>
                </a:solidFill>
                <a:latin typeface="Segoe UI" panose="020B0502040204020203" pitchFamily="34" charset="0"/>
                <a:cs typeface="Segoe UI" panose="020B0502040204020203" pitchFamily="34" charset="0"/>
              </a:rPr>
              <a:t>My Standard Library 2.x</a:t>
            </a:r>
          </a:p>
        </p:txBody>
      </p:sp>
      <p:sp>
        <p:nvSpPr>
          <p:cNvPr id="6" name="Rectangle 5"/>
          <p:cNvSpPr/>
          <p:nvPr/>
        </p:nvSpPr>
        <p:spPr>
          <a:xfrm>
            <a:off x="317260" y="4395995"/>
            <a:ext cx="2971379" cy="647516"/>
          </a:xfrm>
          <a:prstGeom prst="rect">
            <a:avLst/>
          </a:prstGeom>
          <a:solidFill>
            <a:srgbClr val="107C10"/>
          </a:solidFill>
          <a:ln>
            <a:solidFill>
              <a:srgbClr val="0D630D"/>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36" b="1" dirty="0">
                <a:solidFill>
                  <a:schemeClr val="bg1"/>
                </a:solidFill>
                <a:latin typeface="Segoe UI" panose="020B0502040204020203" pitchFamily="34" charset="0"/>
                <a:cs typeface="Segoe UI" panose="020B0502040204020203" pitchFamily="34" charset="0"/>
              </a:rPr>
              <a:t>.NET Standard Library</a:t>
            </a:r>
            <a:endParaRPr lang="en-US" sz="1224" dirty="0">
              <a:solidFill>
                <a:schemeClr val="bg1"/>
              </a:solidFill>
              <a:latin typeface="Segoe UI" panose="020B0502040204020203" pitchFamily="34" charset="0"/>
              <a:cs typeface="Segoe UI" panose="020B0502040204020203" pitchFamily="34" charset="0"/>
            </a:endParaRPr>
          </a:p>
        </p:txBody>
      </p:sp>
      <p:cxnSp>
        <p:nvCxnSpPr>
          <p:cNvPr id="7" name="Straight Arrow Connector 22"/>
          <p:cNvCxnSpPr>
            <a:cxnSpLocks/>
            <a:stCxn id="5" idx="2"/>
            <a:endCxn id="6" idx="0"/>
          </p:cNvCxnSpPr>
          <p:nvPr/>
        </p:nvCxnSpPr>
        <p:spPr>
          <a:xfrm rot="5400000">
            <a:off x="2995248" y="2571234"/>
            <a:ext cx="632464" cy="3017058"/>
          </a:xfrm>
          <a:prstGeom prst="bentConnector3">
            <a:avLst>
              <a:gd name="adj1" fmla="val 50000"/>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8" name="Rectangle 7"/>
          <p:cNvSpPr/>
          <p:nvPr/>
        </p:nvSpPr>
        <p:spPr>
          <a:xfrm>
            <a:off x="6351379" y="4395995"/>
            <a:ext cx="2971379" cy="647516"/>
          </a:xfrm>
          <a:prstGeom prst="rect">
            <a:avLst/>
          </a:prstGeom>
          <a:solidFill>
            <a:srgbClr val="FF8C00"/>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36" b="1" dirty="0">
                <a:solidFill>
                  <a:schemeClr val="bg1"/>
                </a:solidFill>
                <a:latin typeface="Segoe UI" panose="020B0502040204020203" pitchFamily="34" charset="0"/>
                <a:cs typeface="Segoe UI" panose="020B0502040204020203" pitchFamily="34" charset="0"/>
              </a:rPr>
              <a:t>.NET Framework Library</a:t>
            </a:r>
            <a:endParaRPr lang="en-US" sz="1224" dirty="0">
              <a:solidFill>
                <a:schemeClr val="bg1"/>
              </a:solidFill>
              <a:latin typeface="Segoe UI" panose="020B0502040204020203" pitchFamily="34" charset="0"/>
              <a:cs typeface="Segoe UI" panose="020B0502040204020203" pitchFamily="34" charset="0"/>
            </a:endParaRPr>
          </a:p>
        </p:txBody>
      </p:sp>
      <p:sp>
        <p:nvSpPr>
          <p:cNvPr id="9" name="Rectangle 8"/>
          <p:cNvSpPr/>
          <p:nvPr/>
        </p:nvSpPr>
        <p:spPr>
          <a:xfrm>
            <a:off x="3334319" y="4395995"/>
            <a:ext cx="2971380" cy="647516"/>
          </a:xfrm>
          <a:prstGeom prst="rect">
            <a:avLst/>
          </a:prstGeom>
          <a:solidFill>
            <a:srgbClr val="107C10"/>
          </a:solidFill>
          <a:ln>
            <a:solidFill>
              <a:srgbClr val="0D630D"/>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36" b="1" dirty="0">
                <a:solidFill>
                  <a:schemeClr val="bg1"/>
                </a:solidFill>
                <a:latin typeface="Segoe UI" panose="020B0502040204020203" pitchFamily="34" charset="0"/>
                <a:cs typeface="Segoe UI" panose="020B0502040204020203" pitchFamily="34" charset="0"/>
              </a:rPr>
              <a:t>Portable Class Library</a:t>
            </a:r>
            <a:endParaRPr lang="en-US" sz="1224" dirty="0">
              <a:solidFill>
                <a:schemeClr val="bg1"/>
              </a:solidFill>
              <a:latin typeface="Segoe UI" panose="020B0502040204020203" pitchFamily="34" charset="0"/>
              <a:cs typeface="Segoe UI" panose="020B0502040204020203" pitchFamily="34" charset="0"/>
            </a:endParaRPr>
          </a:p>
        </p:txBody>
      </p:sp>
      <p:cxnSp>
        <p:nvCxnSpPr>
          <p:cNvPr id="10" name="Straight Arrow Connector 22"/>
          <p:cNvCxnSpPr>
            <a:cxnSpLocks/>
            <a:stCxn id="5" idx="2"/>
            <a:endCxn id="8" idx="0"/>
          </p:cNvCxnSpPr>
          <p:nvPr/>
        </p:nvCxnSpPr>
        <p:spPr>
          <a:xfrm rot="16200000" flipH="1">
            <a:off x="6012307" y="2571231"/>
            <a:ext cx="632464" cy="3017061"/>
          </a:xfrm>
          <a:prstGeom prst="bentConnector3">
            <a:avLst>
              <a:gd name="adj1" fmla="val 50000"/>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a:cxnSpLocks/>
            <a:stCxn id="5" idx="2"/>
            <a:endCxn id="9" idx="0"/>
          </p:cNvCxnSpPr>
          <p:nvPr/>
        </p:nvCxnSpPr>
        <p:spPr>
          <a:xfrm>
            <a:off x="4820009" y="3763531"/>
            <a:ext cx="1" cy="632464"/>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12" name="Rectangle 11"/>
          <p:cNvSpPr/>
          <p:nvPr/>
        </p:nvSpPr>
        <p:spPr>
          <a:xfrm>
            <a:off x="9820196" y="4029614"/>
            <a:ext cx="1976232" cy="366379"/>
          </a:xfrm>
          <a:prstGeom prst="rect">
            <a:avLst/>
          </a:prstGeom>
          <a:solidFill>
            <a:srgbClr val="107C10"/>
          </a:solidFill>
          <a:ln>
            <a:solidFill>
              <a:srgbClr val="0D630D"/>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sz="1122" b="1" dirty="0">
                <a:solidFill>
                  <a:schemeClr val="bg1"/>
                </a:solidFill>
                <a:latin typeface="Segoe UI" panose="020B0502040204020203" pitchFamily="34" charset="0"/>
                <a:cs typeface="Segoe UI" panose="020B0502040204020203" pitchFamily="34" charset="0"/>
              </a:rPr>
              <a:t>Via Portability</a:t>
            </a:r>
          </a:p>
        </p:txBody>
      </p:sp>
      <p:sp>
        <p:nvSpPr>
          <p:cNvPr id="13" name="Rectangle 12"/>
          <p:cNvSpPr/>
          <p:nvPr/>
        </p:nvSpPr>
        <p:spPr>
          <a:xfrm>
            <a:off x="9820195" y="4465668"/>
            <a:ext cx="1976232" cy="366379"/>
          </a:xfrm>
          <a:prstGeom prst="rect">
            <a:avLst/>
          </a:prstGeom>
          <a:solidFill>
            <a:srgbClr val="FF8C00"/>
          </a:solidFill>
        </p:spPr>
        <p:style>
          <a:lnRef idx="1">
            <a:schemeClr val="accent4"/>
          </a:lnRef>
          <a:fillRef idx="2">
            <a:schemeClr val="accent4"/>
          </a:fillRef>
          <a:effectRef idx="1">
            <a:schemeClr val="accent4"/>
          </a:effectRef>
          <a:fontRef idx="minor">
            <a:schemeClr val="dk1"/>
          </a:fontRef>
        </p:style>
        <p:txBody>
          <a:bodyPr rtlCol="0" anchor="ctr"/>
          <a:lstStyle/>
          <a:p>
            <a:r>
              <a:rPr lang="en-US" sz="1122" b="1" dirty="0">
                <a:solidFill>
                  <a:schemeClr val="bg1"/>
                </a:solidFill>
                <a:latin typeface="Segoe UI" panose="020B0502040204020203" pitchFamily="34" charset="0"/>
                <a:cs typeface="Segoe UI" panose="020B0502040204020203" pitchFamily="34" charset="0"/>
              </a:rPr>
              <a:t>Via Compatibility Shim</a:t>
            </a:r>
          </a:p>
        </p:txBody>
      </p:sp>
      <p:sp>
        <p:nvSpPr>
          <p:cNvPr id="14" name="TextBox 13"/>
          <p:cNvSpPr txBox="1"/>
          <p:nvPr/>
        </p:nvSpPr>
        <p:spPr>
          <a:xfrm>
            <a:off x="9820195" y="2558205"/>
            <a:ext cx="830865" cy="318286"/>
          </a:xfrm>
          <a:prstGeom prst="rect">
            <a:avLst/>
          </a:prstGeom>
          <a:noFill/>
        </p:spPr>
        <p:txBody>
          <a:bodyPr wrap="none" rtlCol="0">
            <a:spAutoFit/>
          </a:bodyPr>
          <a:lstStyle/>
          <a:p>
            <a:r>
              <a:rPr lang="en-US" sz="1428" b="1" dirty="0">
                <a:solidFill>
                  <a:srgbClr val="505050"/>
                </a:solidFill>
                <a:latin typeface="Segoe UI" panose="020B0502040204020203" pitchFamily="34" charset="0"/>
                <a:cs typeface="Segoe UI" panose="020B0502040204020203" pitchFamily="34" charset="0"/>
              </a:rPr>
              <a:t>Legend</a:t>
            </a:r>
          </a:p>
        </p:txBody>
      </p:sp>
      <p:sp>
        <p:nvSpPr>
          <p:cNvPr id="16" name="TextBox 15"/>
          <p:cNvSpPr txBox="1"/>
          <p:nvPr/>
        </p:nvSpPr>
        <p:spPr>
          <a:xfrm>
            <a:off x="317261" y="1843560"/>
            <a:ext cx="2971379" cy="639990"/>
          </a:xfrm>
          <a:prstGeom prst="rect">
            <a:avLst/>
          </a:prstGeom>
          <a:solidFill>
            <a:srgbClr val="E6E6E6"/>
          </a:solidFill>
        </p:spPr>
        <p:txBody>
          <a:bodyPr wrap="square" lIns="182854" tIns="146283" rIns="182854" bIns="146283" rtlCol="0" anchor="ctr">
            <a:noAutofit/>
          </a:bodyPr>
          <a:lstStyle/>
          <a:p>
            <a:pPr algn="ctr" defTabSz="914049">
              <a:lnSpc>
                <a:spcPct val="90000"/>
              </a:lnSpc>
              <a:defRPr/>
            </a:pPr>
            <a:r>
              <a:rPr lang="en-US" sz="2000" b="1" kern="0" dirty="0">
                <a:solidFill>
                  <a:srgbClr val="A9A9A9"/>
                </a:solidFill>
                <a:latin typeface="Segoe UI"/>
                <a:cs typeface="Segoe UI Semibold" panose="020B0702040204020203" pitchFamily="34" charset="0"/>
              </a:rPr>
              <a:t>.NET FRAMEWORK</a:t>
            </a:r>
          </a:p>
        </p:txBody>
      </p:sp>
      <p:sp>
        <p:nvSpPr>
          <p:cNvPr id="17" name="TextBox 16"/>
          <p:cNvSpPr txBox="1"/>
          <p:nvPr/>
        </p:nvSpPr>
        <p:spPr>
          <a:xfrm>
            <a:off x="3334320" y="1843560"/>
            <a:ext cx="2971379" cy="639990"/>
          </a:xfrm>
          <a:prstGeom prst="rect">
            <a:avLst/>
          </a:prstGeom>
          <a:solidFill>
            <a:srgbClr val="E6E6E6"/>
          </a:solidFill>
        </p:spPr>
        <p:txBody>
          <a:bodyPr wrap="square" lIns="182854" tIns="146283" rIns="182854" bIns="146283"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defTabSz="932417">
              <a:defRPr/>
            </a:pPr>
            <a:r>
              <a:rPr lang="en-US" b="1" dirty="0">
                <a:solidFill>
                  <a:srgbClr val="A9A9A9"/>
                </a:solidFill>
                <a:latin typeface="Segoe UI"/>
              </a:rPr>
              <a:t>.NET CORE</a:t>
            </a:r>
          </a:p>
        </p:txBody>
      </p:sp>
      <p:sp>
        <p:nvSpPr>
          <p:cNvPr id="18" name="TextBox 17"/>
          <p:cNvSpPr txBox="1"/>
          <p:nvPr/>
        </p:nvSpPr>
        <p:spPr>
          <a:xfrm>
            <a:off x="6351379" y="1843561"/>
            <a:ext cx="2971379" cy="639990"/>
          </a:xfrm>
          <a:prstGeom prst="rect">
            <a:avLst/>
          </a:prstGeom>
          <a:solidFill>
            <a:srgbClr val="E6E6E6"/>
          </a:solidFill>
        </p:spPr>
        <p:txBody>
          <a:bodyPr wrap="square" lIns="182854" tIns="146283" rIns="182854" bIns="146283"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defTabSz="932417">
              <a:defRPr/>
            </a:pPr>
            <a:r>
              <a:rPr lang="en-US" b="1" dirty="0">
                <a:solidFill>
                  <a:srgbClr val="A9A9A9"/>
                </a:solidFill>
                <a:latin typeface="Segoe UI"/>
              </a:rPr>
              <a:t>XAMARIN</a:t>
            </a:r>
          </a:p>
        </p:txBody>
      </p:sp>
      <p:cxnSp>
        <p:nvCxnSpPr>
          <p:cNvPr id="19" name="Straight Arrow Connector 18"/>
          <p:cNvCxnSpPr>
            <a:cxnSpLocks/>
            <a:stCxn id="17" idx="2"/>
            <a:endCxn id="5" idx="0"/>
          </p:cNvCxnSpPr>
          <p:nvPr/>
        </p:nvCxnSpPr>
        <p:spPr>
          <a:xfrm flipH="1">
            <a:off x="4820009" y="2483550"/>
            <a:ext cx="1" cy="646042"/>
          </a:xfrm>
          <a:prstGeom prst="straightConnector1">
            <a:avLst/>
          </a:prstGeom>
          <a:ln w="38100">
            <a:solidFill>
              <a:srgbClr val="B9D4ED"/>
            </a:solidFill>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p:cNvCxnSpPr>
            <a:cxnSpLocks/>
            <a:stCxn id="16" idx="2"/>
            <a:endCxn id="5" idx="0"/>
          </p:cNvCxnSpPr>
          <p:nvPr/>
        </p:nvCxnSpPr>
        <p:spPr>
          <a:xfrm rot="16200000" flipH="1">
            <a:off x="2988458" y="1298042"/>
            <a:ext cx="646042" cy="3017057"/>
          </a:xfrm>
          <a:prstGeom prst="bentConnector3">
            <a:avLst>
              <a:gd name="adj1" fmla="val 50000"/>
            </a:avLst>
          </a:prstGeom>
          <a:ln w="38100">
            <a:solidFill>
              <a:srgbClr val="B9D4ED"/>
            </a:solidFill>
            <a:tailEnd type="triangle"/>
          </a:ln>
        </p:spPr>
        <p:style>
          <a:lnRef idx="3">
            <a:schemeClr val="accent1"/>
          </a:lnRef>
          <a:fillRef idx="0">
            <a:schemeClr val="accent1"/>
          </a:fillRef>
          <a:effectRef idx="2">
            <a:schemeClr val="accent1"/>
          </a:effectRef>
          <a:fontRef idx="minor">
            <a:schemeClr val="tx1"/>
          </a:fontRef>
        </p:style>
      </p:cxnSp>
      <p:cxnSp>
        <p:nvCxnSpPr>
          <p:cNvPr id="27" name="Straight Arrow Connector 22"/>
          <p:cNvCxnSpPr>
            <a:cxnSpLocks/>
            <a:stCxn id="18" idx="2"/>
            <a:endCxn id="5" idx="0"/>
          </p:cNvCxnSpPr>
          <p:nvPr/>
        </p:nvCxnSpPr>
        <p:spPr>
          <a:xfrm rot="5400000">
            <a:off x="6005519" y="1298041"/>
            <a:ext cx="646041" cy="3017061"/>
          </a:xfrm>
          <a:prstGeom prst="bentConnector3">
            <a:avLst>
              <a:gd name="adj1" fmla="val 50000"/>
            </a:avLst>
          </a:prstGeom>
          <a:ln w="38100">
            <a:solidFill>
              <a:srgbClr val="B9D4ED"/>
            </a:solidFill>
            <a:tailEnd type="triangle"/>
          </a:ln>
        </p:spPr>
        <p:style>
          <a:lnRef idx="3">
            <a:schemeClr val="accent1"/>
          </a:lnRef>
          <a:fillRef idx="0">
            <a:schemeClr val="accent1"/>
          </a:fillRef>
          <a:effectRef idx="2">
            <a:schemeClr val="accent1"/>
          </a:effectRef>
          <a:fontRef idx="minor">
            <a:schemeClr val="tx1"/>
          </a:fontRef>
        </p:style>
      </p:cxnSp>
      <p:sp>
        <p:nvSpPr>
          <p:cNvPr id="20" name="TextBox 19"/>
          <p:cNvSpPr txBox="1"/>
          <p:nvPr/>
        </p:nvSpPr>
        <p:spPr>
          <a:xfrm>
            <a:off x="9820196" y="3513171"/>
            <a:ext cx="1976232" cy="366379"/>
          </a:xfrm>
          <a:prstGeom prst="rect">
            <a:avLst/>
          </a:prstGeom>
          <a:solidFill>
            <a:srgbClr val="E6E6E6"/>
          </a:solidFill>
        </p:spPr>
        <p:txBody>
          <a:bodyPr wrap="square" lIns="182854" tIns="146283" rIns="182854" bIns="146283"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algn="l" defTabSz="932417">
              <a:defRPr/>
            </a:pPr>
            <a:r>
              <a:rPr lang="en-US" sz="1122" b="1" dirty="0">
                <a:solidFill>
                  <a:srgbClr val="A9A9A9"/>
                </a:solidFill>
                <a:latin typeface="Segoe UI"/>
              </a:rPr>
              <a:t>Application Type</a:t>
            </a:r>
          </a:p>
        </p:txBody>
      </p:sp>
      <p:cxnSp>
        <p:nvCxnSpPr>
          <p:cNvPr id="21" name="Straight Arrow Connector 20"/>
          <p:cNvCxnSpPr>
            <a:cxnSpLocks/>
          </p:cNvCxnSpPr>
          <p:nvPr/>
        </p:nvCxnSpPr>
        <p:spPr>
          <a:xfrm>
            <a:off x="9820195" y="3229894"/>
            <a:ext cx="479631" cy="5881"/>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15" name="TextBox 14"/>
          <p:cNvSpPr txBox="1"/>
          <p:nvPr/>
        </p:nvSpPr>
        <p:spPr>
          <a:xfrm>
            <a:off x="10330006" y="3098713"/>
            <a:ext cx="1512623" cy="270285"/>
          </a:xfrm>
          <a:prstGeom prst="rect">
            <a:avLst/>
          </a:prstGeom>
          <a:noFill/>
        </p:spPr>
        <p:txBody>
          <a:bodyPr wrap="none" rtlCol="0">
            <a:spAutoFit/>
          </a:bodyPr>
          <a:lstStyle/>
          <a:p>
            <a:r>
              <a:rPr lang="en-US" sz="1122" b="1" dirty="0">
                <a:latin typeface="Segoe UI" panose="020B0502040204020203" pitchFamily="34" charset="0"/>
                <a:cs typeface="Segoe UI" panose="020B0502040204020203" pitchFamily="34" charset="0"/>
              </a:rPr>
              <a:t>Is able to reference</a:t>
            </a:r>
          </a:p>
        </p:txBody>
      </p:sp>
      <p:sp>
        <p:nvSpPr>
          <p:cNvPr id="22" name="Title 16"/>
          <p:cNvSpPr txBox="1">
            <a:spLocks/>
          </p:cNvSpPr>
          <p:nvPr/>
        </p:nvSpPr>
        <p:spPr>
          <a:xfrm>
            <a:off x="274639" y="2952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.NET Standard 2.x allowable references</a:t>
            </a:r>
          </a:p>
        </p:txBody>
      </p:sp>
    </p:spTree>
    <p:extLst>
      <p:ext uri="{BB962C8B-B14F-4D97-AF65-F5344CB8AC3E}">
        <p14:creationId xmlns:p14="http://schemas.microsoft.com/office/powerpoint/2010/main" val="209087757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ASP.NET Core  is Fast!</a:t>
            </a:r>
            <a:br>
              <a:rPr lang="en-US" dirty="0">
                <a:solidFill>
                  <a:schemeClr val="bg1"/>
                </a:solidFill>
              </a:rPr>
            </a:br>
            <a:r>
              <a:rPr lang="en-US" dirty="0">
                <a:solidFill>
                  <a:schemeClr val="bg1"/>
                </a:solidFill>
              </a:rPr>
              <a:t>Check </a:t>
            </a:r>
            <a:r>
              <a:rPr lang="en-US" dirty="0" err="1">
                <a:solidFill>
                  <a:schemeClr val="bg1"/>
                </a:solidFill>
              </a:rPr>
              <a:t>TechEmpower</a:t>
            </a:r>
            <a:r>
              <a:rPr lang="en-US" dirty="0">
                <a:solidFill>
                  <a:schemeClr val="bg1"/>
                </a:solidFill>
              </a:rPr>
              <a:t>.</a:t>
            </a:r>
          </a:p>
        </p:txBody>
      </p:sp>
    </p:spTree>
    <p:extLst>
      <p:ext uri="{BB962C8B-B14F-4D97-AF65-F5344CB8AC3E}">
        <p14:creationId xmlns:p14="http://schemas.microsoft.com/office/powerpoint/2010/main" val="2007601033"/>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Core &amp; .NET Standard</a:t>
            </a:r>
          </a:p>
        </p:txBody>
      </p:sp>
      <p:sp>
        <p:nvSpPr>
          <p:cNvPr id="5" name="Text Placeholder 4"/>
          <p:cNvSpPr>
            <a:spLocks noGrp="1"/>
          </p:cNvSpPr>
          <p:nvPr>
            <p:ph type="body" sz="quarter" idx="10"/>
          </p:nvPr>
        </p:nvSpPr>
        <p:spPr>
          <a:xfrm>
            <a:off x="274638" y="1212850"/>
            <a:ext cx="11887200" cy="4124206"/>
          </a:xfrm>
        </p:spPr>
        <p:txBody>
          <a:bodyPr/>
          <a:lstStyle/>
          <a:p>
            <a:r>
              <a:rPr lang="en-US" dirty="0"/>
              <a:t>.NET Core is an implementation of .NET Standard</a:t>
            </a:r>
          </a:p>
          <a:p>
            <a:pPr lvl="1"/>
            <a:r>
              <a:rPr lang="en-US" dirty="0"/>
              <a:t>    Separate GitHub repositories:</a:t>
            </a:r>
          </a:p>
          <a:p>
            <a:pPr lvl="1"/>
            <a:r>
              <a:rPr lang="en-US" dirty="0"/>
              <a:t>    	</a:t>
            </a:r>
            <a:r>
              <a:rPr lang="en-US" dirty="0">
                <a:hlinkClick r:id="rId3"/>
              </a:rPr>
              <a:t>https://github.com/dotnet/corefx</a:t>
            </a:r>
            <a:endParaRPr lang="en-US" dirty="0"/>
          </a:p>
          <a:p>
            <a:pPr lvl="1"/>
            <a:r>
              <a:rPr lang="en-US" dirty="0"/>
              <a:t>  	</a:t>
            </a:r>
            <a:r>
              <a:rPr lang="en-US" dirty="0">
                <a:hlinkClick r:id="rId4"/>
              </a:rPr>
              <a:t>https://github.com/dotnet/standard</a:t>
            </a:r>
            <a:endParaRPr lang="en-US" dirty="0"/>
          </a:p>
          <a:p>
            <a:pPr lvl="1"/>
            <a:endParaRPr lang="en-US" dirty="0"/>
          </a:p>
          <a:p>
            <a:pPr lvl="1"/>
            <a:r>
              <a:rPr lang="en-US" dirty="0"/>
              <a:t>    .NET Standard updates are coordinated across all implementers</a:t>
            </a:r>
          </a:p>
          <a:p>
            <a:pPr lvl="1"/>
            <a:r>
              <a:rPr lang="en-US" dirty="0"/>
              <a:t>	Coordinated by the .NET Standard Review Board and</a:t>
            </a:r>
          </a:p>
          <a:p>
            <a:pPr lvl="1"/>
            <a:r>
              <a:rPr lang="en-US" dirty="0"/>
              <a:t>	    .NET Foundation Technical Steering Committee</a:t>
            </a:r>
          </a:p>
          <a:p>
            <a:pPr lvl="1"/>
            <a:endParaRPr lang="en-US" dirty="0"/>
          </a:p>
          <a:p>
            <a:pPr lvl="1"/>
            <a:r>
              <a:rPr lang="en-US" dirty="0"/>
              <a:t>    .NET Core can be updated independently of the Standard</a:t>
            </a:r>
          </a:p>
          <a:p>
            <a:pPr lvl="1"/>
            <a:r>
              <a:rPr lang="en-US" dirty="0"/>
              <a:t>	Can be used to experiment and innovate</a:t>
            </a:r>
          </a:p>
        </p:txBody>
      </p:sp>
    </p:spTree>
    <p:extLst>
      <p:ext uri="{BB962C8B-B14F-4D97-AF65-F5344CB8AC3E}">
        <p14:creationId xmlns:p14="http://schemas.microsoft.com/office/powerpoint/2010/main" val="1561355674"/>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Standard Version Rules</a:t>
            </a:r>
            <a:br>
              <a:rPr lang="en-US" dirty="0"/>
            </a:br>
            <a:br>
              <a:rPr lang="en-US" dirty="0"/>
            </a:br>
            <a:endParaRPr lang="en-US" dirty="0"/>
          </a:p>
        </p:txBody>
      </p:sp>
      <p:sp>
        <p:nvSpPr>
          <p:cNvPr id="3" name="Text Placeholder 2"/>
          <p:cNvSpPr>
            <a:spLocks noGrp="1"/>
          </p:cNvSpPr>
          <p:nvPr>
            <p:ph type="body" sz="quarter" idx="10"/>
          </p:nvPr>
        </p:nvSpPr>
        <p:spPr>
          <a:xfrm>
            <a:off x="274638" y="1212850"/>
            <a:ext cx="9887086" cy="6481774"/>
          </a:xfrm>
        </p:spPr>
        <p:txBody>
          <a:bodyPr/>
          <a:lstStyle/>
          <a:p>
            <a:r>
              <a:rPr lang="en-US" b="1" dirty="0">
                <a:solidFill>
                  <a:schemeClr val="tx1"/>
                </a:solidFill>
              </a:rPr>
              <a:t>Additive</a:t>
            </a:r>
            <a:r>
              <a:rPr lang="en-US" dirty="0">
                <a:solidFill>
                  <a:schemeClr val="tx1"/>
                </a:solidFill>
              </a:rPr>
              <a:t> </a:t>
            </a:r>
            <a:r>
              <a:rPr lang="en-US" sz="3600" dirty="0"/>
              <a:t>- .NET Standard versions are logically concentric circles: higher versions incorporate all APIs from previous versions. </a:t>
            </a:r>
          </a:p>
          <a:p>
            <a:endParaRPr lang="en-US" sz="3600" dirty="0"/>
          </a:p>
          <a:p>
            <a:r>
              <a:rPr lang="en-US" b="1" dirty="0">
                <a:solidFill>
                  <a:schemeClr val="tx1"/>
                </a:solidFill>
              </a:rPr>
              <a:t>Immutable</a:t>
            </a:r>
            <a:r>
              <a:rPr lang="en-US" dirty="0"/>
              <a:t> </a:t>
            </a:r>
            <a:r>
              <a:rPr lang="en-US" sz="3600" dirty="0"/>
              <a:t>- Once shipped, .NET Standard versions are frozen. New APIs are added to a new version.</a:t>
            </a:r>
          </a:p>
          <a:p>
            <a:endParaRPr lang="en-US" sz="3600" dirty="0"/>
          </a:p>
          <a:p>
            <a:r>
              <a:rPr lang="en-US" b="1" dirty="0">
                <a:solidFill>
                  <a:schemeClr val="tx1"/>
                </a:solidFill>
              </a:rPr>
              <a:t>Compatible</a:t>
            </a:r>
            <a:r>
              <a:rPr lang="en-US" dirty="0"/>
              <a:t> </a:t>
            </a:r>
            <a:r>
              <a:rPr lang="en-US" sz="3600" dirty="0"/>
              <a:t>- There are no breaking changes between versions.</a:t>
            </a:r>
          </a:p>
          <a:p>
            <a:endParaRPr lang="en-US" dirty="0"/>
          </a:p>
        </p:txBody>
      </p:sp>
      <p:grpSp>
        <p:nvGrpSpPr>
          <p:cNvPr id="6" name="Group 5"/>
          <p:cNvGrpSpPr/>
          <p:nvPr/>
        </p:nvGrpSpPr>
        <p:grpSpPr>
          <a:xfrm>
            <a:off x="9590061" y="2308555"/>
            <a:ext cx="2846414" cy="2808312"/>
            <a:chOff x="9554092" y="2217116"/>
            <a:chExt cx="2846414" cy="2808312"/>
          </a:xfrm>
        </p:grpSpPr>
        <p:sp>
          <p:nvSpPr>
            <p:cNvPr id="4" name="Oval 3"/>
            <p:cNvSpPr/>
            <p:nvPr/>
          </p:nvSpPr>
          <p:spPr bwMode="auto">
            <a:xfrm>
              <a:off x="9554092" y="2217116"/>
              <a:ext cx="2846414" cy="280831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1.6</a:t>
              </a:r>
            </a:p>
          </p:txBody>
        </p:sp>
        <p:sp>
          <p:nvSpPr>
            <p:cNvPr id="5" name="Oval 4"/>
            <p:cNvSpPr/>
            <p:nvPr/>
          </p:nvSpPr>
          <p:spPr bwMode="auto">
            <a:xfrm>
              <a:off x="10401235" y="3045208"/>
              <a:ext cx="1152128" cy="1152128"/>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1.0</a:t>
              </a:r>
            </a:p>
          </p:txBody>
        </p:sp>
      </p:grpSp>
    </p:spTree>
    <p:extLst>
      <p:ext uri="{BB962C8B-B14F-4D97-AF65-F5344CB8AC3E}">
        <p14:creationId xmlns:p14="http://schemas.microsoft.com/office/powerpoint/2010/main" val="1943843424"/>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.NET Standard Libraries</a:t>
            </a:r>
          </a:p>
        </p:txBody>
      </p:sp>
    </p:spTree>
    <p:extLst>
      <p:ext uri="{BB962C8B-B14F-4D97-AF65-F5344CB8AC3E}">
        <p14:creationId xmlns:p14="http://schemas.microsoft.com/office/powerpoint/2010/main" val="17874877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Backlog</a:t>
            </a:r>
            <a:endParaRPr lang="en-US" sz="7200" dirty="0"/>
          </a:p>
        </p:txBody>
      </p:sp>
    </p:spTree>
    <p:extLst>
      <p:ext uri="{BB962C8B-B14F-4D97-AF65-F5344CB8AC3E}">
        <p14:creationId xmlns:p14="http://schemas.microsoft.com/office/powerpoint/2010/main" val="1121707811"/>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p:cNvSpPr txBox="1"/>
          <p:nvPr/>
        </p:nvSpPr>
        <p:spPr>
          <a:xfrm>
            <a:off x="3383251" y="1211287"/>
            <a:ext cx="804549" cy="4114755"/>
          </a:xfrm>
          <a:prstGeom prst="rect">
            <a:avLst/>
          </a:prstGeom>
          <a:solidFill>
            <a:srgbClr val="000000">
              <a:alpha val="12941"/>
            </a:srgbClr>
          </a:solidFill>
        </p:spPr>
        <p:txBody>
          <a:bodyPr wrap="square" lIns="373041" rIns="186521" rtlCol="0" anchor="ctr">
            <a:noAutofit/>
          </a:bodyPr>
          <a:lstStyle/>
          <a:p>
            <a:pPr marL="349724" indent="-349724">
              <a:buFont typeface="Arial" panose="020B0604020202020204" pitchFamily="34" charset="0"/>
              <a:buChar char="•"/>
            </a:pPr>
            <a:endParaRPr lang="en-US" sz="2040" dirty="0">
              <a:latin typeface="Segoe UI Light" panose="020B0502040204020203" pitchFamily="34" charset="0"/>
              <a:cs typeface="Segoe UI Light" panose="020B0502040204020203" pitchFamily="34" charset="0"/>
            </a:endParaRPr>
          </a:p>
        </p:txBody>
      </p:sp>
      <p:sp>
        <p:nvSpPr>
          <p:cNvPr id="14" name="TextBox 13"/>
          <p:cNvSpPr txBox="1"/>
          <p:nvPr/>
        </p:nvSpPr>
        <p:spPr>
          <a:xfrm>
            <a:off x="1097653" y="1211287"/>
            <a:ext cx="3044676" cy="4114755"/>
          </a:xfrm>
          <a:prstGeom prst="homePlate">
            <a:avLst>
              <a:gd name="adj" fmla="val 20154"/>
            </a:avLst>
          </a:prstGeom>
          <a:solidFill>
            <a:srgbClr val="0078D7"/>
          </a:solidFill>
        </p:spPr>
        <p:txBody>
          <a:bodyPr wrap="square" rtlCol="0" anchor="ctr">
            <a:noAutofit/>
          </a:bodyPr>
          <a:lstStyle/>
          <a:p>
            <a:pPr algn="ctr"/>
            <a:r>
              <a:rPr lang="en-US" sz="4000" dirty="0">
                <a:solidFill>
                  <a:schemeClr val="tx2"/>
                </a:solidFill>
                <a:latin typeface="Segoe UI Semibold" panose="020B0702040204020203" pitchFamily="34" charset="0"/>
                <a:cs typeface="Segoe UI Semibold" panose="020B0702040204020203" pitchFamily="34" charset="0"/>
              </a:rPr>
              <a:t>Runtime</a:t>
            </a:r>
          </a:p>
        </p:txBody>
      </p:sp>
      <p:sp>
        <p:nvSpPr>
          <p:cNvPr id="61" name="TextBox 60"/>
          <p:cNvSpPr txBox="1"/>
          <p:nvPr/>
        </p:nvSpPr>
        <p:spPr>
          <a:xfrm>
            <a:off x="32609" y="148956"/>
            <a:ext cx="4532470" cy="860514"/>
          </a:xfrm>
          <a:prstGeom prst="rect">
            <a:avLst/>
          </a:prstGeom>
          <a:noFill/>
        </p:spPr>
        <p:txBody>
          <a:bodyPr wrap="none" lIns="182854" tIns="146283" rIns="182854" bIns="146283" rtlCol="0">
            <a:spAutoFit/>
          </a:bodyPr>
          <a:lstStyle/>
          <a:p>
            <a:pPr>
              <a:lnSpc>
                <a:spcPct val="90000"/>
              </a:lnSpc>
            </a:pPr>
            <a:r>
              <a:rPr lang="en-US" sz="408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.NET Core Backlog</a:t>
            </a:r>
          </a:p>
        </p:txBody>
      </p:sp>
      <p:sp>
        <p:nvSpPr>
          <p:cNvPr id="46" name="TextBox 45"/>
          <p:cNvSpPr txBox="1"/>
          <p:nvPr/>
        </p:nvSpPr>
        <p:spPr>
          <a:xfrm>
            <a:off x="4187799" y="1211287"/>
            <a:ext cx="7538347" cy="4114755"/>
          </a:xfrm>
          <a:prstGeom prst="rect">
            <a:avLst/>
          </a:prstGeom>
          <a:solidFill>
            <a:srgbClr val="000000">
              <a:alpha val="12941"/>
            </a:srgbClr>
          </a:solidFill>
        </p:spPr>
        <p:txBody>
          <a:bodyPr wrap="square" lIns="373041" rIns="186521" rtlCol="0" anchor="ctr">
            <a:noAutofit/>
          </a:bodyPr>
          <a:lstStyle/>
          <a:p>
            <a:pPr marL="349724" indent="-349724">
              <a:buFont typeface="Arial" charset="0"/>
              <a:buChar char="•"/>
            </a:pPr>
            <a:r>
              <a:rPr lang="en-US" sz="3200" dirty="0"/>
              <a:t>.NET Standard 2.0.</a:t>
            </a:r>
          </a:p>
          <a:p>
            <a:pPr marL="349724" indent="-349724">
              <a:buFont typeface="Arial" charset="0"/>
              <a:buChar char="•"/>
            </a:pPr>
            <a:r>
              <a:rPr lang="en-US" sz="3200" dirty="0"/>
              <a:t>More Linux distros, including Alpine.</a:t>
            </a:r>
          </a:p>
          <a:p>
            <a:pPr marL="349724" indent="-349724">
              <a:buFont typeface="Arial" charset="0"/>
              <a:buChar char="•"/>
            </a:pPr>
            <a:r>
              <a:rPr lang="en-US" sz="3200" dirty="0"/>
              <a:t>Linux distros package/offer .NET Core .</a:t>
            </a:r>
          </a:p>
          <a:p>
            <a:pPr marL="349724" indent="-349724">
              <a:buFont typeface="Arial" charset="0"/>
              <a:buChar char="•"/>
            </a:pPr>
            <a:r>
              <a:rPr lang="en-US" sz="3200" dirty="0"/>
              <a:t>Support for ARM chips (Raspberry Pi)</a:t>
            </a:r>
          </a:p>
          <a:p>
            <a:pPr marL="349724" indent="-349724">
              <a:buFont typeface="Arial" charset="0"/>
              <a:buChar char="•"/>
            </a:pPr>
            <a:r>
              <a:rPr lang="en-US" sz="3200" dirty="0"/>
              <a:t>Span&lt;T&gt; and Memory&lt;T&gt; and other performance features.</a:t>
            </a:r>
          </a:p>
          <a:p>
            <a:pPr marL="349724" indent="-349724">
              <a:buFont typeface="Arial" charset="0"/>
              <a:buChar char="•"/>
            </a:pPr>
            <a:r>
              <a:rPr lang="en-US" sz="3200" dirty="0"/>
              <a:t>Native compilation (.NET Native).</a:t>
            </a:r>
          </a:p>
        </p:txBody>
      </p:sp>
    </p:spTree>
    <p:extLst>
      <p:ext uri="{BB962C8B-B14F-4D97-AF65-F5344CB8AC3E}">
        <p14:creationId xmlns:p14="http://schemas.microsoft.com/office/powerpoint/2010/main" val="862972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p:cNvSpPr txBox="1"/>
          <p:nvPr/>
        </p:nvSpPr>
        <p:spPr>
          <a:xfrm>
            <a:off x="3383251" y="1211287"/>
            <a:ext cx="804549" cy="4114755"/>
          </a:xfrm>
          <a:prstGeom prst="rect">
            <a:avLst/>
          </a:prstGeom>
          <a:solidFill>
            <a:srgbClr val="000000">
              <a:alpha val="12941"/>
            </a:srgbClr>
          </a:solidFill>
        </p:spPr>
        <p:txBody>
          <a:bodyPr wrap="square" lIns="373041" rIns="186521" rtlCol="0" anchor="ctr">
            <a:noAutofit/>
          </a:bodyPr>
          <a:lstStyle/>
          <a:p>
            <a:pPr marL="349724" indent="-349724">
              <a:buFont typeface="Arial" panose="020B0604020202020204" pitchFamily="34" charset="0"/>
              <a:buChar char="•"/>
            </a:pPr>
            <a:endParaRPr lang="en-US" sz="2040" dirty="0">
              <a:latin typeface="Segoe UI Light" panose="020B0502040204020203" pitchFamily="34" charset="0"/>
              <a:cs typeface="Segoe UI Light" panose="020B0502040204020203" pitchFamily="34" charset="0"/>
            </a:endParaRPr>
          </a:p>
        </p:txBody>
      </p:sp>
      <p:sp>
        <p:nvSpPr>
          <p:cNvPr id="14" name="TextBox 13"/>
          <p:cNvSpPr txBox="1"/>
          <p:nvPr/>
        </p:nvSpPr>
        <p:spPr>
          <a:xfrm>
            <a:off x="1097653" y="1211287"/>
            <a:ext cx="3044676" cy="4114755"/>
          </a:xfrm>
          <a:prstGeom prst="homePlate">
            <a:avLst>
              <a:gd name="adj" fmla="val 20154"/>
            </a:avLst>
          </a:prstGeom>
          <a:solidFill>
            <a:srgbClr val="0078D7"/>
          </a:solidFill>
        </p:spPr>
        <p:txBody>
          <a:bodyPr wrap="square" rtlCol="0" anchor="ctr">
            <a:noAutofit/>
          </a:bodyPr>
          <a:lstStyle/>
          <a:p>
            <a:pPr algn="ctr"/>
            <a:r>
              <a:rPr lang="en-US" sz="4000" dirty="0">
                <a:solidFill>
                  <a:schemeClr val="tx2"/>
                </a:solidFill>
                <a:latin typeface="Segoe UI Semibold" panose="020B0702040204020203" pitchFamily="34" charset="0"/>
                <a:cs typeface="Segoe UI Semibold" panose="020B0702040204020203" pitchFamily="34" charset="0"/>
              </a:rPr>
              <a:t>Tools</a:t>
            </a:r>
          </a:p>
        </p:txBody>
      </p:sp>
      <p:sp>
        <p:nvSpPr>
          <p:cNvPr id="61" name="TextBox 60"/>
          <p:cNvSpPr txBox="1"/>
          <p:nvPr/>
        </p:nvSpPr>
        <p:spPr>
          <a:xfrm>
            <a:off x="32609" y="148956"/>
            <a:ext cx="4532470" cy="860514"/>
          </a:xfrm>
          <a:prstGeom prst="rect">
            <a:avLst/>
          </a:prstGeom>
          <a:noFill/>
        </p:spPr>
        <p:txBody>
          <a:bodyPr wrap="none" lIns="182854" tIns="146283" rIns="182854" bIns="146283" rtlCol="0">
            <a:spAutoFit/>
          </a:bodyPr>
          <a:lstStyle/>
          <a:p>
            <a:pPr>
              <a:lnSpc>
                <a:spcPct val="90000"/>
              </a:lnSpc>
            </a:pPr>
            <a:r>
              <a:rPr lang="en-US" sz="408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.NET Core Backlog</a:t>
            </a:r>
          </a:p>
        </p:txBody>
      </p:sp>
      <p:sp>
        <p:nvSpPr>
          <p:cNvPr id="46" name="TextBox 45"/>
          <p:cNvSpPr txBox="1"/>
          <p:nvPr/>
        </p:nvSpPr>
        <p:spPr>
          <a:xfrm>
            <a:off x="4187799" y="1211287"/>
            <a:ext cx="7538347" cy="4114755"/>
          </a:xfrm>
          <a:prstGeom prst="rect">
            <a:avLst/>
          </a:prstGeom>
          <a:solidFill>
            <a:srgbClr val="000000">
              <a:alpha val="12941"/>
            </a:srgbClr>
          </a:solidFill>
        </p:spPr>
        <p:txBody>
          <a:bodyPr wrap="square" lIns="373041" rIns="186521" rtlCol="0" anchor="ctr">
            <a:noAutofit/>
          </a:bodyPr>
          <a:lstStyle/>
          <a:p>
            <a:pPr marL="349724" indent="-349724">
              <a:buFont typeface="Arial" charset="0"/>
              <a:buChar char="•"/>
            </a:pPr>
            <a:r>
              <a:rPr lang="en-US" sz="3200" dirty="0"/>
              <a:t>Global commands.</a:t>
            </a:r>
          </a:p>
          <a:p>
            <a:pPr marL="349724" indent="-349724">
              <a:buFont typeface="Arial" charset="0"/>
              <a:buChar char="•"/>
            </a:pPr>
            <a:r>
              <a:rPr lang="en-US" sz="3200" dirty="0"/>
              <a:t>Linker enables smaller apps.</a:t>
            </a:r>
          </a:p>
          <a:p>
            <a:pPr marL="349724" indent="-349724">
              <a:buFont typeface="Arial" charset="0"/>
              <a:buChar char="•"/>
            </a:pPr>
            <a:r>
              <a:rPr lang="en-US" sz="3200" dirty="0"/>
              <a:t>Better offline experience.</a:t>
            </a:r>
          </a:p>
          <a:p>
            <a:pPr marL="349724" indent="-349724">
              <a:buFont typeface="Arial" charset="0"/>
              <a:buChar char="•"/>
            </a:pPr>
            <a:r>
              <a:rPr lang="en-US" sz="3200" dirty="0"/>
              <a:t>Install new .NET Core versions from command line.</a:t>
            </a:r>
          </a:p>
          <a:p>
            <a:pPr marL="349724" indent="-349724">
              <a:buFont typeface="Arial" charset="0"/>
              <a:buChar char="•"/>
            </a:pPr>
            <a:r>
              <a:rPr lang="en-US" sz="3200" dirty="0"/>
              <a:t>Better diagnostics on Windows and Linux.</a:t>
            </a:r>
          </a:p>
        </p:txBody>
      </p:sp>
    </p:spTree>
    <p:extLst>
      <p:ext uri="{BB962C8B-B14F-4D97-AF65-F5344CB8AC3E}">
        <p14:creationId xmlns:p14="http://schemas.microsoft.com/office/powerpoint/2010/main" val="1062389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CLI</a:t>
            </a:r>
            <a:endParaRPr lang="en-US" sz="7200" dirty="0"/>
          </a:p>
        </p:txBody>
      </p:sp>
    </p:spTree>
    <p:extLst>
      <p:ext uri="{BB962C8B-B14F-4D97-AF65-F5344CB8AC3E}">
        <p14:creationId xmlns:p14="http://schemas.microsoft.com/office/powerpoint/2010/main" val="517794893"/>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are the .NET Core command-line tools?</a:t>
            </a:r>
          </a:p>
        </p:txBody>
      </p:sp>
      <p:sp>
        <p:nvSpPr>
          <p:cNvPr id="5" name="Content Placeholder 4"/>
          <p:cNvSpPr>
            <a:spLocks noGrp="1"/>
          </p:cNvSpPr>
          <p:nvPr>
            <p:ph type="body" sz="quarter" idx="10"/>
          </p:nvPr>
        </p:nvSpPr>
        <p:spPr>
          <a:xfrm>
            <a:off x="855768" y="1861968"/>
            <a:ext cx="10724938" cy="5109091"/>
          </a:xfrm>
          <a:prstGeom prst="rect">
            <a:avLst/>
          </a:prstGeom>
        </p:spPr>
        <p:txBody>
          <a:bodyPr/>
          <a:lstStyle/>
          <a:p>
            <a:pPr marL="0" indent="0" algn="ctr" defTabSz="932597">
              <a:lnSpc>
                <a:spcPct val="100000"/>
              </a:lnSpc>
              <a:spcBef>
                <a:spcPts val="0"/>
              </a:spcBef>
              <a:buClrTx/>
              <a:buSzTx/>
              <a:buNone/>
              <a:defRPr/>
            </a:pPr>
            <a:r>
              <a:rPr lang="en-US" b="1" dirty="0"/>
              <a:t>Cross-platform </a:t>
            </a:r>
            <a:r>
              <a:rPr lang="en-US" dirty="0"/>
              <a:t>command-line set of tools that are</a:t>
            </a:r>
            <a:r>
              <a:rPr lang="is-IS" dirty="0"/>
              <a:t>…</a:t>
            </a:r>
            <a:endParaRPr lang="en-US" dirty="0"/>
          </a:p>
          <a:p>
            <a:pPr marL="0" indent="0" algn="ctr" defTabSz="932597">
              <a:lnSpc>
                <a:spcPct val="100000"/>
              </a:lnSpc>
              <a:spcBef>
                <a:spcPts val="0"/>
              </a:spcBef>
              <a:buClrTx/>
              <a:buSzTx/>
              <a:buNone/>
              <a:defRPr/>
            </a:pPr>
            <a:endParaRPr lang="en-US" dirty="0"/>
          </a:p>
          <a:p>
            <a:pPr marL="0" indent="0" algn="ctr" defTabSz="932597">
              <a:lnSpc>
                <a:spcPct val="100000"/>
              </a:lnSpc>
              <a:spcBef>
                <a:spcPts val="0"/>
              </a:spcBef>
              <a:buClrTx/>
              <a:buSzTx/>
              <a:buNone/>
              <a:defRPr/>
            </a:pPr>
            <a:r>
              <a:rPr lang="is-IS" b="1" dirty="0"/>
              <a:t>…</a:t>
            </a:r>
            <a:r>
              <a:rPr lang="en-US" b="1" dirty="0"/>
              <a:t>focused</a:t>
            </a:r>
            <a:r>
              <a:rPr lang="en-US" dirty="0"/>
              <a:t> on building code</a:t>
            </a:r>
            <a:r>
              <a:rPr lang="is-IS" dirty="0"/>
              <a:t>…</a:t>
            </a:r>
            <a:r>
              <a:rPr lang="en-US" dirty="0"/>
              <a:t> </a:t>
            </a:r>
          </a:p>
          <a:p>
            <a:pPr marL="0" indent="0" algn="ctr" defTabSz="932597">
              <a:lnSpc>
                <a:spcPct val="100000"/>
              </a:lnSpc>
              <a:spcBef>
                <a:spcPts val="0"/>
              </a:spcBef>
              <a:buClrTx/>
              <a:buSzTx/>
              <a:buNone/>
              <a:defRPr/>
            </a:pPr>
            <a:endParaRPr lang="en-US" dirty="0"/>
          </a:p>
          <a:p>
            <a:pPr marL="0" indent="0" algn="ctr" defTabSz="932597">
              <a:lnSpc>
                <a:spcPct val="100000"/>
              </a:lnSpc>
              <a:spcBef>
                <a:spcPts val="0"/>
              </a:spcBef>
              <a:buClrTx/>
              <a:buSzTx/>
              <a:buNone/>
              <a:defRPr/>
            </a:pPr>
            <a:r>
              <a:rPr lang="is-IS" dirty="0"/>
              <a:t>…</a:t>
            </a:r>
            <a:r>
              <a:rPr lang="en-US" dirty="0"/>
              <a:t>for both </a:t>
            </a:r>
            <a:r>
              <a:rPr lang="en-US" b="1" dirty="0"/>
              <a:t>humans</a:t>
            </a:r>
            <a:r>
              <a:rPr lang="is-IS" dirty="0"/>
              <a:t>…</a:t>
            </a:r>
            <a:endParaRPr lang="en-US" dirty="0"/>
          </a:p>
          <a:p>
            <a:pPr marL="0" indent="0" algn="ctr" defTabSz="932597">
              <a:lnSpc>
                <a:spcPct val="100000"/>
              </a:lnSpc>
              <a:spcBef>
                <a:spcPts val="0"/>
              </a:spcBef>
              <a:buClrTx/>
              <a:buSzTx/>
              <a:buNone/>
              <a:defRPr/>
            </a:pPr>
            <a:endParaRPr lang="en-US" dirty="0"/>
          </a:p>
          <a:p>
            <a:pPr marL="0" indent="0" algn="ctr" defTabSz="932597">
              <a:lnSpc>
                <a:spcPct val="100000"/>
              </a:lnSpc>
              <a:spcBef>
                <a:spcPts val="0"/>
              </a:spcBef>
              <a:buClrTx/>
              <a:buSzTx/>
              <a:buNone/>
              <a:defRPr/>
            </a:pPr>
            <a:r>
              <a:rPr lang="is-IS" dirty="0"/>
              <a:t>…a</a:t>
            </a:r>
            <a:r>
              <a:rPr lang="en-US" dirty="0" err="1"/>
              <a:t>nd</a:t>
            </a:r>
            <a:r>
              <a:rPr lang="en-US" dirty="0"/>
              <a:t> </a:t>
            </a:r>
            <a:r>
              <a:rPr lang="en-US" b="1" dirty="0"/>
              <a:t>machines</a:t>
            </a:r>
            <a:r>
              <a:rPr lang="en-US" dirty="0"/>
              <a:t> </a:t>
            </a:r>
          </a:p>
        </p:txBody>
      </p:sp>
    </p:spTree>
    <p:extLst>
      <p:ext uri="{BB962C8B-B14F-4D97-AF65-F5344CB8AC3E}">
        <p14:creationId xmlns:p14="http://schemas.microsoft.com/office/powerpoint/2010/main" val="4658794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fade">
                                      <p:cBhvr>
                                        <p:cTn id="11" dur="500"/>
                                        <p:tgtEl>
                                          <p:spTgt spid="5">
                                            <p:txEl>
                                              <p:pRg st="2" end="2"/>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Effect transition="in" filter="fade">
                                      <p:cBhvr>
                                        <p:cTn id="19"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design</a:t>
            </a:r>
          </a:p>
        </p:txBody>
      </p:sp>
      <p:sp>
        <p:nvSpPr>
          <p:cNvPr id="3" name="Content Placeholder 2"/>
          <p:cNvSpPr>
            <a:spLocks noGrp="1"/>
          </p:cNvSpPr>
          <p:nvPr>
            <p:ph type="body" sz="quarter" idx="10"/>
          </p:nvPr>
        </p:nvSpPr>
        <p:spPr>
          <a:xfrm>
            <a:off x="1092027" y="2163639"/>
            <a:ext cx="10258637" cy="4346475"/>
          </a:xfrm>
          <a:prstGeom prst="rect">
            <a:avLst/>
          </a:prstGeom>
        </p:spPr>
        <p:txBody>
          <a:bodyPr>
            <a:noAutofit/>
          </a:bodyPr>
          <a:lstStyle/>
          <a:p>
            <a:r>
              <a:rPr lang="en-US" sz="3200" dirty="0"/>
              <a:t>Several principles inform CLI design:</a:t>
            </a:r>
          </a:p>
          <a:p>
            <a:pPr lvl="1"/>
            <a:endParaRPr lang="en-US" sz="2800" dirty="0"/>
          </a:p>
          <a:p>
            <a:pPr lvl="1"/>
            <a:r>
              <a:rPr lang="en-US" dirty="0" err="1"/>
              <a:t>NuGet</a:t>
            </a:r>
            <a:r>
              <a:rPr lang="en-US" dirty="0"/>
              <a:t> (and $PATH-based) extensibility </a:t>
            </a:r>
          </a:p>
          <a:p>
            <a:pPr lvl="1"/>
            <a:r>
              <a:rPr lang="en-US" dirty="0"/>
              <a:t>Every command is a verb (“compile”, “run”, “restore” etc.) </a:t>
            </a:r>
          </a:p>
          <a:p>
            <a:pPr lvl="1"/>
            <a:r>
              <a:rPr lang="en-US" dirty="0"/>
              <a:t>The driver knows enough to run the command(s) and no more</a:t>
            </a:r>
          </a:p>
          <a:p>
            <a:pPr lvl="1"/>
            <a:r>
              <a:rPr lang="en-US" dirty="0"/>
              <a:t>All core commands are consumable by humans </a:t>
            </a:r>
            <a:r>
              <a:rPr lang="en-US" b="1" dirty="0"/>
              <a:t>and</a:t>
            </a:r>
            <a:r>
              <a:rPr lang="en-US" dirty="0"/>
              <a:t> machines </a:t>
            </a:r>
          </a:p>
        </p:txBody>
      </p:sp>
    </p:spTree>
    <p:extLst>
      <p:ext uri="{BB962C8B-B14F-4D97-AF65-F5344CB8AC3E}">
        <p14:creationId xmlns:p14="http://schemas.microsoft.com/office/powerpoint/2010/main" val="9335547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 commands: basic architecture </a:t>
            </a:r>
          </a:p>
        </p:txBody>
      </p:sp>
      <p:sp>
        <p:nvSpPr>
          <p:cNvPr id="4" name="TextBox 3"/>
          <p:cNvSpPr txBox="1"/>
          <p:nvPr/>
        </p:nvSpPr>
        <p:spPr>
          <a:xfrm>
            <a:off x="1757477" y="3069719"/>
            <a:ext cx="2361544" cy="769441"/>
          </a:xfrm>
          <a:prstGeom prst="rect">
            <a:avLst/>
          </a:prstGeom>
          <a:noFill/>
        </p:spPr>
        <p:txBody>
          <a:bodyPr wrap="none" rtlCol="0">
            <a:spAutoFit/>
          </a:bodyPr>
          <a:lstStyle/>
          <a:p>
            <a:r>
              <a:rPr lang="en-US" sz="4400" b="1" dirty="0">
                <a:latin typeface="Consolas" charset="0"/>
                <a:ea typeface="Consolas" charset="0"/>
                <a:cs typeface="Consolas" charset="0"/>
              </a:rPr>
              <a:t>dotnet</a:t>
            </a:r>
            <a:r>
              <a:rPr lang="en-US" sz="4400" dirty="0">
                <a:latin typeface="Consolas" charset="0"/>
                <a:ea typeface="Consolas" charset="0"/>
                <a:cs typeface="Consolas" charset="0"/>
              </a:rPr>
              <a:t> </a:t>
            </a:r>
          </a:p>
        </p:txBody>
      </p:sp>
      <p:sp>
        <p:nvSpPr>
          <p:cNvPr id="5" name="TextBox 4"/>
          <p:cNvSpPr txBox="1"/>
          <p:nvPr/>
        </p:nvSpPr>
        <p:spPr>
          <a:xfrm>
            <a:off x="4345951" y="3064783"/>
            <a:ext cx="1739579" cy="769441"/>
          </a:xfrm>
          <a:prstGeom prst="rect">
            <a:avLst/>
          </a:prstGeom>
          <a:noFill/>
        </p:spPr>
        <p:txBody>
          <a:bodyPr wrap="none" rtlCol="0">
            <a:spAutoFit/>
          </a:bodyPr>
          <a:lstStyle/>
          <a:p>
            <a:r>
              <a:rPr lang="en-US" sz="4400" b="1" dirty="0">
                <a:latin typeface="Consolas" charset="0"/>
                <a:ea typeface="Consolas" charset="0"/>
                <a:cs typeface="Consolas" charset="0"/>
              </a:rPr>
              <a:t>build</a:t>
            </a:r>
          </a:p>
        </p:txBody>
      </p:sp>
      <p:sp>
        <p:nvSpPr>
          <p:cNvPr id="6" name="TextBox 5"/>
          <p:cNvSpPr txBox="1"/>
          <p:nvPr/>
        </p:nvSpPr>
        <p:spPr>
          <a:xfrm>
            <a:off x="6432097" y="3064783"/>
            <a:ext cx="4849404" cy="769441"/>
          </a:xfrm>
          <a:prstGeom prst="rect">
            <a:avLst/>
          </a:prstGeom>
          <a:noFill/>
        </p:spPr>
        <p:txBody>
          <a:bodyPr wrap="none" rtlCol="0">
            <a:spAutoFit/>
          </a:bodyPr>
          <a:lstStyle/>
          <a:p>
            <a:r>
              <a:rPr lang="en-US" sz="4400" b="1" dirty="0">
                <a:latin typeface="Consolas" charset="0"/>
                <a:ea typeface="Consolas" charset="0"/>
                <a:cs typeface="Consolas" charset="0"/>
              </a:rPr>
              <a:t>--output [path]</a:t>
            </a:r>
          </a:p>
        </p:txBody>
      </p:sp>
      <p:sp>
        <p:nvSpPr>
          <p:cNvPr id="10" name="Left Brace 9"/>
          <p:cNvSpPr/>
          <p:nvPr/>
        </p:nvSpPr>
        <p:spPr>
          <a:xfrm rot="16200000">
            <a:off x="2648910" y="2760773"/>
            <a:ext cx="349650" cy="2411499"/>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p>
        </p:txBody>
      </p:sp>
      <p:sp>
        <p:nvSpPr>
          <p:cNvPr id="11" name="Left Brace 10"/>
          <p:cNvSpPr/>
          <p:nvPr/>
        </p:nvSpPr>
        <p:spPr>
          <a:xfrm rot="16200000">
            <a:off x="5117187" y="2941061"/>
            <a:ext cx="349650" cy="2076669"/>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p>
        </p:txBody>
      </p:sp>
      <p:sp>
        <p:nvSpPr>
          <p:cNvPr id="12" name="Left Brace 11"/>
          <p:cNvSpPr/>
          <p:nvPr/>
        </p:nvSpPr>
        <p:spPr>
          <a:xfrm rot="16200000">
            <a:off x="8717984" y="1628772"/>
            <a:ext cx="349650" cy="4678499"/>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p>
        </p:txBody>
      </p:sp>
      <p:sp>
        <p:nvSpPr>
          <p:cNvPr id="13" name="TextBox 12"/>
          <p:cNvSpPr txBox="1"/>
          <p:nvPr/>
        </p:nvSpPr>
        <p:spPr>
          <a:xfrm>
            <a:off x="2002026" y="4275426"/>
            <a:ext cx="1676050" cy="542399"/>
          </a:xfrm>
          <a:prstGeom prst="rect">
            <a:avLst/>
          </a:prstGeom>
          <a:noFill/>
        </p:spPr>
        <p:txBody>
          <a:bodyPr wrap="none" rtlCol="0">
            <a:spAutoFit/>
          </a:bodyPr>
          <a:lstStyle/>
          <a:p>
            <a:r>
              <a:rPr lang="en-US" sz="2856"/>
              <a:t>the driver</a:t>
            </a:r>
            <a:endParaRPr lang="en-US" sz="2856" dirty="0"/>
          </a:p>
        </p:txBody>
      </p:sp>
      <p:sp>
        <p:nvSpPr>
          <p:cNvPr id="14" name="TextBox 13"/>
          <p:cNvSpPr txBox="1"/>
          <p:nvPr/>
        </p:nvSpPr>
        <p:spPr>
          <a:xfrm>
            <a:off x="3967404" y="4275426"/>
            <a:ext cx="2698132" cy="542399"/>
          </a:xfrm>
          <a:prstGeom prst="rect">
            <a:avLst/>
          </a:prstGeom>
          <a:noFill/>
        </p:spPr>
        <p:txBody>
          <a:bodyPr wrap="none" rtlCol="0">
            <a:spAutoFit/>
          </a:bodyPr>
          <a:lstStyle/>
          <a:p>
            <a:r>
              <a:rPr lang="en-US" sz="2856" dirty="0"/>
              <a:t>verb (command)</a:t>
            </a:r>
          </a:p>
        </p:txBody>
      </p:sp>
      <p:sp>
        <p:nvSpPr>
          <p:cNvPr id="15" name="TextBox 14"/>
          <p:cNvSpPr txBox="1"/>
          <p:nvPr/>
        </p:nvSpPr>
        <p:spPr>
          <a:xfrm>
            <a:off x="7628790" y="4274524"/>
            <a:ext cx="2578523" cy="542399"/>
          </a:xfrm>
          <a:prstGeom prst="rect">
            <a:avLst/>
          </a:prstGeom>
          <a:noFill/>
        </p:spPr>
        <p:txBody>
          <a:bodyPr wrap="none" rtlCol="0">
            <a:spAutoFit/>
          </a:bodyPr>
          <a:lstStyle/>
          <a:p>
            <a:r>
              <a:rPr lang="en-US" sz="2856" dirty="0"/>
              <a:t>verb arguments</a:t>
            </a:r>
          </a:p>
        </p:txBody>
      </p:sp>
    </p:spTree>
    <p:extLst>
      <p:ext uri="{BB962C8B-B14F-4D97-AF65-F5344CB8AC3E}">
        <p14:creationId xmlns:p14="http://schemas.microsoft.com/office/powerpoint/2010/main" val="2315472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strVal val="#ppt_h"/>
                                          </p:val>
                                        </p:tav>
                                        <p:tav tm="100000">
                                          <p:val>
                                            <p:strVal val="#ppt_h"/>
                                          </p:val>
                                        </p:tav>
                                      </p:tavLst>
                                    </p:anim>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7" presetClass="entr" presetSubtype="1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strVal val="#ppt_h"/>
                                          </p:val>
                                        </p:tav>
                                        <p:tav tm="100000">
                                          <p:val>
                                            <p:strVal val="#ppt_h"/>
                                          </p:val>
                                        </p:tav>
                                      </p:tavLst>
                                    </p:anim>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7" presetClass="entr" presetSubtype="1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p:cTn id="40" dur="500" fill="hold"/>
                                        <p:tgtEl>
                                          <p:spTgt spid="12"/>
                                        </p:tgtEl>
                                        <p:attrNameLst>
                                          <p:attrName>ppt_w</p:attrName>
                                        </p:attrNameLst>
                                      </p:cBhvr>
                                      <p:tavLst>
                                        <p:tav tm="0">
                                          <p:val>
                                            <p:fltVal val="0"/>
                                          </p:val>
                                        </p:tav>
                                        <p:tav tm="100000">
                                          <p:val>
                                            <p:strVal val="#ppt_w"/>
                                          </p:val>
                                        </p:tav>
                                      </p:tavLst>
                                    </p:anim>
                                    <p:anim calcmode="lin" valueType="num">
                                      <p:cBhvr>
                                        <p:cTn id="41" dur="500" fill="hold"/>
                                        <p:tgtEl>
                                          <p:spTgt spid="12"/>
                                        </p:tgtEl>
                                        <p:attrNameLst>
                                          <p:attrName>ppt_h</p:attrName>
                                        </p:attrNameLst>
                                      </p:cBhvr>
                                      <p:tavLst>
                                        <p:tav tm="0">
                                          <p:val>
                                            <p:strVal val="#ppt_h"/>
                                          </p:val>
                                        </p:tav>
                                        <p:tav tm="100000">
                                          <p:val>
                                            <p:strVal val="#ppt_h"/>
                                          </p:val>
                                        </p:tav>
                                      </p:tavLst>
                                    </p:anim>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0" grpId="0" animBg="1"/>
      <p:bldP spid="11" grpId="0" animBg="1"/>
      <p:bldP spid="12" grpId="0" animBg="1"/>
      <p:bldP spid="13" grpId="0"/>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1388" y="1132638"/>
            <a:ext cx="8538793" cy="5701593"/>
          </a:xfrm>
          <a:prstGeom prst="rect">
            <a:avLst/>
          </a:prstGeom>
        </p:spPr>
      </p:pic>
      <p:sp>
        <p:nvSpPr>
          <p:cNvPr id="3" name="Rectangle 2"/>
          <p:cNvSpPr/>
          <p:nvPr/>
        </p:nvSpPr>
        <p:spPr>
          <a:xfrm>
            <a:off x="1754885" y="297352"/>
            <a:ext cx="8851802" cy="847540"/>
          </a:xfrm>
          <a:prstGeom prst="rect">
            <a:avLst/>
          </a:prstGeom>
        </p:spPr>
        <p:txBody>
          <a:bodyPr wrap="square">
            <a:spAutoFit/>
          </a:bodyPr>
          <a:lstStyle/>
          <a:p>
            <a:pPr algn="ctr"/>
            <a:r>
              <a:rPr lang="en-US" sz="2400" dirty="0" err="1"/>
              <a:t>TechEmpower</a:t>
            </a:r>
            <a:r>
              <a:rPr lang="en-US" sz="2400" dirty="0"/>
              <a:t> Framework Benchmarks – Round 13 </a:t>
            </a:r>
            <a:r>
              <a:rPr lang="mr-IN" sz="2400" dirty="0"/>
              <a:t>–</a:t>
            </a:r>
            <a:r>
              <a:rPr lang="en-US" sz="2400" dirty="0"/>
              <a:t> </a:t>
            </a:r>
            <a:r>
              <a:rPr lang="en-US" sz="2400" dirty="0" err="1"/>
              <a:t>PlainText</a:t>
            </a:r>
            <a:endParaRPr lang="en-US" sz="2400" dirty="0"/>
          </a:p>
          <a:p>
            <a:pPr algn="ctr"/>
            <a:r>
              <a:rPr lang="en-US" sz="2400" b="1" dirty="0"/>
              <a:t>https://</a:t>
            </a:r>
            <a:r>
              <a:rPr lang="en-US" sz="2400" b="1" dirty="0" err="1"/>
              <a:t>techempower.com</a:t>
            </a:r>
            <a:r>
              <a:rPr lang="en-US" sz="2400" b="1" dirty="0"/>
              <a:t>/benchmarks/</a:t>
            </a:r>
          </a:p>
        </p:txBody>
      </p:sp>
    </p:spTree>
    <p:extLst>
      <p:ext uri="{BB962C8B-B14F-4D97-AF65-F5344CB8AC3E}">
        <p14:creationId xmlns:p14="http://schemas.microsoft.com/office/powerpoint/2010/main" val="487499967"/>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 commands: architecture explained</a:t>
            </a:r>
          </a:p>
        </p:txBody>
      </p:sp>
      <p:sp>
        <p:nvSpPr>
          <p:cNvPr id="3" name="Content Placeholder 2"/>
          <p:cNvSpPr>
            <a:spLocks noGrp="1"/>
          </p:cNvSpPr>
          <p:nvPr>
            <p:ph type="body" sz="quarter" idx="10"/>
          </p:nvPr>
        </p:nvSpPr>
        <p:spPr>
          <a:xfrm>
            <a:off x="855768" y="1861968"/>
            <a:ext cx="10724938" cy="4437962"/>
          </a:xfrm>
          <a:prstGeom prst="rect">
            <a:avLst/>
          </a:prstGeom>
        </p:spPr>
        <p:txBody>
          <a:bodyPr>
            <a:normAutofit fontScale="92500"/>
          </a:bodyPr>
          <a:lstStyle/>
          <a:p>
            <a:r>
              <a:rPr lang="en-US" b="1" dirty="0"/>
              <a:t>Driver</a:t>
            </a:r>
            <a:r>
              <a:rPr lang="en-US" dirty="0"/>
              <a:t>, dotnet, is invoked first, followed by a </a:t>
            </a:r>
            <a:r>
              <a:rPr lang="en-US" b="1" dirty="0"/>
              <a:t>verb</a:t>
            </a:r>
          </a:p>
          <a:p>
            <a:endParaRPr lang="en-US" dirty="0"/>
          </a:p>
          <a:p>
            <a:r>
              <a:rPr lang="en-US" dirty="0"/>
              <a:t>The verb is a </a:t>
            </a:r>
            <a:r>
              <a:rPr lang="en-US" b="1" dirty="0"/>
              <a:t>command</a:t>
            </a:r>
            <a:r>
              <a:rPr lang="en-US" dirty="0"/>
              <a:t> that is implemented as:</a:t>
            </a:r>
          </a:p>
          <a:p>
            <a:pPr lvl="1"/>
            <a:r>
              <a:rPr lang="en-US" dirty="0"/>
              <a:t>A </a:t>
            </a:r>
            <a:r>
              <a:rPr lang="en-US" dirty="0" err="1"/>
              <a:t>NuGet</a:t>
            </a:r>
            <a:r>
              <a:rPr lang="en-US" dirty="0"/>
              <a:t> package</a:t>
            </a:r>
          </a:p>
          <a:p>
            <a:pPr lvl="1"/>
            <a:r>
              <a:rPr lang="en-US" dirty="0"/>
              <a:t>A binary in the $PATH</a:t>
            </a:r>
          </a:p>
          <a:p>
            <a:endParaRPr lang="en-US" dirty="0"/>
          </a:p>
          <a:p>
            <a:r>
              <a:rPr lang="en-US" dirty="0"/>
              <a:t>Driver invokes the command passing the </a:t>
            </a:r>
            <a:r>
              <a:rPr lang="en-US" b="1" dirty="0"/>
              <a:t>arguments</a:t>
            </a:r>
            <a:r>
              <a:rPr lang="en-US" dirty="0"/>
              <a:t> to it</a:t>
            </a:r>
          </a:p>
          <a:p>
            <a:pPr lvl="1"/>
            <a:r>
              <a:rPr lang="en-US" dirty="0"/>
              <a:t>The command is responsible for the arguments</a:t>
            </a:r>
          </a:p>
          <a:p>
            <a:endParaRPr lang="en-US" dirty="0"/>
          </a:p>
        </p:txBody>
      </p:sp>
    </p:spTree>
    <p:extLst>
      <p:ext uri="{BB962C8B-B14F-4D97-AF65-F5344CB8AC3E}">
        <p14:creationId xmlns:p14="http://schemas.microsoft.com/office/powerpoint/2010/main" val="373455650"/>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What is in the box: Core Commands</a:t>
            </a:r>
          </a:p>
        </p:txBody>
      </p:sp>
      <p:sp>
        <p:nvSpPr>
          <p:cNvPr id="3" name="Content Placeholder 2"/>
          <p:cNvSpPr>
            <a:spLocks noGrp="1"/>
          </p:cNvSpPr>
          <p:nvPr>
            <p:ph type="body" sz="quarter" idx="10"/>
          </p:nvPr>
        </p:nvSpPr>
        <p:spPr>
          <a:xfrm>
            <a:off x="855768" y="1861968"/>
            <a:ext cx="10724938" cy="4437962"/>
          </a:xfrm>
          <a:prstGeom prst="rect">
            <a:avLst/>
          </a:prstGeom>
        </p:spPr>
        <p:txBody>
          <a:bodyPr>
            <a:normAutofit fontScale="55000" lnSpcReduction="20000"/>
          </a:bodyPr>
          <a:lstStyle/>
          <a:p>
            <a:r>
              <a:rPr lang="en-US" sz="4600" b="1" dirty="0">
                <a:cs typeface="Courier New" panose="02070309020205020404" pitchFamily="49" charset="0"/>
              </a:rPr>
              <a:t>dotnet new</a:t>
            </a:r>
            <a:br>
              <a:rPr lang="en-US" dirty="0">
                <a:cs typeface="Courier New" panose="02070309020205020404" pitchFamily="49" charset="0"/>
              </a:rPr>
            </a:br>
            <a:r>
              <a:rPr lang="en-US" dirty="0">
                <a:cs typeface="Courier New" panose="02070309020205020404" pitchFamily="49" charset="0"/>
              </a:rPr>
              <a:t>Create minimal console app, library or a web project in a directory</a:t>
            </a:r>
          </a:p>
          <a:p>
            <a:r>
              <a:rPr lang="en-US" sz="4600" b="1" dirty="0">
                <a:cs typeface="Courier New" panose="02070309020205020404" pitchFamily="49" charset="0"/>
              </a:rPr>
              <a:t>dotnet restore</a:t>
            </a:r>
            <a:br>
              <a:rPr lang="en-US" b="1" dirty="0">
                <a:cs typeface="Courier New" panose="02070309020205020404" pitchFamily="49" charset="0"/>
              </a:rPr>
            </a:br>
            <a:r>
              <a:rPr lang="en-US" dirty="0">
                <a:cs typeface="Courier New" panose="02070309020205020404" pitchFamily="49" charset="0"/>
              </a:rPr>
              <a:t>Restore </a:t>
            </a:r>
            <a:r>
              <a:rPr lang="en-US" dirty="0" err="1">
                <a:cs typeface="Courier New" panose="02070309020205020404" pitchFamily="49" charset="0"/>
              </a:rPr>
              <a:t>nuget</a:t>
            </a:r>
            <a:r>
              <a:rPr lang="en-US" dirty="0">
                <a:cs typeface="Courier New" panose="02070309020205020404" pitchFamily="49" charset="0"/>
              </a:rPr>
              <a:t> references from </a:t>
            </a:r>
            <a:r>
              <a:rPr lang="en-US" dirty="0" err="1">
                <a:cs typeface="Courier New" panose="02070309020205020404" pitchFamily="49" charset="0"/>
              </a:rPr>
              <a:t>project.json</a:t>
            </a:r>
            <a:r>
              <a:rPr lang="en-US" dirty="0">
                <a:cs typeface="Courier New" panose="02070309020205020404" pitchFamily="49" charset="0"/>
              </a:rPr>
              <a:t>, update </a:t>
            </a:r>
            <a:r>
              <a:rPr lang="en-US" dirty="0" err="1">
                <a:cs typeface="Courier New" panose="02070309020205020404" pitchFamily="49" charset="0"/>
              </a:rPr>
              <a:t>project.lock.json</a:t>
            </a:r>
            <a:endParaRPr lang="en-US" dirty="0">
              <a:cs typeface="Courier New" panose="02070309020205020404" pitchFamily="49" charset="0"/>
            </a:endParaRPr>
          </a:p>
          <a:p>
            <a:r>
              <a:rPr lang="en-US" sz="4600" b="1" dirty="0">
                <a:cs typeface="Courier New" panose="02070309020205020404" pitchFamily="49" charset="0"/>
              </a:rPr>
              <a:t>dotnet run</a:t>
            </a:r>
            <a:br>
              <a:rPr lang="en-US" b="1" dirty="0">
                <a:cs typeface="Courier New" panose="02070309020205020404" pitchFamily="49" charset="0"/>
              </a:rPr>
            </a:br>
            <a:r>
              <a:rPr lang="en-US" dirty="0">
                <a:cs typeface="Courier New" panose="02070309020205020404" pitchFamily="49" charset="0"/>
              </a:rPr>
              <a:t>Run the application from source </a:t>
            </a:r>
          </a:p>
          <a:p>
            <a:r>
              <a:rPr lang="en-US" sz="4600" b="1" dirty="0">
                <a:cs typeface="Courier New" panose="02070309020205020404" pitchFamily="49" charset="0"/>
              </a:rPr>
              <a:t>dotnet build</a:t>
            </a:r>
            <a:br>
              <a:rPr lang="en-US" b="1" dirty="0">
                <a:cs typeface="Courier New" panose="02070309020205020404" pitchFamily="49" charset="0"/>
              </a:rPr>
            </a:br>
            <a:r>
              <a:rPr lang="en-US" dirty="0">
                <a:cs typeface="Courier New" panose="02070309020205020404" pitchFamily="49" charset="0"/>
              </a:rPr>
              <a:t>Compile the application, generating artifacts</a:t>
            </a:r>
          </a:p>
          <a:p>
            <a:r>
              <a:rPr lang="en-US" sz="4600" b="1" dirty="0">
                <a:cs typeface="Courier New" panose="02070309020205020404" pitchFamily="49" charset="0"/>
              </a:rPr>
              <a:t>dotnet publish</a:t>
            </a:r>
            <a:br>
              <a:rPr lang="en-US" dirty="0">
                <a:cs typeface="Courier New" panose="02070309020205020404" pitchFamily="49" charset="0"/>
              </a:rPr>
            </a:br>
            <a:r>
              <a:rPr lang="en-US" dirty="0">
                <a:cs typeface="Courier New" panose="02070309020205020404" pitchFamily="49" charset="0"/>
              </a:rPr>
              <a:t>Copy app/library + all dependencies to a directory for distribution</a:t>
            </a:r>
          </a:p>
          <a:p>
            <a:r>
              <a:rPr lang="en-US" sz="4600" b="1" dirty="0">
                <a:cs typeface="Courier New" panose="02070309020205020404" pitchFamily="49" charset="0"/>
              </a:rPr>
              <a:t>dotnet pack</a:t>
            </a:r>
            <a:br>
              <a:rPr lang="en-US" b="1" dirty="0">
                <a:cs typeface="Courier New" panose="02070309020205020404" pitchFamily="49" charset="0"/>
              </a:rPr>
            </a:br>
            <a:r>
              <a:rPr lang="en-US" dirty="0">
                <a:cs typeface="Courier New" panose="02070309020205020404" pitchFamily="49" charset="0"/>
              </a:rPr>
              <a:t>Pack up a </a:t>
            </a:r>
            <a:r>
              <a:rPr lang="en-US" dirty="0" err="1">
                <a:cs typeface="Courier New" panose="02070309020205020404" pitchFamily="49" charset="0"/>
              </a:rPr>
              <a:t>NuGet</a:t>
            </a:r>
            <a:r>
              <a:rPr lang="en-US" dirty="0">
                <a:cs typeface="Courier New" panose="02070309020205020404" pitchFamily="49" charset="0"/>
              </a:rPr>
              <a:t> package of your code</a:t>
            </a:r>
          </a:p>
          <a:p>
            <a:r>
              <a:rPr lang="en-US" sz="4600" b="1" dirty="0">
                <a:cs typeface="Courier New" panose="02070309020205020404" pitchFamily="49" charset="0"/>
              </a:rPr>
              <a:t>dotnet test</a:t>
            </a:r>
            <a:br>
              <a:rPr lang="en-US" b="1" dirty="0">
                <a:cs typeface="Courier New" panose="02070309020205020404" pitchFamily="49" charset="0"/>
              </a:rPr>
            </a:br>
            <a:r>
              <a:rPr lang="en-US" dirty="0">
                <a:cs typeface="Courier New" panose="02070309020205020404" pitchFamily="49" charset="0"/>
              </a:rPr>
              <a:t>Run tests using the configured test runner</a:t>
            </a:r>
            <a:endParaRPr lang="en-US" b="1" dirty="0">
              <a:cs typeface="Courier New" panose="02070309020205020404" pitchFamily="49" charset="0"/>
            </a:endParaRPr>
          </a:p>
          <a:p>
            <a:endParaRPr lang="en-US" b="1" dirty="0">
              <a:cs typeface="Courier New" panose="02070309020205020404" pitchFamily="49" charset="0"/>
            </a:endParaRPr>
          </a:p>
        </p:txBody>
      </p:sp>
    </p:spTree>
    <p:extLst>
      <p:ext uri="{BB962C8B-B14F-4D97-AF65-F5344CB8AC3E}">
        <p14:creationId xmlns:p14="http://schemas.microsoft.com/office/powerpoint/2010/main" val="36629294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799264" y="1135397"/>
            <a:ext cx="8895088" cy="5599906"/>
          </a:xfrm>
          <a:prstGeom prst="rect">
            <a:avLst/>
          </a:prstGeom>
        </p:spPr>
      </p:pic>
      <p:sp>
        <p:nvSpPr>
          <p:cNvPr id="4" name="Rectangle 3"/>
          <p:cNvSpPr/>
          <p:nvPr/>
        </p:nvSpPr>
        <p:spPr>
          <a:xfrm>
            <a:off x="1754885" y="297352"/>
            <a:ext cx="8851802" cy="470856"/>
          </a:xfrm>
          <a:prstGeom prst="rect">
            <a:avLst/>
          </a:prstGeom>
        </p:spPr>
        <p:txBody>
          <a:bodyPr wrap="square">
            <a:spAutoFit/>
          </a:bodyPr>
          <a:lstStyle/>
          <a:p>
            <a:pPr algn="ctr"/>
            <a:r>
              <a:rPr lang="en-US" sz="2400" dirty="0" err="1"/>
              <a:t>TechEmpower</a:t>
            </a:r>
            <a:r>
              <a:rPr lang="en-US" sz="2400" dirty="0"/>
              <a:t> Framework Benchmarks (in our lab)</a:t>
            </a:r>
          </a:p>
        </p:txBody>
      </p:sp>
    </p:spTree>
    <p:extLst>
      <p:ext uri="{BB962C8B-B14F-4D97-AF65-F5344CB8AC3E}">
        <p14:creationId xmlns:p14="http://schemas.microsoft.com/office/powerpoint/2010/main" val="813996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50% of .NET Core contributions are from the community</a:t>
            </a:r>
          </a:p>
        </p:txBody>
      </p:sp>
    </p:spTree>
    <p:extLst>
      <p:ext uri="{BB962C8B-B14F-4D97-AF65-F5344CB8AC3E}">
        <p14:creationId xmlns:p14="http://schemas.microsoft.com/office/powerpoint/2010/main" val="380592458"/>
      </p:ext>
    </p:extLst>
  </p:cSld>
  <p:clrMapOvr>
    <a:masterClrMapping/>
  </p:clrMapOvr>
  <p:transition>
    <p:fade/>
  </p:transition>
</p:sld>
</file>

<file path=ppt/theme/theme1.xml><?xml version="1.0" encoding="utf-8"?>
<a:theme xmlns:a="http://schemas.openxmlformats.org/drawingml/2006/main" name="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3B9D3600-BA2F-499E-9B74-B0493B08579C}"/>
    </a:ext>
  </a:extLst>
</a:theme>
</file>

<file path=ppt/theme/theme2.xml><?xml version="1.0" encoding="utf-8"?>
<a:theme xmlns:a="http://schemas.openxmlformats.org/drawingml/2006/main" name="5-50111_Build 2017_DARK GRAY TEMPLATE">
  <a:themeElements>
    <a:clrScheme name="Build 2017 Colors (Dark Gray)">
      <a:dk1>
        <a:srgbClr val="505050"/>
      </a:dk1>
      <a:lt1>
        <a:srgbClr val="FFFFFF"/>
      </a:lt1>
      <a:dk2>
        <a:srgbClr val="0078D7"/>
      </a:dk2>
      <a:lt2>
        <a:srgbClr val="EAEAEA"/>
      </a:lt2>
      <a:accent1>
        <a:srgbClr val="0078D7"/>
      </a:accent1>
      <a:accent2>
        <a:srgbClr val="00BCF2"/>
      </a:accent2>
      <a:accent3>
        <a:srgbClr val="EAEAEA"/>
      </a:accent3>
      <a:accent4>
        <a:srgbClr val="002050"/>
      </a:accent4>
      <a:accent5>
        <a:srgbClr val="FFB9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D138E69B-724A-4446-A2DA-FF3B08B1663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C8AF336095DB84A94AB1A4B939C0475" ma:contentTypeVersion="4" ma:contentTypeDescription="Create a new document." ma:contentTypeScope="" ma:versionID="6f8327450122d2e4aedd139501eaa58b">
  <xsd:schema xmlns:xsd="http://www.w3.org/2001/XMLSchema" xmlns:xs="http://www.w3.org/2001/XMLSchema" xmlns:p="http://schemas.microsoft.com/office/2006/metadata/properties" xmlns:ns2="29eeffc7-3a1a-4f16-995c-1b7b58342919" targetNamespace="http://schemas.microsoft.com/office/2006/metadata/properties" ma:root="true" ma:fieldsID="7d6c3be25c216b690a82d24b3f2244b5" ns2:_="">
    <xsd:import namespace="29eeffc7-3a1a-4f16-995c-1b7b58342919"/>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eeffc7-3a1a-4f16-995c-1b7b5834291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terms/"/>
    <ds:schemaRef ds:uri="29eeffc7-3a1a-4f16-995c-1b7b58342919"/>
    <ds:schemaRef ds:uri="http://schemas.microsoft.com/office/infopath/2007/PartnerControls"/>
    <ds:schemaRef ds:uri="http://purl.org/dc/elements/1.1/"/>
    <ds:schemaRef ds:uri="http://schemas.microsoft.com/office/2006/documentManagement/types"/>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4C47C6CA-B255-4F53-A8A9-1A4E6D0653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eeffc7-3a1a-4f16-995c-1b7b5834291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27856</TotalTime>
  <Words>4642</Words>
  <Application>Microsoft Office PowerPoint</Application>
  <PresentationFormat>Custom</PresentationFormat>
  <Paragraphs>770</Paragraphs>
  <Slides>71</Slides>
  <Notes>71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71</vt:i4>
      </vt:variant>
    </vt:vector>
  </HeadingPairs>
  <TitlesOfParts>
    <vt:vector size="81" baseType="lpstr">
      <vt:lpstr>Arial</vt:lpstr>
      <vt:lpstr>Consolas</vt:lpstr>
      <vt:lpstr>Courier New</vt:lpstr>
      <vt:lpstr>Segoe UI</vt:lpstr>
      <vt:lpstr>Segoe UI Light</vt:lpstr>
      <vt:lpstr>Segoe UI Semibold</vt:lpstr>
      <vt:lpstr>Segoe UI Semilight</vt:lpstr>
      <vt:lpstr>Wingdings</vt:lpstr>
      <vt:lpstr>5-50111_Build 2017_LIGHT GRAY TEMPLATE</vt:lpstr>
      <vt:lpstr>5-50111_Build 2017_DARK GRAY TEMPLATE</vt:lpstr>
      <vt:lpstr>Cross-Platform .NET Core</vt:lpstr>
      <vt:lpstr>Introducing .NET Core</vt:lpstr>
      <vt:lpstr>.NET platform</vt:lpstr>
      <vt:lpstr>.NET Core -- Cross-platform services</vt:lpstr>
      <vt:lpstr>.NET Core</vt:lpstr>
      <vt:lpstr>ASP.NET Core  is Fast! Check TechEmpower.</vt:lpstr>
      <vt:lpstr>PowerPoint Presentation</vt:lpstr>
      <vt:lpstr>PowerPoint Presentation</vt:lpstr>
      <vt:lpstr>50% of .NET Core contributions are from the community</vt:lpstr>
      <vt:lpstr>.NET Open Source Contributions as of 2016</vt:lpstr>
      <vt:lpstr>Red Hat , Samsung, Google Unity and JetBrains join .NET Foundation Technical Steering Group</vt:lpstr>
      <vt:lpstr>.NET Core: product shape</vt:lpstr>
      <vt:lpstr>.NET Core Distributions </vt:lpstr>
      <vt:lpstr>.NET Core Runtime Deployment Options</vt:lpstr>
      <vt:lpstr>Workloads</vt:lpstr>
      <vt:lpstr>APIs</vt:lpstr>
      <vt:lpstr>Developer Experiences</vt:lpstr>
      <vt:lpstr>Operating Systems</vt:lpstr>
      <vt:lpstr>Supported OSes</vt:lpstr>
      <vt:lpstr>http://redhatloves.net</vt:lpstr>
      <vt:lpstr>Chips</vt:lpstr>
      <vt:lpstr>Isolation</vt:lpstr>
      <vt:lpstr>PowerPoint Presentation</vt:lpstr>
      <vt:lpstr>PowerPoint Presentation</vt:lpstr>
      <vt:lpstr>PowerPoint Presentation</vt:lpstr>
      <vt:lpstr>.NET Core: source code</vt:lpstr>
      <vt:lpstr>.NET Core source artifacts</vt:lpstr>
      <vt:lpstr>Sample Source Code</vt:lpstr>
      <vt:lpstr>CSProj – default console template</vt:lpstr>
      <vt:lpstr>CSProj – default Web template</vt:lpstr>
      <vt:lpstr>.NET Core SDK Commandline Usage</vt:lpstr>
      <vt:lpstr>Demo</vt:lpstr>
      <vt:lpstr>.NET Core Deployment</vt:lpstr>
      <vt:lpstr>For Development</vt:lpstr>
      <vt:lpstr>For Apps – two options</vt:lpstr>
      <vt:lpstr>Servicing Updates</vt:lpstr>
      <vt:lpstr>Deployment Examples </vt:lpstr>
      <vt:lpstr>Self-contained apps</vt:lpstr>
      <vt:lpstr>Demo</vt:lpstr>
      <vt:lpstr>ASP.NET Core</vt:lpstr>
      <vt:lpstr>ASP.NET Core in a Nutshell</vt:lpstr>
      <vt:lpstr>ASP.NET Core features</vt:lpstr>
      <vt:lpstr>PowerPoint Presentation</vt:lpstr>
      <vt:lpstr>ASP.NET Core frameworks - similar, but different</vt:lpstr>
      <vt:lpstr>Demo</vt:lpstr>
      <vt:lpstr>.NET Core Versions</vt:lpstr>
      <vt:lpstr>.NET Core Runtimes</vt:lpstr>
      <vt:lpstr>.NET SDKs</vt:lpstr>
      <vt:lpstr>.NET Standard Library</vt:lpstr>
      <vt:lpstr>.NET Standard Library</vt:lpstr>
      <vt:lpstr>How do I write code that can be used by more than one of .NET platform? </vt:lpstr>
      <vt:lpstr>.NET Standard Library</vt:lpstr>
      <vt:lpstr>PowerPoint Presentation</vt:lpstr>
      <vt:lpstr>.NET Standard Analogy</vt:lpstr>
      <vt:lpstr>.NET Standard Library 1.x</vt:lpstr>
      <vt:lpstr>.NET Standard 2.0</vt:lpstr>
      <vt:lpstr>APIs in .NET Standard 2.0</vt:lpstr>
      <vt:lpstr>PowerPoint Presentation</vt:lpstr>
      <vt:lpstr>PowerPoint Presentation</vt:lpstr>
      <vt:lpstr>.NET Core &amp; .NET Standard</vt:lpstr>
      <vt:lpstr>.NET Standard Version Rules  </vt:lpstr>
      <vt:lpstr>Demo</vt:lpstr>
      <vt:lpstr>.NET Core Backlog</vt:lpstr>
      <vt:lpstr>PowerPoint Presentation</vt:lpstr>
      <vt:lpstr>PowerPoint Presentation</vt:lpstr>
      <vt:lpstr>.NET CLI</vt:lpstr>
      <vt:lpstr>What are the .NET Core command-line tools?</vt:lpstr>
      <vt:lpstr>Principles of design</vt:lpstr>
      <vt:lpstr>CLI commands: basic architecture </vt:lpstr>
      <vt:lpstr>CLI commands: architecture explained</vt:lpstr>
      <vt:lpstr>What is in the box: Core Commands</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&lt;Presentation title here&gt;</dc:title>
  <dc:subject>&lt;Speech title here&gt;</dc:subject>
  <dc:creator>&lt;Speaker name here&gt;</dc:creator>
  <cp:keywords>Microsoft Ignite 2016</cp:keywords>
  <dc:description>Template: Mitchell Derrey, Silverfox Productions_x000d_
Formatting: _x000d_
Audience Type:</dc:description>
  <cp:lastModifiedBy>Jon Galloway</cp:lastModifiedBy>
  <cp:revision>630</cp:revision>
  <dcterms:created xsi:type="dcterms:W3CDTF">2014-06-10T19:28:25Z</dcterms:created>
  <dcterms:modified xsi:type="dcterms:W3CDTF">2017-05-02T05:59:54Z</dcterms:modified>
  <cp:category>Microsoft Ignite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0x0101004C8AF336095DB84A94AB1A4B939C0475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177;#Georgia World Congress Center|ea0ece34-59a6-4d43-8d9e-d0f9e2a2f1ce</vt:lpwstr>
  </property>
  <property fmtid="{D5CDD505-2E9C-101B-9397-08002B2CF9AE}" pid="7" name="Track">
    <vt:lpwstr/>
  </property>
  <property fmtid="{D5CDD505-2E9C-101B-9397-08002B2CF9AE}" pid="8" name="Event Location">
    <vt:lpwstr>176;#Atlanta|01fb9831-5840-48a0-a576-3e48f42baa53</vt:lpwstr>
  </property>
  <property fmtid="{D5CDD505-2E9C-101B-9397-08002B2CF9AE}" pid="9" name="Campaign">
    <vt:lpwstr/>
  </property>
  <property fmtid="{D5CDD505-2E9C-101B-9397-08002B2CF9AE}" pid="10" name="IsMyDocuments">
    <vt:bool>true</vt:bool>
  </property>
  <property fmtid="{D5CDD505-2E9C-101B-9397-08002B2CF9AE}" pid="11" name="TaxKeyword">
    <vt:lpwstr>174;#Microsoft Ignite 2016|e2f6a88c-86f9-4b25-a2af-b5c3afa8c82a</vt:lpwstr>
  </property>
  <property fmtid="{D5CDD505-2E9C-101B-9397-08002B2CF9AE}" pid="12" name="Audience1">
    <vt:lpwstr/>
  </property>
  <property fmtid="{D5CDD505-2E9C-101B-9397-08002B2CF9AE}" pid="13" name="Event Name">
    <vt:lpwstr>175;#Microsoft Ignite|9323c522-fe4b-4922-816b-10a1920d7afb</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SetBy">
    <vt:lpwstr>jogallow@microsoft.com</vt:lpwstr>
  </property>
  <property fmtid="{D5CDD505-2E9C-101B-9397-08002B2CF9AE}" pid="18" name="MSIP_Label_f42aa342-8706-4288-bd11-ebb85995028c_SetDate">
    <vt:lpwstr>2017-05-01T22:54:35.2075965-07:00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