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83" r:id="rId4"/>
    <p:sldMasterId id="2147484472" r:id="rId5"/>
    <p:sldMasterId id="2147484480" r:id="rId6"/>
    <p:sldMasterId id="2147484492" r:id="rId7"/>
    <p:sldMasterId id="2147484511" r:id="rId8"/>
  </p:sldMasterIdLst>
  <p:notesMasterIdLst>
    <p:notesMasterId r:id="rId33"/>
  </p:notesMasterIdLst>
  <p:handoutMasterIdLst>
    <p:handoutMasterId r:id="rId34"/>
  </p:handoutMasterIdLst>
  <p:sldIdLst>
    <p:sldId id="1374" r:id="rId9"/>
    <p:sldId id="1501" r:id="rId10"/>
    <p:sldId id="1502" r:id="rId11"/>
    <p:sldId id="1503" r:id="rId12"/>
    <p:sldId id="1504" r:id="rId13"/>
    <p:sldId id="1505" r:id="rId14"/>
    <p:sldId id="1506" r:id="rId15"/>
    <p:sldId id="1527" r:id="rId16"/>
    <p:sldId id="1508" r:id="rId17"/>
    <p:sldId id="1516" r:id="rId18"/>
    <p:sldId id="1510" r:id="rId19"/>
    <p:sldId id="1511" r:id="rId20"/>
    <p:sldId id="1512" r:id="rId21"/>
    <p:sldId id="1513" r:id="rId22"/>
    <p:sldId id="1517" r:id="rId23"/>
    <p:sldId id="1515" r:id="rId24"/>
    <p:sldId id="1518" r:id="rId25"/>
    <p:sldId id="1525" r:id="rId26"/>
    <p:sldId id="1500" r:id="rId27"/>
    <p:sldId id="1520" r:id="rId28"/>
    <p:sldId id="1521" r:id="rId29"/>
    <p:sldId id="1522" r:id="rId30"/>
    <p:sldId id="1523" r:id="rId31"/>
    <p:sldId id="1519"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E3650C48-FFAA-4F84-BE5F-C8A70FB1D931}">
          <p14:sldIdLst>
            <p14:sldId id="1374"/>
            <p14:sldId id="1501"/>
            <p14:sldId id="1502"/>
            <p14:sldId id="1503"/>
            <p14:sldId id="1504"/>
            <p14:sldId id="1505"/>
            <p14:sldId id="1506"/>
            <p14:sldId id="1527"/>
            <p14:sldId id="1508"/>
            <p14:sldId id="1516"/>
            <p14:sldId id="1510"/>
            <p14:sldId id="1511"/>
            <p14:sldId id="1512"/>
            <p14:sldId id="1513"/>
            <p14:sldId id="1517"/>
            <p14:sldId id="1515"/>
            <p14:sldId id="1518"/>
            <p14:sldId id="1525"/>
            <p14:sldId id="1500"/>
          </p14:sldIdLst>
        </p14:section>
        <p14:section name="Backup" id="{C9459B65-8C37-422E-8BF0-2F0C12799147}">
          <p14:sldIdLst>
            <p14:sldId id="1520"/>
            <p14:sldId id="1521"/>
            <p14:sldId id="1522"/>
            <p14:sldId id="1523"/>
            <p14:sldId id="151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35"/>
    <a:srgbClr val="00B294"/>
    <a:srgbClr val="282828"/>
    <a:srgbClr val="000000"/>
    <a:srgbClr val="FF8C00"/>
    <a:srgbClr val="525252"/>
    <a:srgbClr val="00BCF2"/>
    <a:srgbClr val="505050"/>
    <a:srgbClr val="E6E6E6"/>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7" autoAdjust="0"/>
    <p:restoredTop sz="96879" autoAdjust="0"/>
  </p:normalViewPr>
  <p:slideViewPr>
    <p:cSldViewPr>
      <p:cViewPr varScale="1">
        <p:scale>
          <a:sx n="108" d="100"/>
          <a:sy n="108" d="100"/>
        </p:scale>
        <p:origin x="83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4" d="100"/>
          <a:sy n="84" d="100"/>
        </p:scale>
        <p:origin x="3072" y="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5/1/2017 11:00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5/1/2017 11:00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honeregistration.microsoft.co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microsoft.sharepoint.com/sites/itweb/securelogon/Pages/FAQ.asp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IMPORTANT NOTES:</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TechReady24 will utilize Windows 10 and the new </a:t>
            </a:r>
            <a:r>
              <a:rPr lang="en-US" sz="900" u="sng" kern="1200" dirty="0">
                <a:solidFill>
                  <a:schemeClr val="tx1"/>
                </a:solidFill>
                <a:effectLst/>
                <a:latin typeface="Segoe UI Light" pitchFamily="34" charset="0"/>
                <a:ea typeface="+mn-ea"/>
                <a:cs typeface="+mn-cs"/>
              </a:rPr>
              <a:t>PowerPoint 2016</a:t>
            </a:r>
            <a:r>
              <a:rPr lang="en-US" sz="900" kern="1200" dirty="0">
                <a:solidFill>
                  <a:schemeClr val="tx1"/>
                </a:solidFill>
                <a:effectLst/>
                <a:latin typeface="Segoe UI Light" pitchFamily="34" charset="0"/>
                <a:ea typeface="+mn-ea"/>
                <a:cs typeface="+mn-cs"/>
              </a:rPr>
              <a:t>, as well as </a:t>
            </a:r>
            <a:r>
              <a:rPr lang="en-US" sz="900" u="sng" kern="1200" dirty="0">
                <a:solidFill>
                  <a:schemeClr val="tx1"/>
                </a:solidFill>
                <a:effectLst/>
                <a:latin typeface="Segoe UI Light" pitchFamily="34" charset="0"/>
                <a:ea typeface="+mn-ea"/>
                <a:cs typeface="+mn-cs"/>
              </a:rPr>
              <a:t>PowerPoint 2013</a:t>
            </a:r>
            <a:r>
              <a:rPr lang="en-US" sz="900" kern="1200" dirty="0">
                <a:solidFill>
                  <a:schemeClr val="tx1"/>
                </a:solidFill>
                <a:effectLst/>
                <a:latin typeface="Segoe UI Light" pitchFamily="34" charset="0"/>
                <a:ea typeface="+mn-ea"/>
                <a:cs typeface="+mn-cs"/>
              </a:rPr>
              <a:t> on </a:t>
            </a:r>
            <a:r>
              <a:rPr lang="en-US" sz="900" b="1" kern="1200" dirty="0">
                <a:solidFill>
                  <a:schemeClr val="tx1"/>
                </a:solidFill>
                <a:effectLst/>
                <a:latin typeface="Segoe UI Light" pitchFamily="34" charset="0"/>
                <a:ea typeface="+mn-ea"/>
                <a:cs typeface="+mn-cs"/>
              </a:rPr>
              <a:t>all</a:t>
            </a:r>
            <a:r>
              <a:rPr lang="en-US" sz="900" kern="1200" dirty="0">
                <a:solidFill>
                  <a:schemeClr val="tx1"/>
                </a:solidFill>
                <a:effectLst/>
                <a:latin typeface="Segoe UI Light" pitchFamily="34" charset="0"/>
                <a:ea typeface="+mn-ea"/>
                <a:cs typeface="+mn-cs"/>
              </a:rPr>
              <a:t> event machines. Please build your slides utilizing the appropriate TR24 Template and utilize the version of PowerPoint that works best.</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Windows 10 devices now connect remotely through VPN using the PIN with Passport for Work. Speakers needing to use VPN in a demo, will need to have registered for Phone Authentication at </a:t>
            </a:r>
            <a:r>
              <a:rPr lang="en-US" sz="900" u="sng" kern="1200" dirty="0">
                <a:solidFill>
                  <a:schemeClr val="tx1"/>
                </a:solidFill>
                <a:effectLst/>
                <a:latin typeface="Segoe UI Light" pitchFamily="34" charset="0"/>
                <a:ea typeface="+mn-ea"/>
                <a:cs typeface="+mn-cs"/>
                <a:hlinkClick r:id="rId3"/>
              </a:rPr>
              <a:t>https://phoneregistration.microsoft.com</a:t>
            </a:r>
            <a:r>
              <a:rPr lang="en-US" sz="900" kern="1200" dirty="0">
                <a:solidFill>
                  <a:schemeClr val="tx1"/>
                </a:solidFill>
                <a:effectLst/>
                <a:latin typeface="Segoe UI Light" pitchFamily="34" charset="0"/>
                <a:ea typeface="+mn-ea"/>
                <a:cs typeface="+mn-cs"/>
              </a:rPr>
              <a:t>. Additional details are also available here: </a:t>
            </a:r>
            <a:r>
              <a:rPr lang="en-US" sz="900" u="sng" kern="1200" dirty="0">
                <a:solidFill>
                  <a:schemeClr val="tx1"/>
                </a:solidFill>
                <a:effectLst/>
                <a:latin typeface="Segoe UI Light" pitchFamily="34" charset="0"/>
                <a:ea typeface="+mn-ea"/>
                <a:cs typeface="+mn-cs"/>
                <a:hlinkClick r:id="rId4"/>
              </a:rPr>
              <a:t>https://microsoft.sharepoint.com/sites/itweb/securelogon/Pages/FAQ.aspx</a:t>
            </a:r>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8691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5/1/2017 11:00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84464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5/1/2017 11:00 PM</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621558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83632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31572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54626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solidFill>
                  <a:prstClr val="black"/>
                </a:solidFill>
              </a:rPr>
              <a:pPr/>
              <a:t>5/1/2017 11:00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430658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53656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1252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742371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Display this slide during session Q&amp;A and</a:t>
            </a:r>
            <a:r>
              <a:rPr lang="en-US" sz="900" kern="1200" dirty="0">
                <a:solidFill>
                  <a:schemeClr val="tx1"/>
                </a:solidFill>
                <a:effectLst/>
                <a:latin typeface="Segoe UI Light" pitchFamily="34" charset="0"/>
                <a:ea typeface="+mn-ea"/>
                <a:cs typeface="+mn-cs"/>
              </a:rPr>
              <a:t> </a:t>
            </a:r>
            <a:r>
              <a:rPr lang="en-US" sz="900" b="1" kern="1200" dirty="0">
                <a:solidFill>
                  <a:schemeClr val="tx1"/>
                </a:solidFill>
                <a:effectLst/>
                <a:latin typeface="Segoe UI Light" pitchFamily="34" charset="0"/>
                <a:ea typeface="+mn-ea"/>
                <a:cs typeface="+mn-cs"/>
              </a:rPr>
              <a:t>direct attendees to use the Q&amp;A microphone located in the session room:</a:t>
            </a:r>
            <a:endParaRPr lang="en-US" sz="900" kern="1200" dirty="0">
              <a:solidFill>
                <a:schemeClr val="tx1"/>
              </a:solidFill>
              <a:effectLst/>
              <a:latin typeface="Segoe UI Light" pitchFamily="34" charset="0"/>
              <a:ea typeface="+mn-ea"/>
              <a:cs typeface="+mn-cs"/>
            </a:endParaRPr>
          </a:p>
          <a:p>
            <a:pPr lvl="0"/>
            <a:r>
              <a:rPr lang="en-US" sz="900" kern="1200" dirty="0" err="1">
                <a:solidFill>
                  <a:schemeClr val="tx1"/>
                </a:solidFill>
                <a:effectLst/>
                <a:latin typeface="Segoe UI Light" pitchFamily="34" charset="0"/>
                <a:ea typeface="+mn-ea"/>
                <a:cs typeface="+mn-cs"/>
              </a:rPr>
              <a:t>TechReadyTV</a:t>
            </a:r>
            <a:r>
              <a:rPr lang="en-US" sz="900" kern="1200" dirty="0">
                <a:solidFill>
                  <a:schemeClr val="tx1"/>
                </a:solidFill>
                <a:effectLst/>
                <a:latin typeface="Segoe UI Light" pitchFamily="34" charset="0"/>
                <a:ea typeface="+mn-ea"/>
                <a:cs typeface="+mn-cs"/>
              </a:rPr>
              <a:t> recordings cannot capture Q&amp;A unless it is spoken using the microphone</a:t>
            </a:r>
          </a:p>
          <a:p>
            <a:pPr lvl="0"/>
            <a:r>
              <a:rPr lang="en-US" sz="900" kern="1200" dirty="0">
                <a:solidFill>
                  <a:schemeClr val="tx1"/>
                </a:solidFill>
                <a:effectLst/>
                <a:latin typeface="Segoe UI Light" pitchFamily="34" charset="0"/>
                <a:ea typeface="+mn-ea"/>
                <a:cs typeface="+mn-cs"/>
              </a:rPr>
              <a:t>Attendees in the back of the room may not be able to hear a question from someone in the front of the room</a:t>
            </a:r>
          </a:p>
          <a:p>
            <a:r>
              <a:rPr lang="en-US" sz="900" b="1" kern="1200" dirty="0">
                <a:solidFill>
                  <a:schemeClr val="tx1"/>
                </a:solidFill>
                <a:effectLst/>
                <a:latin typeface="Segoe UI Light" pitchFamily="34" charset="0"/>
                <a:ea typeface="+mn-ea"/>
                <a:cs typeface="+mn-cs"/>
              </a:rPr>
              <a:t>SPEAKERS MUST REPEAT THE QUESTIONS IF THE ATTENDEE IS NOT USING THE MICROPHONE</a:t>
            </a:r>
            <a:endParaRPr lang="en-US" sz="90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5605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3149408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61270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424744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82183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98093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61182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67412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78410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solidFill>
                  <a:srgbClr val="1F497D"/>
                </a:solidFill>
                <a:latin typeface="Segoe UI Semilight" panose="020B0402040204020203" pitchFamily="34" charset="0"/>
                <a:ea typeface="Calibri" panose="020F0502020204030204" pitchFamily="34" charset="0"/>
                <a:cs typeface="Segoe UI Semilight" panose="020B0402040204020203" pitchFamily="34" charset="0"/>
              </a:rPr>
              <a:t>Notes: Even if we are reusing a lot across components (especially with the open sourcing last year), the reality is that each platform has its own implementation of the base libraries.</a:t>
            </a:r>
            <a:endParaRPr lang="en-US" dirty="0">
              <a:latin typeface="Segoe UI Semilight" panose="020B0402040204020203" pitchFamily="34" charset="0"/>
              <a:cs typeface="Segoe UI Semilight" panose="020B0402040204020203" pitchFamily="34" charset="0"/>
            </a:endParaRPr>
          </a:p>
          <a:p>
            <a:endParaRPr lang="en-US" dirty="0"/>
          </a:p>
          <a:p>
            <a:r>
              <a:rPr lang="en-US" dirty="0"/>
              <a:t>Note: .NET</a:t>
            </a:r>
            <a:r>
              <a:rPr lang="en-US" baseline="0" dirty="0"/>
              <a:t> Framework BCL and Mono BCL are the same APIs, different implementation. .NET Core “Core Library” is a similar set of APIs, but different.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Tree>
    <p:extLst>
      <p:ext uri="{BB962C8B-B14F-4D97-AF65-F5344CB8AC3E}">
        <p14:creationId xmlns:p14="http://schemas.microsoft.com/office/powerpoint/2010/main" val="28500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72697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04394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0308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5/1/2017 11:00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23256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10" name="Rectangle 9"/>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1095883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564019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5321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499732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96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terior1">
    <p:bg>
      <p:bgPr>
        <a:solidFill>
          <a:schemeClr val="accent2"/>
        </a:solidFill>
        <a:effectLst/>
      </p:bgPr>
    </p:bg>
    <p:spTree>
      <p:nvGrpSpPr>
        <p:cNvPr id="1" name=""/>
        <p:cNvGrpSpPr/>
        <p:nvPr/>
      </p:nvGrpSpPr>
      <p:grpSpPr>
        <a:xfrm>
          <a:off x="0" y="0"/>
          <a:ext cx="0" cy="0"/>
          <a:chOff x="0" y="0"/>
          <a:chExt cx="0" cy="0"/>
        </a:xfrm>
      </p:grpSpPr>
      <p:sp>
        <p:nvSpPr>
          <p:cNvPr id="13" name="Content Placeholder 2"/>
          <p:cNvSpPr>
            <a:spLocks noGrp="1"/>
          </p:cNvSpPr>
          <p:nvPr>
            <p:ph idx="1" hasCustomPrompt="1"/>
          </p:nvPr>
        </p:nvSpPr>
        <p:spPr>
          <a:xfrm>
            <a:off x="0" y="1261870"/>
            <a:ext cx="12436475" cy="4973884"/>
          </a:xfrm>
          <a:prstGeom prst="rect">
            <a:avLst/>
          </a:prstGeom>
        </p:spPr>
        <p:txBody>
          <a:bodyPr lIns="182880" tIns="182880" rIns="182880" bIns="182880"/>
          <a:lstStyle>
            <a:lvl1pPr marL="0" indent="0">
              <a:spcBef>
                <a:spcPts val="1360"/>
              </a:spcBef>
              <a:buFont typeface="Arial"/>
              <a:buNone/>
              <a:defRPr sz="3264" baseline="0">
                <a:solidFill>
                  <a:schemeClr val="tx1"/>
                </a:solidFill>
                <a:latin typeface="Segoe UI Light"/>
                <a:cs typeface="Segoe UI Light"/>
              </a:defRPr>
            </a:lvl1pPr>
            <a:lvl2pPr marL="901532" indent="-466310">
              <a:spcBef>
                <a:spcPts val="1360"/>
              </a:spcBef>
              <a:buFont typeface="Arial" panose="020B0604020202020204" pitchFamily="34" charset="0"/>
              <a:buChar char="•"/>
              <a:defRPr sz="3264">
                <a:solidFill>
                  <a:schemeClr val="bg1"/>
                </a:solidFill>
                <a:latin typeface="Segoe UI Light"/>
                <a:cs typeface="Segoe UI Light"/>
              </a:defRPr>
            </a:lvl2pPr>
            <a:lvl3pPr marL="1243493">
              <a:spcBef>
                <a:spcPts val="1360"/>
              </a:spcBef>
              <a:buFont typeface="Arial"/>
              <a:buChar char="•"/>
              <a:defRPr sz="2992">
                <a:solidFill>
                  <a:schemeClr val="bg1"/>
                </a:solidFill>
                <a:latin typeface="Segoe UI Light"/>
                <a:cs typeface="Segoe UI Light"/>
              </a:defRPr>
            </a:lvl3pPr>
            <a:lvl4pPr marL="1740890">
              <a:spcBef>
                <a:spcPts val="1360"/>
              </a:spcBef>
              <a:buFont typeface="Arial"/>
              <a:buChar char="•"/>
              <a:defRPr sz="2720" baseline="0">
                <a:solidFill>
                  <a:schemeClr val="bg1"/>
                </a:solidFill>
                <a:latin typeface="Segoe UI Light"/>
                <a:cs typeface="Segoe UI Light"/>
              </a:defRPr>
            </a:lvl4pPr>
            <a:lvl5pPr marL="1989588" indent="248699">
              <a:spcBef>
                <a:spcPts val="1360"/>
              </a:spcBef>
              <a:buFont typeface="Arial"/>
              <a:buChar char="•"/>
              <a:tabLst>
                <a:tab pos="2178272" algn="l"/>
              </a:tabLst>
              <a:defRPr sz="2448" baseline="0">
                <a:solidFill>
                  <a:schemeClr val="bg1"/>
                </a:solidFill>
                <a:latin typeface="Segoe UI Light"/>
                <a:cs typeface="Segoe UI Light"/>
              </a:defRPr>
            </a:lvl5pPr>
          </a:lstStyle>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20" name="Title 1"/>
          <p:cNvSpPr>
            <a:spLocks noGrp="1" noChangeAspect="1"/>
          </p:cNvSpPr>
          <p:nvPr>
            <p:ph type="title"/>
          </p:nvPr>
        </p:nvSpPr>
        <p:spPr>
          <a:xfrm>
            <a:off x="141809" y="-3"/>
            <a:ext cx="12294666" cy="1236019"/>
          </a:xfrm>
          <a:prstGeom prst="rect">
            <a:avLst/>
          </a:prstGeom>
        </p:spPr>
        <p:txBody>
          <a:bodyPr lIns="91440" tIns="91440" bIns="91440" anchor="ctr"/>
          <a:lstStyle>
            <a:lvl1pPr algn="l">
              <a:defRPr sz="5440">
                <a:solidFill>
                  <a:srgbClr val="FFFFFF"/>
                </a:solidFill>
                <a:latin typeface="Segoe UI Light"/>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124720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ormal">
    <p:bg>
      <p:bgPr>
        <a:solidFill>
          <a:schemeClr val="accent2"/>
        </a:solidFill>
        <a:effectLst/>
      </p:bgPr>
    </p:bg>
    <p:spTree>
      <p:nvGrpSpPr>
        <p:cNvPr id="1" name=""/>
        <p:cNvGrpSpPr/>
        <p:nvPr/>
      </p:nvGrpSpPr>
      <p:grpSpPr>
        <a:xfrm>
          <a:off x="0" y="0"/>
          <a:ext cx="0" cy="0"/>
          <a:chOff x="0" y="0"/>
          <a:chExt cx="0" cy="0"/>
        </a:xfrm>
      </p:grpSpPr>
      <p:sp>
        <p:nvSpPr>
          <p:cNvPr id="13" name="Content Placeholder 2"/>
          <p:cNvSpPr>
            <a:spLocks noGrp="1"/>
          </p:cNvSpPr>
          <p:nvPr>
            <p:ph idx="1" hasCustomPrompt="1"/>
          </p:nvPr>
        </p:nvSpPr>
        <p:spPr>
          <a:xfrm>
            <a:off x="0" y="1261870"/>
            <a:ext cx="12436475" cy="4973884"/>
          </a:xfrm>
          <a:prstGeom prst="rect">
            <a:avLst/>
          </a:prstGeom>
        </p:spPr>
        <p:txBody>
          <a:bodyPr lIns="182880" tIns="182880" rIns="182880" bIns="182880"/>
          <a:lstStyle>
            <a:lvl1pPr marL="0" indent="0">
              <a:spcBef>
                <a:spcPts val="1360"/>
              </a:spcBef>
              <a:buFont typeface="Arial"/>
              <a:buNone/>
              <a:defRPr sz="3264" baseline="0">
                <a:solidFill>
                  <a:schemeClr val="tx1"/>
                </a:solidFill>
                <a:latin typeface="Segoe UI Light"/>
                <a:cs typeface="Segoe UI Light"/>
              </a:defRPr>
            </a:lvl1pPr>
            <a:lvl2pPr marL="901532" indent="-466310">
              <a:spcBef>
                <a:spcPts val="1360"/>
              </a:spcBef>
              <a:buFont typeface="Arial" panose="020B0604020202020204" pitchFamily="34" charset="0"/>
              <a:buChar char="•"/>
              <a:defRPr sz="3264">
                <a:solidFill>
                  <a:schemeClr val="bg1"/>
                </a:solidFill>
                <a:latin typeface="Segoe UI Light"/>
                <a:cs typeface="Segoe UI Light"/>
              </a:defRPr>
            </a:lvl2pPr>
            <a:lvl3pPr marL="1243493">
              <a:spcBef>
                <a:spcPts val="1360"/>
              </a:spcBef>
              <a:buFont typeface="Arial"/>
              <a:buChar char="•"/>
              <a:defRPr sz="2992">
                <a:solidFill>
                  <a:schemeClr val="bg1"/>
                </a:solidFill>
                <a:latin typeface="Segoe UI Light"/>
                <a:cs typeface="Segoe UI Light"/>
              </a:defRPr>
            </a:lvl3pPr>
            <a:lvl4pPr marL="1740890">
              <a:spcBef>
                <a:spcPts val="1360"/>
              </a:spcBef>
              <a:buFont typeface="Arial"/>
              <a:buChar char="•"/>
              <a:defRPr sz="2720" baseline="0">
                <a:solidFill>
                  <a:schemeClr val="bg1"/>
                </a:solidFill>
                <a:latin typeface="Segoe UI Light"/>
                <a:cs typeface="Segoe UI Light"/>
              </a:defRPr>
            </a:lvl4pPr>
            <a:lvl5pPr marL="1989588" indent="248699">
              <a:spcBef>
                <a:spcPts val="1360"/>
              </a:spcBef>
              <a:buFont typeface="Arial"/>
              <a:buChar char="•"/>
              <a:tabLst>
                <a:tab pos="2178272" algn="l"/>
              </a:tabLst>
              <a:defRPr sz="2448" baseline="0">
                <a:solidFill>
                  <a:schemeClr val="bg1"/>
                </a:solidFill>
                <a:latin typeface="Segoe UI Light"/>
                <a:cs typeface="Segoe UI Light"/>
              </a:defRPr>
            </a:lvl5pPr>
          </a:lstStyle>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20" name="Title 1"/>
          <p:cNvSpPr>
            <a:spLocks noGrp="1" noChangeAspect="1"/>
          </p:cNvSpPr>
          <p:nvPr>
            <p:ph type="title"/>
          </p:nvPr>
        </p:nvSpPr>
        <p:spPr>
          <a:xfrm>
            <a:off x="141809" y="-3"/>
            <a:ext cx="12294666" cy="1236019"/>
          </a:xfrm>
          <a:prstGeom prst="rect">
            <a:avLst/>
          </a:prstGeom>
        </p:spPr>
        <p:txBody>
          <a:bodyPr lIns="91440" tIns="91440" bIns="91440" anchor="ctr"/>
          <a:lstStyle>
            <a:lvl1pPr algn="l">
              <a:defRPr sz="5440">
                <a:solidFill>
                  <a:srgbClr val="FFFFFF"/>
                </a:solidFill>
                <a:latin typeface="Segoe UI Light"/>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52406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nterior4">
    <p:bg>
      <p:bgPr>
        <a:solidFill>
          <a:schemeClr val="accent2"/>
        </a:solidFill>
        <a:effectLst/>
      </p:bgPr>
    </p:bg>
    <p:spTree>
      <p:nvGrpSpPr>
        <p:cNvPr id="1" name=""/>
        <p:cNvGrpSpPr/>
        <p:nvPr/>
      </p:nvGrpSpPr>
      <p:grpSpPr>
        <a:xfrm>
          <a:off x="0" y="0"/>
          <a:ext cx="0" cy="0"/>
          <a:chOff x="0" y="0"/>
          <a:chExt cx="0" cy="0"/>
        </a:xfrm>
      </p:grpSpPr>
      <p:sp>
        <p:nvSpPr>
          <p:cNvPr id="30" name="Text Placeholder 2"/>
          <p:cNvSpPr>
            <a:spLocks noGrp="1"/>
          </p:cNvSpPr>
          <p:nvPr>
            <p:ph type="body" idx="11"/>
          </p:nvPr>
        </p:nvSpPr>
        <p:spPr>
          <a:xfrm>
            <a:off x="-13904" y="1237618"/>
            <a:ext cx="6219451" cy="870430"/>
          </a:xfrm>
          <a:prstGeom prst="rect">
            <a:avLst/>
          </a:prstGeom>
        </p:spPr>
        <p:txBody>
          <a:bodyPr lIns="182880" tIns="182880" bIns="182880" anchor="ctr"/>
          <a:lstStyle>
            <a:lvl1pPr marL="0" indent="0">
              <a:buNone/>
              <a:defRPr sz="3400" b="0">
                <a:solidFill>
                  <a:schemeClr val="bg1"/>
                </a:solidFill>
                <a:latin typeface="Segoe UI"/>
                <a:cs typeface="Segoe UI"/>
              </a:defRPr>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a:t>Edit Master text styles</a:t>
            </a:r>
          </a:p>
        </p:txBody>
      </p:sp>
      <p:sp>
        <p:nvSpPr>
          <p:cNvPr id="32" name="Text Placeholder 2"/>
          <p:cNvSpPr>
            <a:spLocks noGrp="1"/>
          </p:cNvSpPr>
          <p:nvPr>
            <p:ph type="body" idx="12"/>
          </p:nvPr>
        </p:nvSpPr>
        <p:spPr>
          <a:xfrm>
            <a:off x="6217024" y="1236019"/>
            <a:ext cx="6219451" cy="870430"/>
          </a:xfrm>
          <a:prstGeom prst="rect">
            <a:avLst/>
          </a:prstGeom>
        </p:spPr>
        <p:txBody>
          <a:bodyPr lIns="182880" tIns="182880" bIns="182880" anchor="ctr"/>
          <a:lstStyle>
            <a:lvl1pPr marL="0" indent="0">
              <a:buNone/>
              <a:defRPr sz="3400" b="0">
                <a:solidFill>
                  <a:schemeClr val="bg1"/>
                </a:solidFill>
                <a:latin typeface="Segoe UI"/>
                <a:cs typeface="Segoe UI"/>
              </a:defRPr>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a:t>Edit Master text styles</a:t>
            </a:r>
          </a:p>
        </p:txBody>
      </p:sp>
      <p:sp>
        <p:nvSpPr>
          <p:cNvPr id="34" name="Content Placeholder 2"/>
          <p:cNvSpPr>
            <a:spLocks noGrp="1"/>
          </p:cNvSpPr>
          <p:nvPr>
            <p:ph idx="1" hasCustomPrompt="1"/>
          </p:nvPr>
        </p:nvSpPr>
        <p:spPr>
          <a:xfrm>
            <a:off x="0" y="2113926"/>
            <a:ext cx="6218238" cy="4121829"/>
          </a:xfrm>
          <a:prstGeom prst="rect">
            <a:avLst/>
          </a:prstGeom>
        </p:spPr>
        <p:txBody>
          <a:bodyPr lIns="182880" tIns="182880" rIns="182880" bIns="182880"/>
          <a:lstStyle>
            <a:lvl1pPr marL="0" indent="0">
              <a:spcBef>
                <a:spcPts val="1360"/>
              </a:spcBef>
              <a:buFont typeface="Arial"/>
              <a:buNone/>
              <a:defRPr sz="3264" baseline="0">
                <a:solidFill>
                  <a:schemeClr val="tx1"/>
                </a:solidFill>
                <a:latin typeface="Segoe UI Light"/>
                <a:cs typeface="Segoe UI Light"/>
              </a:defRPr>
            </a:lvl1pPr>
            <a:lvl2pPr marL="901532" indent="-466310">
              <a:spcBef>
                <a:spcPts val="1360"/>
              </a:spcBef>
              <a:buFont typeface="Arial" panose="020B0604020202020204" pitchFamily="34" charset="0"/>
              <a:buChar char="•"/>
              <a:defRPr sz="3264">
                <a:solidFill>
                  <a:schemeClr val="bg1"/>
                </a:solidFill>
                <a:latin typeface="Segoe UI Light"/>
                <a:cs typeface="Segoe UI Light"/>
              </a:defRPr>
            </a:lvl2pPr>
            <a:lvl3pPr marL="1243493">
              <a:spcBef>
                <a:spcPts val="1360"/>
              </a:spcBef>
              <a:buFont typeface="Arial"/>
              <a:buChar char="•"/>
              <a:defRPr sz="2992">
                <a:solidFill>
                  <a:schemeClr val="bg1"/>
                </a:solidFill>
                <a:latin typeface="Segoe UI Light"/>
                <a:cs typeface="Segoe UI Light"/>
              </a:defRPr>
            </a:lvl3pPr>
            <a:lvl4pPr marL="1740890">
              <a:spcBef>
                <a:spcPts val="1360"/>
              </a:spcBef>
              <a:buFont typeface="Arial"/>
              <a:buChar char="•"/>
              <a:defRPr sz="2720" baseline="0">
                <a:solidFill>
                  <a:schemeClr val="bg1"/>
                </a:solidFill>
                <a:latin typeface="Segoe UI Light"/>
                <a:cs typeface="Segoe UI Light"/>
              </a:defRPr>
            </a:lvl4pPr>
            <a:lvl5pPr marL="1989588" indent="248699">
              <a:spcBef>
                <a:spcPts val="1360"/>
              </a:spcBef>
              <a:buFont typeface="Arial"/>
              <a:buChar char="•"/>
              <a:tabLst>
                <a:tab pos="2178272" algn="l"/>
              </a:tabLst>
              <a:defRPr sz="2448" baseline="0">
                <a:solidFill>
                  <a:schemeClr val="bg1"/>
                </a:solidFill>
                <a:latin typeface="Segoe UI Light"/>
                <a:cs typeface="Segoe UI Light"/>
              </a:defRPr>
            </a:lvl5pPr>
          </a:lstStyle>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35" name="Content Placeholder 2"/>
          <p:cNvSpPr>
            <a:spLocks noGrp="1"/>
          </p:cNvSpPr>
          <p:nvPr>
            <p:ph idx="10" hasCustomPrompt="1"/>
          </p:nvPr>
        </p:nvSpPr>
        <p:spPr>
          <a:xfrm>
            <a:off x="6218237" y="2106449"/>
            <a:ext cx="6218238" cy="4121829"/>
          </a:xfrm>
          <a:prstGeom prst="rect">
            <a:avLst/>
          </a:prstGeom>
        </p:spPr>
        <p:txBody>
          <a:bodyPr lIns="182880" tIns="182880" rIns="182880" bIns="182880"/>
          <a:lstStyle>
            <a:lvl1pPr marL="0" indent="0">
              <a:spcBef>
                <a:spcPts val="1360"/>
              </a:spcBef>
              <a:buFont typeface="Arial"/>
              <a:buNone/>
              <a:defRPr sz="3264" baseline="0">
                <a:solidFill>
                  <a:schemeClr val="tx1"/>
                </a:solidFill>
                <a:latin typeface="Segoe UI Light"/>
                <a:cs typeface="Segoe UI Light"/>
              </a:defRPr>
            </a:lvl1pPr>
            <a:lvl2pPr marL="901532" indent="-466310">
              <a:spcBef>
                <a:spcPts val="1360"/>
              </a:spcBef>
              <a:buFont typeface="Arial" panose="020B0604020202020204" pitchFamily="34" charset="0"/>
              <a:buChar char="•"/>
              <a:defRPr sz="3264">
                <a:solidFill>
                  <a:schemeClr val="bg1"/>
                </a:solidFill>
                <a:latin typeface="Segoe UI Light"/>
                <a:cs typeface="Segoe UI Light"/>
              </a:defRPr>
            </a:lvl2pPr>
            <a:lvl3pPr marL="1243493">
              <a:spcBef>
                <a:spcPts val="1360"/>
              </a:spcBef>
              <a:buFont typeface="Arial"/>
              <a:buChar char="•"/>
              <a:defRPr sz="2992">
                <a:solidFill>
                  <a:schemeClr val="bg1"/>
                </a:solidFill>
                <a:latin typeface="Segoe UI Light"/>
                <a:cs typeface="Segoe UI Light"/>
              </a:defRPr>
            </a:lvl3pPr>
            <a:lvl4pPr marL="1740890">
              <a:spcBef>
                <a:spcPts val="1360"/>
              </a:spcBef>
              <a:buFont typeface="Arial"/>
              <a:buChar char="•"/>
              <a:defRPr sz="2720" baseline="0">
                <a:solidFill>
                  <a:schemeClr val="bg1"/>
                </a:solidFill>
                <a:latin typeface="Segoe UI Light"/>
                <a:cs typeface="Segoe UI Light"/>
              </a:defRPr>
            </a:lvl4pPr>
            <a:lvl5pPr marL="1989588" indent="248699">
              <a:spcBef>
                <a:spcPts val="1360"/>
              </a:spcBef>
              <a:buFont typeface="Arial"/>
              <a:buChar char="•"/>
              <a:tabLst>
                <a:tab pos="2178272" algn="l"/>
              </a:tabLst>
              <a:defRPr sz="2448" baseline="0">
                <a:solidFill>
                  <a:schemeClr val="bg1"/>
                </a:solidFill>
                <a:latin typeface="Segoe UI Light"/>
                <a:cs typeface="Segoe UI Light"/>
              </a:defRPr>
            </a:lvl5pPr>
          </a:lstStyle>
          <a:p>
            <a:pPr lvl="1"/>
            <a:r>
              <a:rPr lang="en-US" dirty="0"/>
              <a:t>Bullet first level</a:t>
            </a:r>
          </a:p>
          <a:p>
            <a:pPr lvl="2"/>
            <a:r>
              <a:rPr lang="en-US" dirty="0"/>
              <a:t>Bullet second level</a:t>
            </a:r>
          </a:p>
          <a:p>
            <a:pPr lvl="3"/>
            <a:r>
              <a:rPr lang="en-US" dirty="0"/>
              <a:t>Bullet third level</a:t>
            </a:r>
          </a:p>
          <a:p>
            <a:pPr lvl="4"/>
            <a:r>
              <a:rPr lang="en-US" dirty="0"/>
              <a:t>Bullet fourth level</a:t>
            </a:r>
          </a:p>
        </p:txBody>
      </p:sp>
      <p:sp>
        <p:nvSpPr>
          <p:cNvPr id="12" name="Title 1"/>
          <p:cNvSpPr>
            <a:spLocks noGrp="1" noChangeAspect="1"/>
          </p:cNvSpPr>
          <p:nvPr>
            <p:ph type="title"/>
          </p:nvPr>
        </p:nvSpPr>
        <p:spPr>
          <a:xfrm>
            <a:off x="141809" y="-3"/>
            <a:ext cx="12294666" cy="1236019"/>
          </a:xfrm>
          <a:prstGeom prst="rect">
            <a:avLst/>
          </a:prstGeom>
        </p:spPr>
        <p:txBody>
          <a:bodyPr lIns="91440" tIns="91440" bIns="91440" anchor="ctr"/>
          <a:lstStyle>
            <a:lvl1pPr algn="l">
              <a:defRPr sz="5440">
                <a:solidFill>
                  <a:srgbClr val="FFFFFF"/>
                </a:solidFill>
                <a:latin typeface="Segoe UI Light"/>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5578964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750317772"/>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p:cNvPicPr>
            <a:picLocks noChangeAspect="1"/>
          </p:cNvPicPr>
          <p:nvPr userDrawn="1"/>
        </p:nvPicPr>
        <p:blipFill>
          <a:blip r:embed="rId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636932969"/>
      </p:ext>
    </p:extLst>
  </p:cSld>
  <p:clrMap bg1="dk1" tx1="lt1" bg2="dk2" tx2="lt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3475"/>
            <a:ext cx="10726460" cy="135141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3048"/>
            <a:ext cx="10726460" cy="443634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90"/>
            <a:ext cx="2798207" cy="373472"/>
          </a:xfrm>
          <a:prstGeom prst="rect">
            <a:avLst/>
          </a:prstGeom>
        </p:spPr>
        <p:txBody>
          <a:bodyPr vert="horz" lIns="91440" tIns="45720" rIns="91440" bIns="45720" rtlCol="0" anchor="ctr"/>
          <a:lstStyle>
            <a:lvl1pPr algn="l">
              <a:defRPr sz="1632">
                <a:solidFill>
                  <a:schemeClr val="tx1">
                    <a:tint val="75000"/>
                  </a:schemeClr>
                </a:solidFill>
              </a:defRPr>
            </a:lvl1pPr>
          </a:lstStyle>
          <a:p>
            <a:fld id="{81FA1B60-3003-4429-9810-ECE7FD5CAC32}" type="datetimeFigureOut">
              <a:rPr lang="en-US" smtClean="0"/>
              <a:t>5/1/2017</a:t>
            </a:fld>
            <a:endParaRPr lang="en-US"/>
          </a:p>
        </p:txBody>
      </p:sp>
      <p:sp>
        <p:nvSpPr>
          <p:cNvPr id="5" name="Footer Placeholder 4"/>
          <p:cNvSpPr>
            <a:spLocks noGrp="1"/>
          </p:cNvSpPr>
          <p:nvPr>
            <p:ph type="ftr" sz="quarter" idx="3"/>
          </p:nvPr>
        </p:nvSpPr>
        <p:spPr>
          <a:xfrm>
            <a:off x="4119583" y="6482890"/>
            <a:ext cx="4197310" cy="373472"/>
          </a:xfrm>
          <a:prstGeom prst="rect">
            <a:avLst/>
          </a:prstGeom>
        </p:spPr>
        <p:txBody>
          <a:bodyPr vert="horz" lIns="91440" tIns="45720" rIns="91440" bIns="45720" rtlCol="0" anchor="ctr"/>
          <a:lstStyle>
            <a:lvl1pPr algn="ctr">
              <a:defRPr sz="163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90"/>
            <a:ext cx="2798207" cy="373472"/>
          </a:xfrm>
          <a:prstGeom prst="rect">
            <a:avLst/>
          </a:prstGeom>
        </p:spPr>
        <p:txBody>
          <a:bodyPr vert="horz" lIns="91440" tIns="45720" rIns="91440" bIns="45720" rtlCol="0" anchor="ctr"/>
          <a:lstStyle>
            <a:lvl1pPr algn="r">
              <a:defRPr sz="1632">
                <a:solidFill>
                  <a:schemeClr val="tx1">
                    <a:tint val="75000"/>
                  </a:schemeClr>
                </a:solidFill>
              </a:defRPr>
            </a:lvl1pPr>
          </a:lstStyle>
          <a:p>
            <a:fld id="{E847A86E-151E-4E1D-B29E-A1F9A91C6E7E}" type="slidenum">
              <a:rPr lang="en-US" smtClean="0"/>
              <a:t>‹#›</a:t>
            </a:fld>
            <a:endParaRPr lang="en-US"/>
          </a:p>
        </p:txBody>
      </p:sp>
    </p:spTree>
    <p:extLst>
      <p:ext uri="{BB962C8B-B14F-4D97-AF65-F5344CB8AC3E}">
        <p14:creationId xmlns:p14="http://schemas.microsoft.com/office/powerpoint/2010/main" val="166384713"/>
      </p:ext>
    </p:extLst>
  </p:cSld>
  <p:clrMap bg1="lt1" tx1="dk1" bg2="lt2" tx2="dk2" accent1="accent1" accent2="accent2" accent3="accent3" accent4="accent4" accent5="accent5" accent6="accent6" hlink="hlink" folHlink="folHlink"/>
  <p:txStyles>
    <p:titleStyle>
      <a:lvl1pPr algn="l" defTabSz="1243493" rtl="0" eaLnBrk="1" latinLnBrk="0" hangingPunct="1">
        <a:lnSpc>
          <a:spcPct val="90000"/>
        </a:lnSpc>
        <a:spcBef>
          <a:spcPct val="0"/>
        </a:spcBef>
        <a:buNone/>
        <a:defRPr sz="5984" kern="1200">
          <a:solidFill>
            <a:schemeClr val="tx1"/>
          </a:solidFill>
          <a:latin typeface="+mj-lt"/>
          <a:ea typeface="+mj-ea"/>
          <a:cs typeface="+mj-cs"/>
        </a:defRPr>
      </a:lvl1pPr>
    </p:titleStyle>
    <p:bodyStyle>
      <a:lvl1pPr marL="310873" indent="-310873" algn="l" defTabSz="1243493" rtl="0" eaLnBrk="1" latinLnBrk="0" hangingPunct="1">
        <a:lnSpc>
          <a:spcPct val="90000"/>
        </a:lnSpc>
        <a:spcBef>
          <a:spcPts val="1360"/>
        </a:spcBef>
        <a:buFont typeface="Arial" panose="020B0604020202020204" pitchFamily="34" charset="0"/>
        <a:buChar char="•"/>
        <a:defRPr sz="3808" kern="1200">
          <a:solidFill>
            <a:schemeClr val="tx1"/>
          </a:solidFill>
          <a:latin typeface="+mn-lt"/>
          <a:ea typeface="+mn-ea"/>
          <a:cs typeface="+mn-cs"/>
        </a:defRPr>
      </a:lvl1pPr>
      <a:lvl2pPr marL="932619" indent="-310873" algn="l" defTabSz="1243493" rtl="0" eaLnBrk="1" latinLnBrk="0" hangingPunct="1">
        <a:lnSpc>
          <a:spcPct val="90000"/>
        </a:lnSpc>
        <a:spcBef>
          <a:spcPts val="680"/>
        </a:spcBef>
        <a:buFont typeface="Arial" panose="020B0604020202020204" pitchFamily="34" charset="0"/>
        <a:buChar char="•"/>
        <a:defRPr sz="3264" kern="1200">
          <a:solidFill>
            <a:schemeClr val="tx1"/>
          </a:solidFill>
          <a:latin typeface="+mn-lt"/>
          <a:ea typeface="+mn-ea"/>
          <a:cs typeface="+mn-cs"/>
        </a:defRPr>
      </a:lvl2pPr>
      <a:lvl3pPr marL="1554366" indent="-310873" algn="l" defTabSz="1243493" rtl="0" eaLnBrk="1" latinLnBrk="0" hangingPunct="1">
        <a:lnSpc>
          <a:spcPct val="90000"/>
        </a:lnSpc>
        <a:spcBef>
          <a:spcPts val="680"/>
        </a:spcBef>
        <a:buFont typeface="Arial" panose="020B0604020202020204" pitchFamily="34" charset="0"/>
        <a:buChar char="•"/>
        <a:defRPr sz="2720" kern="1200">
          <a:solidFill>
            <a:schemeClr val="tx1"/>
          </a:solidFill>
          <a:latin typeface="+mn-lt"/>
          <a:ea typeface="+mn-ea"/>
          <a:cs typeface="+mn-cs"/>
        </a:defRPr>
      </a:lvl3pPr>
      <a:lvl4pPr marL="2176112"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4pPr>
      <a:lvl5pPr marL="2797858"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5pPr>
      <a:lvl6pPr marL="3419605"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6pPr>
      <a:lvl7pPr marL="4041351"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7pPr>
      <a:lvl8pPr marL="4663097"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8pPr>
      <a:lvl9pPr marL="5284843" indent="-310873" algn="l" defTabSz="1243493" rtl="0" eaLnBrk="1" latinLnBrk="0" hangingPunct="1">
        <a:lnSpc>
          <a:spcPct val="90000"/>
        </a:lnSpc>
        <a:spcBef>
          <a:spcPts val="680"/>
        </a:spcBef>
        <a:buFont typeface="Arial" panose="020B0604020202020204" pitchFamily="34" charset="0"/>
        <a:buChar char="•"/>
        <a:defRPr sz="2448" kern="1200">
          <a:solidFill>
            <a:schemeClr val="tx1"/>
          </a:solidFill>
          <a:latin typeface="+mn-lt"/>
          <a:ea typeface="+mn-ea"/>
          <a:cs typeface="+mn-cs"/>
        </a:defRPr>
      </a:lvl9pPr>
    </p:bodyStyle>
    <p:otherStyle>
      <a:defPPr>
        <a:defRPr lang="en-US"/>
      </a:defPPr>
      <a:lvl1pPr marL="0" algn="l" defTabSz="1243493" rtl="0" eaLnBrk="1" latinLnBrk="0" hangingPunct="1">
        <a:defRPr sz="2448" kern="1200">
          <a:solidFill>
            <a:schemeClr val="tx1"/>
          </a:solidFill>
          <a:latin typeface="+mn-lt"/>
          <a:ea typeface="+mn-ea"/>
          <a:cs typeface="+mn-cs"/>
        </a:defRPr>
      </a:lvl1pPr>
      <a:lvl2pPr marL="621746" algn="l" defTabSz="1243493" rtl="0" eaLnBrk="1" latinLnBrk="0" hangingPunct="1">
        <a:defRPr sz="2448" kern="1200">
          <a:solidFill>
            <a:schemeClr val="tx1"/>
          </a:solidFill>
          <a:latin typeface="+mn-lt"/>
          <a:ea typeface="+mn-ea"/>
          <a:cs typeface="+mn-cs"/>
        </a:defRPr>
      </a:lvl2pPr>
      <a:lvl3pPr marL="1243493" algn="l" defTabSz="1243493" rtl="0" eaLnBrk="1" latinLnBrk="0" hangingPunct="1">
        <a:defRPr sz="2448" kern="1200">
          <a:solidFill>
            <a:schemeClr val="tx1"/>
          </a:solidFill>
          <a:latin typeface="+mn-lt"/>
          <a:ea typeface="+mn-ea"/>
          <a:cs typeface="+mn-cs"/>
        </a:defRPr>
      </a:lvl3pPr>
      <a:lvl4pPr marL="1865239" algn="l" defTabSz="1243493" rtl="0" eaLnBrk="1" latinLnBrk="0" hangingPunct="1">
        <a:defRPr sz="2448" kern="1200">
          <a:solidFill>
            <a:schemeClr val="tx1"/>
          </a:solidFill>
          <a:latin typeface="+mn-lt"/>
          <a:ea typeface="+mn-ea"/>
          <a:cs typeface="+mn-cs"/>
        </a:defRPr>
      </a:lvl4pPr>
      <a:lvl5pPr marL="2486985" algn="l" defTabSz="1243493" rtl="0" eaLnBrk="1" latinLnBrk="0" hangingPunct="1">
        <a:defRPr sz="2448" kern="1200">
          <a:solidFill>
            <a:schemeClr val="tx1"/>
          </a:solidFill>
          <a:latin typeface="+mn-lt"/>
          <a:ea typeface="+mn-ea"/>
          <a:cs typeface="+mn-cs"/>
        </a:defRPr>
      </a:lvl5pPr>
      <a:lvl6pPr marL="3108731" algn="l" defTabSz="1243493" rtl="0" eaLnBrk="1" latinLnBrk="0" hangingPunct="1">
        <a:defRPr sz="2448" kern="1200">
          <a:solidFill>
            <a:schemeClr val="tx1"/>
          </a:solidFill>
          <a:latin typeface="+mn-lt"/>
          <a:ea typeface="+mn-ea"/>
          <a:cs typeface="+mn-cs"/>
        </a:defRPr>
      </a:lvl6pPr>
      <a:lvl7pPr marL="3730478" algn="l" defTabSz="1243493" rtl="0" eaLnBrk="1" latinLnBrk="0" hangingPunct="1">
        <a:defRPr sz="2448" kern="1200">
          <a:solidFill>
            <a:schemeClr val="tx1"/>
          </a:solidFill>
          <a:latin typeface="+mn-lt"/>
          <a:ea typeface="+mn-ea"/>
          <a:cs typeface="+mn-cs"/>
        </a:defRPr>
      </a:lvl7pPr>
      <a:lvl8pPr marL="4352224" algn="l" defTabSz="1243493" rtl="0" eaLnBrk="1" latinLnBrk="0" hangingPunct="1">
        <a:defRPr sz="2448" kern="1200">
          <a:solidFill>
            <a:schemeClr val="tx1"/>
          </a:solidFill>
          <a:latin typeface="+mn-lt"/>
          <a:ea typeface="+mn-ea"/>
          <a:cs typeface="+mn-cs"/>
        </a:defRPr>
      </a:lvl8pPr>
      <a:lvl9pPr marL="4973970" algn="l" defTabSz="1243493"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pic>
        <p:nvPicPr>
          <p:cNvPr id="6" name="Picture 5"/>
          <p:cNvPicPr>
            <a:picLocks noChangeAspect="1"/>
          </p:cNvPicPr>
          <p:nvPr userDrawn="1"/>
        </p:nvPicPr>
        <p:blipFill>
          <a:blip r:embed="rId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92797894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913964734"/>
      </p:ext>
    </p:extLst>
  </p:cSld>
  <p:clrMap bg1="dk1" tx1="lt1" bg2="dk2" tx2="lt2" accent1="accent1" accent2="accent2" accent3="accent3" accent4="accent4" accent5="accent5" accent6="accent6" hlink="hlink" folHlink="folHlink"/>
  <p:sldLayoutIdLst>
    <p:sldLayoutId id="2147484513" r:id="rId1"/>
    <p:sldLayoutId id="2147484518" r:id="rId2"/>
    <p:sldLayoutId id="2147484519" r:id="rId3"/>
    <p:sldLayoutId id="2147484522" r:id="rId4"/>
    <p:sldLayoutId id="2147484525" r:id="rId5"/>
    <p:sldLayoutId id="2147484530" r:id="rId6"/>
    <p:sldLayoutId id="2147484531" r:id="rId7"/>
    <p:sldLayoutId id="2147484532"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.NET Standard</a:t>
            </a:r>
            <a:br>
              <a:rPr lang="en-US" dirty="0"/>
            </a:br>
            <a:endParaRPr lang="en-US" sz="2800" dirty="0"/>
          </a:p>
        </p:txBody>
      </p:sp>
      <p:sp>
        <p:nvSpPr>
          <p:cNvPr id="5" name="Text Placeholder 4"/>
          <p:cNvSpPr>
            <a:spLocks noGrp="1"/>
          </p:cNvSpPr>
          <p:nvPr>
            <p:ph type="body" sz="quarter" idx="12"/>
          </p:nvPr>
        </p:nvSpPr>
        <p:spPr/>
        <p:txBody>
          <a:bodyPr/>
          <a:lstStyle/>
          <a:p>
            <a:endParaRPr lang="en-US" dirty="0"/>
          </a:p>
        </p:txBody>
      </p:sp>
      <p:sp>
        <p:nvSpPr>
          <p:cNvPr id="2" name="Text Placeholder 1"/>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77729846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Demo</a:t>
            </a:r>
          </a:p>
        </p:txBody>
      </p:sp>
      <p:sp>
        <p:nvSpPr>
          <p:cNvPr id="3" name="Text Placeholder 2"/>
          <p:cNvSpPr>
            <a:spLocks noGrp="1"/>
          </p:cNvSpPr>
          <p:nvPr>
            <p:ph type="body" sz="quarter" idx="12"/>
          </p:nvPr>
        </p:nvSpPr>
        <p:spPr/>
        <p:txBody>
          <a:bodyPr/>
          <a:lstStyle/>
          <a:p>
            <a:r>
              <a:rPr lang="en-US" dirty="0"/>
              <a:t>Exploring .NET Standard Versions</a:t>
            </a:r>
          </a:p>
        </p:txBody>
      </p:sp>
    </p:spTree>
    <p:extLst>
      <p:ext uri="{BB962C8B-B14F-4D97-AF65-F5344CB8AC3E}">
        <p14:creationId xmlns:p14="http://schemas.microsoft.com/office/powerpoint/2010/main" val="564613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a:lnSpc>
                <a:spcPct val="100000"/>
              </a:lnSpc>
            </a:pPr>
            <a:r>
              <a:rPr lang="en-US" sz="2720" b="1" dirty="0">
                <a:solidFill>
                  <a:schemeClr val="bg1"/>
                </a:solidFill>
              </a:rPr>
              <a:t>.NET Standard is represented by</a:t>
            </a:r>
          </a:p>
          <a:p>
            <a:pPr lvl="1">
              <a:lnSpc>
                <a:spcPct val="100000"/>
              </a:lnSpc>
            </a:pPr>
            <a:r>
              <a:rPr lang="en-US" sz="2720" dirty="0"/>
              <a:t>The NuGet package </a:t>
            </a:r>
            <a:r>
              <a:rPr lang="en-US" sz="2720" b="1" dirty="0" err="1"/>
              <a:t>NetStandard.Library</a:t>
            </a:r>
            <a:r>
              <a:rPr lang="en-US" sz="2720" dirty="0"/>
              <a:t> which contains</a:t>
            </a:r>
          </a:p>
          <a:p>
            <a:pPr lvl="1">
              <a:lnSpc>
                <a:spcPct val="100000"/>
              </a:lnSpc>
            </a:pPr>
            <a:r>
              <a:rPr lang="en-US" sz="2720" dirty="0"/>
              <a:t>The reference assembly </a:t>
            </a:r>
            <a:r>
              <a:rPr lang="en-US" sz="2720" b="1" dirty="0"/>
              <a:t>netstandard.dll</a:t>
            </a:r>
          </a:p>
          <a:p>
            <a:pPr>
              <a:lnSpc>
                <a:spcPct val="100000"/>
              </a:lnSpc>
            </a:pPr>
            <a:r>
              <a:rPr lang="en-US" sz="2720" b="1" dirty="0">
                <a:solidFill>
                  <a:schemeClr val="bg1"/>
                </a:solidFill>
              </a:rPr>
              <a:t>At build time</a:t>
            </a:r>
          </a:p>
          <a:p>
            <a:pPr lvl="1">
              <a:lnSpc>
                <a:spcPct val="100000"/>
              </a:lnSpc>
            </a:pPr>
            <a:r>
              <a:rPr lang="en-US" sz="2720" dirty="0"/>
              <a:t>.NET Standard bridges references to existing .NET Framework and PCL assemblies via type forwarding</a:t>
            </a:r>
          </a:p>
          <a:p>
            <a:pPr>
              <a:lnSpc>
                <a:spcPct val="100000"/>
              </a:lnSpc>
            </a:pPr>
            <a:r>
              <a:rPr lang="en-US" sz="2720" b="1" dirty="0">
                <a:solidFill>
                  <a:schemeClr val="bg1"/>
                </a:solidFill>
              </a:rPr>
              <a:t>At runtime</a:t>
            </a:r>
          </a:p>
          <a:p>
            <a:pPr lvl="1">
              <a:lnSpc>
                <a:spcPct val="100000"/>
              </a:lnSpc>
            </a:pPr>
            <a:r>
              <a:rPr lang="en-US" sz="2720" dirty="0"/>
              <a:t>Each platform provides an implementation for netstandard.dll that type forwards to its implementation</a:t>
            </a:r>
          </a:p>
        </p:txBody>
      </p:sp>
      <p:sp>
        <p:nvSpPr>
          <p:cNvPr id="6" name="Title 5"/>
          <p:cNvSpPr>
            <a:spLocks noGrp="1"/>
          </p:cNvSpPr>
          <p:nvPr>
            <p:ph type="title"/>
          </p:nvPr>
        </p:nvSpPr>
        <p:spPr/>
        <p:txBody>
          <a:bodyPr/>
          <a:lstStyle/>
          <a:p>
            <a:r>
              <a:rPr lang="en-US" dirty="0"/>
              <a:t>How does .NET Standard work?</a:t>
            </a:r>
          </a:p>
        </p:txBody>
      </p:sp>
    </p:spTree>
    <p:extLst>
      <p:ext uri="{BB962C8B-B14F-4D97-AF65-F5344CB8AC3E}">
        <p14:creationId xmlns:p14="http://schemas.microsoft.com/office/powerpoint/2010/main" val="222610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can you reference from .NET Standard?</a:t>
            </a:r>
          </a:p>
        </p:txBody>
      </p:sp>
      <p:sp>
        <p:nvSpPr>
          <p:cNvPr id="5" name="Rectangle 4"/>
          <p:cNvSpPr/>
          <p:nvPr/>
        </p:nvSpPr>
        <p:spPr>
          <a:xfrm>
            <a:off x="3507367" y="3443903"/>
            <a:ext cx="2971379" cy="633939"/>
          </a:xfrm>
          <a:prstGeom prst="rect">
            <a:avLst/>
          </a:prstGeom>
          <a:solidFill>
            <a:srgbClr val="0078D7"/>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21746"/>
            <a:r>
              <a:rPr lang="en-US" sz="1836" b="1" dirty="0">
                <a:solidFill>
                  <a:prstClr val="white"/>
                </a:solidFill>
                <a:latin typeface="Segoe UI" panose="020B0502040204020203" pitchFamily="34" charset="0"/>
                <a:cs typeface="Segoe UI" panose="020B0502040204020203" pitchFamily="34" charset="0"/>
              </a:rPr>
              <a:t>My Standard Library 2.x</a:t>
            </a:r>
          </a:p>
        </p:txBody>
      </p:sp>
      <p:sp>
        <p:nvSpPr>
          <p:cNvPr id="6" name="Rectangle 5"/>
          <p:cNvSpPr/>
          <p:nvPr/>
        </p:nvSpPr>
        <p:spPr>
          <a:xfrm>
            <a:off x="490308" y="4710306"/>
            <a:ext cx="2971379"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621746"/>
            <a:r>
              <a:rPr lang="en-US" sz="1836" b="1" dirty="0">
                <a:solidFill>
                  <a:prstClr val="white"/>
                </a:solidFill>
                <a:latin typeface="Segoe UI" panose="020B0502040204020203" pitchFamily="34" charset="0"/>
                <a:cs typeface="Segoe UI" panose="020B0502040204020203" pitchFamily="34" charset="0"/>
              </a:rPr>
              <a:t>.NET Standard Library</a:t>
            </a:r>
            <a:endParaRPr lang="en-US" sz="1224" dirty="0">
              <a:solidFill>
                <a:prstClr val="white"/>
              </a:solidFill>
              <a:latin typeface="Segoe UI" panose="020B0502040204020203" pitchFamily="34" charset="0"/>
              <a:cs typeface="Segoe UI" panose="020B0502040204020203" pitchFamily="34" charset="0"/>
            </a:endParaRPr>
          </a:p>
        </p:txBody>
      </p:sp>
      <p:cxnSp>
        <p:nvCxnSpPr>
          <p:cNvPr id="7" name="Straight Arrow Connector 22"/>
          <p:cNvCxnSpPr>
            <a:cxnSpLocks/>
            <a:stCxn id="5" idx="2"/>
            <a:endCxn id="6" idx="0"/>
          </p:cNvCxnSpPr>
          <p:nvPr/>
        </p:nvCxnSpPr>
        <p:spPr>
          <a:xfrm rot="5400000">
            <a:off x="3168297" y="2885545"/>
            <a:ext cx="632464" cy="3017059"/>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6524427" y="4710306"/>
            <a:ext cx="2971379" cy="647516"/>
          </a:xfrm>
          <a:prstGeom prst="rect">
            <a:avLst/>
          </a:prstGeom>
          <a:solidFill>
            <a:srgbClr val="7030A0"/>
          </a:solidFill>
          <a:ln>
            <a:solidFill>
              <a:srgbClr val="12081A"/>
            </a:solidFill>
          </a:ln>
        </p:spPr>
        <p:style>
          <a:lnRef idx="1">
            <a:schemeClr val="accent4"/>
          </a:lnRef>
          <a:fillRef idx="2">
            <a:schemeClr val="accent4"/>
          </a:fillRef>
          <a:effectRef idx="1">
            <a:schemeClr val="accent4"/>
          </a:effectRef>
          <a:fontRef idx="minor">
            <a:schemeClr val="dk1"/>
          </a:fontRef>
        </p:style>
        <p:txBody>
          <a:bodyPr rtlCol="0" anchor="ctr"/>
          <a:lstStyle/>
          <a:p>
            <a:pPr algn="ctr" defTabSz="621746"/>
            <a:r>
              <a:rPr lang="en-US" sz="1836" b="1" dirty="0">
                <a:solidFill>
                  <a:prstClr val="white"/>
                </a:solidFill>
                <a:latin typeface="Segoe UI" panose="020B0502040204020203" pitchFamily="34" charset="0"/>
                <a:cs typeface="Segoe UI" panose="020B0502040204020203" pitchFamily="34" charset="0"/>
              </a:rPr>
              <a:t>.NET Framework Library</a:t>
            </a:r>
            <a:endParaRPr lang="en-US" sz="1224" dirty="0">
              <a:solidFill>
                <a:prstClr val="white"/>
              </a:solidFill>
              <a:latin typeface="Segoe UI" panose="020B0502040204020203" pitchFamily="34" charset="0"/>
              <a:cs typeface="Segoe UI" panose="020B0502040204020203" pitchFamily="34" charset="0"/>
            </a:endParaRPr>
          </a:p>
        </p:txBody>
      </p:sp>
      <p:sp>
        <p:nvSpPr>
          <p:cNvPr id="9" name="Rectangle 8"/>
          <p:cNvSpPr/>
          <p:nvPr/>
        </p:nvSpPr>
        <p:spPr>
          <a:xfrm>
            <a:off x="3507367" y="4710306"/>
            <a:ext cx="2971381" cy="647516"/>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algn="ctr" defTabSz="621746"/>
            <a:r>
              <a:rPr lang="en-US" sz="1836" b="1" dirty="0">
                <a:solidFill>
                  <a:prstClr val="white"/>
                </a:solidFill>
                <a:latin typeface="Segoe UI" panose="020B0502040204020203" pitchFamily="34" charset="0"/>
                <a:cs typeface="Segoe UI" panose="020B0502040204020203" pitchFamily="34" charset="0"/>
              </a:rPr>
              <a:t>Portable Class Library</a:t>
            </a:r>
            <a:endParaRPr lang="en-US" sz="1224" dirty="0">
              <a:solidFill>
                <a:prstClr val="white"/>
              </a:solidFill>
              <a:latin typeface="Segoe UI" panose="020B0502040204020203" pitchFamily="34" charset="0"/>
              <a:cs typeface="Segoe UI" panose="020B0502040204020203" pitchFamily="34" charset="0"/>
            </a:endParaRPr>
          </a:p>
        </p:txBody>
      </p:sp>
      <p:cxnSp>
        <p:nvCxnSpPr>
          <p:cNvPr id="10" name="Straight Arrow Connector 22"/>
          <p:cNvCxnSpPr>
            <a:cxnSpLocks/>
            <a:stCxn id="5" idx="2"/>
            <a:endCxn id="8" idx="0"/>
          </p:cNvCxnSpPr>
          <p:nvPr/>
        </p:nvCxnSpPr>
        <p:spPr>
          <a:xfrm rot="16200000" flipH="1">
            <a:off x="6185356" y="2885542"/>
            <a:ext cx="632464" cy="3017060"/>
          </a:xfrm>
          <a:prstGeom prst="bentConnector3">
            <a:avLst>
              <a:gd name="adj1" fmla="val 50000"/>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cxnSpLocks/>
            <a:stCxn id="5" idx="2"/>
            <a:endCxn id="9" idx="0"/>
          </p:cNvCxnSpPr>
          <p:nvPr/>
        </p:nvCxnSpPr>
        <p:spPr>
          <a:xfrm>
            <a:off x="4993057" y="4077843"/>
            <a:ext cx="1" cy="632464"/>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490309" y="2157870"/>
            <a:ext cx="2971379" cy="639991"/>
          </a:xfrm>
          <a:prstGeom prst="rect">
            <a:avLst/>
          </a:prstGeom>
          <a:solidFill>
            <a:srgbClr val="E6E6E6"/>
          </a:solidFill>
        </p:spPr>
        <p:txBody>
          <a:bodyPr wrap="square" lIns="182854" tIns="146283" rIns="182854" bIns="146283" rtlCol="0" anchor="ctr">
            <a:noAutofit/>
          </a:bodyPr>
          <a:lstStyle/>
          <a:p>
            <a:pPr algn="ctr" defTabSz="914072">
              <a:lnSpc>
                <a:spcPct val="90000"/>
              </a:lnSpc>
              <a:defRPr/>
            </a:pPr>
            <a:r>
              <a:rPr lang="en-US" sz="2000" b="1" kern="0" dirty="0">
                <a:solidFill>
                  <a:srgbClr val="A9A9A9"/>
                </a:solidFill>
                <a:latin typeface="Segoe UI"/>
                <a:cs typeface="Segoe UI Semibold" panose="020B0702040204020203" pitchFamily="34" charset="0"/>
              </a:rPr>
              <a:t>.NET FRAMEWORK</a:t>
            </a:r>
          </a:p>
        </p:txBody>
      </p:sp>
      <p:sp>
        <p:nvSpPr>
          <p:cNvPr id="16" name="TextBox 15"/>
          <p:cNvSpPr txBox="1"/>
          <p:nvPr/>
        </p:nvSpPr>
        <p:spPr>
          <a:xfrm>
            <a:off x="3507368" y="2157870"/>
            <a:ext cx="2971379" cy="639991"/>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40">
              <a:defRPr/>
            </a:pPr>
            <a:r>
              <a:rPr lang="en-US" b="1" dirty="0">
                <a:solidFill>
                  <a:srgbClr val="A9A9A9"/>
                </a:solidFill>
                <a:latin typeface="Segoe UI"/>
              </a:rPr>
              <a:t>.NET CORE</a:t>
            </a:r>
          </a:p>
        </p:txBody>
      </p:sp>
      <p:sp>
        <p:nvSpPr>
          <p:cNvPr id="17" name="TextBox 16"/>
          <p:cNvSpPr txBox="1"/>
          <p:nvPr/>
        </p:nvSpPr>
        <p:spPr>
          <a:xfrm>
            <a:off x="6524427" y="2157870"/>
            <a:ext cx="2971379" cy="639991"/>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932440">
              <a:defRPr/>
            </a:pPr>
            <a:r>
              <a:rPr lang="en-US" b="1" dirty="0">
                <a:solidFill>
                  <a:srgbClr val="A9A9A9"/>
                </a:solidFill>
                <a:latin typeface="Segoe UI"/>
              </a:rPr>
              <a:t>XAMARIN</a:t>
            </a:r>
          </a:p>
        </p:txBody>
      </p:sp>
      <p:cxnSp>
        <p:nvCxnSpPr>
          <p:cNvPr id="18" name="Straight Arrow Connector 17"/>
          <p:cNvCxnSpPr>
            <a:cxnSpLocks/>
            <a:stCxn id="16" idx="2"/>
            <a:endCxn id="5" idx="0"/>
          </p:cNvCxnSpPr>
          <p:nvPr/>
        </p:nvCxnSpPr>
        <p:spPr>
          <a:xfrm flipH="1">
            <a:off x="4993057" y="2797860"/>
            <a:ext cx="1" cy="646042"/>
          </a:xfrm>
          <a:prstGeom prst="straightConnector1">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22"/>
          <p:cNvCxnSpPr>
            <a:cxnSpLocks/>
            <a:stCxn id="15" idx="2"/>
            <a:endCxn id="5" idx="0"/>
          </p:cNvCxnSpPr>
          <p:nvPr/>
        </p:nvCxnSpPr>
        <p:spPr>
          <a:xfrm rot="16200000" flipH="1">
            <a:off x="3161507" y="1612352"/>
            <a:ext cx="646042" cy="3017057"/>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22"/>
          <p:cNvCxnSpPr>
            <a:cxnSpLocks/>
            <a:stCxn id="17" idx="2"/>
            <a:endCxn id="5" idx="0"/>
          </p:cNvCxnSpPr>
          <p:nvPr/>
        </p:nvCxnSpPr>
        <p:spPr>
          <a:xfrm rot="5400000">
            <a:off x="6178569" y="1612352"/>
            <a:ext cx="646041" cy="3017060"/>
          </a:xfrm>
          <a:prstGeom prst="bentConnector3">
            <a:avLst>
              <a:gd name="adj1" fmla="val 50000"/>
            </a:avLst>
          </a:prstGeom>
          <a:ln w="38100">
            <a:solidFill>
              <a:srgbClr val="B9D4ED"/>
            </a:solidFill>
            <a:tailEnd type="triangle"/>
          </a:ln>
        </p:spPr>
        <p:style>
          <a:lnRef idx="3">
            <a:schemeClr val="accent1"/>
          </a:lnRef>
          <a:fillRef idx="0">
            <a:schemeClr val="accent1"/>
          </a:fillRef>
          <a:effectRef idx="2">
            <a:schemeClr val="accent1"/>
          </a:effectRef>
          <a:fontRef idx="minor">
            <a:schemeClr val="tx1"/>
          </a:fontRef>
        </p:style>
      </p:cxnSp>
      <p:sp>
        <p:nvSpPr>
          <p:cNvPr id="4" name="Rectangle 3"/>
          <p:cNvSpPr/>
          <p:nvPr/>
        </p:nvSpPr>
        <p:spPr>
          <a:xfrm>
            <a:off x="9876671" y="2716307"/>
            <a:ext cx="2301008" cy="2641514"/>
          </a:xfrm>
          <a:prstGeom prst="rect">
            <a:avLst/>
          </a:prstGeom>
          <a:solidFill>
            <a:srgbClr val="CFCFCF"/>
          </a:solidFill>
          <a:ln w="38100">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1428">
              <a:solidFill>
                <a:prstClr val="white"/>
              </a:solidFill>
              <a:latin typeface="Calibri" panose="020F0502020204030204"/>
            </a:endParaRPr>
          </a:p>
        </p:txBody>
      </p:sp>
      <p:sp>
        <p:nvSpPr>
          <p:cNvPr id="12" name="Rectangle 11"/>
          <p:cNvSpPr/>
          <p:nvPr/>
        </p:nvSpPr>
        <p:spPr>
          <a:xfrm>
            <a:off x="9993245" y="4343926"/>
            <a:ext cx="1976231" cy="366379"/>
          </a:xfrm>
          <a:prstGeom prst="rect">
            <a:avLst/>
          </a:prstGeom>
          <a:solidFill>
            <a:srgbClr val="107C10"/>
          </a:solidFill>
          <a:ln>
            <a:solidFill>
              <a:srgbClr val="0D630D"/>
            </a:solidFill>
          </a:ln>
        </p:spPr>
        <p:style>
          <a:lnRef idx="1">
            <a:schemeClr val="accent6"/>
          </a:lnRef>
          <a:fillRef idx="2">
            <a:schemeClr val="accent6"/>
          </a:fillRef>
          <a:effectRef idx="1">
            <a:schemeClr val="accent6"/>
          </a:effectRef>
          <a:fontRef idx="minor">
            <a:schemeClr val="dk1"/>
          </a:fontRef>
        </p:style>
        <p:txBody>
          <a:bodyPr rtlCol="0" anchor="ctr"/>
          <a:lstStyle/>
          <a:p>
            <a:pPr defTabSz="621746"/>
            <a:r>
              <a:rPr lang="en-US" sz="1122" b="1" dirty="0">
                <a:solidFill>
                  <a:prstClr val="white"/>
                </a:solidFill>
                <a:latin typeface="Segoe UI" panose="020B0502040204020203" pitchFamily="34" charset="0"/>
                <a:cs typeface="Segoe UI" panose="020B0502040204020203" pitchFamily="34" charset="0"/>
              </a:rPr>
              <a:t>Via Portability</a:t>
            </a:r>
          </a:p>
        </p:txBody>
      </p:sp>
      <p:sp>
        <p:nvSpPr>
          <p:cNvPr id="13" name="Rectangle 12"/>
          <p:cNvSpPr/>
          <p:nvPr/>
        </p:nvSpPr>
        <p:spPr>
          <a:xfrm>
            <a:off x="9993244" y="4779980"/>
            <a:ext cx="1976231" cy="366379"/>
          </a:xfrm>
          <a:prstGeom prst="rect">
            <a:avLst/>
          </a:prstGeom>
          <a:solidFill>
            <a:srgbClr val="7030A0"/>
          </a:solidFill>
          <a:ln>
            <a:solidFill>
              <a:srgbClr val="12081A"/>
            </a:solidFill>
          </a:ln>
        </p:spPr>
        <p:style>
          <a:lnRef idx="1">
            <a:schemeClr val="accent4"/>
          </a:lnRef>
          <a:fillRef idx="2">
            <a:schemeClr val="accent4"/>
          </a:fillRef>
          <a:effectRef idx="1">
            <a:schemeClr val="accent4"/>
          </a:effectRef>
          <a:fontRef idx="minor">
            <a:schemeClr val="dk1"/>
          </a:fontRef>
        </p:style>
        <p:txBody>
          <a:bodyPr rtlCol="0" anchor="ctr"/>
          <a:lstStyle/>
          <a:p>
            <a:pPr defTabSz="621746"/>
            <a:r>
              <a:rPr lang="en-US" sz="1129" b="1" dirty="0">
                <a:solidFill>
                  <a:prstClr val="white"/>
                </a:solidFill>
                <a:latin typeface="Segoe UI" panose="020B0502040204020203" pitchFamily="34" charset="0"/>
                <a:cs typeface="Segoe UI" panose="020B0502040204020203" pitchFamily="34" charset="0"/>
              </a:rPr>
              <a:t>Via Compatibility Shim</a:t>
            </a:r>
          </a:p>
        </p:txBody>
      </p:sp>
      <p:sp>
        <p:nvSpPr>
          <p:cNvPr id="14" name="TextBox 13"/>
          <p:cNvSpPr txBox="1"/>
          <p:nvPr/>
        </p:nvSpPr>
        <p:spPr>
          <a:xfrm>
            <a:off x="9993244" y="2872516"/>
            <a:ext cx="814647" cy="312073"/>
          </a:xfrm>
          <a:prstGeom prst="rect">
            <a:avLst/>
          </a:prstGeom>
          <a:noFill/>
        </p:spPr>
        <p:txBody>
          <a:bodyPr wrap="none" rtlCol="0">
            <a:spAutoFit/>
          </a:bodyPr>
          <a:lstStyle/>
          <a:p>
            <a:pPr defTabSz="621746"/>
            <a:r>
              <a:rPr lang="en-US" sz="1428" b="1" dirty="0">
                <a:solidFill>
                  <a:srgbClr val="505050"/>
                </a:solidFill>
                <a:latin typeface="Segoe UI" panose="020B0502040204020203" pitchFamily="34" charset="0"/>
                <a:cs typeface="Segoe UI" panose="020B0502040204020203" pitchFamily="34" charset="0"/>
              </a:rPr>
              <a:t>Legend</a:t>
            </a:r>
          </a:p>
        </p:txBody>
      </p:sp>
      <p:sp>
        <p:nvSpPr>
          <p:cNvPr id="21" name="TextBox 20"/>
          <p:cNvSpPr txBox="1"/>
          <p:nvPr/>
        </p:nvSpPr>
        <p:spPr>
          <a:xfrm>
            <a:off x="9993245" y="3827482"/>
            <a:ext cx="1976231" cy="366379"/>
          </a:xfrm>
          <a:prstGeom prst="rect">
            <a:avLst/>
          </a:prstGeom>
          <a:solidFill>
            <a:srgbClr val="E6E6E6"/>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932440">
              <a:defRPr/>
            </a:pPr>
            <a:r>
              <a:rPr lang="en-US" sz="1122" b="1" dirty="0">
                <a:solidFill>
                  <a:srgbClr val="A9A9A9"/>
                </a:solidFill>
                <a:latin typeface="Segoe UI"/>
              </a:rPr>
              <a:t>Application Type</a:t>
            </a:r>
          </a:p>
        </p:txBody>
      </p:sp>
      <p:cxnSp>
        <p:nvCxnSpPr>
          <p:cNvPr id="22" name="Straight Arrow Connector 21"/>
          <p:cNvCxnSpPr>
            <a:cxnSpLocks/>
          </p:cNvCxnSpPr>
          <p:nvPr/>
        </p:nvCxnSpPr>
        <p:spPr>
          <a:xfrm>
            <a:off x="9993243" y="3544205"/>
            <a:ext cx="479631" cy="588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10503054" y="3413024"/>
            <a:ext cx="1483098" cy="265009"/>
          </a:xfrm>
          <a:prstGeom prst="rect">
            <a:avLst/>
          </a:prstGeom>
          <a:noFill/>
        </p:spPr>
        <p:txBody>
          <a:bodyPr wrap="none" rtlCol="0">
            <a:spAutoFit/>
          </a:bodyPr>
          <a:lstStyle/>
          <a:p>
            <a:pPr defTabSz="621746"/>
            <a:r>
              <a:rPr lang="en-US" sz="1122" b="1" dirty="0">
                <a:solidFill>
                  <a:prstClr val="black"/>
                </a:solidFill>
                <a:latin typeface="Segoe UI" panose="020B0502040204020203" pitchFamily="34" charset="0"/>
                <a:cs typeface="Segoe UI" panose="020B0502040204020203" pitchFamily="34" charset="0"/>
              </a:rPr>
              <a:t>Is able to reference</a:t>
            </a:r>
          </a:p>
        </p:txBody>
      </p:sp>
    </p:spTree>
    <p:extLst>
      <p:ext uri="{BB962C8B-B14F-4D97-AF65-F5344CB8AC3E}">
        <p14:creationId xmlns:p14="http://schemas.microsoft.com/office/powerpoint/2010/main" val="8893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050200" y="4189430"/>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EXISTING .NET FRAMEWORK CLASS LIBRARY</a:t>
            </a:r>
          </a:p>
        </p:txBody>
      </p:sp>
      <p:sp>
        <p:nvSpPr>
          <p:cNvPr id="2" name="Title 1"/>
          <p:cNvSpPr>
            <a:spLocks noGrp="1"/>
          </p:cNvSpPr>
          <p:nvPr>
            <p:ph type="title"/>
          </p:nvPr>
        </p:nvSpPr>
        <p:spPr/>
        <p:txBody>
          <a:bodyPr/>
          <a:lstStyle/>
          <a:p>
            <a:r>
              <a:rPr lang="en-US"/>
              <a:t>.NET Standard </a:t>
            </a:r>
            <a:r>
              <a:rPr lang="en-US" dirty="0"/>
              <a:t>under</a:t>
            </a:r>
            <a:r>
              <a:rPr lang="en-US"/>
              <a:t> the hood</a:t>
            </a:r>
            <a:endParaRPr lang="en-US" dirty="0"/>
          </a:p>
        </p:txBody>
      </p:sp>
      <p:cxnSp>
        <p:nvCxnSpPr>
          <p:cNvPr id="8" name="Straight Arrow Connector 7"/>
          <p:cNvCxnSpPr>
            <a:cxnSpLocks/>
            <a:stCxn id="48" idx="3"/>
            <a:endCxn id="53" idx="1"/>
          </p:cNvCxnSpPr>
          <p:nvPr/>
        </p:nvCxnSpPr>
        <p:spPr>
          <a:xfrm flipV="1">
            <a:off x="4020737" y="2569501"/>
            <a:ext cx="4518447" cy="21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stCxn id="54" idx="0"/>
            <a:endCxn id="53" idx="2"/>
          </p:cNvCxnSpPr>
          <p:nvPr/>
        </p:nvCxnSpPr>
        <p:spPr>
          <a:xfrm flipV="1">
            <a:off x="10024453" y="3163687"/>
            <a:ext cx="0" cy="1025744"/>
          </a:xfrm>
          <a:prstGeom prst="straightConnector1">
            <a:avLst/>
          </a:prstGeom>
          <a:ln w="57150">
            <a:solidFill>
              <a:srgbClr val="D83B01"/>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cxnSpLocks/>
            <a:stCxn id="48" idx="2"/>
            <a:endCxn id="49" idx="0"/>
          </p:cNvCxnSpPr>
          <p:nvPr/>
        </p:nvCxnSpPr>
        <p:spPr>
          <a:xfrm>
            <a:off x="2535468" y="3165856"/>
            <a:ext cx="0" cy="102357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a:stCxn id="49" idx="3"/>
            <a:endCxn id="54" idx="1"/>
          </p:cNvCxnSpPr>
          <p:nvPr/>
        </p:nvCxnSpPr>
        <p:spPr>
          <a:xfrm>
            <a:off x="4020737" y="4783614"/>
            <a:ext cx="451844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0222982" y="3322666"/>
            <a:ext cx="1874680" cy="707886"/>
          </a:xfrm>
          <a:prstGeom prst="rect">
            <a:avLst/>
          </a:prstGeom>
          <a:noFill/>
        </p:spPr>
        <p:txBody>
          <a:bodyPr wrap="none" rtlCol="0">
            <a:spAutoFit/>
          </a:bodyPr>
          <a:lstStyle/>
          <a:p>
            <a:pPr defTabSz="621746"/>
            <a:r>
              <a:rPr lang="en-US" sz="2000" dirty="0">
                <a:solidFill>
                  <a:prstClr val="black"/>
                </a:solidFill>
                <a:latin typeface="Segoe UI Semibold" panose="020B0702040204020203" pitchFamily="34" charset="0"/>
                <a:cs typeface="Segoe UI Semibold" panose="020B0702040204020203" pitchFamily="34" charset="0"/>
              </a:rPr>
              <a:t>TYPE</a:t>
            </a:r>
          </a:p>
          <a:p>
            <a:pPr defTabSz="621746"/>
            <a:r>
              <a:rPr lang="en-US" sz="2000" dirty="0">
                <a:solidFill>
                  <a:prstClr val="black"/>
                </a:solidFill>
                <a:latin typeface="Segoe UI Semibold" panose="020B0702040204020203" pitchFamily="34" charset="0"/>
                <a:cs typeface="Segoe UI Semibold" panose="020B0702040204020203" pitchFamily="34" charset="0"/>
              </a:rPr>
              <a:t>FORWARDING</a:t>
            </a:r>
          </a:p>
        </p:txBody>
      </p:sp>
      <p:grpSp>
        <p:nvGrpSpPr>
          <p:cNvPr id="30" name="Group 29"/>
          <p:cNvGrpSpPr/>
          <p:nvPr/>
        </p:nvGrpSpPr>
        <p:grpSpPr>
          <a:xfrm>
            <a:off x="4871321" y="1945496"/>
            <a:ext cx="2817278" cy="429237"/>
            <a:chOff x="2504475" y="2630940"/>
            <a:chExt cx="2482826" cy="378280"/>
          </a:xfrm>
        </p:grpSpPr>
        <p:sp>
          <p:nvSpPr>
            <p:cNvPr id="31" name="Rectangle 30"/>
            <p:cNvSpPr/>
            <p:nvPr/>
          </p:nvSpPr>
          <p:spPr>
            <a:xfrm>
              <a:off x="2863703" y="2630940"/>
              <a:ext cx="2123598" cy="378280"/>
            </a:xfrm>
            <a:prstGeom prst="rect">
              <a:avLst/>
            </a:prstGeom>
            <a:solidFill>
              <a:schemeClr val="accent5"/>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621746"/>
              <a:r>
                <a:rPr lang="en-US" sz="1904" dirty="0" err="1">
                  <a:solidFill>
                    <a:prstClr val="white"/>
                  </a:solidFill>
                  <a:latin typeface="Segoe UI Semibold" panose="020B0702040204020203" pitchFamily="34" charset="0"/>
                  <a:cs typeface="Segoe UI Semibold" panose="020B0702040204020203" pitchFamily="34" charset="0"/>
                </a:rPr>
                <a:t>netstandard!Object</a:t>
              </a:r>
              <a:endParaRPr lang="en-US" sz="1904" dirty="0">
                <a:solidFill>
                  <a:prstClr val="white"/>
                </a:solidFill>
                <a:latin typeface="Segoe UI Semibold" panose="020B0702040204020203" pitchFamily="34" charset="0"/>
                <a:cs typeface="Segoe UI Semibold" panose="020B0702040204020203" pitchFamily="34" charset="0"/>
              </a:endParaRPr>
            </a:p>
          </p:txBody>
        </p:sp>
        <p:sp>
          <p:nvSpPr>
            <p:cNvPr id="32" name="Rectangle 31"/>
            <p:cNvSpPr/>
            <p:nvPr/>
          </p:nvSpPr>
          <p:spPr>
            <a:xfrm>
              <a:off x="2504475" y="2630940"/>
              <a:ext cx="359229" cy="378280"/>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621746"/>
              <a:endParaRPr lang="en-US" sz="2000">
                <a:solidFill>
                  <a:prstClr val="black"/>
                </a:solidFill>
                <a:latin typeface="Segoe UI Semibold" panose="020B0702040204020203" pitchFamily="34" charset="0"/>
                <a:cs typeface="Segoe UI Semibold" panose="020B0702040204020203" pitchFamily="34" charset="0"/>
              </a:endParaRPr>
            </a:p>
          </p:txBody>
        </p:sp>
        <p:pic>
          <p:nvPicPr>
            <p:cNvPr id="33" name="Picture 32"/>
            <p:cNvPicPr>
              <a:picLocks noChangeAspect="1"/>
            </p:cNvPicPr>
            <p:nvPr/>
          </p:nvPicPr>
          <p:blipFill rotWithShape="1">
            <a:blip r:embed="rId3"/>
            <a:srcRect r="11678"/>
            <a:stretch/>
          </p:blipFill>
          <p:spPr>
            <a:xfrm>
              <a:off x="2519295" y="2664826"/>
              <a:ext cx="322135" cy="313231"/>
            </a:xfrm>
            <a:prstGeom prst="rect">
              <a:avLst/>
            </a:prstGeom>
          </p:spPr>
        </p:pic>
      </p:grpSp>
      <p:sp>
        <p:nvSpPr>
          <p:cNvPr id="34" name="Rectangle 33"/>
          <p:cNvSpPr/>
          <p:nvPr/>
        </p:nvSpPr>
        <p:spPr>
          <a:xfrm>
            <a:off x="458399" y="1555685"/>
            <a:ext cx="11793958" cy="45970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48" name="Rectangle 47"/>
          <p:cNvSpPr/>
          <p:nvPr/>
        </p:nvSpPr>
        <p:spPr bwMode="auto">
          <a:xfrm>
            <a:off x="1050200" y="197748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STANDARD-BASED CLASS LIBRARY</a:t>
            </a:r>
          </a:p>
        </p:txBody>
      </p:sp>
      <p:sp>
        <p:nvSpPr>
          <p:cNvPr id="52" name="Rectangle 51"/>
          <p:cNvSpPr/>
          <p:nvPr/>
        </p:nvSpPr>
        <p:spPr bwMode="auto">
          <a:xfrm>
            <a:off x="1053936" y="4185464"/>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 FRAMEWORK OR PORTABLE CLASS LIBRARY</a:t>
            </a:r>
          </a:p>
        </p:txBody>
      </p:sp>
      <p:sp>
        <p:nvSpPr>
          <p:cNvPr id="53" name="Rectangle 52"/>
          <p:cNvSpPr/>
          <p:nvPr/>
        </p:nvSpPr>
        <p:spPr bwMode="auto">
          <a:xfrm>
            <a:off x="8539185" y="197531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NETSTANDARD.DLL</a:t>
            </a:r>
          </a:p>
        </p:txBody>
      </p:sp>
      <p:sp>
        <p:nvSpPr>
          <p:cNvPr id="54" name="Rectangle 53"/>
          <p:cNvSpPr/>
          <p:nvPr/>
        </p:nvSpPr>
        <p:spPr bwMode="auto">
          <a:xfrm>
            <a:off x="8539185" y="4189430"/>
            <a:ext cx="2970536" cy="1188369"/>
          </a:xfrm>
          <a:prstGeom prst="rect">
            <a:avLst/>
          </a:prstGeom>
          <a:solidFill>
            <a:schemeClr val="accent1">
              <a:lumMod val="50000"/>
            </a:schemeClr>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69" name="Rectangle 68"/>
          <p:cNvSpPr/>
          <p:nvPr/>
        </p:nvSpPr>
        <p:spPr bwMode="auto">
          <a:xfrm>
            <a:off x="5248816" y="2981484"/>
            <a:ext cx="2463343" cy="805999"/>
          </a:xfrm>
          <a:prstGeom prst="rect">
            <a:avLst/>
          </a:prstGeom>
          <a:solidFill>
            <a:srgbClr val="505050"/>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DIFFERENT TYPE IDENTITIES (BAD)</a:t>
            </a:r>
          </a:p>
        </p:txBody>
      </p:sp>
      <p:cxnSp>
        <p:nvCxnSpPr>
          <p:cNvPr id="71" name="Straight Connector 70"/>
          <p:cNvCxnSpPr>
            <a:stCxn id="69" idx="0"/>
            <a:endCxn id="31" idx="2"/>
          </p:cNvCxnSpPr>
          <p:nvPr/>
        </p:nvCxnSpPr>
        <p:spPr>
          <a:xfrm flipV="1">
            <a:off x="6480489" y="2374733"/>
            <a:ext cx="3281" cy="606750"/>
          </a:xfrm>
          <a:prstGeom prst="line">
            <a:avLst/>
          </a:prstGeom>
          <a:ln w="38100" cap="flat" cmpd="sng" algn="ctr">
            <a:solidFill>
              <a:srgbClr val="2E75B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p:cNvCxnSpPr>
            <a:cxnSpLocks/>
            <a:stCxn id="69" idx="2"/>
            <a:endCxn id="81" idx="0"/>
          </p:cNvCxnSpPr>
          <p:nvPr/>
        </p:nvCxnSpPr>
        <p:spPr>
          <a:xfrm>
            <a:off x="6480489" y="3787483"/>
            <a:ext cx="3281" cy="397983"/>
          </a:xfrm>
          <a:prstGeom prst="line">
            <a:avLst/>
          </a:prstGeom>
          <a:ln w="38100" cap="flat" cmpd="sng" algn="ctr">
            <a:solidFill>
              <a:srgbClr val="2E75B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80" name="Group 79"/>
          <p:cNvGrpSpPr/>
          <p:nvPr/>
        </p:nvGrpSpPr>
        <p:grpSpPr>
          <a:xfrm>
            <a:off x="4871321" y="4185464"/>
            <a:ext cx="2817278" cy="429237"/>
            <a:chOff x="2504475" y="2630940"/>
            <a:chExt cx="2482826" cy="378280"/>
          </a:xfrm>
        </p:grpSpPr>
        <p:sp>
          <p:nvSpPr>
            <p:cNvPr id="81" name="Rectangle 80"/>
            <p:cNvSpPr/>
            <p:nvPr/>
          </p:nvSpPr>
          <p:spPr>
            <a:xfrm>
              <a:off x="2863703" y="2630940"/>
              <a:ext cx="2123598" cy="378280"/>
            </a:xfrm>
            <a:prstGeom prst="rect">
              <a:avLst/>
            </a:prstGeom>
            <a:solidFill>
              <a:schemeClr val="accent5"/>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defTabSz="621746"/>
              <a:r>
                <a:rPr lang="en-US" sz="1904" dirty="0" err="1">
                  <a:solidFill>
                    <a:prstClr val="white"/>
                  </a:solidFill>
                  <a:latin typeface="Segoe UI Semibold" panose="020B0702040204020203" pitchFamily="34" charset="0"/>
                  <a:cs typeface="Segoe UI Semibold" panose="020B0702040204020203" pitchFamily="34" charset="0"/>
                </a:rPr>
                <a:t>mscorlib!Object</a:t>
              </a:r>
              <a:endParaRPr lang="en-US" sz="1904" dirty="0">
                <a:solidFill>
                  <a:prstClr val="white"/>
                </a:solidFill>
                <a:latin typeface="Segoe UI Semibold" panose="020B0702040204020203" pitchFamily="34" charset="0"/>
                <a:cs typeface="Segoe UI Semibold" panose="020B0702040204020203" pitchFamily="34" charset="0"/>
              </a:endParaRPr>
            </a:p>
          </p:txBody>
        </p:sp>
        <p:sp>
          <p:nvSpPr>
            <p:cNvPr id="82" name="Rectangle 81"/>
            <p:cNvSpPr/>
            <p:nvPr/>
          </p:nvSpPr>
          <p:spPr>
            <a:xfrm>
              <a:off x="2504475" y="2630940"/>
              <a:ext cx="359229" cy="378280"/>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defTabSz="621746"/>
              <a:endParaRPr lang="en-US" sz="2000">
                <a:solidFill>
                  <a:prstClr val="black"/>
                </a:solidFill>
                <a:latin typeface="Segoe UI Semibold" panose="020B0702040204020203" pitchFamily="34" charset="0"/>
                <a:cs typeface="Segoe UI Semibold" panose="020B0702040204020203" pitchFamily="34" charset="0"/>
              </a:endParaRPr>
            </a:p>
          </p:txBody>
        </p:sp>
        <p:pic>
          <p:nvPicPr>
            <p:cNvPr id="83" name="Picture 82"/>
            <p:cNvPicPr>
              <a:picLocks noChangeAspect="1"/>
            </p:cNvPicPr>
            <p:nvPr/>
          </p:nvPicPr>
          <p:blipFill rotWithShape="1">
            <a:blip r:embed="rId3"/>
            <a:srcRect r="11678"/>
            <a:stretch/>
          </p:blipFill>
          <p:spPr>
            <a:xfrm>
              <a:off x="2519295" y="2664826"/>
              <a:ext cx="322135" cy="313231"/>
            </a:xfrm>
            <a:prstGeom prst="rect">
              <a:avLst/>
            </a:prstGeom>
          </p:spPr>
        </p:pic>
      </p:grpSp>
      <p:sp>
        <p:nvSpPr>
          <p:cNvPr id="89" name="Rectangle 88"/>
          <p:cNvSpPr/>
          <p:nvPr/>
        </p:nvSpPr>
        <p:spPr bwMode="auto">
          <a:xfrm>
            <a:off x="8691563" y="4341808"/>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90" name="Rectangle 89"/>
          <p:cNvSpPr/>
          <p:nvPr/>
        </p:nvSpPr>
        <p:spPr bwMode="auto">
          <a:xfrm>
            <a:off x="8843941" y="4494187"/>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91" name="Rectangle 90"/>
          <p:cNvSpPr/>
          <p:nvPr/>
        </p:nvSpPr>
        <p:spPr bwMode="auto">
          <a:xfrm>
            <a:off x="8996319" y="4646566"/>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b="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FRAMEWORK ASSEMBLIES</a:t>
            </a:r>
          </a:p>
        </p:txBody>
      </p:sp>
      <p:sp>
        <p:nvSpPr>
          <p:cNvPr id="29" name="TextBox 28"/>
          <p:cNvSpPr txBox="1"/>
          <p:nvPr/>
        </p:nvSpPr>
        <p:spPr>
          <a:xfrm>
            <a:off x="458397" y="6159797"/>
            <a:ext cx="11793959" cy="374846"/>
          </a:xfrm>
          <a:prstGeom prst="rect">
            <a:avLst/>
          </a:prstGeom>
          <a:noFill/>
        </p:spPr>
        <p:txBody>
          <a:bodyPr wrap="square" rtlCol="0">
            <a:spAutoFit/>
          </a:bodyPr>
          <a:lstStyle/>
          <a:p>
            <a:pPr algn="r" defTabSz="621746"/>
            <a:r>
              <a:rPr lang="en-US" sz="1836" i="1" dirty="0">
                <a:solidFill>
                  <a:prstClr val="white"/>
                </a:solidFill>
                <a:latin typeface="Segoe UI" panose="020B0502040204020203" pitchFamily="34" charset="0"/>
                <a:cs typeface="Segoe UI" panose="020B0502040204020203" pitchFamily="34" charset="0"/>
              </a:rPr>
              <a:t>This happens when you build a .NET Standard-based Library</a:t>
            </a:r>
          </a:p>
        </p:txBody>
      </p:sp>
    </p:spTree>
    <p:extLst>
      <p:ext uri="{BB962C8B-B14F-4D97-AF65-F5344CB8AC3E}">
        <p14:creationId xmlns:p14="http://schemas.microsoft.com/office/powerpoint/2010/main" val="2024862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500"/>
                                        <p:tgtEl>
                                          <p:spTgt spid="49"/>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fade">
                                      <p:cBhvr>
                                        <p:cTn id="41" dur="500"/>
                                        <p:tgtEl>
                                          <p:spTgt spid="8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fade">
                                      <p:cBhvr>
                                        <p:cTn id="52" dur="5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80"/>
                                        </p:tgtEl>
                                      </p:cBhvr>
                                    </p:animEffect>
                                    <p:set>
                                      <p:cBhvr>
                                        <p:cTn id="68" dur="1" fill="hold">
                                          <p:stCondLst>
                                            <p:cond delay="499"/>
                                          </p:stCondLst>
                                        </p:cTn>
                                        <p:tgtEl>
                                          <p:spTgt spid="80"/>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71"/>
                                        </p:tgtEl>
                                      </p:cBhvr>
                                    </p:animEffect>
                                    <p:set>
                                      <p:cBhvr>
                                        <p:cTn id="71" dur="1" fill="hold">
                                          <p:stCondLst>
                                            <p:cond delay="499"/>
                                          </p:stCondLst>
                                        </p:cTn>
                                        <p:tgtEl>
                                          <p:spTgt spid="7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69"/>
                                        </p:tgtEl>
                                      </p:cBhvr>
                                    </p:animEffect>
                                    <p:set>
                                      <p:cBhvr>
                                        <p:cTn id="74" dur="1" fill="hold">
                                          <p:stCondLst>
                                            <p:cond delay="499"/>
                                          </p:stCondLst>
                                        </p:cTn>
                                        <p:tgtEl>
                                          <p:spTgt spid="6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73"/>
                                        </p:tgtEl>
                                      </p:cBhvr>
                                    </p:animEffect>
                                    <p:set>
                                      <p:cBhvr>
                                        <p:cTn id="77" dur="1" fill="hold">
                                          <p:stCondLst>
                                            <p:cond delay="499"/>
                                          </p:stCondLst>
                                        </p:cTn>
                                        <p:tgtEl>
                                          <p:spTgt spid="7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500"/>
                                        <p:tgtEl>
                                          <p:spTgt spid="8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0"/>
                                        </p:tgtEl>
                                        <p:attrNameLst>
                                          <p:attrName>style.visibility</p:attrName>
                                        </p:attrNameLst>
                                      </p:cBhvr>
                                      <p:to>
                                        <p:strVal val="visible"/>
                                      </p:to>
                                    </p:set>
                                    <p:animEffect transition="in" filter="fade">
                                      <p:cBhvr>
                                        <p:cTn id="88" dur="500"/>
                                        <p:tgtEl>
                                          <p:spTgt spid="9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animEffect transition="in" filter="fade">
                                      <p:cBhvr>
                                        <p:cTn id="91" dur="500"/>
                                        <p:tgtEl>
                                          <p:spTgt spid="91"/>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2" grpId="0"/>
      <p:bldP spid="34" grpId="0" animBg="1"/>
      <p:bldP spid="48" grpId="0" animBg="1"/>
      <p:bldP spid="52" grpId="0" animBg="1"/>
      <p:bldP spid="53" grpId="0" animBg="1"/>
      <p:bldP spid="54" grpId="0" animBg="1"/>
      <p:bldP spid="69" grpId="0" animBg="1"/>
      <p:bldP spid="69" grpId="1" animBg="1"/>
      <p:bldP spid="89" grpId="0" animBg="1"/>
      <p:bldP spid="90" grpId="0" animBg="1"/>
      <p:bldP spid="91" grpId="0" animBg="1"/>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 Standard </a:t>
            </a:r>
            <a:r>
              <a:rPr lang="en-US" dirty="0"/>
              <a:t>under</a:t>
            </a:r>
            <a:r>
              <a:rPr lang="en-US"/>
              <a:t> the hood</a:t>
            </a:r>
            <a:endParaRPr lang="en-US" dirty="0"/>
          </a:p>
        </p:txBody>
      </p:sp>
      <p:cxnSp>
        <p:nvCxnSpPr>
          <p:cNvPr id="8" name="Straight Arrow Connector 7"/>
          <p:cNvCxnSpPr>
            <a:cxnSpLocks/>
            <a:stCxn id="48" idx="3"/>
            <a:endCxn id="53" idx="1"/>
          </p:cNvCxnSpPr>
          <p:nvPr/>
        </p:nvCxnSpPr>
        <p:spPr>
          <a:xfrm flipV="1">
            <a:off x="4020737" y="2569501"/>
            <a:ext cx="4518447" cy="21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stCxn id="54" idx="0"/>
          </p:cNvCxnSpPr>
          <p:nvPr/>
        </p:nvCxnSpPr>
        <p:spPr>
          <a:xfrm flipV="1">
            <a:off x="10024453" y="3620823"/>
            <a:ext cx="0" cy="1022661"/>
          </a:xfrm>
          <a:prstGeom prst="straightConnector1">
            <a:avLst/>
          </a:prstGeom>
          <a:ln w="57150">
            <a:solidFill>
              <a:srgbClr val="D83B01"/>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cxnSpLocks/>
            <a:stCxn id="48" idx="2"/>
            <a:endCxn id="52" idx="0"/>
          </p:cNvCxnSpPr>
          <p:nvPr/>
        </p:nvCxnSpPr>
        <p:spPr>
          <a:xfrm>
            <a:off x="2535469" y="3165857"/>
            <a:ext cx="3736" cy="147366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a:endCxn id="54" idx="1"/>
          </p:cNvCxnSpPr>
          <p:nvPr/>
        </p:nvCxnSpPr>
        <p:spPr>
          <a:xfrm>
            <a:off x="4020737" y="5237667"/>
            <a:ext cx="451844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0176831" y="3783319"/>
            <a:ext cx="1874680" cy="707886"/>
          </a:xfrm>
          <a:prstGeom prst="rect">
            <a:avLst/>
          </a:prstGeom>
          <a:noFill/>
        </p:spPr>
        <p:txBody>
          <a:bodyPr wrap="none" rtlCol="0">
            <a:spAutoFit/>
          </a:bodyPr>
          <a:lstStyle/>
          <a:p>
            <a:pPr defTabSz="621746"/>
            <a:r>
              <a:rPr lang="en-US" sz="2000" dirty="0">
                <a:solidFill>
                  <a:prstClr val="black"/>
                </a:solidFill>
                <a:latin typeface="Segoe UI Semibold" panose="020B0702040204020203" pitchFamily="34" charset="0"/>
                <a:cs typeface="Segoe UI Semibold" panose="020B0702040204020203" pitchFamily="34" charset="0"/>
              </a:rPr>
              <a:t>TYPE</a:t>
            </a:r>
          </a:p>
          <a:p>
            <a:pPr defTabSz="621746"/>
            <a:r>
              <a:rPr lang="en-US" sz="2000" dirty="0">
                <a:solidFill>
                  <a:prstClr val="black"/>
                </a:solidFill>
                <a:latin typeface="Segoe UI Semibold" panose="020B0702040204020203" pitchFamily="34" charset="0"/>
                <a:cs typeface="Segoe UI Semibold" panose="020B0702040204020203" pitchFamily="34" charset="0"/>
              </a:rPr>
              <a:t>FORWARDING</a:t>
            </a:r>
          </a:p>
        </p:txBody>
      </p:sp>
      <p:sp>
        <p:nvSpPr>
          <p:cNvPr id="36" name="TextBox 35"/>
          <p:cNvSpPr txBox="1"/>
          <p:nvPr/>
        </p:nvSpPr>
        <p:spPr>
          <a:xfrm>
            <a:off x="458397" y="6159797"/>
            <a:ext cx="11793959" cy="374846"/>
          </a:xfrm>
          <a:prstGeom prst="rect">
            <a:avLst/>
          </a:prstGeom>
          <a:noFill/>
        </p:spPr>
        <p:txBody>
          <a:bodyPr wrap="square" rtlCol="0">
            <a:spAutoFit/>
          </a:bodyPr>
          <a:lstStyle/>
          <a:p>
            <a:pPr algn="r" defTabSz="621746"/>
            <a:r>
              <a:rPr lang="en-US" sz="1836" i="1" dirty="0">
                <a:solidFill>
                  <a:prstClr val="white"/>
                </a:solidFill>
                <a:latin typeface="Segoe UI" panose="020B0502040204020203" pitchFamily="34" charset="0"/>
                <a:cs typeface="Segoe UI" panose="020B0502040204020203" pitchFamily="34" charset="0"/>
              </a:rPr>
              <a:t>This happens when you load .NET Standard-based library</a:t>
            </a:r>
          </a:p>
        </p:txBody>
      </p:sp>
      <p:sp>
        <p:nvSpPr>
          <p:cNvPr id="34" name="Rectangle 33"/>
          <p:cNvSpPr/>
          <p:nvPr/>
        </p:nvSpPr>
        <p:spPr>
          <a:xfrm>
            <a:off x="458399" y="1555685"/>
            <a:ext cx="11793958" cy="45970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48" name="Rectangle 47"/>
          <p:cNvSpPr/>
          <p:nvPr/>
        </p:nvSpPr>
        <p:spPr bwMode="auto">
          <a:xfrm>
            <a:off x="1050200" y="197748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APPLICATION</a:t>
            </a:r>
          </a:p>
        </p:txBody>
      </p:sp>
      <p:sp>
        <p:nvSpPr>
          <p:cNvPr id="52" name="Rectangle 51"/>
          <p:cNvSpPr/>
          <p:nvPr/>
        </p:nvSpPr>
        <p:spPr bwMode="auto">
          <a:xfrm>
            <a:off x="1053936" y="463951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STANDARD-BASED CLASS LIBRARY</a:t>
            </a:r>
          </a:p>
        </p:txBody>
      </p:sp>
      <p:sp>
        <p:nvSpPr>
          <p:cNvPr id="54" name="Rectangle 53"/>
          <p:cNvSpPr/>
          <p:nvPr/>
        </p:nvSpPr>
        <p:spPr bwMode="auto">
          <a:xfrm>
            <a:off x="8539185" y="4643483"/>
            <a:ext cx="2970536" cy="1188369"/>
          </a:xfrm>
          <a:prstGeom prst="rect">
            <a:avLst/>
          </a:prstGeom>
          <a:solidFill>
            <a:schemeClr val="accent1">
              <a:lumMod val="50000"/>
            </a:schemeClr>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NETSTANDARD.DLL</a:t>
            </a:r>
          </a:p>
        </p:txBody>
      </p:sp>
      <p:grpSp>
        <p:nvGrpSpPr>
          <p:cNvPr id="6" name="Group 5"/>
          <p:cNvGrpSpPr/>
          <p:nvPr/>
        </p:nvGrpSpPr>
        <p:grpSpPr>
          <a:xfrm>
            <a:off x="8539183" y="1975317"/>
            <a:ext cx="3427672" cy="1645505"/>
            <a:chOff x="8539513" y="1975101"/>
            <a:chExt cx="3428158" cy="1645738"/>
          </a:xfrm>
        </p:grpSpPr>
        <p:sp>
          <p:nvSpPr>
            <p:cNvPr id="53" name="Rectangle 52"/>
            <p:cNvSpPr/>
            <p:nvPr/>
          </p:nvSpPr>
          <p:spPr bwMode="auto">
            <a:xfrm>
              <a:off x="8539513" y="1975101"/>
              <a:ext cx="2970958" cy="1188538"/>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29" name="Rectangle 28"/>
            <p:cNvSpPr/>
            <p:nvPr/>
          </p:nvSpPr>
          <p:spPr bwMode="auto">
            <a:xfrm>
              <a:off x="8691913" y="21275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5" name="Rectangle 34"/>
            <p:cNvSpPr/>
            <p:nvPr/>
          </p:nvSpPr>
          <p:spPr bwMode="auto">
            <a:xfrm>
              <a:off x="8844313" y="22799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8996713" y="24323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b="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FRAMEWORK ASSEMBLIES</a:t>
              </a:r>
            </a:p>
          </p:txBody>
        </p:sp>
      </p:grpSp>
    </p:spTree>
    <p:extLst>
      <p:ext uri="{BB962C8B-B14F-4D97-AF65-F5344CB8AC3E}">
        <p14:creationId xmlns:p14="http://schemas.microsoft.com/office/powerpoint/2010/main" val="4190950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8" grpId="0" animBg="1"/>
      <p:bldP spid="52"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Demo</a:t>
            </a:r>
          </a:p>
        </p:txBody>
      </p:sp>
      <p:sp>
        <p:nvSpPr>
          <p:cNvPr id="3" name="Text Placeholder 2"/>
          <p:cNvSpPr>
            <a:spLocks noGrp="1"/>
          </p:cNvSpPr>
          <p:nvPr>
            <p:ph type="body" sz="quarter" idx="12"/>
          </p:nvPr>
        </p:nvSpPr>
        <p:spPr>
          <a:xfrm>
            <a:off x="274639" y="3954463"/>
            <a:ext cx="7315200" cy="747577"/>
          </a:xfrm>
        </p:spPr>
        <p:txBody>
          <a:bodyPr/>
          <a:lstStyle/>
          <a:p>
            <a:r>
              <a:rPr lang="en-US" dirty="0"/>
              <a:t>Reusing Existing Code</a:t>
            </a:r>
          </a:p>
        </p:txBody>
      </p:sp>
    </p:spTree>
    <p:extLst>
      <p:ext uri="{BB962C8B-B14F-4D97-AF65-F5344CB8AC3E}">
        <p14:creationId xmlns:p14="http://schemas.microsoft.com/office/powerpoint/2010/main" val="678184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1"/>
          </p:nvPr>
        </p:nvSpPr>
        <p:spPr/>
        <p:txBody>
          <a:bodyPr>
            <a:normAutofit/>
          </a:bodyPr>
          <a:lstStyle/>
          <a:p>
            <a:r>
              <a:rPr lang="en-US" sz="2720" dirty="0"/>
              <a:t>Many more APIs!</a:t>
            </a:r>
          </a:p>
        </p:txBody>
      </p:sp>
      <p:sp>
        <p:nvSpPr>
          <p:cNvPr id="9" name="Text Placeholder 8"/>
          <p:cNvSpPr>
            <a:spLocks noGrp="1"/>
          </p:cNvSpPr>
          <p:nvPr>
            <p:ph type="body" idx="12"/>
          </p:nvPr>
        </p:nvSpPr>
        <p:spPr/>
        <p:txBody>
          <a:bodyPr>
            <a:noAutofit/>
          </a:bodyPr>
          <a:lstStyle/>
          <a:p>
            <a:r>
              <a:rPr lang="en-US" sz="2720" dirty="0" err="1"/>
              <a:t>Compat</a:t>
            </a:r>
            <a:r>
              <a:rPr lang="en-US" sz="2720" dirty="0"/>
              <a:t> with .NET Framework libs!</a:t>
            </a:r>
          </a:p>
        </p:txBody>
      </p:sp>
      <p:sp>
        <p:nvSpPr>
          <p:cNvPr id="8" name="Content Placeholder 7"/>
          <p:cNvSpPr>
            <a:spLocks noGrp="1"/>
          </p:cNvSpPr>
          <p:nvPr>
            <p:ph idx="1"/>
          </p:nvPr>
        </p:nvSpPr>
        <p:spPr/>
        <p:txBody>
          <a:bodyPr>
            <a:normAutofit/>
          </a:bodyPr>
          <a:lstStyle/>
          <a:p>
            <a:r>
              <a:rPr lang="en-US" sz="2720" dirty="0">
                <a:solidFill>
                  <a:schemeClr val="bg1"/>
                </a:solidFill>
              </a:rPr>
              <a:t>.NET standard 2.0 more than doubles the number of available APIs!</a:t>
            </a:r>
          </a:p>
        </p:txBody>
      </p:sp>
      <p:sp>
        <p:nvSpPr>
          <p:cNvPr id="10" name="Content Placeholder 9"/>
          <p:cNvSpPr>
            <a:spLocks noGrp="1"/>
          </p:cNvSpPr>
          <p:nvPr>
            <p:ph idx="10"/>
          </p:nvPr>
        </p:nvSpPr>
        <p:spPr/>
        <p:txBody>
          <a:bodyPr>
            <a:noAutofit/>
          </a:bodyPr>
          <a:lstStyle/>
          <a:p>
            <a:r>
              <a:rPr lang="en-US" sz="2720" dirty="0">
                <a:solidFill>
                  <a:schemeClr val="bg1"/>
                </a:solidFill>
              </a:rPr>
              <a:t>Most libraries are still targeting .NET Framework</a:t>
            </a:r>
          </a:p>
          <a:p>
            <a:br>
              <a:rPr lang="en-US" sz="2448" dirty="0">
                <a:solidFill>
                  <a:schemeClr val="bg1"/>
                </a:solidFill>
              </a:rPr>
            </a:br>
            <a:endParaRPr lang="en-US" sz="2448" dirty="0">
              <a:solidFill>
                <a:schemeClr val="bg1"/>
              </a:solidFill>
            </a:endParaRPr>
          </a:p>
          <a:p>
            <a:endParaRPr lang="en-US" sz="2448" dirty="0">
              <a:solidFill>
                <a:schemeClr val="bg1"/>
              </a:solidFill>
            </a:endParaRPr>
          </a:p>
          <a:p>
            <a:br>
              <a:rPr lang="en-US" sz="2448" dirty="0">
                <a:solidFill>
                  <a:schemeClr val="bg1"/>
                </a:solidFill>
              </a:rPr>
            </a:br>
            <a:br>
              <a:rPr lang="en-US" sz="2448" dirty="0">
                <a:solidFill>
                  <a:schemeClr val="bg1"/>
                </a:solidFill>
              </a:rPr>
            </a:br>
            <a:endParaRPr lang="en-US" sz="2448" dirty="0">
              <a:solidFill>
                <a:schemeClr val="bg1"/>
              </a:solidFill>
            </a:endParaRPr>
          </a:p>
          <a:p>
            <a:r>
              <a:rPr lang="en-US" sz="2720" dirty="0">
                <a:solidFill>
                  <a:schemeClr val="bg1"/>
                </a:solidFill>
              </a:rPr>
              <a:t>A </a:t>
            </a:r>
            <a:r>
              <a:rPr lang="en-US" sz="2720" dirty="0" err="1">
                <a:solidFill>
                  <a:schemeClr val="bg1"/>
                </a:solidFill>
              </a:rPr>
              <a:t>compat</a:t>
            </a:r>
            <a:r>
              <a:rPr lang="en-US" sz="2720" dirty="0">
                <a:solidFill>
                  <a:schemeClr val="bg1"/>
                </a:solidFill>
              </a:rPr>
              <a:t> shim makes them usable on other platforms, with caveats</a:t>
            </a:r>
          </a:p>
        </p:txBody>
      </p:sp>
      <p:sp>
        <p:nvSpPr>
          <p:cNvPr id="4" name="Title 3"/>
          <p:cNvSpPr>
            <a:spLocks noGrp="1"/>
          </p:cNvSpPr>
          <p:nvPr>
            <p:ph type="title"/>
          </p:nvPr>
        </p:nvSpPr>
        <p:spPr/>
        <p:txBody>
          <a:bodyPr/>
          <a:lstStyle/>
          <a:p>
            <a:r>
              <a:rPr lang="en-US" dirty="0"/>
              <a:t>What’s new in .NET Standard 2.0?</a:t>
            </a:r>
          </a:p>
        </p:txBody>
      </p:sp>
      <p:graphicFrame>
        <p:nvGraphicFramePr>
          <p:cNvPr id="6" name="Table 5"/>
          <p:cNvGraphicFramePr>
            <a:graphicFrameLocks noGrp="1"/>
          </p:cNvGraphicFramePr>
          <p:nvPr>
            <p:extLst/>
          </p:nvPr>
        </p:nvGraphicFramePr>
        <p:xfrm>
          <a:off x="929979" y="3408394"/>
          <a:ext cx="3877917" cy="1671468"/>
        </p:xfrm>
        <a:graphic>
          <a:graphicData uri="http://schemas.openxmlformats.org/drawingml/2006/table">
            <a:tbl>
              <a:tblPr firstRow="1" firstCol="1">
                <a:tableStyleId>{5C22544A-7EE6-4342-B048-85BDC9FD1C3A}</a:tableStyleId>
              </a:tblPr>
              <a:tblGrid>
                <a:gridCol w="1292639">
                  <a:extLst>
                    <a:ext uri="{9D8B030D-6E8A-4147-A177-3AD203B41FA5}">
                      <a16:colId xmlns:a16="http://schemas.microsoft.com/office/drawing/2014/main" val="2956690672"/>
                    </a:ext>
                  </a:extLst>
                </a:gridCol>
                <a:gridCol w="1292639">
                  <a:extLst>
                    <a:ext uri="{9D8B030D-6E8A-4147-A177-3AD203B41FA5}">
                      <a16:colId xmlns:a16="http://schemas.microsoft.com/office/drawing/2014/main" val="2696217902"/>
                    </a:ext>
                  </a:extLst>
                </a:gridCol>
                <a:gridCol w="1292639">
                  <a:extLst>
                    <a:ext uri="{9D8B030D-6E8A-4147-A177-3AD203B41FA5}">
                      <a16:colId xmlns:a16="http://schemas.microsoft.com/office/drawing/2014/main" val="2759190036"/>
                    </a:ext>
                  </a:extLst>
                </a:gridCol>
              </a:tblGrid>
              <a:tr h="638574">
                <a:tc>
                  <a:txBody>
                    <a:bodyPr/>
                    <a:lstStyle/>
                    <a:p>
                      <a:pPr algn="l"/>
                      <a:r>
                        <a:rPr lang="en-US" sz="1900" dirty="0">
                          <a:effectLst/>
                          <a:latin typeface="Segoe UI" panose="020B0502040204020203" pitchFamily="34" charset="0"/>
                          <a:cs typeface="Segoe UI" panose="020B0502040204020203" pitchFamily="34" charset="0"/>
                        </a:rPr>
                        <a:t>Version</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#APIs</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tc>
                  <a:txBody>
                    <a:bodyPr/>
                    <a:lstStyle/>
                    <a:p>
                      <a:pPr algn="r"/>
                      <a:r>
                        <a:rPr lang="en-US" sz="1900" dirty="0">
                          <a:effectLst/>
                          <a:latin typeface="Segoe UI" panose="020B0502040204020203" pitchFamily="34" charset="0"/>
                          <a:cs typeface="Segoe UI" panose="020B0502040204020203" pitchFamily="34" charset="0"/>
                        </a:rPr>
                        <a:t>Growth %</a:t>
                      </a:r>
                      <a:endParaRPr lang="en-US" sz="1900" b="1" dirty="0">
                        <a:effectLst/>
                        <a:latin typeface="Segoe UI" panose="020B0502040204020203" pitchFamily="34" charset="0"/>
                        <a:cs typeface="Segoe UI" panose="020B0502040204020203" pitchFamily="34" charset="0"/>
                      </a:endParaRPr>
                    </a:p>
                  </a:txBody>
                  <a:tcPr marL="63146" marR="63146" marT="29144" marB="29144" anchor="ctr"/>
                </a:tc>
                <a:extLst>
                  <a:ext uri="{0D108BD9-81ED-4DB2-BD59-A6C34878D82A}">
                    <a16:rowId xmlns:a16="http://schemas.microsoft.com/office/drawing/2014/main" val="3316250447"/>
                  </a:ext>
                </a:extLst>
              </a:tr>
              <a:tr h="516447">
                <a:tc>
                  <a:txBody>
                    <a:bodyPr/>
                    <a:lstStyle/>
                    <a:p>
                      <a:pPr algn="l"/>
                      <a:r>
                        <a:rPr lang="en-US" sz="1900" dirty="0">
                          <a:effectLst/>
                          <a:latin typeface="Segoe UI" panose="020B0502040204020203" pitchFamily="34" charset="0"/>
                          <a:cs typeface="Segoe UI" panose="020B0502040204020203" pitchFamily="34" charset="0"/>
                        </a:rPr>
                        <a:t>1.x</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13,501</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a:t>
                      </a:r>
                    </a:p>
                  </a:txBody>
                  <a:tcPr marL="63146" marR="63146" marT="29144" marB="29144" anchor="ctr"/>
                </a:tc>
                <a:extLst>
                  <a:ext uri="{0D108BD9-81ED-4DB2-BD59-A6C34878D82A}">
                    <a16:rowId xmlns:a16="http://schemas.microsoft.com/office/drawing/2014/main" val="1988162852"/>
                  </a:ext>
                </a:extLst>
              </a:tr>
              <a:tr h="516447">
                <a:tc>
                  <a:txBody>
                    <a:bodyPr/>
                    <a:lstStyle/>
                    <a:p>
                      <a:pPr algn="l"/>
                      <a:r>
                        <a:rPr lang="en-US" sz="1900" dirty="0">
                          <a:effectLst/>
                          <a:latin typeface="Segoe UI" panose="020B0502040204020203" pitchFamily="34" charset="0"/>
                          <a:cs typeface="Segoe UI" panose="020B0502040204020203" pitchFamily="34" charset="0"/>
                        </a:rPr>
                        <a:t>2.0</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32,638</a:t>
                      </a:r>
                    </a:p>
                  </a:txBody>
                  <a:tcPr marL="63146" marR="63146" marT="29144" marB="29144" anchor="ctr"/>
                </a:tc>
                <a:tc>
                  <a:txBody>
                    <a:bodyPr/>
                    <a:lstStyle/>
                    <a:p>
                      <a:pPr algn="r"/>
                      <a:r>
                        <a:rPr lang="en-US" sz="1900" dirty="0">
                          <a:effectLst/>
                          <a:latin typeface="Segoe UI Light" panose="020B0502040204020203" pitchFamily="34" charset="0"/>
                          <a:cs typeface="Segoe UI Light" panose="020B0502040204020203" pitchFamily="34" charset="0"/>
                        </a:rPr>
                        <a:t>+142%</a:t>
                      </a:r>
                    </a:p>
                  </a:txBody>
                  <a:tcPr marL="63146" marR="63146" marT="29144" marB="29144" anchor="ctr"/>
                </a:tc>
                <a:extLst>
                  <a:ext uri="{0D108BD9-81ED-4DB2-BD59-A6C34878D82A}">
                    <a16:rowId xmlns:a16="http://schemas.microsoft.com/office/drawing/2014/main" val="2713374236"/>
                  </a:ext>
                </a:extLst>
              </a:tr>
            </a:tbl>
          </a:graphicData>
        </a:graphic>
      </p:graphicFrame>
      <p:graphicFrame>
        <p:nvGraphicFramePr>
          <p:cNvPr id="11" name="Table 10"/>
          <p:cNvGraphicFramePr>
            <a:graphicFrameLocks noGrp="1"/>
          </p:cNvGraphicFramePr>
          <p:nvPr>
            <p:extLst/>
          </p:nvPr>
        </p:nvGraphicFramePr>
        <p:xfrm>
          <a:off x="6574676" y="3408394"/>
          <a:ext cx="5188044" cy="2215052"/>
        </p:xfrm>
        <a:graphic>
          <a:graphicData uri="http://schemas.openxmlformats.org/drawingml/2006/table">
            <a:tbl>
              <a:tblPr firstRow="1" firstCol="1">
                <a:tableStyleId>{5C22544A-7EE6-4342-B048-85BDC9FD1C3A}</a:tableStyleId>
              </a:tblPr>
              <a:tblGrid>
                <a:gridCol w="2594022">
                  <a:extLst>
                    <a:ext uri="{9D8B030D-6E8A-4147-A177-3AD203B41FA5}">
                      <a16:colId xmlns:a16="http://schemas.microsoft.com/office/drawing/2014/main" val="3665808438"/>
                    </a:ext>
                  </a:extLst>
                </a:gridCol>
                <a:gridCol w="2594022">
                  <a:extLst>
                    <a:ext uri="{9D8B030D-6E8A-4147-A177-3AD203B41FA5}">
                      <a16:colId xmlns:a16="http://schemas.microsoft.com/office/drawing/2014/main" val="1189172563"/>
                    </a:ext>
                  </a:extLst>
                </a:gridCol>
              </a:tblGrid>
              <a:tr h="673547">
                <a:tc>
                  <a:txBody>
                    <a:bodyPr/>
                    <a:lstStyle/>
                    <a:p>
                      <a:pPr algn="l" fontAlgn="base"/>
                      <a:r>
                        <a:rPr lang="en-US" sz="1900" dirty="0">
                          <a:effectLst/>
                          <a:latin typeface="Segoe UI" panose="020B0502040204020203" pitchFamily="34" charset="0"/>
                          <a:cs typeface="Segoe UI" panose="020B0502040204020203" pitchFamily="34" charset="0"/>
                        </a:rPr>
                        <a:t>Target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panose="020B0502040204020203" pitchFamily="34" charset="0"/>
                          <a:cs typeface="Segoe UI" panose="020B0502040204020203" pitchFamily="34" charset="0"/>
                        </a:rPr>
                        <a:t>Usage on NuGet</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extLst>
                  <a:ext uri="{0D108BD9-81ED-4DB2-BD59-A6C34878D82A}">
                    <a16:rowId xmlns:a16="http://schemas.microsoft.com/office/drawing/2014/main" val="4134297898"/>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.NET Framework</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46,894</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924849418"/>
                  </a:ext>
                </a:extLst>
              </a:tr>
              <a:tr h="513835">
                <a:tc>
                  <a:txBody>
                    <a:bodyPr/>
                    <a:lstStyle/>
                    <a:p>
                      <a:pPr algn="l" fontAlgn="base"/>
                      <a:r>
                        <a:rPr lang="en-US" sz="1900">
                          <a:effectLst/>
                          <a:latin typeface="Segoe UI" panose="020B0502040204020203" pitchFamily="34" charset="0"/>
                          <a:cs typeface="Segoe UI" panose="020B0502040204020203" pitchFamily="34" charset="0"/>
                        </a:rPr>
                        <a:t>.NET Standard</a:t>
                      </a:r>
                      <a:endParaRPr lang="en-US" sz="1900" b="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1,886</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1026990905"/>
                  </a:ext>
                </a:extLst>
              </a:tr>
              <a:tr h="513835">
                <a:tc>
                  <a:txBody>
                    <a:bodyPr/>
                    <a:lstStyle/>
                    <a:p>
                      <a:pPr algn="l" fontAlgn="base"/>
                      <a:r>
                        <a:rPr lang="en-US" sz="1900" dirty="0">
                          <a:effectLst/>
                          <a:latin typeface="Segoe UI" panose="020B0502040204020203" pitchFamily="34" charset="0"/>
                          <a:cs typeface="Segoe UI" panose="020B0502040204020203" pitchFamily="34" charset="0"/>
                        </a:rPr>
                        <a:t>PCL</a:t>
                      </a:r>
                      <a:endParaRPr lang="en-US" sz="1900" b="0" dirty="0">
                        <a:effectLst/>
                        <a:latin typeface="Segoe UI" panose="020B0502040204020203" pitchFamily="34" charset="0"/>
                        <a:cs typeface="Segoe UI" panose="020B0502040204020203" pitchFamily="34" charset="0"/>
                      </a:endParaRPr>
                    </a:p>
                  </a:txBody>
                  <a:tcPr marL="93260" marR="93260" marT="46630" marB="46630" anchor="ctr"/>
                </a:tc>
                <a:tc>
                  <a:txBody>
                    <a:bodyPr/>
                    <a:lstStyle/>
                    <a:p>
                      <a:pPr algn="l" fontAlgn="base"/>
                      <a:r>
                        <a:rPr lang="en-US" sz="1900" dirty="0">
                          <a:effectLst/>
                          <a:latin typeface="Segoe UI Light" panose="020B0502040204020203" pitchFamily="34" charset="0"/>
                          <a:cs typeface="Segoe UI Light" panose="020B0502040204020203" pitchFamily="34" charset="0"/>
                        </a:rPr>
                        <a:t>4,501</a:t>
                      </a:r>
                      <a:endParaRPr lang="en-US" sz="1900" b="0" dirty="0">
                        <a:effectLst/>
                        <a:latin typeface="Segoe UI Light" panose="020B0502040204020203" pitchFamily="34" charset="0"/>
                        <a:cs typeface="Segoe UI Light" panose="020B0502040204020203" pitchFamily="34" charset="0"/>
                      </a:endParaRPr>
                    </a:p>
                  </a:txBody>
                  <a:tcPr marL="93260" marR="93260" marT="46630" marB="46630" anchor="ctr"/>
                </a:tc>
                <a:extLst>
                  <a:ext uri="{0D108BD9-81ED-4DB2-BD59-A6C34878D82A}">
                    <a16:rowId xmlns:a16="http://schemas.microsoft.com/office/drawing/2014/main" val="2529584121"/>
                  </a:ext>
                </a:extLst>
              </a:tr>
            </a:tbl>
          </a:graphicData>
        </a:graphic>
      </p:graphicFrame>
    </p:spTree>
    <p:extLst>
      <p:ext uri="{BB962C8B-B14F-4D97-AF65-F5344CB8AC3E}">
        <p14:creationId xmlns:p14="http://schemas.microsoft.com/office/powerpoint/2010/main" val="123215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chemeClr val="bg1"/>
                </a:solidFill>
              </a:rPr>
              <a:t>.NET Core is an implementation </a:t>
            </a:r>
            <a:r>
              <a:rPr lang="en-US" dirty="0">
                <a:solidFill>
                  <a:schemeClr val="bg1"/>
                </a:solidFill>
              </a:rPr>
              <a:t>of the .NET Standard</a:t>
            </a:r>
          </a:p>
          <a:p>
            <a:r>
              <a:rPr lang="en-US" dirty="0">
                <a:solidFill>
                  <a:schemeClr val="bg1"/>
                </a:solidFill>
              </a:rPr>
              <a:t>They are </a:t>
            </a:r>
            <a:r>
              <a:rPr lang="en-US" b="1" dirty="0">
                <a:solidFill>
                  <a:schemeClr val="bg1"/>
                </a:solidFill>
              </a:rPr>
              <a:t>fully separated</a:t>
            </a:r>
            <a:r>
              <a:rPr lang="en-US" dirty="0">
                <a:solidFill>
                  <a:schemeClr val="bg1"/>
                </a:solidFill>
              </a:rPr>
              <a:t>, e.g. different GitHub repositories</a:t>
            </a:r>
            <a:br>
              <a:rPr lang="en-US" dirty="0">
                <a:solidFill>
                  <a:schemeClr val="bg1"/>
                </a:solidFill>
              </a:rPr>
            </a:br>
            <a:endParaRPr lang="en-US" dirty="0">
              <a:solidFill>
                <a:schemeClr val="bg1"/>
              </a:solidFill>
            </a:endParaRPr>
          </a:p>
          <a:p>
            <a:r>
              <a:rPr lang="en-US" b="1" dirty="0">
                <a:solidFill>
                  <a:schemeClr val="bg1"/>
                </a:solidFill>
              </a:rPr>
              <a:t>.NET Standard updates are coordinated </a:t>
            </a:r>
            <a:r>
              <a:rPr lang="en-US" dirty="0">
                <a:solidFill>
                  <a:schemeClr val="bg1"/>
                </a:solidFill>
              </a:rPr>
              <a:t>across all .NET implementers</a:t>
            </a:r>
          </a:p>
          <a:p>
            <a:pPr lvl="1"/>
            <a:r>
              <a:rPr lang="en-US" dirty="0"/>
              <a:t>There is a .NET Standard review board</a:t>
            </a:r>
          </a:p>
          <a:p>
            <a:r>
              <a:rPr lang="en-US" b="1" dirty="0">
                <a:solidFill>
                  <a:schemeClr val="bg1"/>
                </a:solidFill>
              </a:rPr>
              <a:t>.NET Core can be updated independently</a:t>
            </a:r>
          </a:p>
          <a:p>
            <a:pPr lvl="1"/>
            <a:r>
              <a:rPr lang="en-US" dirty="0"/>
              <a:t>Used by us to experiment and accelerate innovation</a:t>
            </a:r>
          </a:p>
        </p:txBody>
      </p:sp>
      <p:sp>
        <p:nvSpPr>
          <p:cNvPr id="2" name="Title 1"/>
          <p:cNvSpPr>
            <a:spLocks noGrp="1"/>
          </p:cNvSpPr>
          <p:nvPr>
            <p:ph type="title"/>
          </p:nvPr>
        </p:nvSpPr>
        <p:spPr/>
        <p:txBody>
          <a:bodyPr/>
          <a:lstStyle/>
          <a:p>
            <a:r>
              <a:rPr lang="en-US" dirty="0"/>
              <a:t>.NET Core and .NET Standard</a:t>
            </a:r>
          </a:p>
        </p:txBody>
      </p:sp>
    </p:spTree>
    <p:extLst>
      <p:ext uri="{BB962C8B-B14F-4D97-AF65-F5344CB8AC3E}">
        <p14:creationId xmlns:p14="http://schemas.microsoft.com/office/powerpoint/2010/main" val="254476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449262"/>
            <a:ext cx="11887200" cy="1181862"/>
          </a:xfrm>
        </p:spPr>
        <p:txBody>
          <a:bodyPr/>
          <a:lstStyle/>
          <a:p>
            <a:r>
              <a:rPr lang="en-US" dirty="0"/>
              <a:t>.NET Standard Resources</a:t>
            </a:r>
          </a:p>
        </p:txBody>
      </p:sp>
      <p:sp>
        <p:nvSpPr>
          <p:cNvPr id="5" name="TextBox 4"/>
          <p:cNvSpPr txBox="1"/>
          <p:nvPr/>
        </p:nvSpPr>
        <p:spPr>
          <a:xfrm>
            <a:off x="1548113" y="2975581"/>
            <a:ext cx="9340249"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rPr>
              <a:t>https://aka.ms/netstandardfaq</a:t>
            </a:r>
          </a:p>
        </p:txBody>
      </p:sp>
    </p:spTree>
    <p:extLst>
      <p:ext uri="{BB962C8B-B14F-4D97-AF65-F5344CB8AC3E}">
        <p14:creationId xmlns:p14="http://schemas.microsoft.com/office/powerpoint/2010/main" val="29622558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32078091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2806" y="1236016"/>
            <a:ext cx="2971379" cy="4022790"/>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82854" tIns="146283" rIns="182854" bIns="146283" rtlCol="0" anchor="ctr">
              <a:noAutofit/>
            </a:bodyPr>
            <a:lstStyle/>
            <a:p>
              <a:pPr defTabSz="914072">
                <a:lnSpc>
                  <a:spcPct val="90000"/>
                </a:lnSpc>
              </a:pPr>
              <a:r>
                <a:rPr lang="en-US" sz="20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739865" y="1236016"/>
            <a:ext cx="2971379" cy="4022790"/>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.NET CORE</a:t>
              </a:r>
            </a:p>
          </p:txBody>
        </p:sp>
      </p:grpSp>
      <p:grpSp>
        <p:nvGrpSpPr>
          <p:cNvPr id="52" name="Group 51"/>
          <p:cNvGrpSpPr/>
          <p:nvPr/>
        </p:nvGrpSpPr>
        <p:grpSpPr>
          <a:xfrm>
            <a:off x="7756925" y="1236017"/>
            <a:ext cx="2971379" cy="402279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XAMARIN</a:t>
              </a:r>
            </a:p>
          </p:txBody>
        </p:sp>
      </p:grpSp>
      <p:sp>
        <p:nvSpPr>
          <p:cNvPr id="56" name="TextBox 55"/>
          <p:cNvSpPr txBox="1"/>
          <p:nvPr/>
        </p:nvSpPr>
        <p:spPr>
          <a:xfrm>
            <a:off x="1722806" y="1967425"/>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899973" y="1967425"/>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b="1" dirty="0">
                <a:latin typeface="Calibri" panose="020F0502020204030204"/>
              </a:rPr>
              <a:t>APP</a:t>
            </a:r>
          </a:p>
          <a:p>
            <a:pPr defTabSz="1243253"/>
            <a:r>
              <a:rPr lang="en-US" sz="1599" b="1" dirty="0">
                <a:latin typeface="Calibri" panose="020F0502020204030204"/>
              </a:rPr>
              <a:t>MODELS</a:t>
            </a:r>
          </a:p>
        </p:txBody>
      </p:sp>
      <p:sp>
        <p:nvSpPr>
          <p:cNvPr id="61" name="TextBox 60"/>
          <p:cNvSpPr txBox="1"/>
          <p:nvPr/>
        </p:nvSpPr>
        <p:spPr>
          <a:xfrm>
            <a:off x="1722806" y="3613092"/>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899973" y="3613092"/>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BASE</a:t>
            </a:r>
          </a:p>
          <a:p>
            <a:pPr defTabSz="1243253"/>
            <a:r>
              <a:rPr lang="en-US" sz="1599" dirty="0">
                <a:latin typeface="Calibri" panose="020F0502020204030204"/>
              </a:rPr>
              <a:t>LIBRARIES</a:t>
            </a:r>
          </a:p>
        </p:txBody>
      </p:sp>
      <p:grpSp>
        <p:nvGrpSpPr>
          <p:cNvPr id="63" name="Group 62"/>
          <p:cNvGrpSpPr/>
          <p:nvPr/>
        </p:nvGrpSpPr>
        <p:grpSpPr>
          <a:xfrm>
            <a:off x="1722805" y="5258759"/>
            <a:ext cx="9005562" cy="1142838"/>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1243253"/>
              <a:r>
                <a:rPr lang="en-US" sz="1599" b="1" dirty="0">
                  <a:gradFill>
                    <a:gsLst>
                      <a:gs pos="2804">
                        <a:srgbClr val="505050"/>
                      </a:gs>
                      <a:gs pos="26000">
                        <a:srgbClr val="505050"/>
                      </a:gs>
                    </a:gsLst>
                    <a:lin ang="5400000" scaled="1"/>
                  </a:gradFill>
                  <a:latin typeface="Calibri" panose="020F0502020204030204"/>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COMMON INFRASTRUCTURE</a:t>
              </a:r>
            </a:p>
          </p:txBody>
        </p:sp>
      </p:grpSp>
      <p:sp>
        <p:nvSpPr>
          <p:cNvPr id="26" name="TextBox 25"/>
          <p:cNvSpPr txBox="1"/>
          <p:nvPr/>
        </p:nvSpPr>
        <p:spPr>
          <a:xfrm>
            <a:off x="1813861"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Base Class Library</a:t>
            </a:r>
          </a:p>
        </p:txBody>
      </p:sp>
      <p:sp>
        <p:nvSpPr>
          <p:cNvPr id="29" name="TextBox 28"/>
          <p:cNvSpPr txBox="1"/>
          <p:nvPr/>
        </p:nvSpPr>
        <p:spPr>
          <a:xfrm>
            <a:off x="4830919"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 Core Library</a:t>
            </a:r>
          </a:p>
        </p:txBody>
      </p:sp>
      <p:sp>
        <p:nvSpPr>
          <p:cNvPr id="31" name="TextBox 30"/>
          <p:cNvSpPr txBox="1"/>
          <p:nvPr/>
        </p:nvSpPr>
        <p:spPr>
          <a:xfrm>
            <a:off x="7847978"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Mono Class Library</a:t>
            </a:r>
          </a:p>
        </p:txBody>
      </p:sp>
      <p:grpSp>
        <p:nvGrpSpPr>
          <p:cNvPr id="5" name="Group 4"/>
          <p:cNvGrpSpPr/>
          <p:nvPr/>
        </p:nvGrpSpPr>
        <p:grpSpPr>
          <a:xfrm>
            <a:off x="1813861" y="2127422"/>
            <a:ext cx="2788525" cy="1234266"/>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4830952" y="2127422"/>
            <a:ext cx="2788525" cy="1234266"/>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7848043" y="2127422"/>
            <a:ext cx="2788525" cy="1234266"/>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a:t>.NET today—app models and libraries</a:t>
            </a:r>
            <a:endParaRPr lang="en-US" dirty="0"/>
          </a:p>
        </p:txBody>
      </p:sp>
    </p:spTree>
    <p:extLst>
      <p:ext uri="{BB962C8B-B14F-4D97-AF65-F5344CB8AC3E}">
        <p14:creationId xmlns:p14="http://schemas.microsoft.com/office/powerpoint/2010/main" val="41486627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82" y="1261870"/>
            <a:ext cx="12434711" cy="2899952"/>
          </a:xfrm>
        </p:spPr>
        <p:txBody>
          <a:bodyPr>
            <a:normAutofit/>
          </a:bodyPr>
          <a:lstStyle/>
          <a:p>
            <a:r>
              <a:rPr lang="en-US" dirty="0">
                <a:solidFill>
                  <a:schemeClr val="bg1"/>
                </a:solidFill>
              </a:rPr>
              <a:t>.NET Framework 4.6.1 will have the broadest adoption when we ship</a:t>
            </a:r>
          </a:p>
          <a:p>
            <a:pPr lvl="1"/>
            <a:r>
              <a:rPr lang="en-US" dirty="0">
                <a:solidFill>
                  <a:schemeClr val="bg1"/>
                </a:solidFill>
              </a:rPr>
              <a:t>Doesn’t support all the APIs in 1.6 (~100 are missing) but</a:t>
            </a:r>
          </a:p>
          <a:p>
            <a:pPr lvl="1"/>
            <a:r>
              <a:rPr lang="en-US" dirty="0"/>
              <a:t>Does </a:t>
            </a:r>
            <a:r>
              <a:rPr lang="en-US" dirty="0">
                <a:solidFill>
                  <a:schemeClr val="bg1"/>
                </a:solidFill>
              </a:rPr>
              <a:t>supports most of the additions in .NET Standard 2.0</a:t>
            </a:r>
          </a:p>
          <a:p>
            <a:r>
              <a:rPr lang="en-US" dirty="0">
                <a:solidFill>
                  <a:schemeClr val="bg1"/>
                </a:solidFill>
              </a:rPr>
              <a:t>We considered not exposing the missing APIs in .NET Standard 2.0:</a:t>
            </a:r>
          </a:p>
        </p:txBody>
      </p:sp>
      <p:sp>
        <p:nvSpPr>
          <p:cNvPr id="7" name="Title 6"/>
          <p:cNvSpPr>
            <a:spLocks noGrp="1"/>
          </p:cNvSpPr>
          <p:nvPr>
            <p:ph type="title"/>
          </p:nvPr>
        </p:nvSpPr>
        <p:spPr/>
        <p:txBody>
          <a:bodyPr/>
          <a:lstStyle/>
          <a:p>
            <a:r>
              <a:rPr lang="en-US" dirty="0"/>
              <a:t>What about the breaking change?</a:t>
            </a:r>
          </a:p>
        </p:txBody>
      </p:sp>
      <p:graphicFrame>
        <p:nvGraphicFramePr>
          <p:cNvPr id="18" name="Table 17"/>
          <p:cNvGraphicFramePr>
            <a:graphicFrameLocks noGrp="1"/>
          </p:cNvGraphicFramePr>
          <p:nvPr>
            <p:extLst/>
          </p:nvPr>
        </p:nvGraphicFramePr>
        <p:xfrm>
          <a:off x="512001" y="4161822"/>
          <a:ext cx="11412379" cy="1664199"/>
        </p:xfrm>
        <a:graphic>
          <a:graphicData uri="http://schemas.openxmlformats.org/drawingml/2006/table">
            <a:tbl>
              <a:tblPr firstRow="1" firstCol="1">
                <a:tableStyleId>{5C22544A-7EE6-4342-B048-85BDC9FD1C3A}</a:tableStyleId>
              </a:tblPr>
              <a:tblGrid>
                <a:gridCol w="2648878">
                  <a:extLst>
                    <a:ext uri="{9D8B030D-6E8A-4147-A177-3AD203B41FA5}">
                      <a16:colId xmlns:a16="http://schemas.microsoft.com/office/drawing/2014/main" val="2609470255"/>
                    </a:ext>
                  </a:extLst>
                </a:gridCol>
                <a:gridCol w="1095438">
                  <a:extLst>
                    <a:ext uri="{9D8B030D-6E8A-4147-A177-3AD203B41FA5}">
                      <a16:colId xmlns:a16="http://schemas.microsoft.com/office/drawing/2014/main" val="4280607082"/>
                    </a:ext>
                  </a:extLst>
                </a:gridCol>
                <a:gridCol w="1095438">
                  <a:extLst>
                    <a:ext uri="{9D8B030D-6E8A-4147-A177-3AD203B41FA5}">
                      <a16:colId xmlns:a16="http://schemas.microsoft.com/office/drawing/2014/main" val="3208200430"/>
                    </a:ext>
                  </a:extLst>
                </a:gridCol>
                <a:gridCol w="1095438">
                  <a:extLst>
                    <a:ext uri="{9D8B030D-6E8A-4147-A177-3AD203B41FA5}">
                      <a16:colId xmlns:a16="http://schemas.microsoft.com/office/drawing/2014/main" val="3974094500"/>
                    </a:ext>
                  </a:extLst>
                </a:gridCol>
                <a:gridCol w="1095438">
                  <a:extLst>
                    <a:ext uri="{9D8B030D-6E8A-4147-A177-3AD203B41FA5}">
                      <a16:colId xmlns:a16="http://schemas.microsoft.com/office/drawing/2014/main" val="851483368"/>
                    </a:ext>
                  </a:extLst>
                </a:gridCol>
                <a:gridCol w="1095438">
                  <a:extLst>
                    <a:ext uri="{9D8B030D-6E8A-4147-A177-3AD203B41FA5}">
                      <a16:colId xmlns:a16="http://schemas.microsoft.com/office/drawing/2014/main" val="2326413516"/>
                    </a:ext>
                  </a:extLst>
                </a:gridCol>
                <a:gridCol w="1095438">
                  <a:extLst>
                    <a:ext uri="{9D8B030D-6E8A-4147-A177-3AD203B41FA5}">
                      <a16:colId xmlns:a16="http://schemas.microsoft.com/office/drawing/2014/main" val="3417940505"/>
                    </a:ext>
                  </a:extLst>
                </a:gridCol>
                <a:gridCol w="1095438">
                  <a:extLst>
                    <a:ext uri="{9D8B030D-6E8A-4147-A177-3AD203B41FA5}">
                      <a16:colId xmlns:a16="http://schemas.microsoft.com/office/drawing/2014/main" val="1562656523"/>
                    </a:ext>
                  </a:extLst>
                </a:gridCol>
                <a:gridCol w="1095438">
                  <a:extLst>
                    <a:ext uri="{9D8B030D-6E8A-4147-A177-3AD203B41FA5}">
                      <a16:colId xmlns:a16="http://schemas.microsoft.com/office/drawing/2014/main" val="2541285282"/>
                    </a:ext>
                  </a:extLst>
                </a:gridCol>
              </a:tblGrid>
              <a:tr h="554733">
                <a:tc>
                  <a:txBody>
                    <a:bodyPr/>
                    <a:lstStyle/>
                    <a:p>
                      <a:pPr algn="l" fontAlgn="b"/>
                      <a:r>
                        <a:rPr lang="en-US" sz="2400" b="0" u="none" strike="noStrike" dirty="0">
                          <a:effectLst/>
                          <a:latin typeface="Segoe UI" panose="020B0502040204020203" pitchFamily="34" charset="0"/>
                          <a:cs typeface="Segoe UI" panose="020B0502040204020203" pitchFamily="34" charset="0"/>
                        </a:rPr>
                        <a:t>.NET Standard</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1.0</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1.1</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1.2</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1.3</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1.4</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1.5</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1.6</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b="0" u="none" strike="noStrike" dirty="0">
                          <a:effectLst/>
                          <a:latin typeface="Segoe UI" panose="020B0502040204020203" pitchFamily="34" charset="0"/>
                          <a:cs typeface="Segoe UI" panose="020B0502040204020203" pitchFamily="34" charset="0"/>
                        </a:rPr>
                        <a:t>2.0</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extLst>
                  <a:ext uri="{0D108BD9-81ED-4DB2-BD59-A6C34878D82A}">
                    <a16:rowId xmlns:a16="http://schemas.microsoft.com/office/drawing/2014/main" val="4042168161"/>
                  </a:ext>
                </a:extLst>
              </a:tr>
              <a:tr h="1138985">
                <a:tc>
                  <a:txBody>
                    <a:bodyPr/>
                    <a:lstStyle/>
                    <a:p>
                      <a:pPr algn="l" fontAlgn="b"/>
                      <a:r>
                        <a:rPr lang="en-US" sz="2400" b="0" u="none" strike="noStrike" dirty="0">
                          <a:effectLst/>
                          <a:latin typeface="Segoe UI" panose="020B0502040204020203" pitchFamily="34" charset="0"/>
                          <a:cs typeface="Segoe UI" panose="020B0502040204020203" pitchFamily="34" charset="0"/>
                        </a:rPr>
                        <a:t>.NET Framework</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4.5</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4.5.1</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4.6</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ase"/>
                      <a:r>
                        <a:rPr lang="en-US" sz="3300" b="0" dirty="0">
                          <a:effectLst/>
                          <a:latin typeface="Segoe UI Light" panose="020B0502040204020203" pitchFamily="34" charset="0"/>
                          <a:cs typeface="Segoe UI Light" panose="020B0502040204020203" pitchFamily="34" charset="0"/>
                        </a:rPr>
                        <a:t>4.6.1</a:t>
                      </a:r>
                    </a:p>
                  </a:txBody>
                  <a:tcPr marL="124347" marR="124347" marT="62174" marB="62174" anchor="ctr"/>
                </a:tc>
                <a:tc>
                  <a:txBody>
                    <a:bodyPr/>
                    <a:lstStyle/>
                    <a:p>
                      <a:pPr algn="ctr" fontAlgn="base"/>
                      <a:r>
                        <a:rPr lang="en-US" sz="3300" b="0" dirty="0">
                          <a:effectLst/>
                          <a:latin typeface="Segoe UI Light" panose="020B0502040204020203" pitchFamily="34" charset="0"/>
                          <a:cs typeface="Segoe UI Light" panose="020B0502040204020203" pitchFamily="34" charset="0"/>
                        </a:rPr>
                        <a:t>4.6.2</a:t>
                      </a:r>
                    </a:p>
                  </a:txBody>
                  <a:tcPr marL="124347" marR="124347" marT="62174" marB="62174" anchor="ctr"/>
                </a:tc>
                <a:tc>
                  <a:txBody>
                    <a:bodyPr/>
                    <a:lstStyle/>
                    <a:p>
                      <a:pPr algn="ctr" fontAlgn="base"/>
                      <a:r>
                        <a:rPr lang="en-US" sz="3300" b="0" dirty="0" err="1">
                          <a:effectLst/>
                          <a:latin typeface="Segoe UI Light" panose="020B0502040204020203" pitchFamily="34" charset="0"/>
                          <a:cs typeface="Segoe UI Light" panose="020B0502040204020203" pitchFamily="34" charset="0"/>
                        </a:rPr>
                        <a:t>vNext</a:t>
                      </a:r>
                      <a:endParaRPr lang="en-US" sz="3300" b="0" dirty="0">
                        <a:effectLst/>
                        <a:latin typeface="Segoe UI Light" panose="020B0502040204020203" pitchFamily="34" charset="0"/>
                        <a:cs typeface="Segoe UI Light" panose="020B0502040204020203" pitchFamily="34" charset="0"/>
                      </a:endParaRPr>
                    </a:p>
                  </a:txBody>
                  <a:tcPr marL="124347" marR="124347" marT="62174" marB="62174" anchor="ctr"/>
                </a:tc>
                <a:tc>
                  <a:txBody>
                    <a:bodyPr/>
                    <a:lstStyle/>
                    <a:p>
                      <a:pPr algn="ctr" fontAlgn="base"/>
                      <a:r>
                        <a:rPr lang="en-US" sz="3300" b="0" dirty="0">
                          <a:effectLst/>
                          <a:latin typeface="Segoe UI Light" panose="020B0502040204020203" pitchFamily="34" charset="0"/>
                          <a:cs typeface="Segoe UI Light" panose="020B0502040204020203" pitchFamily="34" charset="0"/>
                        </a:rPr>
                        <a:t>4.6.1</a:t>
                      </a:r>
                    </a:p>
                  </a:txBody>
                  <a:tcPr marL="124347" marR="124347" marT="62174" marB="62174" anchor="ctr"/>
                </a:tc>
                <a:extLst>
                  <a:ext uri="{0D108BD9-81ED-4DB2-BD59-A6C34878D82A}">
                    <a16:rowId xmlns:a16="http://schemas.microsoft.com/office/drawing/2014/main" val="2077082582"/>
                  </a:ext>
                </a:extLst>
              </a:tr>
              <a:tr h="554733">
                <a:tc>
                  <a:txBody>
                    <a:bodyPr/>
                    <a:lstStyle/>
                    <a:p>
                      <a:pPr algn="l" fontAlgn="b"/>
                      <a:r>
                        <a:rPr lang="en-US" sz="2400" b="0" u="none" strike="noStrike" dirty="0">
                          <a:effectLst/>
                          <a:latin typeface="Segoe UI" panose="020B0502040204020203" pitchFamily="34" charset="0"/>
                          <a:cs typeface="Segoe UI" panose="020B0502040204020203" pitchFamily="34" charset="0"/>
                        </a:rPr>
                        <a:t>.NET Framework</a:t>
                      </a:r>
                      <a:endParaRPr lang="en-US" sz="2400" b="0" i="0" u="none" strike="noStrike" dirty="0">
                        <a:solidFill>
                          <a:srgbClr val="000000"/>
                        </a:solidFill>
                        <a:effectLst/>
                        <a:latin typeface="Segoe UI" panose="020B0502040204020203" pitchFamily="34" charset="0"/>
                        <a:cs typeface="Segoe UI"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4.5</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4.5.1</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4.6</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tc>
                  <a:txBody>
                    <a:bodyPr/>
                    <a:lstStyle/>
                    <a:p>
                      <a:pPr algn="ctr" fontAlgn="b"/>
                      <a:r>
                        <a:rPr lang="en-US" sz="2400" u="none" strike="noStrike" dirty="0">
                          <a:effectLst/>
                          <a:latin typeface="Segoe UI Light" panose="020B0502040204020203" pitchFamily="34" charset="0"/>
                          <a:cs typeface="Segoe UI Light" panose="020B0502040204020203" pitchFamily="34" charset="0"/>
                        </a:rPr>
                        <a:t>4.6.1</a:t>
                      </a:r>
                      <a:endParaRPr lang="en-US" sz="2400" b="0" i="0" u="none" strike="noStrike" dirty="0">
                        <a:solidFill>
                          <a:srgbClr val="000000"/>
                        </a:solidFill>
                        <a:effectLst/>
                        <a:latin typeface="Segoe UI Light" panose="020B0502040204020203" pitchFamily="34" charset="0"/>
                        <a:cs typeface="Segoe UI Light" panose="020B0502040204020203" pitchFamily="34" charset="0"/>
                      </a:endParaRPr>
                    </a:p>
                  </a:txBody>
                  <a:tcPr marL="5756" marR="5756" marT="5756" marB="0" anchor="ctr"/>
                </a:tc>
                <a:extLst>
                  <a:ext uri="{0D108BD9-81ED-4DB2-BD59-A6C34878D82A}">
                    <a16:rowId xmlns:a16="http://schemas.microsoft.com/office/drawing/2014/main" val="2138134168"/>
                  </a:ext>
                </a:extLst>
              </a:tr>
            </a:tbl>
          </a:graphicData>
        </a:graphic>
      </p:graphicFrame>
      <p:sp>
        <p:nvSpPr>
          <p:cNvPr id="20" name="Rectangle 19"/>
          <p:cNvSpPr/>
          <p:nvPr/>
        </p:nvSpPr>
        <p:spPr>
          <a:xfrm>
            <a:off x="512001" y="4727605"/>
            <a:ext cx="11412379" cy="549207"/>
          </a:xfrm>
          <a:prstGeom prst="rect">
            <a:avLst/>
          </a:prstGeom>
          <a:solidFill>
            <a:schemeClr val="tx1">
              <a:alpha val="1607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2448">
              <a:solidFill>
                <a:prstClr val="white">
                  <a:lumMod val="75000"/>
                </a:prstClr>
              </a:solidFill>
              <a:latin typeface="Segoe UI" panose="020B0502040204020203" pitchFamily="34" charset="0"/>
              <a:cs typeface="Segoe UI" panose="020B0502040204020203" pitchFamily="34" charset="0"/>
            </a:endParaRPr>
          </a:p>
        </p:txBody>
      </p:sp>
      <p:sp>
        <p:nvSpPr>
          <p:cNvPr id="21" name="Rectangle 20"/>
          <p:cNvSpPr/>
          <p:nvPr/>
        </p:nvSpPr>
        <p:spPr>
          <a:xfrm>
            <a:off x="441107" y="5276812"/>
            <a:ext cx="11600567" cy="6353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2448">
              <a:solidFill>
                <a:prstClr val="white"/>
              </a:solidFill>
              <a:latin typeface="Calibri" panose="020F0502020204030204"/>
            </a:endParaRPr>
          </a:p>
        </p:txBody>
      </p:sp>
      <p:sp>
        <p:nvSpPr>
          <p:cNvPr id="23" name="Rectangle 22"/>
          <p:cNvSpPr/>
          <p:nvPr/>
        </p:nvSpPr>
        <p:spPr bwMode="auto">
          <a:xfrm rot="20818666">
            <a:off x="1293496" y="2518896"/>
            <a:ext cx="9549692" cy="2665691"/>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621746"/>
            <a:r>
              <a:rPr lang="en-US" sz="5440" dirty="0">
                <a:solidFill>
                  <a:prstClr val="white"/>
                </a:solidFill>
                <a:latin typeface="Segoe UI" panose="020B0502040204020203" pitchFamily="34" charset="0"/>
                <a:cs typeface="Segoe UI" panose="020B0502040204020203" pitchFamily="34" charset="0"/>
              </a:rPr>
              <a:t>No breaking change between</a:t>
            </a:r>
          </a:p>
          <a:p>
            <a:pPr algn="ctr" defTabSz="621746"/>
            <a:r>
              <a:rPr lang="en-US" sz="5440" dirty="0">
                <a:solidFill>
                  <a:prstClr val="white"/>
                </a:solidFill>
                <a:latin typeface="Segoe UI" panose="020B0502040204020203" pitchFamily="34" charset="0"/>
                <a:cs typeface="Segoe UI" panose="020B0502040204020203" pitchFamily="34" charset="0"/>
              </a:rPr>
              <a:t>.NET Standard 1.x and 2.0!</a:t>
            </a:r>
          </a:p>
        </p:txBody>
      </p:sp>
    </p:spTree>
    <p:extLst>
      <p:ext uri="{BB962C8B-B14F-4D97-AF65-F5344CB8AC3E}">
        <p14:creationId xmlns:p14="http://schemas.microsoft.com/office/powerpoint/2010/main" val="34859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21"/>
                                        </p:tgtEl>
                                      </p:cBhvr>
                                    </p:animEffect>
                                    <p:set>
                                      <p:cBhvr>
                                        <p:cTn id="11" dur="1" fill="hold">
                                          <p:stCondLst>
                                            <p:cond delay="499"/>
                                          </p:stCondLst>
                                        </p:cTn>
                                        <p:tgtEl>
                                          <p:spTgt spid="2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chemeClr val="bg1"/>
                </a:solidFill>
              </a:rPr>
              <a:t>.NET Standard (mostly) only </a:t>
            </a:r>
            <a:r>
              <a:rPr lang="en-US" b="1" dirty="0">
                <a:solidFill>
                  <a:schemeClr val="bg1"/>
                </a:solidFill>
              </a:rPr>
              <a:t>contains APIs that will work everywhere</a:t>
            </a:r>
          </a:p>
          <a:p>
            <a:pPr lvl="1"/>
            <a:r>
              <a:rPr lang="en-US" dirty="0"/>
              <a:t>We generally avoid adding large chunks of APIs that don’t work everywhere</a:t>
            </a:r>
          </a:p>
          <a:p>
            <a:pPr lvl="1"/>
            <a:r>
              <a:rPr lang="en-US" dirty="0"/>
              <a:t>A small set of APIs will throw </a:t>
            </a:r>
            <a:r>
              <a:rPr lang="en-US" dirty="0" err="1"/>
              <a:t>PlatformNotSupportedException</a:t>
            </a:r>
            <a:endParaRPr lang="en-US" dirty="0"/>
          </a:p>
          <a:p>
            <a:pPr marL="466310" lvl="1" indent="0">
              <a:buNone/>
            </a:pPr>
            <a:endParaRPr lang="en-US" dirty="0"/>
          </a:p>
          <a:p>
            <a:r>
              <a:rPr lang="en-US" dirty="0">
                <a:solidFill>
                  <a:schemeClr val="bg1"/>
                </a:solidFill>
              </a:rPr>
              <a:t>Platform specific APIs sit </a:t>
            </a:r>
            <a:r>
              <a:rPr lang="en-US" b="1" dirty="0">
                <a:solidFill>
                  <a:schemeClr val="bg1"/>
                </a:solidFill>
              </a:rPr>
              <a:t>on top of .NET Standard </a:t>
            </a:r>
            <a:r>
              <a:rPr lang="en-US" dirty="0">
                <a:solidFill>
                  <a:schemeClr val="bg1"/>
                </a:solidFill>
              </a:rPr>
              <a:t>&amp; you </a:t>
            </a:r>
            <a:r>
              <a:rPr lang="en-US" b="1" dirty="0">
                <a:solidFill>
                  <a:schemeClr val="bg1"/>
                </a:solidFill>
              </a:rPr>
              <a:t>can add references</a:t>
            </a:r>
            <a:r>
              <a:rPr lang="en-US" dirty="0">
                <a:solidFill>
                  <a:schemeClr val="bg1"/>
                </a:solidFill>
              </a:rPr>
              <a:t> to them</a:t>
            </a:r>
          </a:p>
          <a:p>
            <a:pPr lvl="1"/>
            <a:r>
              <a:rPr lang="en-US" dirty="0"/>
              <a:t>Examples: Registry, Reflection Emit, Access Control, Windows Identity </a:t>
            </a:r>
          </a:p>
          <a:p>
            <a:pPr lvl="1"/>
            <a:r>
              <a:rPr lang="en-US" dirty="0"/>
              <a:t>You’ll become less portable</a:t>
            </a:r>
          </a:p>
          <a:p>
            <a:pPr lvl="1"/>
            <a:endParaRPr lang="en-US" dirty="0"/>
          </a:p>
        </p:txBody>
      </p:sp>
      <p:sp>
        <p:nvSpPr>
          <p:cNvPr id="2" name="Title 1"/>
          <p:cNvSpPr>
            <a:spLocks noGrp="1"/>
          </p:cNvSpPr>
          <p:nvPr>
            <p:ph type="title"/>
          </p:nvPr>
        </p:nvSpPr>
        <p:spPr/>
        <p:txBody>
          <a:bodyPr/>
          <a:lstStyle/>
          <a:p>
            <a:r>
              <a:rPr lang="en-US" dirty="0"/>
              <a:t>Platform specific APIs &amp; .NET Standard</a:t>
            </a:r>
          </a:p>
        </p:txBody>
      </p:sp>
    </p:spTree>
    <p:extLst>
      <p:ext uri="{BB962C8B-B14F-4D97-AF65-F5344CB8AC3E}">
        <p14:creationId xmlns:p14="http://schemas.microsoft.com/office/powerpoint/2010/main" val="174664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050200" y="4189430"/>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REGISTRY.DLL</a:t>
            </a:r>
          </a:p>
        </p:txBody>
      </p:sp>
      <p:sp>
        <p:nvSpPr>
          <p:cNvPr id="2" name="Title 1"/>
          <p:cNvSpPr>
            <a:spLocks noGrp="1"/>
          </p:cNvSpPr>
          <p:nvPr>
            <p:ph type="title"/>
          </p:nvPr>
        </p:nvSpPr>
        <p:spPr/>
        <p:txBody>
          <a:bodyPr/>
          <a:lstStyle/>
          <a:p>
            <a:r>
              <a:rPr lang="en-US" dirty="0"/>
              <a:t>Platform specific APIs &amp; .NET Standard</a:t>
            </a:r>
          </a:p>
        </p:txBody>
      </p:sp>
      <p:cxnSp>
        <p:nvCxnSpPr>
          <p:cNvPr id="8" name="Straight Arrow Connector 7"/>
          <p:cNvCxnSpPr>
            <a:cxnSpLocks/>
            <a:stCxn id="48" idx="3"/>
            <a:endCxn id="53" idx="1"/>
          </p:cNvCxnSpPr>
          <p:nvPr/>
        </p:nvCxnSpPr>
        <p:spPr>
          <a:xfrm flipV="1">
            <a:off x="4020737" y="2569501"/>
            <a:ext cx="4518447" cy="21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stCxn id="54" idx="0"/>
            <a:endCxn id="53" idx="2"/>
          </p:cNvCxnSpPr>
          <p:nvPr/>
        </p:nvCxnSpPr>
        <p:spPr>
          <a:xfrm flipV="1">
            <a:off x="10024453" y="3163687"/>
            <a:ext cx="0" cy="1025744"/>
          </a:xfrm>
          <a:prstGeom prst="straightConnector1">
            <a:avLst/>
          </a:prstGeom>
          <a:ln w="57150">
            <a:solidFill>
              <a:srgbClr val="D83B01"/>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cxnSpLocks/>
            <a:stCxn id="48" idx="2"/>
            <a:endCxn id="49" idx="0"/>
          </p:cNvCxnSpPr>
          <p:nvPr/>
        </p:nvCxnSpPr>
        <p:spPr>
          <a:xfrm>
            <a:off x="2535468" y="3165856"/>
            <a:ext cx="0" cy="102357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a:stCxn id="54" idx="1"/>
            <a:endCxn id="52" idx="3"/>
          </p:cNvCxnSpPr>
          <p:nvPr/>
        </p:nvCxnSpPr>
        <p:spPr>
          <a:xfrm flipH="1">
            <a:off x="4015630" y="4783614"/>
            <a:ext cx="4523555" cy="0"/>
          </a:xfrm>
          <a:prstGeom prst="straightConnector1">
            <a:avLst/>
          </a:prstGeom>
          <a:ln w="57150">
            <a:solidFill>
              <a:srgbClr val="D83B01"/>
            </a:solidFill>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5495791" y="4031450"/>
            <a:ext cx="1874680" cy="707886"/>
          </a:xfrm>
          <a:prstGeom prst="rect">
            <a:avLst/>
          </a:prstGeom>
          <a:noFill/>
        </p:spPr>
        <p:txBody>
          <a:bodyPr wrap="none" rtlCol="0">
            <a:spAutoFit/>
          </a:bodyPr>
          <a:lstStyle/>
          <a:p>
            <a:pPr defTabSz="621746"/>
            <a:r>
              <a:rPr lang="en-US" sz="2000" dirty="0">
                <a:solidFill>
                  <a:prstClr val="black"/>
                </a:solidFill>
                <a:latin typeface="Segoe UI Semibold" panose="020B0702040204020203" pitchFamily="34" charset="0"/>
                <a:cs typeface="Segoe UI Semibold" panose="020B0702040204020203" pitchFamily="34" charset="0"/>
              </a:rPr>
              <a:t>TYPE</a:t>
            </a:r>
          </a:p>
          <a:p>
            <a:pPr defTabSz="621746"/>
            <a:r>
              <a:rPr lang="en-US" sz="2000" dirty="0">
                <a:solidFill>
                  <a:prstClr val="black"/>
                </a:solidFill>
                <a:latin typeface="Segoe UI Semibold" panose="020B0702040204020203" pitchFamily="34" charset="0"/>
                <a:cs typeface="Segoe UI Semibold" panose="020B0702040204020203" pitchFamily="34" charset="0"/>
              </a:rPr>
              <a:t>FORWARDING</a:t>
            </a:r>
          </a:p>
        </p:txBody>
      </p:sp>
      <p:sp>
        <p:nvSpPr>
          <p:cNvPr id="34" name="Rectangle 33"/>
          <p:cNvSpPr/>
          <p:nvPr/>
        </p:nvSpPr>
        <p:spPr>
          <a:xfrm>
            <a:off x="458399" y="1555685"/>
            <a:ext cx="11793958" cy="45970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48" name="Rectangle 47"/>
          <p:cNvSpPr/>
          <p:nvPr/>
        </p:nvSpPr>
        <p:spPr bwMode="auto">
          <a:xfrm>
            <a:off x="1050200" y="197748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STANDARD-BASED CLASS LIBRARY</a:t>
            </a:r>
          </a:p>
        </p:txBody>
      </p:sp>
      <p:sp>
        <p:nvSpPr>
          <p:cNvPr id="52" name="Rectangle 51"/>
          <p:cNvSpPr/>
          <p:nvPr/>
        </p:nvSpPr>
        <p:spPr bwMode="auto">
          <a:xfrm>
            <a:off x="1045094" y="4189430"/>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PLATFORM-SPECIFIC EXTENSION</a:t>
            </a:r>
          </a:p>
        </p:txBody>
      </p:sp>
      <p:sp>
        <p:nvSpPr>
          <p:cNvPr id="53" name="Rectangle 52"/>
          <p:cNvSpPr/>
          <p:nvPr/>
        </p:nvSpPr>
        <p:spPr bwMode="auto">
          <a:xfrm>
            <a:off x="8539185" y="197531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NETSTANDARD.DLL</a:t>
            </a:r>
          </a:p>
        </p:txBody>
      </p:sp>
      <p:sp>
        <p:nvSpPr>
          <p:cNvPr id="54" name="Rectangle 53"/>
          <p:cNvSpPr/>
          <p:nvPr/>
        </p:nvSpPr>
        <p:spPr bwMode="auto">
          <a:xfrm>
            <a:off x="8539185" y="4189430"/>
            <a:ext cx="2970536" cy="1188369"/>
          </a:xfrm>
          <a:prstGeom prst="rect">
            <a:avLst/>
          </a:prstGeom>
          <a:solidFill>
            <a:schemeClr val="accent1">
              <a:lumMod val="50000"/>
            </a:schemeClr>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89" name="Rectangle 88"/>
          <p:cNvSpPr/>
          <p:nvPr/>
        </p:nvSpPr>
        <p:spPr bwMode="auto">
          <a:xfrm>
            <a:off x="8691563" y="4341808"/>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90" name="Rectangle 89"/>
          <p:cNvSpPr/>
          <p:nvPr/>
        </p:nvSpPr>
        <p:spPr bwMode="auto">
          <a:xfrm>
            <a:off x="8843941" y="4494187"/>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MSCORLIB.DLL</a:t>
            </a:r>
          </a:p>
        </p:txBody>
      </p:sp>
      <p:sp>
        <p:nvSpPr>
          <p:cNvPr id="91" name="Rectangle 90"/>
          <p:cNvSpPr/>
          <p:nvPr/>
        </p:nvSpPr>
        <p:spPr bwMode="auto">
          <a:xfrm>
            <a:off x="8996319" y="4646566"/>
            <a:ext cx="2970536" cy="1188369"/>
          </a:xfrm>
          <a:prstGeom prst="rect">
            <a:avLst/>
          </a:prstGeom>
          <a:solidFill>
            <a:schemeClr val="accent1">
              <a:lumMod val="50000"/>
            </a:schemeClr>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b="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FRAMEWORK ASSEMBLIES</a:t>
            </a:r>
          </a:p>
        </p:txBody>
      </p:sp>
      <p:sp>
        <p:nvSpPr>
          <p:cNvPr id="29" name="TextBox 28"/>
          <p:cNvSpPr txBox="1"/>
          <p:nvPr/>
        </p:nvSpPr>
        <p:spPr>
          <a:xfrm>
            <a:off x="458397" y="6159798"/>
            <a:ext cx="11793959" cy="374846"/>
          </a:xfrm>
          <a:prstGeom prst="rect">
            <a:avLst/>
          </a:prstGeom>
          <a:noFill/>
        </p:spPr>
        <p:txBody>
          <a:bodyPr wrap="square" rtlCol="0">
            <a:spAutoFit/>
          </a:bodyPr>
          <a:lstStyle/>
          <a:p>
            <a:pPr algn="r" defTabSz="621746"/>
            <a:r>
              <a:rPr lang="en-US" sz="1836" i="1" dirty="0">
                <a:solidFill>
                  <a:prstClr val="white"/>
                </a:solidFill>
                <a:latin typeface="Segoe UI" panose="020B0502040204020203" pitchFamily="34" charset="0"/>
                <a:cs typeface="Segoe UI" panose="020B0502040204020203" pitchFamily="34" charset="0"/>
              </a:rPr>
              <a:t>This happens when you build a .NET Standard-based library with platform-specific extensions</a:t>
            </a:r>
          </a:p>
        </p:txBody>
      </p:sp>
      <p:sp>
        <p:nvSpPr>
          <p:cNvPr id="35" name="TextBox 34"/>
          <p:cNvSpPr txBox="1"/>
          <p:nvPr/>
        </p:nvSpPr>
        <p:spPr>
          <a:xfrm>
            <a:off x="10170535" y="3316062"/>
            <a:ext cx="1874680" cy="707886"/>
          </a:xfrm>
          <a:prstGeom prst="rect">
            <a:avLst/>
          </a:prstGeom>
          <a:noFill/>
        </p:spPr>
        <p:txBody>
          <a:bodyPr wrap="none" rtlCol="0">
            <a:spAutoFit/>
          </a:bodyPr>
          <a:lstStyle/>
          <a:p>
            <a:pPr defTabSz="621746"/>
            <a:r>
              <a:rPr lang="en-US" sz="2000" dirty="0">
                <a:solidFill>
                  <a:prstClr val="black"/>
                </a:solidFill>
                <a:latin typeface="Segoe UI Semibold" panose="020B0702040204020203" pitchFamily="34" charset="0"/>
                <a:cs typeface="Segoe UI Semibold" panose="020B0702040204020203" pitchFamily="34" charset="0"/>
              </a:rPr>
              <a:t>TYPE</a:t>
            </a:r>
          </a:p>
          <a:p>
            <a:pPr defTabSz="621746"/>
            <a:r>
              <a:rPr lang="en-US" sz="2000" dirty="0">
                <a:solidFill>
                  <a:prstClr val="black"/>
                </a:solidFill>
                <a:latin typeface="Segoe UI Semibold" panose="020B0702040204020203" pitchFamily="34" charset="0"/>
                <a:cs typeface="Segoe UI Semibold" panose="020B0702040204020203" pitchFamily="34" charset="0"/>
              </a:rPr>
              <a:t>FORWARDING</a:t>
            </a:r>
          </a:p>
        </p:txBody>
      </p:sp>
    </p:spTree>
    <p:extLst>
      <p:ext uri="{BB962C8B-B14F-4D97-AF65-F5344CB8AC3E}">
        <p14:creationId xmlns:p14="http://schemas.microsoft.com/office/powerpoint/2010/main" val="543270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fade">
                                      <p:cBhvr>
                                        <p:cTn id="46" dur="500"/>
                                        <p:tgtEl>
                                          <p:spTgt spid="8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fade">
                                      <p:cBhvr>
                                        <p:cTn id="52" dur="500"/>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22" grpId="0"/>
      <p:bldP spid="34" grpId="0" animBg="1"/>
      <p:bldP spid="48" grpId="0" animBg="1"/>
      <p:bldP spid="52" grpId="0" animBg="1"/>
      <p:bldP spid="53" grpId="0" animBg="1"/>
      <p:bldP spid="54" grpId="0" animBg="1"/>
      <p:bldP spid="89" grpId="0" animBg="1"/>
      <p:bldP spid="90" grpId="0" animBg="1"/>
      <p:bldP spid="91" grpId="0" animBg="1"/>
      <p:bldP spid="29" grpId="0"/>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specific APIs &amp; .NET Standard</a:t>
            </a:r>
          </a:p>
        </p:txBody>
      </p:sp>
      <p:sp>
        <p:nvSpPr>
          <p:cNvPr id="34" name="Rectangle 33"/>
          <p:cNvSpPr/>
          <p:nvPr/>
        </p:nvSpPr>
        <p:spPr>
          <a:xfrm>
            <a:off x="458399" y="1555685"/>
            <a:ext cx="11793958" cy="4597075"/>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29" name="TextBox 28"/>
          <p:cNvSpPr txBox="1"/>
          <p:nvPr/>
        </p:nvSpPr>
        <p:spPr>
          <a:xfrm>
            <a:off x="458397" y="6159798"/>
            <a:ext cx="11793959" cy="374846"/>
          </a:xfrm>
          <a:prstGeom prst="rect">
            <a:avLst/>
          </a:prstGeom>
          <a:noFill/>
        </p:spPr>
        <p:txBody>
          <a:bodyPr wrap="square" rtlCol="0">
            <a:spAutoFit/>
          </a:bodyPr>
          <a:lstStyle/>
          <a:p>
            <a:pPr algn="r" defTabSz="621746"/>
            <a:r>
              <a:rPr lang="en-US" sz="1836" i="1" dirty="0">
                <a:solidFill>
                  <a:prstClr val="white"/>
                </a:solidFill>
                <a:latin typeface="Segoe UI" panose="020B0502040204020203" pitchFamily="34" charset="0"/>
                <a:cs typeface="Segoe UI" panose="020B0502040204020203" pitchFamily="34" charset="0"/>
              </a:rPr>
              <a:t>This happens when you load .NET Standard-based library with platform-specific extensions</a:t>
            </a:r>
          </a:p>
        </p:txBody>
      </p:sp>
      <p:cxnSp>
        <p:nvCxnSpPr>
          <p:cNvPr id="23" name="Straight Arrow Connector 22"/>
          <p:cNvCxnSpPr>
            <a:cxnSpLocks/>
            <a:stCxn id="30" idx="3"/>
            <a:endCxn id="37" idx="2"/>
          </p:cNvCxnSpPr>
          <p:nvPr/>
        </p:nvCxnSpPr>
        <p:spPr>
          <a:xfrm flipV="1">
            <a:off x="8142066" y="3622993"/>
            <a:ext cx="2339522" cy="453387"/>
          </a:xfrm>
          <a:prstGeom prst="bentConnector2">
            <a:avLst/>
          </a:prstGeom>
          <a:ln w="57150">
            <a:solidFill>
              <a:srgbClr val="D83B0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cxnSpLocks/>
          </p:cNvCxnSpPr>
          <p:nvPr/>
        </p:nvCxnSpPr>
        <p:spPr>
          <a:xfrm>
            <a:off x="8070127" y="5352748"/>
            <a:ext cx="1103373" cy="0"/>
          </a:xfrm>
          <a:prstGeom prst="straightConnector1">
            <a:avLst/>
          </a:prstGeom>
          <a:ln w="57150">
            <a:solidFill>
              <a:srgbClr val="D83B01"/>
            </a:solidFill>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bwMode="auto">
          <a:xfrm>
            <a:off x="1061240" y="3482195"/>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STANDARD-BASED CLASS LIBRARY</a:t>
            </a:r>
          </a:p>
        </p:txBody>
      </p:sp>
      <p:sp>
        <p:nvSpPr>
          <p:cNvPr id="30" name="Rectangle 29"/>
          <p:cNvSpPr/>
          <p:nvPr/>
        </p:nvSpPr>
        <p:spPr bwMode="auto">
          <a:xfrm>
            <a:off x="5171529" y="3482195"/>
            <a:ext cx="2970536" cy="1188369"/>
          </a:xfrm>
          <a:prstGeom prst="rect">
            <a:avLst/>
          </a:prstGeom>
          <a:solidFill>
            <a:schemeClr val="accent1">
              <a:lumMod val="50000"/>
            </a:schemeClr>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SUPPORTED EXTENSION</a:t>
            </a:r>
          </a:p>
        </p:txBody>
      </p:sp>
      <p:grpSp>
        <p:nvGrpSpPr>
          <p:cNvPr id="31" name="Group 30"/>
          <p:cNvGrpSpPr/>
          <p:nvPr/>
        </p:nvGrpSpPr>
        <p:grpSpPr>
          <a:xfrm>
            <a:off x="8539183" y="1977487"/>
            <a:ext cx="3427672" cy="1645505"/>
            <a:chOff x="8539513" y="1975101"/>
            <a:chExt cx="3428158" cy="1645738"/>
          </a:xfrm>
        </p:grpSpPr>
        <p:sp>
          <p:nvSpPr>
            <p:cNvPr id="32" name="Rectangle 31"/>
            <p:cNvSpPr/>
            <p:nvPr/>
          </p:nvSpPr>
          <p:spPr bwMode="auto">
            <a:xfrm>
              <a:off x="8539513" y="1975101"/>
              <a:ext cx="2970958" cy="1188538"/>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3" name="Rectangle 32"/>
            <p:cNvSpPr/>
            <p:nvPr/>
          </p:nvSpPr>
          <p:spPr bwMode="auto">
            <a:xfrm>
              <a:off x="8691913" y="21275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6" name="Rectangle 35"/>
            <p:cNvSpPr/>
            <p:nvPr/>
          </p:nvSpPr>
          <p:spPr bwMode="auto">
            <a:xfrm>
              <a:off x="8844313" y="22799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endPar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endParaRPr>
            </a:p>
          </p:txBody>
        </p:sp>
        <p:sp>
          <p:nvSpPr>
            <p:cNvPr id="37" name="Rectangle 36"/>
            <p:cNvSpPr/>
            <p:nvPr/>
          </p:nvSpPr>
          <p:spPr bwMode="auto">
            <a:xfrm>
              <a:off x="8996713" y="2432301"/>
              <a:ext cx="2970958" cy="1188538"/>
            </a:xfrm>
            <a:prstGeom prst="rect">
              <a:avLst/>
            </a:prstGeom>
            <a:solidFill>
              <a:srgbClr val="D83B01"/>
            </a:solidFill>
            <a:ln w="25400" cap="flat" cmpd="sng" algn="ctr">
              <a:solidFill>
                <a:srgbClr val="ED7D31"/>
              </a:solid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b="1"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FRAMEWORK ASSEMBLIES</a:t>
              </a:r>
            </a:p>
          </p:txBody>
        </p:sp>
      </p:grpSp>
      <p:sp>
        <p:nvSpPr>
          <p:cNvPr id="39" name="Rectangle 38"/>
          <p:cNvSpPr/>
          <p:nvPr/>
        </p:nvSpPr>
        <p:spPr bwMode="auto">
          <a:xfrm>
            <a:off x="5171529" y="4758564"/>
            <a:ext cx="2970536" cy="1188369"/>
          </a:xfrm>
          <a:prstGeom prst="rect">
            <a:avLst/>
          </a:prstGeom>
          <a:solidFill>
            <a:schemeClr val="accent1">
              <a:lumMod val="50000"/>
            </a:schemeClr>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UNSUPPORTED EXTENSION</a:t>
            </a:r>
          </a:p>
        </p:txBody>
      </p:sp>
      <p:cxnSp>
        <p:nvCxnSpPr>
          <p:cNvPr id="40" name="Straight Arrow Connector 39"/>
          <p:cNvCxnSpPr>
            <a:cxnSpLocks/>
            <a:stCxn id="28" idx="3"/>
            <a:endCxn id="39" idx="1"/>
          </p:cNvCxnSpPr>
          <p:nvPr/>
        </p:nvCxnSpPr>
        <p:spPr>
          <a:xfrm>
            <a:off x="4031776" y="4076379"/>
            <a:ext cx="1139753" cy="1276369"/>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bwMode="auto">
          <a:xfrm>
            <a:off x="1061240" y="1977487"/>
            <a:ext cx="2970536" cy="1188369"/>
          </a:xfrm>
          <a:prstGeom prst="rect">
            <a:avLst/>
          </a:prstGeom>
          <a:solidFill>
            <a:srgbClr val="D83B01"/>
          </a:solidFill>
          <a:ln w="25400" cap="flat" cmpd="sng" algn="ctr">
            <a:noFill/>
            <a:prstDash val="solid"/>
            <a:headEnd type="none" w="med" len="med"/>
            <a:tailEnd type="none" w="med" len="med"/>
          </a:ln>
          <a:effectLst/>
        </p:spPr>
        <p:txBody>
          <a:bodyPr vert="horz" wrap="square" lIns="182801" tIns="146241" rIns="182801" bIns="146241" numCol="1" rtlCol="0" anchor="ctr" anchorCtr="0" compatLnSpc="1">
            <a:prstTxWarp prst="textNoShape">
              <a:avLst/>
            </a:prstTxWarp>
          </a:bodyPr>
          <a:lstStyle/>
          <a:p>
            <a:pPr algn="ctr" defTabSz="912188">
              <a:lnSpc>
                <a:spcPct val="90000"/>
              </a:lnSpc>
              <a:defRPr/>
            </a:pPr>
            <a:r>
              <a:rPr lang="en-US" sz="2000" kern="0" dirty="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rPr>
              <a:t>YOUR .NET APPLICATION</a:t>
            </a:r>
          </a:p>
        </p:txBody>
      </p:sp>
      <p:cxnSp>
        <p:nvCxnSpPr>
          <p:cNvPr id="43" name="Straight Arrow Connector 42"/>
          <p:cNvCxnSpPr>
            <a:cxnSpLocks/>
            <a:stCxn id="41" idx="3"/>
            <a:endCxn id="32" idx="1"/>
          </p:cNvCxnSpPr>
          <p:nvPr/>
        </p:nvCxnSpPr>
        <p:spPr>
          <a:xfrm>
            <a:off x="4031777" y="2571672"/>
            <a:ext cx="450740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6" name="Explosion: 8 Points 55"/>
          <p:cNvSpPr/>
          <p:nvPr/>
        </p:nvSpPr>
        <p:spPr>
          <a:xfrm>
            <a:off x="8753274" y="4428343"/>
            <a:ext cx="3069502" cy="1689220"/>
          </a:xfrm>
          <a:prstGeom prst="irregularSeal1">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1746"/>
            <a:r>
              <a:rPr lang="en-US" sz="2448" dirty="0">
                <a:solidFill>
                  <a:prstClr val="white"/>
                </a:solidFill>
                <a:latin typeface="Calibri" panose="020F0502020204030204"/>
              </a:rPr>
              <a:t>EXCEPTION</a:t>
            </a:r>
          </a:p>
        </p:txBody>
      </p:sp>
      <p:cxnSp>
        <p:nvCxnSpPr>
          <p:cNvPr id="61" name="Straight Arrow Connector 60"/>
          <p:cNvCxnSpPr>
            <a:cxnSpLocks/>
            <a:stCxn id="28" idx="3"/>
            <a:endCxn id="30" idx="1"/>
          </p:cNvCxnSpPr>
          <p:nvPr/>
        </p:nvCxnSpPr>
        <p:spPr>
          <a:xfrm>
            <a:off x="4031776" y="4076379"/>
            <a:ext cx="113975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8077786" y="4094419"/>
            <a:ext cx="2573140" cy="707886"/>
          </a:xfrm>
          <a:prstGeom prst="rect">
            <a:avLst/>
          </a:prstGeom>
          <a:noFill/>
        </p:spPr>
        <p:txBody>
          <a:bodyPr wrap="none" rtlCol="0">
            <a:spAutoFit/>
          </a:bodyPr>
          <a:lstStyle/>
          <a:p>
            <a:pPr algn="r" defTabSz="621746"/>
            <a:r>
              <a:rPr lang="en-US" sz="2000" dirty="0">
                <a:solidFill>
                  <a:prstClr val="black"/>
                </a:solidFill>
                <a:latin typeface="Segoe UI Semibold" panose="020B0702040204020203" pitchFamily="34" charset="0"/>
                <a:cs typeface="Segoe UI Semibold" panose="020B0702040204020203" pitchFamily="34" charset="0"/>
              </a:rPr>
              <a:t>TYPE</a:t>
            </a:r>
          </a:p>
          <a:p>
            <a:pPr defTabSz="621746"/>
            <a:r>
              <a:rPr lang="en-US" sz="2000" dirty="0">
                <a:solidFill>
                  <a:prstClr val="black"/>
                </a:solidFill>
                <a:latin typeface="Segoe UI Semibold" panose="020B0702040204020203" pitchFamily="34" charset="0"/>
                <a:cs typeface="Segoe UI Semibold" panose="020B0702040204020203" pitchFamily="34" charset="0"/>
              </a:rPr>
              <a:t>FORWARDING</a:t>
            </a:r>
          </a:p>
        </p:txBody>
      </p:sp>
      <p:cxnSp>
        <p:nvCxnSpPr>
          <p:cNvPr id="65" name="Straight Arrow Connector 64"/>
          <p:cNvCxnSpPr>
            <a:cxnSpLocks/>
            <a:stCxn id="41" idx="2"/>
            <a:endCxn id="28" idx="0"/>
          </p:cNvCxnSpPr>
          <p:nvPr/>
        </p:nvCxnSpPr>
        <p:spPr>
          <a:xfrm>
            <a:off x="2546508" y="3165856"/>
            <a:ext cx="0" cy="31633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86724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64"/>
                                        </p:tgtEl>
                                      </p:cBhvr>
                                    </p:animEffect>
                                    <p:set>
                                      <p:cBhvr>
                                        <p:cTn id="40" dur="1" fill="hold">
                                          <p:stCondLst>
                                            <p:cond delay="499"/>
                                          </p:stCondLst>
                                        </p:cTn>
                                        <p:tgtEl>
                                          <p:spTgt spid="6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animBg="1"/>
      <p:bldP spid="41" grpId="0" animBg="1"/>
      <p:bldP spid="56" grpId="0" animBg="1"/>
      <p:bldP spid="64" grpId="0"/>
      <p:bldP spid="6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8493015" y="4446351"/>
            <a:ext cx="3887546" cy="1993422"/>
            <a:chOff x="1767446" y="3269672"/>
            <a:chExt cx="2858749" cy="1465884"/>
          </a:xfrm>
        </p:grpSpPr>
        <p:grpSp>
          <p:nvGrpSpPr>
            <p:cNvPr id="28" name="Group 27"/>
            <p:cNvGrpSpPr/>
            <p:nvPr/>
          </p:nvGrpSpPr>
          <p:grpSpPr>
            <a:xfrm rot="10800000">
              <a:off x="1767446" y="3269672"/>
              <a:ext cx="383969" cy="1266702"/>
              <a:chOff x="1516083" y="1314202"/>
              <a:chExt cx="383969" cy="1266702"/>
            </a:xfrm>
          </p:grpSpPr>
          <p:cxnSp>
            <p:nvCxnSpPr>
              <p:cNvPr id="34" name="Straight Connector 33"/>
              <p:cNvCxnSpPr/>
              <p:nvPr/>
            </p:nvCxnSpPr>
            <p:spPr>
              <a:xfrm>
                <a:off x="1708067" y="1644732"/>
                <a:ext cx="0" cy="936172"/>
              </a:xfrm>
              <a:prstGeom prst="line">
                <a:avLst/>
              </a:prstGeom>
              <a:solidFill>
                <a:schemeClr val="accent5"/>
              </a:solidFill>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516083" y="1314202"/>
                <a:ext cx="383969" cy="383969"/>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grpSp>
        <p:sp>
          <p:nvSpPr>
            <p:cNvPr id="33" name="TextBox 32"/>
            <p:cNvSpPr txBox="1"/>
            <p:nvPr/>
          </p:nvSpPr>
          <p:spPr>
            <a:xfrm>
              <a:off x="2182620" y="3928890"/>
              <a:ext cx="2443575" cy="806666"/>
            </a:xfrm>
            <a:prstGeom prst="rect">
              <a:avLst/>
            </a:prstGeom>
            <a:noFill/>
          </p:spPr>
          <p:txBody>
            <a:bodyPr wrap="none" rtlCol="0">
              <a:spAutoFit/>
            </a:bodyPr>
            <a:lstStyle/>
            <a:p>
              <a:r>
                <a:rPr lang="en-US" sz="3264" dirty="0">
                  <a:solidFill>
                    <a:schemeClr val="bg1"/>
                  </a:solidFill>
                  <a:latin typeface="Segoe UI Light" panose="020B0502040204020203" pitchFamily="34" charset="0"/>
                  <a:cs typeface="Segoe UI Light" panose="020B0502040204020203" pitchFamily="34" charset="0"/>
                </a:rPr>
                <a:t>.NET Core 2.0</a:t>
              </a:r>
            </a:p>
            <a:p>
              <a:r>
                <a:rPr lang="en-US" sz="3264" dirty="0">
                  <a:solidFill>
                    <a:schemeClr val="bg1"/>
                  </a:solidFill>
                  <a:latin typeface="Segoe UI Light" panose="020B0502040204020203" pitchFamily="34" charset="0"/>
                  <a:cs typeface="Segoe UI Light" panose="020B0502040204020203" pitchFamily="34" charset="0"/>
                </a:rPr>
                <a:t>.NET Standard 2.0</a:t>
              </a:r>
            </a:p>
          </p:txBody>
        </p:sp>
      </p:grpSp>
      <p:sp>
        <p:nvSpPr>
          <p:cNvPr id="3" name="Title 2"/>
          <p:cNvSpPr>
            <a:spLocks noGrp="1"/>
          </p:cNvSpPr>
          <p:nvPr>
            <p:ph type="title"/>
          </p:nvPr>
        </p:nvSpPr>
        <p:spPr/>
        <p:txBody>
          <a:bodyPr/>
          <a:lstStyle/>
          <a:p>
            <a:r>
              <a:rPr lang="en-US" dirty="0"/>
              <a:t>.NET Core Releases</a:t>
            </a:r>
          </a:p>
        </p:txBody>
      </p:sp>
      <p:grpSp>
        <p:nvGrpSpPr>
          <p:cNvPr id="30" name="Group 29"/>
          <p:cNvGrpSpPr/>
          <p:nvPr/>
        </p:nvGrpSpPr>
        <p:grpSpPr>
          <a:xfrm>
            <a:off x="1066716" y="2415266"/>
            <a:ext cx="3043609" cy="2031084"/>
            <a:chOff x="783773" y="1776092"/>
            <a:chExt cx="2238151" cy="1493580"/>
          </a:xfrm>
        </p:grpSpPr>
        <p:grpSp>
          <p:nvGrpSpPr>
            <p:cNvPr id="12" name="Group 11"/>
            <p:cNvGrpSpPr/>
            <p:nvPr/>
          </p:nvGrpSpPr>
          <p:grpSpPr>
            <a:xfrm>
              <a:off x="783773" y="2002970"/>
              <a:ext cx="383969" cy="1266702"/>
              <a:chOff x="1516083" y="1314202"/>
              <a:chExt cx="383969" cy="1266702"/>
            </a:xfrm>
          </p:grpSpPr>
          <p:cxnSp>
            <p:nvCxnSpPr>
              <p:cNvPr id="11" name="Straight Connector 10"/>
              <p:cNvCxnSpPr/>
              <p:nvPr/>
            </p:nvCxnSpPr>
            <p:spPr>
              <a:xfrm>
                <a:off x="1708067" y="1644732"/>
                <a:ext cx="0" cy="936172"/>
              </a:xfrm>
              <a:prstGeom prst="line">
                <a:avLst/>
              </a:prstGeom>
              <a:solidFill>
                <a:schemeClr val="accent5"/>
              </a:solidFill>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516083" y="1314202"/>
                <a:ext cx="383969" cy="3839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grpSp>
        <p:sp>
          <p:nvSpPr>
            <p:cNvPr id="13" name="TextBox 12"/>
            <p:cNvSpPr txBox="1"/>
            <p:nvPr/>
          </p:nvSpPr>
          <p:spPr>
            <a:xfrm>
              <a:off x="1167742" y="1776092"/>
              <a:ext cx="1854182" cy="806667"/>
            </a:xfrm>
            <a:prstGeom prst="rect">
              <a:avLst/>
            </a:prstGeom>
            <a:noFill/>
          </p:spPr>
          <p:txBody>
            <a:bodyPr wrap="none" rtlCol="0">
              <a:spAutoFit/>
            </a:bodyPr>
            <a:lstStyle/>
            <a:p>
              <a:r>
                <a:rPr lang="en-US" sz="3264" dirty="0">
                  <a:solidFill>
                    <a:schemeClr val="bg1"/>
                  </a:solidFill>
                  <a:latin typeface="Segoe UI Light" panose="020B0502040204020203" pitchFamily="34" charset="0"/>
                  <a:cs typeface="Segoe UI Light" panose="020B0502040204020203" pitchFamily="34" charset="0"/>
                </a:rPr>
                <a:t>.NET Core 1.0</a:t>
              </a:r>
            </a:p>
            <a:p>
              <a:r>
                <a:rPr lang="en-US" sz="3264" dirty="0">
                  <a:solidFill>
                    <a:schemeClr val="bg1"/>
                  </a:solidFill>
                  <a:latin typeface="Segoe UI Light" panose="020B0502040204020203" pitchFamily="34" charset="0"/>
                  <a:cs typeface="Segoe UI Light" panose="020B0502040204020203" pitchFamily="34" charset="0"/>
                </a:rPr>
                <a:t>June 2016</a:t>
              </a:r>
            </a:p>
          </p:txBody>
        </p:sp>
      </p:grpSp>
      <p:grpSp>
        <p:nvGrpSpPr>
          <p:cNvPr id="31" name="Group 30"/>
          <p:cNvGrpSpPr/>
          <p:nvPr/>
        </p:nvGrpSpPr>
        <p:grpSpPr>
          <a:xfrm>
            <a:off x="2404390" y="4446350"/>
            <a:ext cx="3110475" cy="1993423"/>
            <a:chOff x="1767446" y="3269672"/>
            <a:chExt cx="2287322" cy="1465885"/>
          </a:xfrm>
        </p:grpSpPr>
        <p:grpSp>
          <p:nvGrpSpPr>
            <p:cNvPr id="14" name="Group 13"/>
            <p:cNvGrpSpPr/>
            <p:nvPr/>
          </p:nvGrpSpPr>
          <p:grpSpPr>
            <a:xfrm rot="10800000">
              <a:off x="1767446" y="3269672"/>
              <a:ext cx="383969" cy="1266702"/>
              <a:chOff x="1516083" y="1314202"/>
              <a:chExt cx="383969" cy="1266702"/>
            </a:xfrm>
          </p:grpSpPr>
          <p:cxnSp>
            <p:nvCxnSpPr>
              <p:cNvPr id="16" name="Straight Connector 15"/>
              <p:cNvCxnSpPr/>
              <p:nvPr/>
            </p:nvCxnSpPr>
            <p:spPr>
              <a:xfrm>
                <a:off x="1708067" y="1644732"/>
                <a:ext cx="0" cy="936172"/>
              </a:xfrm>
              <a:prstGeom prst="line">
                <a:avLst/>
              </a:prstGeom>
              <a:solidFill>
                <a:schemeClr val="accent5"/>
              </a:solidFill>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516083" y="1314202"/>
                <a:ext cx="383969" cy="383969"/>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grpSp>
        <p:sp>
          <p:nvSpPr>
            <p:cNvPr id="17" name="TextBox 16"/>
            <p:cNvSpPr txBox="1"/>
            <p:nvPr/>
          </p:nvSpPr>
          <p:spPr>
            <a:xfrm>
              <a:off x="2182620" y="3928890"/>
              <a:ext cx="1872148" cy="806667"/>
            </a:xfrm>
            <a:prstGeom prst="rect">
              <a:avLst/>
            </a:prstGeom>
            <a:noFill/>
          </p:spPr>
          <p:txBody>
            <a:bodyPr wrap="none" rtlCol="0">
              <a:spAutoFit/>
            </a:bodyPr>
            <a:lstStyle/>
            <a:p>
              <a:r>
                <a:rPr lang="en-US" sz="3264" dirty="0">
                  <a:solidFill>
                    <a:schemeClr val="bg1"/>
                  </a:solidFill>
                  <a:latin typeface="Segoe UI Light" panose="020B0502040204020203" pitchFamily="34" charset="0"/>
                  <a:cs typeface="Segoe UI Light" panose="020B0502040204020203" pitchFamily="34" charset="0"/>
                </a:rPr>
                <a:t>.NET Core 1.1</a:t>
              </a:r>
            </a:p>
            <a:p>
              <a:r>
                <a:rPr lang="en-US" sz="3264" dirty="0">
                  <a:solidFill>
                    <a:schemeClr val="bg1"/>
                  </a:solidFill>
                  <a:latin typeface="Segoe UI Light" panose="020B0502040204020203" pitchFamily="34" charset="0"/>
                  <a:cs typeface="Segoe UI Light" panose="020B0502040204020203" pitchFamily="34" charset="0"/>
                </a:rPr>
                <a:t>October 2016</a:t>
              </a:r>
            </a:p>
          </p:txBody>
        </p:sp>
      </p:grpSp>
      <p:grpSp>
        <p:nvGrpSpPr>
          <p:cNvPr id="32" name="Group 31"/>
          <p:cNvGrpSpPr/>
          <p:nvPr/>
        </p:nvGrpSpPr>
        <p:grpSpPr>
          <a:xfrm>
            <a:off x="6236603" y="2415266"/>
            <a:ext cx="2065780" cy="2026511"/>
            <a:chOff x="6379030" y="1776092"/>
            <a:chExt cx="1519090" cy="1490217"/>
          </a:xfrm>
        </p:grpSpPr>
        <p:grpSp>
          <p:nvGrpSpPr>
            <p:cNvPr id="18" name="Group 17"/>
            <p:cNvGrpSpPr/>
            <p:nvPr/>
          </p:nvGrpSpPr>
          <p:grpSpPr>
            <a:xfrm>
              <a:off x="6379030" y="1999607"/>
              <a:ext cx="383969" cy="1266702"/>
              <a:chOff x="1516083" y="1314202"/>
              <a:chExt cx="383969" cy="1266702"/>
            </a:xfrm>
          </p:grpSpPr>
          <p:cxnSp>
            <p:nvCxnSpPr>
              <p:cNvPr id="20" name="Straight Connector 19"/>
              <p:cNvCxnSpPr/>
              <p:nvPr/>
            </p:nvCxnSpPr>
            <p:spPr>
              <a:xfrm>
                <a:off x="1708067" y="1644732"/>
                <a:ext cx="0" cy="936172"/>
              </a:xfrm>
              <a:prstGeom prst="line">
                <a:avLst/>
              </a:prstGeom>
              <a:solidFill>
                <a:schemeClr val="accent5"/>
              </a:solidFill>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516083" y="1314202"/>
                <a:ext cx="383969" cy="383969"/>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p>
            </p:txBody>
          </p:sp>
        </p:grpSp>
        <p:sp>
          <p:nvSpPr>
            <p:cNvPr id="21" name="TextBox 20"/>
            <p:cNvSpPr txBox="1"/>
            <p:nvPr/>
          </p:nvSpPr>
          <p:spPr>
            <a:xfrm>
              <a:off x="6762999" y="1776092"/>
              <a:ext cx="1135121" cy="437282"/>
            </a:xfrm>
            <a:prstGeom prst="rect">
              <a:avLst/>
            </a:prstGeom>
            <a:noFill/>
          </p:spPr>
          <p:txBody>
            <a:bodyPr wrap="none" rtlCol="0">
              <a:spAutoFit/>
            </a:bodyPr>
            <a:lstStyle/>
            <a:p>
              <a:r>
                <a:rPr lang="en-US" sz="3264" dirty="0">
                  <a:solidFill>
                    <a:schemeClr val="bg1"/>
                  </a:solidFill>
                  <a:latin typeface="Segoe UI Light" panose="020B0502040204020203" pitchFamily="34" charset="0"/>
                  <a:cs typeface="Segoe UI Light" panose="020B0502040204020203" pitchFamily="34" charset="0"/>
                </a:rPr>
                <a:t>VS 2017</a:t>
              </a:r>
            </a:p>
          </p:txBody>
        </p:sp>
      </p:grpSp>
      <p:cxnSp>
        <p:nvCxnSpPr>
          <p:cNvPr id="5" name="Straight Connector 4"/>
          <p:cNvCxnSpPr>
            <a:cxnSpLocks/>
          </p:cNvCxnSpPr>
          <p:nvPr/>
        </p:nvCxnSpPr>
        <p:spPr>
          <a:xfrm>
            <a:off x="366923" y="4446350"/>
            <a:ext cx="11842583" cy="0"/>
          </a:xfrm>
          <a:prstGeom prst="line">
            <a:avLst/>
          </a:prstGeom>
          <a:ln w="76200">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208837" y="3369413"/>
            <a:ext cx="4038117" cy="836191"/>
          </a:xfrm>
          <a:prstGeom prst="wedgeEllipseCallout">
            <a:avLst>
              <a:gd name="adj1" fmla="val -38703"/>
              <a:gd name="adj2" fmla="val -98840"/>
            </a:avLst>
          </a:prstGeom>
          <a:solidFill>
            <a:schemeClr val="bg1"/>
          </a:solidFill>
          <a:ln>
            <a:noFill/>
          </a:ln>
        </p:spPr>
        <p:txBody>
          <a:bodyPr wrap="square" rtlCol="0">
            <a:spAutoFit/>
          </a:bodyPr>
          <a:lstStyle/>
          <a:p>
            <a:r>
              <a:rPr lang="en-US" sz="3264" dirty="0">
                <a:solidFill>
                  <a:srgbClr val="ED7D31"/>
                </a:solidFill>
                <a:latin typeface="Segoe UI" panose="020B0502040204020203" pitchFamily="34" charset="0"/>
                <a:cs typeface="Segoe UI" panose="020B0502040204020203" pitchFamily="34" charset="0"/>
              </a:rPr>
              <a:t>RTM Tooling!</a:t>
            </a:r>
          </a:p>
        </p:txBody>
      </p:sp>
    </p:spTree>
    <p:extLst>
      <p:ext uri="{BB962C8B-B14F-4D97-AF65-F5344CB8AC3E}">
        <p14:creationId xmlns:p14="http://schemas.microsoft.com/office/powerpoint/2010/main" val="28211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2806" y="1236016"/>
            <a:ext cx="2971379" cy="4022790"/>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82854" tIns="146283" rIns="182854" bIns="146283" rtlCol="0" anchor="ctr">
              <a:noAutofit/>
            </a:bodyPr>
            <a:lstStyle/>
            <a:p>
              <a:pPr defTabSz="914072">
                <a:lnSpc>
                  <a:spcPct val="90000"/>
                </a:lnSpc>
              </a:pPr>
              <a:r>
                <a:rPr lang="en-US" sz="20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739865" y="1236016"/>
            <a:ext cx="2971379" cy="4022790"/>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.NET CORE</a:t>
              </a:r>
            </a:p>
          </p:txBody>
        </p:sp>
      </p:grpSp>
      <p:grpSp>
        <p:nvGrpSpPr>
          <p:cNvPr id="52" name="Group 51"/>
          <p:cNvGrpSpPr/>
          <p:nvPr/>
        </p:nvGrpSpPr>
        <p:grpSpPr>
          <a:xfrm>
            <a:off x="7756925" y="1236017"/>
            <a:ext cx="2971379" cy="402279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XAMARIN</a:t>
              </a:r>
            </a:p>
          </p:txBody>
        </p:sp>
      </p:grpSp>
      <p:sp>
        <p:nvSpPr>
          <p:cNvPr id="56" name="TextBox 55"/>
          <p:cNvSpPr txBox="1"/>
          <p:nvPr/>
        </p:nvSpPr>
        <p:spPr>
          <a:xfrm>
            <a:off x="1722806" y="1967425"/>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899973" y="1967425"/>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b="1" dirty="0">
                <a:latin typeface="Calibri" panose="020F0502020204030204"/>
              </a:rPr>
              <a:t>APP</a:t>
            </a:r>
          </a:p>
          <a:p>
            <a:pPr defTabSz="1243253"/>
            <a:r>
              <a:rPr lang="en-US" sz="1599" b="1" dirty="0">
                <a:latin typeface="Calibri" panose="020F0502020204030204"/>
              </a:rPr>
              <a:t>MODELS</a:t>
            </a:r>
          </a:p>
        </p:txBody>
      </p:sp>
      <p:sp>
        <p:nvSpPr>
          <p:cNvPr id="61" name="TextBox 60"/>
          <p:cNvSpPr txBox="1"/>
          <p:nvPr/>
        </p:nvSpPr>
        <p:spPr>
          <a:xfrm>
            <a:off x="1722806" y="3613092"/>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899973" y="3613092"/>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BASE</a:t>
            </a:r>
          </a:p>
          <a:p>
            <a:pPr defTabSz="1243253"/>
            <a:r>
              <a:rPr lang="en-US" sz="1599" dirty="0">
                <a:latin typeface="Calibri" panose="020F0502020204030204"/>
              </a:rPr>
              <a:t>LIBRARIES</a:t>
            </a:r>
          </a:p>
        </p:txBody>
      </p:sp>
      <p:grpSp>
        <p:nvGrpSpPr>
          <p:cNvPr id="63" name="Group 62"/>
          <p:cNvGrpSpPr/>
          <p:nvPr/>
        </p:nvGrpSpPr>
        <p:grpSpPr>
          <a:xfrm>
            <a:off x="1722805" y="5258759"/>
            <a:ext cx="9005562" cy="1142838"/>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1243253"/>
              <a:r>
                <a:rPr lang="en-US" sz="1599" b="1" dirty="0">
                  <a:gradFill>
                    <a:gsLst>
                      <a:gs pos="2804">
                        <a:srgbClr val="505050"/>
                      </a:gs>
                      <a:gs pos="26000">
                        <a:srgbClr val="505050"/>
                      </a:gs>
                    </a:gsLst>
                    <a:lin ang="5400000" scaled="1"/>
                  </a:gradFill>
                  <a:latin typeface="Calibri" panose="020F0502020204030204"/>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COMMON INFRASTRUCTURE</a:t>
              </a:r>
            </a:p>
          </p:txBody>
        </p:sp>
      </p:grpSp>
      <p:sp>
        <p:nvSpPr>
          <p:cNvPr id="26" name="TextBox 25"/>
          <p:cNvSpPr txBox="1"/>
          <p:nvPr/>
        </p:nvSpPr>
        <p:spPr>
          <a:xfrm>
            <a:off x="1813861"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Base Class Library</a:t>
            </a:r>
          </a:p>
        </p:txBody>
      </p:sp>
      <p:sp>
        <p:nvSpPr>
          <p:cNvPr id="29" name="TextBox 28"/>
          <p:cNvSpPr txBox="1"/>
          <p:nvPr/>
        </p:nvSpPr>
        <p:spPr>
          <a:xfrm>
            <a:off x="4830919"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 Core Library</a:t>
            </a:r>
          </a:p>
        </p:txBody>
      </p:sp>
      <p:sp>
        <p:nvSpPr>
          <p:cNvPr id="31" name="TextBox 30"/>
          <p:cNvSpPr txBox="1"/>
          <p:nvPr/>
        </p:nvSpPr>
        <p:spPr>
          <a:xfrm>
            <a:off x="7847978"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Mono Class Library</a:t>
            </a:r>
          </a:p>
        </p:txBody>
      </p:sp>
      <p:grpSp>
        <p:nvGrpSpPr>
          <p:cNvPr id="5" name="Group 4"/>
          <p:cNvGrpSpPr/>
          <p:nvPr/>
        </p:nvGrpSpPr>
        <p:grpSpPr>
          <a:xfrm>
            <a:off x="1813861" y="2127422"/>
            <a:ext cx="2788525" cy="1234266"/>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4830952" y="2127422"/>
            <a:ext cx="2788525" cy="1234266"/>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7848043" y="2127422"/>
            <a:ext cx="2788525" cy="1234266"/>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today—reusing code</a:t>
            </a:r>
          </a:p>
        </p:txBody>
      </p:sp>
      <p:sp>
        <p:nvSpPr>
          <p:cNvPr id="42" name="Rectangle 41"/>
          <p:cNvSpPr/>
          <p:nvPr/>
        </p:nvSpPr>
        <p:spPr bwMode="auto">
          <a:xfrm>
            <a:off x="882" y="1108897"/>
            <a:ext cx="12303414" cy="5385928"/>
          </a:xfrm>
          <a:prstGeom prst="rect">
            <a:avLst/>
          </a:prstGeom>
          <a:solidFill>
            <a:srgbClr val="ED7D31">
              <a:alpha val="4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1052" fontAlgn="base">
              <a:spcBef>
                <a:spcPct val="0"/>
              </a:spcBef>
              <a:spcAft>
                <a:spcPct val="0"/>
              </a:spcAft>
            </a:pPr>
            <a:endParaRPr lang="en-US" sz="2040" dirty="0">
              <a:gradFill>
                <a:gsLst>
                  <a:gs pos="5439">
                    <a:srgbClr val="F8F8F8"/>
                  </a:gs>
                  <a:gs pos="10000">
                    <a:srgbClr val="F8F8F8"/>
                  </a:gs>
                </a:gsLst>
                <a:lin ang="5400000" scaled="0"/>
              </a:gradFill>
              <a:latin typeface="Calibri" panose="020F0502020204030204"/>
            </a:endParaRPr>
          </a:p>
        </p:txBody>
      </p:sp>
      <p:sp>
        <p:nvSpPr>
          <p:cNvPr id="43" name="Rectangle 42"/>
          <p:cNvSpPr/>
          <p:nvPr/>
        </p:nvSpPr>
        <p:spPr bwMode="auto">
          <a:xfrm>
            <a:off x="3084012" y="2577298"/>
            <a:ext cx="8323022" cy="2987700"/>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914271" tIns="146097" rIns="182621" bIns="146097" numCol="1" spcCol="0" rtlCol="0" fromWordArt="0" anchor="ctr" anchorCtr="0" forceAA="0" compatLnSpc="1">
            <a:prstTxWarp prst="textNoShape">
              <a:avLst/>
            </a:prstTxWarp>
            <a:noAutofit/>
          </a:bodyPr>
          <a:lstStyle/>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Difficult to reuse skills</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Need to master 3+1 base class libraries</a:t>
            </a:r>
          </a:p>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Difficult to reuse code</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Need to target a small common denominator</a:t>
            </a:r>
          </a:p>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Difficult to innovate</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Need implementations on each platform</a:t>
            </a:r>
          </a:p>
        </p:txBody>
      </p:sp>
      <p:sp>
        <p:nvSpPr>
          <p:cNvPr id="46" name="Pentagon 37"/>
          <p:cNvSpPr/>
          <p:nvPr/>
        </p:nvSpPr>
        <p:spPr bwMode="auto">
          <a:xfrm>
            <a:off x="1151221" y="2577298"/>
            <a:ext cx="2742811" cy="2987700"/>
          </a:xfrm>
          <a:prstGeom prst="homePlate">
            <a:avLst>
              <a:gd name="adj" fmla="val 25983"/>
            </a:avLst>
          </a:prstGeom>
          <a:solidFill>
            <a:schemeClr val="accent1"/>
          </a:solidFill>
        </p:spPr>
        <p:txBody>
          <a:bodyPr wrap="square" lIns="182854" tIns="146283" rIns="182854" bIns="146283" rtlCol="0" anchor="ctr">
            <a:noAutofit/>
          </a:bodyPr>
          <a:lstStyle/>
          <a:p>
            <a:pPr defTabSz="914072">
              <a:lnSpc>
                <a:spcPct val="90000"/>
              </a:lnSpc>
            </a:pPr>
            <a:r>
              <a:rPr lang="en-US" sz="24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CHALLENGES</a:t>
            </a:r>
          </a:p>
        </p:txBody>
      </p:sp>
    </p:spTree>
    <p:extLst>
      <p:ext uri="{BB962C8B-B14F-4D97-AF65-F5344CB8AC3E}">
        <p14:creationId xmlns:p14="http://schemas.microsoft.com/office/powerpoint/2010/main" val="2863871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2806" y="1236016"/>
            <a:ext cx="2971379" cy="4022790"/>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82854" tIns="146283" rIns="182854" bIns="146283" rtlCol="0" anchor="ctr">
              <a:noAutofit/>
            </a:bodyPr>
            <a:lstStyle/>
            <a:p>
              <a:pPr defTabSz="914072">
                <a:lnSpc>
                  <a:spcPct val="90000"/>
                </a:lnSpc>
              </a:pPr>
              <a:r>
                <a:rPr lang="en-US" sz="20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739865" y="1236016"/>
            <a:ext cx="2971379" cy="4022790"/>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.NET CORE</a:t>
              </a:r>
            </a:p>
          </p:txBody>
        </p:sp>
      </p:grpSp>
      <p:grpSp>
        <p:nvGrpSpPr>
          <p:cNvPr id="52" name="Group 51"/>
          <p:cNvGrpSpPr/>
          <p:nvPr/>
        </p:nvGrpSpPr>
        <p:grpSpPr>
          <a:xfrm>
            <a:off x="7756925" y="1236017"/>
            <a:ext cx="2971379" cy="402279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XAMARIN</a:t>
              </a:r>
            </a:p>
          </p:txBody>
        </p:sp>
      </p:grpSp>
      <p:sp>
        <p:nvSpPr>
          <p:cNvPr id="56" name="TextBox 55"/>
          <p:cNvSpPr txBox="1"/>
          <p:nvPr/>
        </p:nvSpPr>
        <p:spPr>
          <a:xfrm>
            <a:off x="1722806" y="1967425"/>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899973" y="1967425"/>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b="1" dirty="0">
                <a:latin typeface="Calibri" panose="020F0502020204030204"/>
              </a:rPr>
              <a:t>APP</a:t>
            </a:r>
          </a:p>
          <a:p>
            <a:pPr defTabSz="1243253"/>
            <a:r>
              <a:rPr lang="en-US" sz="1599" b="1" dirty="0">
                <a:latin typeface="Calibri" panose="020F0502020204030204"/>
              </a:rPr>
              <a:t>MODELS</a:t>
            </a:r>
          </a:p>
        </p:txBody>
      </p:sp>
      <p:sp>
        <p:nvSpPr>
          <p:cNvPr id="61" name="TextBox 60"/>
          <p:cNvSpPr txBox="1"/>
          <p:nvPr/>
        </p:nvSpPr>
        <p:spPr>
          <a:xfrm>
            <a:off x="1722806" y="3613092"/>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899973" y="3613092"/>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BASE</a:t>
            </a:r>
          </a:p>
          <a:p>
            <a:pPr defTabSz="1243253"/>
            <a:r>
              <a:rPr lang="en-US" sz="1599" dirty="0">
                <a:latin typeface="Calibri" panose="020F0502020204030204"/>
              </a:rPr>
              <a:t>LIBRARIES</a:t>
            </a:r>
          </a:p>
        </p:txBody>
      </p:sp>
      <p:grpSp>
        <p:nvGrpSpPr>
          <p:cNvPr id="63" name="Group 62"/>
          <p:cNvGrpSpPr/>
          <p:nvPr/>
        </p:nvGrpSpPr>
        <p:grpSpPr>
          <a:xfrm>
            <a:off x="1722805" y="5258759"/>
            <a:ext cx="9005562" cy="1142838"/>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1243253"/>
              <a:r>
                <a:rPr lang="en-US" sz="1599" b="1" dirty="0">
                  <a:gradFill>
                    <a:gsLst>
                      <a:gs pos="2804">
                        <a:srgbClr val="505050"/>
                      </a:gs>
                      <a:gs pos="26000">
                        <a:srgbClr val="505050"/>
                      </a:gs>
                    </a:gsLst>
                    <a:lin ang="5400000" scaled="1"/>
                  </a:gradFill>
                  <a:latin typeface="Calibri" panose="020F0502020204030204"/>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COMMON INFRASTRUCTURE</a:t>
              </a:r>
            </a:p>
          </p:txBody>
        </p:sp>
      </p:grpSp>
      <p:sp>
        <p:nvSpPr>
          <p:cNvPr id="26" name="TextBox 25"/>
          <p:cNvSpPr txBox="1"/>
          <p:nvPr/>
        </p:nvSpPr>
        <p:spPr>
          <a:xfrm>
            <a:off x="1813861"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Base Class Library</a:t>
            </a:r>
          </a:p>
        </p:txBody>
      </p:sp>
      <p:sp>
        <p:nvSpPr>
          <p:cNvPr id="29" name="TextBox 28"/>
          <p:cNvSpPr txBox="1"/>
          <p:nvPr/>
        </p:nvSpPr>
        <p:spPr>
          <a:xfrm>
            <a:off x="4830919"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 Core Library</a:t>
            </a:r>
          </a:p>
        </p:txBody>
      </p:sp>
      <p:sp>
        <p:nvSpPr>
          <p:cNvPr id="31" name="TextBox 30"/>
          <p:cNvSpPr txBox="1"/>
          <p:nvPr/>
        </p:nvSpPr>
        <p:spPr>
          <a:xfrm>
            <a:off x="7847978"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Mono Class Library</a:t>
            </a:r>
          </a:p>
        </p:txBody>
      </p:sp>
      <p:grpSp>
        <p:nvGrpSpPr>
          <p:cNvPr id="5" name="Group 4"/>
          <p:cNvGrpSpPr/>
          <p:nvPr/>
        </p:nvGrpSpPr>
        <p:grpSpPr>
          <a:xfrm>
            <a:off x="1813861" y="2127422"/>
            <a:ext cx="2788525" cy="1234266"/>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4830952" y="2127422"/>
            <a:ext cx="2788525" cy="1234266"/>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7848043" y="2127422"/>
            <a:ext cx="2788525" cy="1234266"/>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tomorrow</a:t>
            </a:r>
          </a:p>
        </p:txBody>
      </p:sp>
      <p:sp>
        <p:nvSpPr>
          <p:cNvPr id="42" name="TextBox 41"/>
          <p:cNvSpPr txBox="1"/>
          <p:nvPr/>
        </p:nvSpPr>
        <p:spPr>
          <a:xfrm>
            <a:off x="1722803" y="3613117"/>
            <a:ext cx="9005562" cy="1554214"/>
          </a:xfrm>
          <a:prstGeom prst="rect">
            <a:avLst/>
          </a:prstGeom>
          <a:solidFill>
            <a:srgbClr val="6019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43253"/>
            <a:r>
              <a:rPr lang="en-US" b="1" dirty="0">
                <a:latin typeface="Calibri" panose="020F0502020204030204"/>
              </a:rPr>
              <a:t>.NET STANDARD LIBRARY</a:t>
            </a:r>
          </a:p>
          <a:p>
            <a:pPr defTabSz="1243253"/>
            <a:r>
              <a:rPr lang="en-US" sz="1801" dirty="0">
                <a:latin typeface="Calibri" panose="020F0502020204030204"/>
              </a:rPr>
              <a:t>One library to rule them all</a:t>
            </a:r>
          </a:p>
        </p:txBody>
      </p:sp>
    </p:spTree>
    <p:extLst>
      <p:ext uri="{BB962C8B-B14F-4D97-AF65-F5344CB8AC3E}">
        <p14:creationId xmlns:p14="http://schemas.microsoft.com/office/powerpoint/2010/main" val="18517300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1722806" y="1236016"/>
            <a:ext cx="2971379" cy="4022790"/>
            <a:chOff x="1719261" y="1582078"/>
            <a:chExt cx="2869373" cy="3945389"/>
          </a:xfrm>
        </p:grpSpPr>
        <p:sp>
          <p:nvSpPr>
            <p:cNvPr id="88" name="Rectangle 87"/>
            <p:cNvSpPr/>
            <p:nvPr/>
          </p:nvSpPr>
          <p:spPr bwMode="auto">
            <a:xfrm>
              <a:off x="1719261" y="1582078"/>
              <a:ext cx="2869373" cy="3945389"/>
            </a:xfrm>
            <a:prstGeom prst="rect">
              <a:avLst/>
            </a:prstGeom>
            <a:solidFill>
              <a:schemeClr val="accent1"/>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9" name="TextBox 88"/>
            <p:cNvSpPr txBox="1"/>
            <p:nvPr/>
          </p:nvSpPr>
          <p:spPr>
            <a:xfrm>
              <a:off x="1719261" y="1582078"/>
              <a:ext cx="2869373" cy="627676"/>
            </a:xfrm>
            <a:prstGeom prst="rect">
              <a:avLst/>
            </a:prstGeom>
            <a:solidFill>
              <a:schemeClr val="accent1">
                <a:lumMod val="75000"/>
              </a:schemeClr>
            </a:solidFill>
          </p:spPr>
          <p:txBody>
            <a:bodyPr wrap="square" lIns="182854" tIns="146283" rIns="182854" bIns="146283" rtlCol="0" anchor="ctr">
              <a:noAutofit/>
            </a:bodyPr>
            <a:lstStyle/>
            <a:p>
              <a:pPr defTabSz="914072">
                <a:lnSpc>
                  <a:spcPct val="90000"/>
                </a:lnSpc>
              </a:pPr>
              <a:r>
                <a:rPr lang="en-US" sz="20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.NET FRAMEWORK</a:t>
              </a:r>
            </a:p>
          </p:txBody>
        </p:sp>
      </p:grpSp>
      <p:grpSp>
        <p:nvGrpSpPr>
          <p:cNvPr id="49" name="Group 48"/>
          <p:cNvGrpSpPr/>
          <p:nvPr/>
        </p:nvGrpSpPr>
        <p:grpSpPr>
          <a:xfrm>
            <a:off x="4739865" y="1236016"/>
            <a:ext cx="2971379" cy="4022790"/>
            <a:chOff x="4604403" y="1582077"/>
            <a:chExt cx="3013825" cy="3945389"/>
          </a:xfrm>
        </p:grpSpPr>
        <p:sp>
          <p:nvSpPr>
            <p:cNvPr id="86" name="Rectangle 85"/>
            <p:cNvSpPr/>
            <p:nvPr/>
          </p:nvSpPr>
          <p:spPr bwMode="auto">
            <a:xfrm>
              <a:off x="4604403" y="1582077"/>
              <a:ext cx="3013825" cy="3945389"/>
            </a:xfrm>
            <a:prstGeom prst="rect">
              <a:avLst/>
            </a:prstGeom>
            <a:solidFill>
              <a:schemeClr val="accent3"/>
            </a:solid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7" name="TextBox 86"/>
            <p:cNvSpPr txBox="1"/>
            <p:nvPr/>
          </p:nvSpPr>
          <p:spPr>
            <a:xfrm>
              <a:off x="4604403" y="1582077"/>
              <a:ext cx="3013825" cy="627676"/>
            </a:xfrm>
            <a:prstGeom prst="rect">
              <a:avLst/>
            </a:prstGeom>
            <a:solidFill>
              <a:schemeClr val="accent3">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.NET CORE</a:t>
              </a:r>
            </a:p>
          </p:txBody>
        </p:sp>
      </p:grpSp>
      <p:grpSp>
        <p:nvGrpSpPr>
          <p:cNvPr id="52" name="Group 51"/>
          <p:cNvGrpSpPr/>
          <p:nvPr/>
        </p:nvGrpSpPr>
        <p:grpSpPr>
          <a:xfrm>
            <a:off x="7756925" y="1236017"/>
            <a:ext cx="2971379" cy="4022790"/>
            <a:chOff x="7489548" y="1582078"/>
            <a:chExt cx="2917390" cy="3945389"/>
          </a:xfrm>
          <a:solidFill>
            <a:schemeClr val="accent6"/>
          </a:solidFill>
        </p:grpSpPr>
        <p:sp>
          <p:nvSpPr>
            <p:cNvPr id="84" name="Rectangle 83"/>
            <p:cNvSpPr/>
            <p:nvPr/>
          </p:nvSpPr>
          <p:spPr bwMode="auto">
            <a:xfrm>
              <a:off x="7489548" y="1582078"/>
              <a:ext cx="2917390" cy="3945389"/>
            </a:xfrm>
            <a:prstGeom prst="rect">
              <a:avLst/>
            </a:prstGeom>
            <a:grpFill/>
            <a:ln w="25400" cap="flat" cmpd="sng" algn="ctr">
              <a:noFill/>
              <a:prstDash val="solid"/>
              <a:headEnd type="none" w="med" len="med"/>
              <a:tailEnd type="none" w="med" len="med"/>
            </a:ln>
            <a:effectLst/>
          </p:spPr>
          <p:txBody>
            <a:bodyPr vert="horz" wrap="square" lIns="182854" tIns="146283" rIns="182854" bIns="146283" numCol="1" rtlCol="0" anchor="t" anchorCtr="0" compatLnSpc="1">
              <a:prstTxWarp prst="textNoShape">
                <a:avLst/>
              </a:prstTxWarp>
            </a:bodyPr>
            <a:lstStyle/>
            <a:p>
              <a:pPr defTabSz="912445">
                <a:lnSpc>
                  <a:spcPct val="90000"/>
                </a:lnSpc>
              </a:pPr>
              <a:r>
                <a:rPr lang="en-US" sz="2800" kern="0" dirty="0">
                  <a:gradFill>
                    <a:gsLst>
                      <a:gs pos="14679">
                        <a:srgbClr val="FFFFFF"/>
                      </a:gs>
                      <a:gs pos="38000">
                        <a:srgbClr val="FFFFFF"/>
                      </a:gs>
                    </a:gsLst>
                    <a:lin ang="5400000" scaled="1"/>
                  </a:gradFill>
                  <a:latin typeface="Segoe UI Light"/>
                </a:rPr>
                <a:t> </a:t>
              </a:r>
            </a:p>
          </p:txBody>
        </p:sp>
        <p:sp>
          <p:nvSpPr>
            <p:cNvPr id="85" name="TextBox 84"/>
            <p:cNvSpPr txBox="1"/>
            <p:nvPr/>
          </p:nvSpPr>
          <p:spPr>
            <a:xfrm>
              <a:off x="7489548" y="1582078"/>
              <a:ext cx="2917390" cy="627676"/>
            </a:xfrm>
            <a:prstGeom prst="rect">
              <a:avLst/>
            </a:prstGeom>
            <a:solidFill>
              <a:schemeClr val="accent6">
                <a:lumMod val="75000"/>
              </a:schemeClr>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algn="l" defTabSz="1243253"/>
              <a:r>
                <a:rPr lang="en-US" b="1" dirty="0">
                  <a:latin typeface="Calibri" panose="020F0502020204030204"/>
                </a:rPr>
                <a:t>XAMARIN</a:t>
              </a:r>
            </a:p>
          </p:txBody>
        </p:sp>
      </p:grpSp>
      <p:sp>
        <p:nvSpPr>
          <p:cNvPr id="56" name="TextBox 55"/>
          <p:cNvSpPr txBox="1"/>
          <p:nvPr/>
        </p:nvSpPr>
        <p:spPr>
          <a:xfrm>
            <a:off x="1722806" y="1967425"/>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0" name="TextBox 59"/>
          <p:cNvSpPr txBox="1"/>
          <p:nvPr/>
        </p:nvSpPr>
        <p:spPr>
          <a:xfrm>
            <a:off x="899973" y="1967425"/>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b="1" dirty="0">
                <a:latin typeface="Calibri" panose="020F0502020204030204"/>
              </a:rPr>
              <a:t>APP</a:t>
            </a:r>
          </a:p>
          <a:p>
            <a:pPr defTabSz="1243253"/>
            <a:r>
              <a:rPr lang="en-US" sz="1599" b="1" dirty="0">
                <a:latin typeface="Calibri" panose="020F0502020204030204"/>
              </a:rPr>
              <a:t>MODELS</a:t>
            </a:r>
          </a:p>
        </p:txBody>
      </p:sp>
      <p:sp>
        <p:nvSpPr>
          <p:cNvPr id="61" name="TextBox 60"/>
          <p:cNvSpPr txBox="1"/>
          <p:nvPr/>
        </p:nvSpPr>
        <p:spPr>
          <a:xfrm>
            <a:off x="1722806" y="3613092"/>
            <a:ext cx="9005562" cy="1554260"/>
          </a:xfrm>
          <a:prstGeom prst="rect">
            <a:avLst/>
          </a:prstGeom>
          <a:solidFill>
            <a:srgbClr val="000000">
              <a:alpha val="20000"/>
            </a:srgbClr>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62" name="TextBox 61"/>
          <p:cNvSpPr txBox="1"/>
          <p:nvPr/>
        </p:nvSpPr>
        <p:spPr>
          <a:xfrm>
            <a:off x="899973" y="3613092"/>
            <a:ext cx="731416" cy="1554260"/>
          </a:xfrm>
          <a:prstGeom prst="rect">
            <a:avLst/>
          </a:prstGeom>
          <a:solidFill>
            <a:srgbClr val="CFCFCF"/>
          </a:solidFill>
        </p:spPr>
        <p:txBody>
          <a:bodyPr vert="vert270" wrap="square" lIns="182854" tIns="146283" rIns="182854" bIns="146283" rtlCol="0" anchor="ctr" anchorCtr="0">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BASE</a:t>
            </a:r>
          </a:p>
          <a:p>
            <a:pPr defTabSz="1243253"/>
            <a:r>
              <a:rPr lang="en-US" sz="1599" dirty="0">
                <a:latin typeface="Calibri" panose="020F0502020204030204"/>
              </a:rPr>
              <a:t>LIBRARIES</a:t>
            </a:r>
          </a:p>
        </p:txBody>
      </p:sp>
      <p:grpSp>
        <p:nvGrpSpPr>
          <p:cNvPr id="63" name="Group 62"/>
          <p:cNvGrpSpPr/>
          <p:nvPr/>
        </p:nvGrpSpPr>
        <p:grpSpPr>
          <a:xfrm>
            <a:off x="1722805" y="5258759"/>
            <a:ext cx="9005562" cy="1142838"/>
            <a:chOff x="1973256" y="5222473"/>
            <a:chExt cx="8553106" cy="1120850"/>
          </a:xfrm>
        </p:grpSpPr>
        <p:sp>
          <p:nvSpPr>
            <p:cNvPr id="79" name="TextBox 78"/>
            <p:cNvSpPr txBox="1"/>
            <p:nvPr/>
          </p:nvSpPr>
          <p:spPr>
            <a:xfrm>
              <a:off x="1973256" y="5222473"/>
              <a:ext cx="8553106" cy="1120850"/>
            </a:xfrm>
            <a:prstGeom prst="rect">
              <a:avLst/>
            </a:prstGeom>
            <a:solidFill>
              <a:schemeClr val="accent5"/>
            </a:solidFill>
          </p:spPr>
          <p:txBody>
            <a:bodyPr wrap="square" lIns="182854" tIns="146283" rIns="182854" bIns="146283" rtlCol="0" anchor="ctr">
              <a:noAutofit/>
            </a:bodyPr>
            <a:lstStyle/>
            <a:p>
              <a:pPr algn="ctr" defTabSz="914072">
                <a:lnSpc>
                  <a:spcPct val="90000"/>
                </a:lnSpc>
              </a:pPr>
              <a:endParaRPr lang="en-US" sz="1599" kern="0" dirty="0">
                <a:solidFill>
                  <a:sysClr val="windowText" lastClr="000000"/>
                </a:solidFill>
                <a:latin typeface="Segoe UI Semilight" panose="020B0402040204020203" pitchFamily="34" charset="0"/>
                <a:cs typeface="Segoe UI Semilight" panose="020B0402040204020203" pitchFamily="34" charset="0"/>
              </a:endParaRPr>
            </a:p>
          </p:txBody>
        </p:sp>
        <p:sp>
          <p:nvSpPr>
            <p:cNvPr id="80" name="TextBox 79"/>
            <p:cNvSpPr txBox="1"/>
            <p:nvPr/>
          </p:nvSpPr>
          <p:spPr>
            <a:xfrm>
              <a:off x="2059735"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kern="0">
                  <a:solidFill>
                    <a:sysClr val="windowText" lastClr="000000"/>
                  </a:solidFill>
                  <a:latin typeface="Segoe UI Semibold" panose="020B0702040204020203" pitchFamily="34" charset="0"/>
                  <a:cs typeface="Segoe UI Semibold" panose="020B0702040204020203" pitchFamily="34" charset="0"/>
                </a:defRPr>
              </a:lvl1pPr>
            </a:lstStyle>
            <a:p>
              <a:pPr defTabSz="1243253"/>
              <a:r>
                <a:rPr lang="en-US" sz="1599" b="1" dirty="0">
                  <a:gradFill>
                    <a:gsLst>
                      <a:gs pos="2804">
                        <a:srgbClr val="505050"/>
                      </a:gs>
                      <a:gs pos="26000">
                        <a:srgbClr val="505050"/>
                      </a:gs>
                    </a:gsLst>
                    <a:lin ang="5400000" scaled="1"/>
                  </a:gradFill>
                  <a:latin typeface="Calibri" panose="020F0502020204030204"/>
                  <a:cs typeface="Segoe UI Semilight" panose="020B0402040204020203" pitchFamily="34" charset="0"/>
                </a:rPr>
                <a:t>Compilers</a:t>
              </a:r>
            </a:p>
          </p:txBody>
        </p:sp>
        <p:sp>
          <p:nvSpPr>
            <p:cNvPr id="81" name="TextBox 80"/>
            <p:cNvSpPr txBox="1"/>
            <p:nvPr/>
          </p:nvSpPr>
          <p:spPr>
            <a:xfrm>
              <a:off x="4925243"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Languages</a:t>
              </a:r>
            </a:p>
          </p:txBody>
        </p:sp>
        <p:sp>
          <p:nvSpPr>
            <p:cNvPr id="82" name="TextBox 81"/>
            <p:cNvSpPr txBox="1"/>
            <p:nvPr/>
          </p:nvSpPr>
          <p:spPr>
            <a:xfrm>
              <a:off x="7790751" y="5715646"/>
              <a:ext cx="2648424" cy="538008"/>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Runtime components</a:t>
              </a:r>
            </a:p>
          </p:txBody>
        </p:sp>
        <p:sp>
          <p:nvSpPr>
            <p:cNvPr id="83" name="TextBox 82"/>
            <p:cNvSpPr txBox="1"/>
            <p:nvPr/>
          </p:nvSpPr>
          <p:spPr>
            <a:xfrm>
              <a:off x="1973256" y="5222474"/>
              <a:ext cx="8553106" cy="403506"/>
            </a:xfrm>
            <a:prstGeom prst="rect">
              <a:avLst/>
            </a:prstGeom>
            <a:solidFill>
              <a:srgbClr val="000000">
                <a:alpha val="10196"/>
              </a:srgbClr>
            </a:solidFill>
          </p:spPr>
          <p:txBody>
            <a:bodyPr wrap="square" lIns="182854" tIns="146283" rIns="182854" bIns="146283"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defTabSz="1243253"/>
              <a:r>
                <a:rPr lang="en-US" sz="1599" dirty="0">
                  <a:latin typeface="Calibri" panose="020F0502020204030204"/>
                </a:rPr>
                <a:t>COMMON INFRASTRUCTURE</a:t>
              </a:r>
            </a:p>
          </p:txBody>
        </p:sp>
      </p:grpSp>
      <p:sp>
        <p:nvSpPr>
          <p:cNvPr id="26" name="TextBox 25"/>
          <p:cNvSpPr txBox="1"/>
          <p:nvPr/>
        </p:nvSpPr>
        <p:spPr>
          <a:xfrm>
            <a:off x="1813861"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Base Class Library</a:t>
            </a:r>
          </a:p>
        </p:txBody>
      </p:sp>
      <p:sp>
        <p:nvSpPr>
          <p:cNvPr id="29" name="TextBox 28"/>
          <p:cNvSpPr txBox="1"/>
          <p:nvPr/>
        </p:nvSpPr>
        <p:spPr>
          <a:xfrm>
            <a:off x="4830919"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 Core Library</a:t>
            </a:r>
          </a:p>
        </p:txBody>
      </p:sp>
      <p:sp>
        <p:nvSpPr>
          <p:cNvPr id="31" name="TextBox 30"/>
          <p:cNvSpPr txBox="1"/>
          <p:nvPr/>
        </p:nvSpPr>
        <p:spPr>
          <a:xfrm>
            <a:off x="7847978" y="4093086"/>
            <a:ext cx="2788525" cy="594276"/>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Mono Class Library</a:t>
            </a:r>
          </a:p>
        </p:txBody>
      </p:sp>
      <p:grpSp>
        <p:nvGrpSpPr>
          <p:cNvPr id="5" name="Group 4"/>
          <p:cNvGrpSpPr/>
          <p:nvPr/>
        </p:nvGrpSpPr>
        <p:grpSpPr>
          <a:xfrm>
            <a:off x="1813861" y="2127422"/>
            <a:ext cx="2788525" cy="1234266"/>
            <a:chOff x="1188720" y="2356171"/>
            <a:chExt cx="2788920" cy="1234440"/>
          </a:xfrm>
        </p:grpSpPr>
        <p:sp>
          <p:nvSpPr>
            <p:cNvPr id="37" name="TextBox 36"/>
            <p:cNvSpPr txBox="1"/>
            <p:nvPr/>
          </p:nvSpPr>
          <p:spPr>
            <a:xfrm>
              <a:off x="1897380" y="2996251"/>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a:t>
              </a:r>
            </a:p>
          </p:txBody>
        </p:sp>
        <p:grpSp>
          <p:nvGrpSpPr>
            <p:cNvPr id="4" name="Group 3"/>
            <p:cNvGrpSpPr/>
            <p:nvPr/>
          </p:nvGrpSpPr>
          <p:grpSpPr>
            <a:xfrm>
              <a:off x="1188720" y="2356171"/>
              <a:ext cx="2788920" cy="594360"/>
              <a:chOff x="1645920" y="2384389"/>
              <a:chExt cx="2417064" cy="594360"/>
            </a:xfrm>
          </p:grpSpPr>
          <p:sp>
            <p:nvSpPr>
              <p:cNvPr id="38" name="TextBox 37"/>
              <p:cNvSpPr txBox="1"/>
              <p:nvPr/>
            </p:nvSpPr>
            <p:spPr>
              <a:xfrm>
                <a:off x="2874264"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Windows Forms</a:t>
                </a:r>
              </a:p>
            </p:txBody>
          </p:sp>
          <p:sp>
            <p:nvSpPr>
              <p:cNvPr id="39" name="TextBox 38"/>
              <p:cNvSpPr txBox="1"/>
              <p:nvPr/>
            </p:nvSpPr>
            <p:spPr>
              <a:xfrm>
                <a:off x="1645920" y="2384389"/>
                <a:ext cx="118872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WPF</a:t>
                </a:r>
              </a:p>
            </p:txBody>
          </p:sp>
        </p:grpSp>
      </p:grpSp>
      <p:grpSp>
        <p:nvGrpSpPr>
          <p:cNvPr id="8" name="Group 7"/>
          <p:cNvGrpSpPr/>
          <p:nvPr/>
        </p:nvGrpSpPr>
        <p:grpSpPr>
          <a:xfrm>
            <a:off x="4830952" y="2127422"/>
            <a:ext cx="2788525" cy="1234266"/>
            <a:chOff x="4206240" y="2102819"/>
            <a:chExt cx="2788920" cy="1234440"/>
          </a:xfrm>
        </p:grpSpPr>
        <p:sp>
          <p:nvSpPr>
            <p:cNvPr id="40" name="TextBox 39"/>
            <p:cNvSpPr txBox="1"/>
            <p:nvPr/>
          </p:nvSpPr>
          <p:spPr>
            <a:xfrm>
              <a:off x="4206240" y="210281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UWP</a:t>
              </a:r>
            </a:p>
          </p:txBody>
        </p:sp>
        <p:sp>
          <p:nvSpPr>
            <p:cNvPr id="41" name="TextBox 40"/>
            <p:cNvSpPr txBox="1"/>
            <p:nvPr/>
          </p:nvSpPr>
          <p:spPr>
            <a:xfrm>
              <a:off x="5257800" y="2742899"/>
              <a:ext cx="173736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ASP.NET Core</a:t>
              </a:r>
            </a:p>
          </p:txBody>
        </p:sp>
      </p:grpSp>
      <p:grpSp>
        <p:nvGrpSpPr>
          <p:cNvPr id="9" name="Group 8"/>
          <p:cNvGrpSpPr/>
          <p:nvPr/>
        </p:nvGrpSpPr>
        <p:grpSpPr>
          <a:xfrm>
            <a:off x="7848043" y="2127422"/>
            <a:ext cx="2788525" cy="1234266"/>
            <a:chOff x="7223760" y="2102819"/>
            <a:chExt cx="2788920" cy="1234440"/>
          </a:xfrm>
        </p:grpSpPr>
        <p:sp>
          <p:nvSpPr>
            <p:cNvPr id="44" name="TextBox 43"/>
            <p:cNvSpPr txBox="1"/>
            <p:nvPr/>
          </p:nvSpPr>
          <p:spPr>
            <a:xfrm>
              <a:off x="7223760" y="210281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iOS</a:t>
              </a:r>
            </a:p>
          </p:txBody>
        </p:sp>
        <p:sp>
          <p:nvSpPr>
            <p:cNvPr id="45" name="TextBox 44"/>
            <p:cNvSpPr txBox="1"/>
            <p:nvPr/>
          </p:nvSpPr>
          <p:spPr>
            <a:xfrm>
              <a:off x="8641080" y="242285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Android</a:t>
              </a:r>
            </a:p>
          </p:txBody>
        </p:sp>
        <p:sp>
          <p:nvSpPr>
            <p:cNvPr id="32" name="TextBox 31"/>
            <p:cNvSpPr txBox="1"/>
            <p:nvPr/>
          </p:nvSpPr>
          <p:spPr>
            <a:xfrm>
              <a:off x="7223760" y="2742899"/>
              <a:ext cx="1371600" cy="594360"/>
            </a:xfrm>
            <a:prstGeom prst="rect">
              <a:avLst/>
            </a:prstGeom>
            <a:solidFill>
              <a:srgbClr val="000000">
                <a:alpha val="25000"/>
              </a:srgbClr>
            </a:solidFill>
          </p:spPr>
          <p:txBody>
            <a:bodyPr wrap="square" lIns="182854" tIns="146283" rIns="182854" bIns="146283" rtlCol="0" anchor="ctr">
              <a:noAutofit/>
            </a:bodyPr>
            <a:lstStyle>
              <a:defPPr>
                <a:defRPr lang="en-US"/>
              </a:defPPr>
              <a:lvl1pPr algn="ctr" defTabSz="914224">
                <a:lnSpc>
                  <a:spcPct val="90000"/>
                </a:lnSpc>
                <a:defRPr sz="1600" kern="0">
                  <a:gradFill>
                    <a:gsLst>
                      <a:gs pos="0">
                        <a:srgbClr val="FFFFFF"/>
                      </a:gs>
                      <a:gs pos="100000">
                        <a:srgbClr val="FFFFFF"/>
                      </a:gs>
                    </a:gsLst>
                    <a:lin ang="5400000" scaled="1"/>
                  </a:gradFill>
                  <a:latin typeface="Segoe UI Semibold" panose="020B0702040204020203" pitchFamily="34" charset="0"/>
                  <a:cs typeface="Segoe UI Semibold" panose="020B0702040204020203" pitchFamily="34" charset="0"/>
                </a:defRPr>
              </a:lvl1pPr>
            </a:lstStyle>
            <a:p>
              <a:pPr defTabSz="1243253"/>
              <a:r>
                <a:rPr lang="en-US" sz="1599" b="1" dirty="0">
                  <a:gradFill>
                    <a:gsLst>
                      <a:gs pos="1250">
                        <a:srgbClr val="FFFFFF"/>
                      </a:gs>
                      <a:gs pos="100000">
                        <a:srgbClr val="FFFFFF"/>
                      </a:gs>
                    </a:gsLst>
                    <a:lin ang="5400000" scaled="0"/>
                  </a:gradFill>
                  <a:latin typeface="Calibri" panose="020F0502020204030204"/>
                </a:rPr>
                <a:t>OS X</a:t>
              </a:r>
            </a:p>
          </p:txBody>
        </p:sp>
      </p:grpSp>
      <p:sp>
        <p:nvSpPr>
          <p:cNvPr id="3" name="Title 2"/>
          <p:cNvSpPr>
            <a:spLocks noGrp="1"/>
          </p:cNvSpPr>
          <p:nvPr>
            <p:ph type="title"/>
          </p:nvPr>
        </p:nvSpPr>
        <p:spPr/>
        <p:txBody>
          <a:bodyPr/>
          <a:lstStyle/>
          <a:p>
            <a:r>
              <a:rPr lang="en-US" dirty="0"/>
              <a:t>.NET tomorrow—reusing code</a:t>
            </a:r>
          </a:p>
        </p:txBody>
      </p:sp>
      <p:sp>
        <p:nvSpPr>
          <p:cNvPr id="42" name="TextBox 41"/>
          <p:cNvSpPr txBox="1"/>
          <p:nvPr/>
        </p:nvSpPr>
        <p:spPr>
          <a:xfrm>
            <a:off x="1722803" y="3613117"/>
            <a:ext cx="9005562" cy="1554214"/>
          </a:xfrm>
          <a:prstGeom prst="rect">
            <a:avLst/>
          </a:prstGeom>
          <a:solidFill>
            <a:srgbClr val="601900"/>
          </a:solidFill>
        </p:spPr>
        <p:txBody>
          <a:bodyPr wrap="square" lIns="182854" tIns="146283" rIns="182854" bIns="146283"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defTabSz="1243253"/>
            <a:r>
              <a:rPr lang="en-US" b="1" dirty="0">
                <a:latin typeface="Calibri" panose="020F0502020204030204"/>
              </a:rPr>
              <a:t>.NET STANDARD LIBRARY</a:t>
            </a:r>
          </a:p>
          <a:p>
            <a:pPr defTabSz="1243253"/>
            <a:r>
              <a:rPr lang="en-US" sz="1801" dirty="0">
                <a:latin typeface="Calibri" panose="020F0502020204030204"/>
              </a:rPr>
              <a:t>One library to rule them all</a:t>
            </a:r>
          </a:p>
        </p:txBody>
      </p:sp>
      <p:sp>
        <p:nvSpPr>
          <p:cNvPr id="43" name="Rectangle 42"/>
          <p:cNvSpPr/>
          <p:nvPr/>
        </p:nvSpPr>
        <p:spPr bwMode="auto">
          <a:xfrm>
            <a:off x="882" y="1150566"/>
            <a:ext cx="12303414" cy="5330557"/>
          </a:xfrm>
          <a:prstGeom prst="rect">
            <a:avLst/>
          </a:prstGeom>
          <a:solidFill>
            <a:srgbClr val="ED7D31">
              <a:alpha val="4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6" rIns="0" bIns="47566" numCol="1" rtlCol="0" anchor="ctr" anchorCtr="0" compatLnSpc="1">
            <a:prstTxWarp prst="textNoShape">
              <a:avLst/>
            </a:prstTxWarp>
          </a:bodyPr>
          <a:lstStyle/>
          <a:p>
            <a:pPr algn="ctr" defTabSz="951052" fontAlgn="base">
              <a:spcBef>
                <a:spcPct val="0"/>
              </a:spcBef>
              <a:spcAft>
                <a:spcPct val="0"/>
              </a:spcAft>
            </a:pPr>
            <a:endParaRPr lang="en-US" sz="2040" dirty="0">
              <a:gradFill>
                <a:gsLst>
                  <a:gs pos="5439">
                    <a:srgbClr val="F8F8F8"/>
                  </a:gs>
                  <a:gs pos="10000">
                    <a:srgbClr val="F8F8F8"/>
                  </a:gs>
                </a:gsLst>
                <a:lin ang="5400000" scaled="0"/>
              </a:gradFill>
              <a:latin typeface="Calibri" panose="020F0502020204030204"/>
            </a:endParaRPr>
          </a:p>
        </p:txBody>
      </p:sp>
      <p:sp>
        <p:nvSpPr>
          <p:cNvPr id="46" name="Rectangle 45"/>
          <p:cNvSpPr/>
          <p:nvPr/>
        </p:nvSpPr>
        <p:spPr bwMode="auto">
          <a:xfrm>
            <a:off x="2805964" y="2583542"/>
            <a:ext cx="8323022" cy="2987700"/>
          </a:xfrm>
          <a:prstGeom prst="rect">
            <a:avLst/>
          </a:prstGeom>
          <a:solidFill>
            <a:srgbClr val="D2D2D2"/>
          </a:solidFill>
          <a:ln w="15875" cap="flat" cmpd="sng" algn="ctr">
            <a:noFill/>
            <a:prstDash val="solid"/>
            <a:miter lim="800000"/>
            <a:headEnd type="none" w="med" len="med"/>
            <a:tailEnd type="none" w="med" len="med"/>
          </a:ln>
          <a:effectLst/>
        </p:spPr>
        <p:txBody>
          <a:bodyPr rot="0" spcFirstLastPara="0" vertOverflow="overflow" horzOverflow="overflow" vert="horz" wrap="square" lIns="914271" tIns="146097" rIns="182621" bIns="146097" numCol="1" spcCol="0" rtlCol="0" fromWordArt="0" anchor="ctr" anchorCtr="0" forceAA="0" compatLnSpc="1">
            <a:prstTxWarp prst="textNoShape">
              <a:avLst/>
            </a:prstTxWarp>
            <a:noAutofit/>
          </a:bodyPr>
          <a:lstStyle/>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Reuse skills</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Master one library, not a platform</a:t>
            </a:r>
          </a:p>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Reuse code</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Big surface area - no small common denominator</a:t>
            </a:r>
          </a:p>
          <a:p>
            <a:pPr defTabSz="931113" fontAlgn="base">
              <a:lnSpc>
                <a:spcPct val="90000"/>
              </a:lnSpc>
              <a:spcBef>
                <a:spcPts val="600"/>
              </a:spcBef>
              <a:spcAft>
                <a:spcPct val="0"/>
              </a:spcAft>
              <a:defRPr/>
            </a:pPr>
            <a:r>
              <a:rPr lang="en-US" sz="2400" b="1"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Faster innovation</a:t>
            </a:r>
          </a:p>
          <a:p>
            <a:pPr marL="559572" indent="-466310" defTabSz="931113" fontAlgn="base">
              <a:lnSpc>
                <a:spcPct val="90000"/>
              </a:lnSpc>
              <a:spcBef>
                <a:spcPts val="600"/>
              </a:spcBef>
              <a:spcAft>
                <a:spcPct val="0"/>
              </a:spcAft>
              <a:buFont typeface="Arial" panose="020B0604020202020204" pitchFamily="34" charset="0"/>
              <a:buChar char="•"/>
              <a:defRPr/>
            </a:pPr>
            <a:r>
              <a:rPr lang="en-US" sz="2400" kern="0" dirty="0">
                <a:gradFill>
                  <a:gsLst>
                    <a:gs pos="0">
                      <a:srgbClr val="505050"/>
                    </a:gs>
                    <a:gs pos="100000">
                      <a:srgbClr val="505050"/>
                    </a:gs>
                  </a:gsLst>
                  <a:lin ang="5400000" scaled="1"/>
                </a:gradFill>
                <a:latin typeface="Calibri" panose="020F0502020204030204"/>
                <a:ea typeface="Segoe UI" pitchFamily="34" charset="0"/>
                <a:cs typeface="Segoe UI Semibold" panose="020B0702040204020203" pitchFamily="34" charset="0"/>
              </a:rPr>
              <a:t>.NET Standard can grow without updating platforms</a:t>
            </a:r>
          </a:p>
        </p:txBody>
      </p:sp>
      <p:sp>
        <p:nvSpPr>
          <p:cNvPr id="47" name="Pentagon 28"/>
          <p:cNvSpPr/>
          <p:nvPr/>
        </p:nvSpPr>
        <p:spPr bwMode="auto">
          <a:xfrm>
            <a:off x="873173" y="2583542"/>
            <a:ext cx="2742811" cy="2987700"/>
          </a:xfrm>
          <a:prstGeom prst="homePlate">
            <a:avLst>
              <a:gd name="adj" fmla="val 25983"/>
            </a:avLst>
          </a:prstGeom>
          <a:solidFill>
            <a:schemeClr val="accent1"/>
          </a:solidFill>
        </p:spPr>
        <p:txBody>
          <a:bodyPr wrap="square" lIns="182854" tIns="146283" rIns="182854" bIns="146283" rtlCol="0" anchor="ctr">
            <a:noAutofit/>
          </a:bodyPr>
          <a:lstStyle/>
          <a:p>
            <a:pPr defTabSz="914072">
              <a:lnSpc>
                <a:spcPct val="90000"/>
              </a:lnSpc>
            </a:pPr>
            <a:r>
              <a:rPr lang="en-US" sz="2400" b="1" kern="0" dirty="0">
                <a:gradFill>
                  <a:gsLst>
                    <a:gs pos="1250">
                      <a:srgbClr val="FFFFFF"/>
                    </a:gs>
                    <a:gs pos="100000">
                      <a:srgbClr val="FFFFFF"/>
                    </a:gs>
                  </a:gsLst>
                  <a:lin ang="5400000" scaled="0"/>
                </a:gradFill>
                <a:latin typeface="Calibri" panose="020F0502020204030204"/>
                <a:cs typeface="Segoe UI Semibold" panose="020B0702040204020203" pitchFamily="34" charset="0"/>
              </a:rPr>
              <a:t>BENEFITS</a:t>
            </a:r>
          </a:p>
        </p:txBody>
      </p:sp>
    </p:spTree>
    <p:extLst>
      <p:ext uri="{BB962C8B-B14F-4D97-AF65-F5344CB8AC3E}">
        <p14:creationId xmlns:p14="http://schemas.microsoft.com/office/powerpoint/2010/main" val="30570590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chemeClr val="bg1"/>
                </a:solidFill>
              </a:rPr>
              <a:t>.NET Standard</a:t>
            </a:r>
            <a:r>
              <a:rPr lang="en-US" b="1" dirty="0">
                <a:solidFill>
                  <a:schemeClr val="bg1"/>
                </a:solidFill>
              </a:rPr>
              <a:t> is a specification </a:t>
            </a:r>
          </a:p>
          <a:p>
            <a:r>
              <a:rPr lang="en-US" dirty="0">
                <a:solidFill>
                  <a:schemeClr val="bg1"/>
                </a:solidFill>
              </a:rPr>
              <a:t>Represents a set of </a:t>
            </a:r>
            <a:r>
              <a:rPr lang="en-US" b="1" dirty="0">
                <a:solidFill>
                  <a:schemeClr val="bg1"/>
                </a:solidFill>
              </a:rPr>
              <a:t>APIs that all .NET platforms have to implement</a:t>
            </a:r>
          </a:p>
        </p:txBody>
      </p:sp>
      <p:sp>
        <p:nvSpPr>
          <p:cNvPr id="2" name="Title 1"/>
          <p:cNvSpPr>
            <a:spLocks noGrp="1"/>
          </p:cNvSpPr>
          <p:nvPr>
            <p:ph type="title"/>
          </p:nvPr>
        </p:nvSpPr>
        <p:spPr/>
        <p:txBody>
          <a:bodyPr/>
          <a:lstStyle/>
          <a:p>
            <a:r>
              <a:rPr lang="en-US" dirty="0"/>
              <a:t>What is .NET Standard?</a:t>
            </a:r>
          </a:p>
        </p:txBody>
      </p:sp>
      <p:pic>
        <p:nvPicPr>
          <p:cNvPr id="4" name="Picture 3"/>
          <p:cNvPicPr>
            <a:picLocks noChangeAspect="1"/>
          </p:cNvPicPr>
          <p:nvPr/>
        </p:nvPicPr>
        <p:blipFill rotWithShape="1">
          <a:blip r:embed="rId3"/>
          <a:srcRect b="55334"/>
          <a:stretch/>
        </p:blipFill>
        <p:spPr>
          <a:xfrm>
            <a:off x="274637" y="2963862"/>
            <a:ext cx="11803482" cy="3657600"/>
          </a:xfrm>
          <a:prstGeom prst="rect">
            <a:avLst/>
          </a:prstGeom>
        </p:spPr>
      </p:pic>
    </p:spTree>
    <p:extLst>
      <p:ext uri="{BB962C8B-B14F-4D97-AF65-F5344CB8AC3E}">
        <p14:creationId xmlns:p14="http://schemas.microsoft.com/office/powerpoint/2010/main" val="14055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9124979" y="1576545"/>
            <a:ext cx="3208339" cy="3208339"/>
            <a:chOff x="6709504" y="1159329"/>
            <a:chExt cx="2359287" cy="2359287"/>
          </a:xfrm>
        </p:grpSpPr>
        <p:sp>
          <p:nvSpPr>
            <p:cNvPr id="5" name="Oval 4"/>
            <p:cNvSpPr/>
            <p:nvPr/>
          </p:nvSpPr>
          <p:spPr>
            <a:xfrm>
              <a:off x="6709504" y="1159329"/>
              <a:ext cx="2359287" cy="2359287"/>
            </a:xfrm>
            <a:prstGeom prst="ellipse">
              <a:avLst/>
            </a:prstGeom>
            <a:solidFill>
              <a:srgbClr val="70AD47">
                <a:alpha val="50196"/>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23" name="TextBox 22"/>
            <p:cNvSpPr txBox="1"/>
            <p:nvPr/>
          </p:nvSpPr>
          <p:spPr>
            <a:xfrm>
              <a:off x="7787392" y="2174540"/>
              <a:ext cx="927611" cy="275647"/>
            </a:xfrm>
            <a:prstGeom prst="rect">
              <a:avLst/>
            </a:prstGeom>
            <a:noFill/>
          </p:spPr>
          <p:txBody>
            <a:bodyPr wrap="none" rtlCol="0">
              <a:spAutoFit/>
            </a:bodyPr>
            <a:lstStyle/>
            <a:p>
              <a:pPr defTabSz="621746"/>
              <a:r>
                <a:rPr lang="en-US" sz="1836" dirty="0">
                  <a:solidFill>
                    <a:prstClr val="white"/>
                  </a:solidFill>
                  <a:latin typeface="Segoe UI" panose="020B0502040204020203" pitchFamily="34" charset="0"/>
                  <a:cs typeface="Segoe UI" panose="020B0502040204020203" pitchFamily="34" charset="0"/>
                </a:rPr>
                <a:t>Platform 3</a:t>
              </a:r>
            </a:p>
          </p:txBody>
        </p:sp>
      </p:grpSp>
      <p:grpSp>
        <p:nvGrpSpPr>
          <p:cNvPr id="10" name="Group 9"/>
          <p:cNvGrpSpPr/>
          <p:nvPr/>
        </p:nvGrpSpPr>
        <p:grpSpPr>
          <a:xfrm>
            <a:off x="7657044" y="2103648"/>
            <a:ext cx="2496086" cy="2496086"/>
            <a:chOff x="5630042" y="1546941"/>
            <a:chExt cx="1835524" cy="1835524"/>
          </a:xfrm>
        </p:grpSpPr>
        <p:sp>
          <p:nvSpPr>
            <p:cNvPr id="4" name="Oval 3"/>
            <p:cNvSpPr/>
            <p:nvPr/>
          </p:nvSpPr>
          <p:spPr>
            <a:xfrm>
              <a:off x="5630042" y="1546941"/>
              <a:ext cx="1835524" cy="1835524"/>
            </a:xfrm>
            <a:prstGeom prst="ellipse">
              <a:avLst/>
            </a:prstGeom>
            <a:solidFill>
              <a:srgbClr val="2E75B6">
                <a:alpha val="40000"/>
              </a:srgbClr>
            </a:solidFill>
          </p:spPr>
          <p:style>
            <a:lnRef idx="1">
              <a:schemeClr val="accent1"/>
            </a:lnRef>
            <a:fillRef idx="2">
              <a:schemeClr val="accent1"/>
            </a:fillRef>
            <a:effectRef idx="1">
              <a:schemeClr val="accent1"/>
            </a:effectRef>
            <a:fontRef idx="minor">
              <a:schemeClr val="dk1"/>
            </a:fontRef>
          </p:style>
          <p:txBody>
            <a:bodyPr rtlCol="0" anchor="ctr"/>
            <a:lstStyle/>
            <a:p>
              <a:pPr algn="ctr" defTabSz="621746"/>
              <a:endParaRPr lang="en-US" sz="1836">
                <a:solidFill>
                  <a:prstClr val="black"/>
                </a:solidFill>
                <a:latin typeface="Calibri" panose="020F0502020204030204"/>
              </a:endParaRPr>
            </a:p>
          </p:txBody>
        </p:sp>
        <p:sp>
          <p:nvSpPr>
            <p:cNvPr id="22" name="TextBox 21"/>
            <p:cNvSpPr txBox="1"/>
            <p:nvPr/>
          </p:nvSpPr>
          <p:spPr>
            <a:xfrm>
              <a:off x="5745757" y="2242653"/>
              <a:ext cx="927611" cy="275647"/>
            </a:xfrm>
            <a:prstGeom prst="rect">
              <a:avLst/>
            </a:prstGeom>
            <a:noFill/>
          </p:spPr>
          <p:txBody>
            <a:bodyPr wrap="none" rtlCol="0">
              <a:spAutoFit/>
            </a:bodyPr>
            <a:lstStyle/>
            <a:p>
              <a:pPr defTabSz="621746"/>
              <a:r>
                <a:rPr lang="en-US" sz="1836" dirty="0">
                  <a:solidFill>
                    <a:prstClr val="white"/>
                  </a:solidFill>
                  <a:latin typeface="Segoe UI" panose="020B0502040204020203" pitchFamily="34" charset="0"/>
                  <a:cs typeface="Segoe UI" panose="020B0502040204020203" pitchFamily="34" charset="0"/>
                </a:rPr>
                <a:t>Platform 1</a:t>
              </a:r>
            </a:p>
          </p:txBody>
        </p:sp>
      </p:grpSp>
      <p:grpSp>
        <p:nvGrpSpPr>
          <p:cNvPr id="15" name="Group 14"/>
          <p:cNvGrpSpPr/>
          <p:nvPr/>
        </p:nvGrpSpPr>
        <p:grpSpPr>
          <a:xfrm>
            <a:off x="8467406" y="3532727"/>
            <a:ext cx="2084643" cy="2084643"/>
            <a:chOff x="6166580" y="2597829"/>
            <a:chExt cx="1532965" cy="1532965"/>
          </a:xfrm>
        </p:grpSpPr>
        <p:sp>
          <p:nvSpPr>
            <p:cNvPr id="6" name="Oval 5"/>
            <p:cNvSpPr/>
            <p:nvPr/>
          </p:nvSpPr>
          <p:spPr>
            <a:xfrm>
              <a:off x="6166580" y="2597829"/>
              <a:ext cx="1532965" cy="1532965"/>
            </a:xfrm>
            <a:prstGeom prst="ellipse">
              <a:avLst/>
            </a:prstGeom>
            <a:solidFill>
              <a:srgbClr val="FFC000">
                <a:alpha val="50196"/>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21746"/>
              <a:endParaRPr lang="en-US" sz="1836">
                <a:solidFill>
                  <a:prstClr val="white"/>
                </a:solidFill>
                <a:latin typeface="Calibri" panose="020F0502020204030204"/>
              </a:endParaRPr>
            </a:p>
          </p:txBody>
        </p:sp>
        <p:sp>
          <p:nvSpPr>
            <p:cNvPr id="24" name="TextBox 23"/>
            <p:cNvSpPr txBox="1"/>
            <p:nvPr/>
          </p:nvSpPr>
          <p:spPr>
            <a:xfrm>
              <a:off x="6412886" y="3675097"/>
              <a:ext cx="927611" cy="275647"/>
            </a:xfrm>
            <a:prstGeom prst="rect">
              <a:avLst/>
            </a:prstGeom>
            <a:noFill/>
          </p:spPr>
          <p:txBody>
            <a:bodyPr wrap="none" rtlCol="0">
              <a:spAutoFit/>
            </a:bodyPr>
            <a:lstStyle/>
            <a:p>
              <a:pPr defTabSz="621746"/>
              <a:r>
                <a:rPr lang="en-US" sz="1836" dirty="0">
                  <a:solidFill>
                    <a:prstClr val="white"/>
                  </a:solidFill>
                  <a:latin typeface="Segoe UI" panose="020B0502040204020203" pitchFamily="34" charset="0"/>
                  <a:cs typeface="Segoe UI" panose="020B0502040204020203" pitchFamily="34" charset="0"/>
                </a:rPr>
                <a:t>Platform 2</a:t>
              </a:r>
            </a:p>
          </p:txBody>
        </p:sp>
      </p:grpSp>
      <p:sp>
        <p:nvSpPr>
          <p:cNvPr id="3" name="Content Placeholder 2"/>
          <p:cNvSpPr>
            <a:spLocks noGrp="1"/>
          </p:cNvSpPr>
          <p:nvPr>
            <p:ph idx="1"/>
          </p:nvPr>
        </p:nvSpPr>
        <p:spPr>
          <a:xfrm>
            <a:off x="882" y="1261870"/>
            <a:ext cx="8536021" cy="4973884"/>
          </a:xfrm>
        </p:spPr>
        <p:txBody>
          <a:bodyPr>
            <a:normAutofit fontScale="92500" lnSpcReduction="10000"/>
          </a:bodyPr>
          <a:lstStyle/>
          <a:p>
            <a:pPr>
              <a:lnSpc>
                <a:spcPct val="110000"/>
              </a:lnSpc>
            </a:pPr>
            <a:r>
              <a:rPr lang="en-US" dirty="0">
                <a:solidFill>
                  <a:schemeClr val="bg1"/>
                </a:solidFill>
              </a:rPr>
              <a:t>PCLs were an </a:t>
            </a:r>
            <a:r>
              <a:rPr lang="en-US" b="1" dirty="0">
                <a:solidFill>
                  <a:schemeClr val="bg1"/>
                </a:solidFill>
              </a:rPr>
              <a:t>after thought</a:t>
            </a:r>
            <a:r>
              <a:rPr lang="en-US" dirty="0">
                <a:solidFill>
                  <a:schemeClr val="bg1"/>
                </a:solidFill>
              </a:rPr>
              <a:t>, i.e. each </a:t>
            </a:r>
            <a:r>
              <a:rPr lang="en-US" b="1" dirty="0">
                <a:solidFill>
                  <a:schemeClr val="bg1"/>
                </a:solidFill>
              </a:rPr>
              <a:t>platform could decide </a:t>
            </a:r>
            <a:r>
              <a:rPr lang="en-US" dirty="0">
                <a:solidFill>
                  <a:schemeClr val="bg1"/>
                </a:solidFill>
              </a:rPr>
              <a:t>which APIs to includes</a:t>
            </a:r>
          </a:p>
          <a:p>
            <a:pPr lvl="1"/>
            <a:r>
              <a:rPr lang="en-US" dirty="0"/>
              <a:t>No systematic approach to versioning</a:t>
            </a:r>
          </a:p>
          <a:p>
            <a:pPr lvl="1"/>
            <a:r>
              <a:rPr lang="en-US" dirty="0"/>
              <a:t>Computed intersection profiles</a:t>
            </a:r>
            <a:br>
              <a:rPr lang="en-US" dirty="0"/>
            </a:br>
            <a:endParaRPr lang="en-US" dirty="0"/>
          </a:p>
          <a:p>
            <a:r>
              <a:rPr lang="en-US" dirty="0">
                <a:solidFill>
                  <a:schemeClr val="bg1"/>
                </a:solidFill>
              </a:rPr>
              <a:t>Each PCLs is targeting a </a:t>
            </a:r>
            <a:r>
              <a:rPr lang="en-US" b="1" dirty="0">
                <a:solidFill>
                  <a:schemeClr val="bg1"/>
                </a:solidFill>
              </a:rPr>
              <a:t>specific set of platforms</a:t>
            </a:r>
          </a:p>
          <a:p>
            <a:pPr lvl="1"/>
            <a:r>
              <a:rPr lang="en-US" dirty="0"/>
              <a:t>Not compatible with newer platforms</a:t>
            </a:r>
          </a:p>
          <a:p>
            <a:pPr lvl="1"/>
            <a:r>
              <a:rPr lang="en-US" dirty="0"/>
              <a:t>Hard to understand compatibility relationships</a:t>
            </a:r>
          </a:p>
        </p:txBody>
      </p:sp>
      <p:sp>
        <p:nvSpPr>
          <p:cNvPr id="2" name="Title 1"/>
          <p:cNvSpPr>
            <a:spLocks noGrp="1"/>
          </p:cNvSpPr>
          <p:nvPr>
            <p:ph type="title"/>
          </p:nvPr>
        </p:nvSpPr>
        <p:spPr/>
        <p:txBody>
          <a:bodyPr>
            <a:normAutofit/>
          </a:bodyPr>
          <a:lstStyle/>
          <a:p>
            <a:r>
              <a:rPr lang="en-US" dirty="0"/>
              <a:t>Difference to Portable Class Libraries (PCL)</a:t>
            </a:r>
          </a:p>
        </p:txBody>
      </p:sp>
      <p:sp>
        <p:nvSpPr>
          <p:cNvPr id="7" name="TextBox 6"/>
          <p:cNvSpPr txBox="1"/>
          <p:nvPr/>
        </p:nvSpPr>
        <p:spPr>
          <a:xfrm>
            <a:off x="9739399" y="5784617"/>
            <a:ext cx="2225738" cy="374846"/>
          </a:xfrm>
          <a:prstGeom prst="rect">
            <a:avLst/>
          </a:prstGeom>
          <a:noFill/>
        </p:spPr>
        <p:txBody>
          <a:bodyPr wrap="none" rtlCol="0">
            <a:spAutoFit/>
          </a:bodyPr>
          <a:lstStyle/>
          <a:p>
            <a:pPr defTabSz="621746"/>
            <a:r>
              <a:rPr lang="en-US" sz="1836" dirty="0">
                <a:solidFill>
                  <a:prstClr val="white"/>
                </a:solidFill>
                <a:latin typeface="Segoe UI" panose="020B0502040204020203" pitchFamily="34" charset="0"/>
                <a:cs typeface="Segoe UI" panose="020B0502040204020203" pitchFamily="34" charset="0"/>
              </a:rPr>
              <a:t>Intersection Profiles</a:t>
            </a:r>
          </a:p>
        </p:txBody>
      </p:sp>
      <p:cxnSp>
        <p:nvCxnSpPr>
          <p:cNvPr id="9" name="Straight Arrow Connector 8"/>
          <p:cNvCxnSpPr>
            <a:cxnSpLocks/>
            <a:stCxn id="7" idx="0"/>
          </p:cNvCxnSpPr>
          <p:nvPr/>
        </p:nvCxnSpPr>
        <p:spPr>
          <a:xfrm flipH="1" flipV="1">
            <a:off x="8935264" y="4160638"/>
            <a:ext cx="1917004" cy="162397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a:cxnSpLocks/>
            <a:stCxn id="7" idx="0"/>
          </p:cNvCxnSpPr>
          <p:nvPr/>
        </p:nvCxnSpPr>
        <p:spPr>
          <a:xfrm flipH="1" flipV="1">
            <a:off x="9571627" y="3951223"/>
            <a:ext cx="1280641" cy="1833394"/>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a:cxnSpLocks/>
            <a:stCxn id="7" idx="0"/>
          </p:cNvCxnSpPr>
          <p:nvPr/>
        </p:nvCxnSpPr>
        <p:spPr>
          <a:xfrm flipH="1" flipV="1">
            <a:off x="10352376" y="4344075"/>
            <a:ext cx="499892" cy="144054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a:cxnSpLocks/>
            <a:stCxn id="7" idx="0"/>
          </p:cNvCxnSpPr>
          <p:nvPr/>
        </p:nvCxnSpPr>
        <p:spPr>
          <a:xfrm flipH="1" flipV="1">
            <a:off x="9457300" y="3178886"/>
            <a:ext cx="1394968" cy="2605731"/>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832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352086" y="1236016"/>
            <a:ext cx="5229239" cy="5229239"/>
            <a:chOff x="424543" y="1360714"/>
            <a:chExt cx="5127171" cy="5127171"/>
          </a:xfrm>
          <a:solidFill>
            <a:srgbClr val="505050"/>
          </a:solidFill>
        </p:grpSpPr>
        <p:sp>
          <p:nvSpPr>
            <p:cNvPr id="5" name="Oval 4"/>
            <p:cNvSpPr/>
            <p:nvPr/>
          </p:nvSpPr>
          <p:spPr>
            <a:xfrm>
              <a:off x="424543" y="1360714"/>
              <a:ext cx="5127171" cy="5127171"/>
            </a:xfrm>
            <a:prstGeom prst="ellipse">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36" dirty="0">
                <a:solidFill>
                  <a:schemeClr val="bg1"/>
                </a:solidFill>
              </a:endParaRPr>
            </a:p>
          </p:txBody>
        </p:sp>
        <p:sp>
          <p:nvSpPr>
            <p:cNvPr id="14" name="TextBox 13"/>
            <p:cNvSpPr txBox="1"/>
            <p:nvPr/>
          </p:nvSpPr>
          <p:spPr>
            <a:xfrm>
              <a:off x="2752213" y="1479543"/>
              <a:ext cx="471829" cy="367529"/>
            </a:xfrm>
            <a:prstGeom prst="rect">
              <a:avLst/>
            </a:prstGeom>
            <a:noFill/>
            <a:ln>
              <a:noFill/>
            </a:ln>
          </p:spPr>
          <p:txBody>
            <a:bodyPr wrap="none" rtlCol="0">
              <a:spAutoFit/>
            </a:bodyPr>
            <a:lstStyle/>
            <a:p>
              <a:pPr algn="ctr"/>
              <a:r>
                <a:rPr lang="en-US" sz="1836" dirty="0">
                  <a:solidFill>
                    <a:schemeClr val="bg1"/>
                  </a:solidFill>
                </a:rPr>
                <a:t>2.0</a:t>
              </a:r>
            </a:p>
          </p:txBody>
        </p:sp>
      </p:grpSp>
      <p:grpSp>
        <p:nvGrpSpPr>
          <p:cNvPr id="30" name="Group 29"/>
          <p:cNvGrpSpPr/>
          <p:nvPr/>
        </p:nvGrpSpPr>
        <p:grpSpPr>
          <a:xfrm>
            <a:off x="927606" y="1811537"/>
            <a:ext cx="4078200" cy="4078200"/>
            <a:chOff x="988829" y="1925000"/>
            <a:chExt cx="3998598" cy="3998598"/>
          </a:xfrm>
          <a:solidFill>
            <a:srgbClr val="D83B01"/>
          </a:solidFill>
        </p:grpSpPr>
        <p:sp>
          <p:nvSpPr>
            <p:cNvPr id="20" name="Oval 19"/>
            <p:cNvSpPr/>
            <p:nvPr/>
          </p:nvSpPr>
          <p:spPr>
            <a:xfrm>
              <a:off x="988829" y="1925000"/>
              <a:ext cx="3998598" cy="399859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solidFill>
                  <a:schemeClr val="bg1"/>
                </a:solidFill>
              </a:endParaRPr>
            </a:p>
          </p:txBody>
        </p:sp>
        <p:sp>
          <p:nvSpPr>
            <p:cNvPr id="21" name="TextBox 20"/>
            <p:cNvSpPr txBox="1"/>
            <p:nvPr/>
          </p:nvSpPr>
          <p:spPr>
            <a:xfrm>
              <a:off x="2752213" y="2093633"/>
              <a:ext cx="471829" cy="367529"/>
            </a:xfrm>
            <a:prstGeom prst="rect">
              <a:avLst/>
            </a:prstGeom>
            <a:noFill/>
            <a:ln>
              <a:noFill/>
            </a:ln>
          </p:spPr>
          <p:txBody>
            <a:bodyPr wrap="none" rtlCol="0">
              <a:spAutoFit/>
            </a:bodyPr>
            <a:lstStyle/>
            <a:p>
              <a:pPr algn="ctr"/>
              <a:r>
                <a:rPr lang="en-US" sz="1836" dirty="0">
                  <a:solidFill>
                    <a:schemeClr val="bg1"/>
                  </a:solidFill>
                </a:rPr>
                <a:t>1.6</a:t>
              </a:r>
            </a:p>
          </p:txBody>
        </p:sp>
      </p:grpSp>
      <p:grpSp>
        <p:nvGrpSpPr>
          <p:cNvPr id="27" name="Group 26"/>
          <p:cNvGrpSpPr/>
          <p:nvPr/>
        </p:nvGrpSpPr>
        <p:grpSpPr>
          <a:xfrm>
            <a:off x="1628865" y="2512796"/>
            <a:ext cx="2675684" cy="2675684"/>
            <a:chOff x="1676400" y="2612571"/>
            <a:chExt cx="2623457" cy="2623457"/>
          </a:xfrm>
          <a:solidFill>
            <a:srgbClr val="70AD47"/>
          </a:solidFill>
        </p:grpSpPr>
        <p:sp>
          <p:nvSpPr>
            <p:cNvPr id="8" name="Oval 7"/>
            <p:cNvSpPr/>
            <p:nvPr/>
          </p:nvSpPr>
          <p:spPr>
            <a:xfrm>
              <a:off x="1676400" y="2612571"/>
              <a:ext cx="2623457" cy="2623457"/>
            </a:xfrm>
            <a:prstGeom prst="ellipse">
              <a:avLst/>
            </a:prstGeom>
            <a:grp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836">
                <a:solidFill>
                  <a:schemeClr val="bg1"/>
                </a:solidFill>
              </a:endParaRPr>
            </a:p>
          </p:txBody>
        </p:sp>
        <p:sp>
          <p:nvSpPr>
            <p:cNvPr id="17" name="TextBox 16"/>
            <p:cNvSpPr txBox="1"/>
            <p:nvPr/>
          </p:nvSpPr>
          <p:spPr>
            <a:xfrm>
              <a:off x="2752213" y="2834923"/>
              <a:ext cx="471829" cy="367529"/>
            </a:xfrm>
            <a:prstGeom prst="rect">
              <a:avLst/>
            </a:prstGeom>
            <a:noFill/>
            <a:ln>
              <a:noFill/>
            </a:ln>
          </p:spPr>
          <p:txBody>
            <a:bodyPr wrap="none" rtlCol="0">
              <a:spAutoFit/>
            </a:bodyPr>
            <a:lstStyle/>
            <a:p>
              <a:pPr algn="ctr"/>
              <a:r>
                <a:rPr lang="en-US" sz="1836" dirty="0">
                  <a:solidFill>
                    <a:schemeClr val="bg1"/>
                  </a:solidFill>
                </a:rPr>
                <a:t>1.3</a:t>
              </a:r>
            </a:p>
          </p:txBody>
        </p:sp>
      </p:grpSp>
      <p:sp>
        <p:nvSpPr>
          <p:cNvPr id="32" name="Content Placeholder 31"/>
          <p:cNvSpPr>
            <a:spLocks noGrp="1"/>
          </p:cNvSpPr>
          <p:nvPr>
            <p:ph idx="1"/>
          </p:nvPr>
        </p:nvSpPr>
        <p:spPr>
          <a:xfrm>
            <a:off x="5581326" y="1261870"/>
            <a:ext cx="6854266" cy="5732655"/>
          </a:xfrm>
        </p:spPr>
        <p:txBody>
          <a:bodyPr>
            <a:normAutofit fontScale="85000" lnSpcReduction="10000"/>
          </a:bodyPr>
          <a:lstStyle/>
          <a:p>
            <a:pPr>
              <a:lnSpc>
                <a:spcPct val="120000"/>
              </a:lnSpc>
            </a:pPr>
            <a:r>
              <a:rPr lang="en-US" b="1" dirty="0">
                <a:solidFill>
                  <a:schemeClr val="bg1"/>
                </a:solidFill>
              </a:rPr>
              <a:t>Higher versions incorporate all APIs from previous versions.</a:t>
            </a:r>
          </a:p>
          <a:p>
            <a:pPr lvl="1">
              <a:lnSpc>
                <a:spcPct val="120000"/>
              </a:lnSpc>
            </a:pPr>
            <a:r>
              <a:rPr lang="en-US" dirty="0"/>
              <a:t>Projects targeting version </a:t>
            </a:r>
            <a:r>
              <a:rPr lang="en-US" i="1" dirty="0"/>
              <a:t>X.Y</a:t>
            </a:r>
            <a:r>
              <a:rPr lang="en-US" dirty="0"/>
              <a:t> can reference libraries &amp; projects targeting any version between 1.0 and X.Y</a:t>
            </a:r>
          </a:p>
          <a:p>
            <a:pPr>
              <a:lnSpc>
                <a:spcPct val="120000"/>
              </a:lnSpc>
            </a:pPr>
            <a:r>
              <a:rPr lang="en-US" b="1" dirty="0">
                <a:solidFill>
                  <a:schemeClr val="bg1"/>
                </a:solidFill>
              </a:rPr>
              <a:t>Concrete .NET platforms implement a specific version of .NET Standard</a:t>
            </a:r>
          </a:p>
          <a:p>
            <a:pPr lvl="1">
              <a:lnSpc>
                <a:spcPct val="120000"/>
              </a:lnSpc>
            </a:pPr>
            <a:r>
              <a:rPr lang="en-US" dirty="0"/>
              <a:t>From that platform you can reference libraries up to that version</a:t>
            </a:r>
          </a:p>
          <a:p>
            <a:pPr>
              <a:lnSpc>
                <a:spcPct val="120000"/>
              </a:lnSpc>
            </a:pPr>
            <a:endParaRPr lang="en-US" dirty="0">
              <a:solidFill>
                <a:schemeClr val="bg1"/>
              </a:solidFill>
            </a:endParaRPr>
          </a:p>
        </p:txBody>
      </p:sp>
      <p:sp>
        <p:nvSpPr>
          <p:cNvPr id="2" name="Title 1"/>
          <p:cNvSpPr>
            <a:spLocks noGrp="1"/>
          </p:cNvSpPr>
          <p:nvPr>
            <p:ph type="title"/>
          </p:nvPr>
        </p:nvSpPr>
        <p:spPr/>
        <p:txBody>
          <a:bodyPr>
            <a:normAutofit fontScale="90000"/>
          </a:bodyPr>
          <a:lstStyle/>
          <a:p>
            <a:r>
              <a:rPr lang="en-US" dirty="0"/>
              <a:t>How does versioning work in .NET Standard?</a:t>
            </a:r>
          </a:p>
        </p:txBody>
      </p:sp>
      <p:grpSp>
        <p:nvGrpSpPr>
          <p:cNvPr id="22" name="Group 21"/>
          <p:cNvGrpSpPr/>
          <p:nvPr/>
        </p:nvGrpSpPr>
        <p:grpSpPr>
          <a:xfrm>
            <a:off x="2419912" y="3303841"/>
            <a:ext cx="1093588" cy="1093588"/>
            <a:chOff x="2452007" y="3388178"/>
            <a:chExt cx="1072243" cy="1072243"/>
          </a:xfrm>
          <a:solidFill>
            <a:srgbClr val="0078D7"/>
          </a:solidFill>
        </p:grpSpPr>
        <p:sp>
          <p:nvSpPr>
            <p:cNvPr id="11" name="Oval 10"/>
            <p:cNvSpPr/>
            <p:nvPr/>
          </p:nvSpPr>
          <p:spPr>
            <a:xfrm>
              <a:off x="2452007" y="3388178"/>
              <a:ext cx="1072243" cy="10722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chemeClr val="bg1"/>
                </a:solidFill>
              </a:endParaRPr>
            </a:p>
          </p:txBody>
        </p:sp>
        <p:sp>
          <p:nvSpPr>
            <p:cNvPr id="13" name="TextBox 12"/>
            <p:cNvSpPr txBox="1"/>
            <p:nvPr/>
          </p:nvSpPr>
          <p:spPr>
            <a:xfrm>
              <a:off x="2718610" y="3731966"/>
              <a:ext cx="471829" cy="367530"/>
            </a:xfrm>
            <a:prstGeom prst="rect">
              <a:avLst/>
            </a:prstGeom>
            <a:noFill/>
            <a:ln>
              <a:noFill/>
            </a:ln>
          </p:spPr>
          <p:txBody>
            <a:bodyPr wrap="none" rtlCol="0">
              <a:spAutoFit/>
            </a:bodyPr>
            <a:lstStyle/>
            <a:p>
              <a:r>
                <a:rPr lang="en-US" sz="1836" dirty="0">
                  <a:solidFill>
                    <a:schemeClr val="bg1"/>
                  </a:solidFill>
                </a:rPr>
                <a:t>1.0</a:t>
              </a:r>
            </a:p>
          </p:txBody>
        </p:sp>
      </p:grpSp>
    </p:spTree>
    <p:extLst>
      <p:ext uri="{BB962C8B-B14F-4D97-AF65-F5344CB8AC3E}">
        <p14:creationId xmlns:p14="http://schemas.microsoft.com/office/powerpoint/2010/main" val="1621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250"/>
                                        <p:tgtEl>
                                          <p:spTgt spid="30"/>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APIs in .NET Standard 2.0</a:t>
            </a:r>
          </a:p>
        </p:txBody>
      </p:sp>
      <p:grpSp>
        <p:nvGrpSpPr>
          <p:cNvPr id="37" name="Group 36"/>
          <p:cNvGrpSpPr/>
          <p:nvPr/>
        </p:nvGrpSpPr>
        <p:grpSpPr>
          <a:xfrm>
            <a:off x="1855308" y="5760091"/>
            <a:ext cx="8684241" cy="548478"/>
            <a:chOff x="1646287" y="5572667"/>
            <a:chExt cx="8686705" cy="548634"/>
          </a:xfrm>
        </p:grpSpPr>
        <p:sp>
          <p:nvSpPr>
            <p:cNvPr id="4" name="Rectangle 3"/>
            <p:cNvSpPr/>
            <p:nvPr/>
          </p:nvSpPr>
          <p:spPr bwMode="auto">
            <a:xfrm>
              <a:off x="1646287" y="5572667"/>
              <a:ext cx="8686705" cy="54863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6" name="TextBox 5"/>
            <p:cNvSpPr txBox="1"/>
            <p:nvPr/>
          </p:nvSpPr>
          <p:spPr>
            <a:xfrm>
              <a:off x="4480896" y="5574603"/>
              <a:ext cx="5577780" cy="544965"/>
            </a:xfrm>
            <a:prstGeom prst="rect">
              <a:avLst/>
            </a:prstGeom>
            <a:noFill/>
          </p:spPr>
          <p:txBody>
            <a:bodyPr wrap="square" lIns="182829" tIns="146263" rIns="182829" bIns="146263" rtlCol="0">
              <a:spAutoFit/>
            </a:bodyPr>
            <a:lstStyle/>
            <a:p>
              <a:pPr defTabSz="914164">
                <a:lnSpc>
                  <a:spcPct val="90000"/>
                </a:lnSpc>
                <a:spcAft>
                  <a:spcPts val="600"/>
                </a:spcAft>
              </a:pPr>
              <a:r>
                <a:rPr lang="fr-FR" sz="1801" kern="0" dirty="0">
                  <a:solidFill>
                    <a:srgbClr val="FFFFFF"/>
                  </a:solidFill>
                  <a:latin typeface="Segoe UI"/>
                </a:rPr>
                <a:t>Primitives • Collections • </a:t>
              </a:r>
              <a:r>
                <a:rPr lang="fr-FR" sz="1801" kern="0" dirty="0" err="1">
                  <a:solidFill>
                    <a:srgbClr val="FFFFFF"/>
                  </a:solidFill>
                  <a:latin typeface="Segoe UI"/>
                </a:rPr>
                <a:t>Reflection</a:t>
              </a:r>
              <a:r>
                <a:rPr lang="fr-FR" sz="1801" kern="0" dirty="0">
                  <a:solidFill>
                    <a:srgbClr val="FFFFFF"/>
                  </a:solidFill>
                  <a:latin typeface="Segoe UI"/>
                </a:rPr>
                <a:t> • </a:t>
              </a:r>
              <a:r>
                <a:rPr lang="fr-FR" sz="1801" kern="0" dirty="0" err="1">
                  <a:solidFill>
                    <a:srgbClr val="FFFFFF"/>
                  </a:solidFill>
                  <a:latin typeface="Segoe UI"/>
                </a:rPr>
                <a:t>Interop</a:t>
              </a:r>
              <a:r>
                <a:rPr lang="fr-FR" sz="1801" kern="0" dirty="0">
                  <a:solidFill>
                    <a:srgbClr val="FFFFFF"/>
                  </a:solidFill>
                  <a:latin typeface="Segoe UI"/>
                </a:rPr>
                <a:t> • </a:t>
              </a:r>
              <a:r>
                <a:rPr lang="fr-FR" sz="1801" kern="0" dirty="0" err="1">
                  <a:solidFill>
                    <a:srgbClr val="FFFFFF"/>
                  </a:solidFill>
                  <a:latin typeface="Segoe UI"/>
                </a:rPr>
                <a:t>Linq</a:t>
              </a:r>
              <a:endParaRPr lang="en-US" sz="1801" kern="0" dirty="0" err="1">
                <a:solidFill>
                  <a:srgbClr val="FFFFFF"/>
                </a:solidFill>
                <a:latin typeface="Segoe UI"/>
              </a:endParaRPr>
            </a:p>
          </p:txBody>
        </p:sp>
        <p:sp>
          <p:nvSpPr>
            <p:cNvPr id="7" name="Rectangle 6"/>
            <p:cNvSpPr/>
            <p:nvPr/>
          </p:nvSpPr>
          <p:spPr>
            <a:xfrm>
              <a:off x="2560568" y="5676168"/>
              <a:ext cx="777998" cy="341857"/>
            </a:xfrm>
            <a:prstGeom prst="rect">
              <a:avLst/>
            </a:prstGeom>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CORE</a:t>
              </a:r>
            </a:p>
          </p:txBody>
        </p:sp>
      </p:grpSp>
      <p:grpSp>
        <p:nvGrpSpPr>
          <p:cNvPr id="36" name="Group 35"/>
          <p:cNvGrpSpPr/>
          <p:nvPr/>
        </p:nvGrpSpPr>
        <p:grpSpPr>
          <a:xfrm>
            <a:off x="1896931" y="5066097"/>
            <a:ext cx="8684241" cy="548478"/>
            <a:chOff x="1646287" y="4881583"/>
            <a:chExt cx="8686705" cy="548634"/>
          </a:xfrm>
        </p:grpSpPr>
        <p:sp>
          <p:nvSpPr>
            <p:cNvPr id="17" name="Rectangle 16"/>
            <p:cNvSpPr/>
            <p:nvPr/>
          </p:nvSpPr>
          <p:spPr bwMode="auto">
            <a:xfrm>
              <a:off x="1646287" y="4881583"/>
              <a:ext cx="8686705" cy="548634"/>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18" name="TextBox 17"/>
            <p:cNvSpPr txBox="1"/>
            <p:nvPr/>
          </p:nvSpPr>
          <p:spPr>
            <a:xfrm>
              <a:off x="4480896" y="4883519"/>
              <a:ext cx="5577780" cy="544966"/>
            </a:xfrm>
            <a:prstGeom prst="rect">
              <a:avLst/>
            </a:prstGeom>
            <a:noFill/>
          </p:spPr>
          <p:txBody>
            <a:bodyPr wrap="square" lIns="182829" tIns="146263" rIns="182829" bIns="146263" rtlCol="0">
              <a:spAutoFit/>
            </a:bodyPr>
            <a:lstStyle/>
            <a:p>
              <a:pPr defTabSz="914164">
                <a:lnSpc>
                  <a:spcPct val="90000"/>
                </a:lnSpc>
                <a:spcAft>
                  <a:spcPts val="600"/>
                </a:spcAft>
              </a:pPr>
              <a:r>
                <a:rPr lang="fr-FR" sz="1801" kern="0" dirty="0">
                  <a:solidFill>
                    <a:srgbClr val="FFFFFF"/>
                  </a:solidFill>
                  <a:latin typeface="Segoe UI"/>
                </a:rPr>
                <a:t>Threads • Thread Pool • </a:t>
              </a:r>
              <a:r>
                <a:rPr lang="fr-FR" sz="1801" kern="0" dirty="0" err="1">
                  <a:solidFill>
                    <a:srgbClr val="FFFFFF"/>
                  </a:solidFill>
                  <a:latin typeface="Segoe UI"/>
                </a:rPr>
                <a:t>Tasks</a:t>
              </a:r>
              <a:endParaRPr lang="en-US" sz="1801" kern="0" dirty="0" err="1">
                <a:solidFill>
                  <a:srgbClr val="FFFFFF"/>
                </a:solidFill>
                <a:latin typeface="Segoe UI"/>
              </a:endParaRPr>
            </a:p>
          </p:txBody>
        </p:sp>
        <p:sp>
          <p:nvSpPr>
            <p:cNvPr id="19" name="Rectangle 18"/>
            <p:cNvSpPr/>
            <p:nvPr/>
          </p:nvSpPr>
          <p:spPr>
            <a:xfrm>
              <a:off x="2188566" y="4985084"/>
              <a:ext cx="1522002" cy="341857"/>
            </a:xfrm>
            <a:prstGeom prst="rect">
              <a:avLst/>
            </a:prstGeom>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THREADING</a:t>
              </a:r>
            </a:p>
          </p:txBody>
        </p:sp>
      </p:grpSp>
      <p:grpSp>
        <p:nvGrpSpPr>
          <p:cNvPr id="35" name="Group 34"/>
          <p:cNvGrpSpPr/>
          <p:nvPr/>
        </p:nvGrpSpPr>
        <p:grpSpPr>
          <a:xfrm>
            <a:off x="1896931" y="4372104"/>
            <a:ext cx="8684241" cy="548478"/>
            <a:chOff x="1646287" y="4109887"/>
            <a:chExt cx="8686705" cy="548634"/>
          </a:xfrm>
          <a:solidFill>
            <a:schemeClr val="accent6"/>
          </a:solidFill>
        </p:grpSpPr>
        <p:sp>
          <p:nvSpPr>
            <p:cNvPr id="20" name="Rectangle 19"/>
            <p:cNvSpPr/>
            <p:nvPr/>
          </p:nvSpPr>
          <p:spPr bwMode="auto">
            <a:xfrm>
              <a:off x="1646287" y="4109887"/>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1" name="TextBox 20"/>
            <p:cNvSpPr txBox="1"/>
            <p:nvPr/>
          </p:nvSpPr>
          <p:spPr>
            <a:xfrm>
              <a:off x="4480896" y="4111823"/>
              <a:ext cx="5577780" cy="544966"/>
            </a:xfrm>
            <a:prstGeom prst="rect">
              <a:avLst/>
            </a:prstGeom>
            <a:grpFill/>
          </p:spPr>
          <p:txBody>
            <a:bodyPr wrap="square" lIns="182829" tIns="146263" rIns="182829" bIns="146263" rtlCol="0">
              <a:spAutoFit/>
            </a:bodyPr>
            <a:lstStyle/>
            <a:p>
              <a:pPr defTabSz="914164">
                <a:lnSpc>
                  <a:spcPct val="90000"/>
                </a:lnSpc>
                <a:spcAft>
                  <a:spcPts val="600"/>
                </a:spcAft>
              </a:pPr>
              <a:r>
                <a:rPr lang="fr-FR" sz="1801" kern="0" dirty="0">
                  <a:solidFill>
                    <a:srgbClr val="FFFFFF"/>
                  </a:solidFill>
                  <a:latin typeface="Segoe UI"/>
                </a:rPr>
                <a:t>Files • Compression • MMF</a:t>
              </a:r>
              <a:endParaRPr lang="en-US" sz="1801" kern="0" dirty="0" err="1">
                <a:solidFill>
                  <a:srgbClr val="FFFFFF"/>
                </a:solidFill>
                <a:latin typeface="Segoe UI"/>
              </a:endParaRPr>
            </a:p>
          </p:txBody>
        </p:sp>
        <p:sp>
          <p:nvSpPr>
            <p:cNvPr id="22" name="Rectangle 21"/>
            <p:cNvSpPr/>
            <p:nvPr/>
          </p:nvSpPr>
          <p:spPr>
            <a:xfrm>
              <a:off x="2732939" y="4213388"/>
              <a:ext cx="433255" cy="341857"/>
            </a:xfrm>
            <a:prstGeom prst="rect">
              <a:avLst/>
            </a:prstGeom>
            <a:grpFill/>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IO</a:t>
              </a:r>
            </a:p>
          </p:txBody>
        </p:sp>
      </p:grpSp>
      <p:grpSp>
        <p:nvGrpSpPr>
          <p:cNvPr id="34" name="Group 33"/>
          <p:cNvGrpSpPr/>
          <p:nvPr/>
        </p:nvGrpSpPr>
        <p:grpSpPr>
          <a:xfrm>
            <a:off x="1896931" y="3678112"/>
            <a:ext cx="8684241" cy="548478"/>
            <a:chOff x="1646287" y="3278906"/>
            <a:chExt cx="8686705" cy="548634"/>
          </a:xfrm>
          <a:solidFill>
            <a:srgbClr val="00BCF2"/>
          </a:solidFill>
        </p:grpSpPr>
        <p:sp>
          <p:nvSpPr>
            <p:cNvPr id="23" name="Rectangle 22"/>
            <p:cNvSpPr/>
            <p:nvPr/>
          </p:nvSpPr>
          <p:spPr bwMode="auto">
            <a:xfrm>
              <a:off x="1646287" y="327890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4" name="TextBox 23"/>
            <p:cNvSpPr txBox="1"/>
            <p:nvPr/>
          </p:nvSpPr>
          <p:spPr>
            <a:xfrm>
              <a:off x="4480896" y="3280842"/>
              <a:ext cx="5577780" cy="544966"/>
            </a:xfrm>
            <a:prstGeom prst="rect">
              <a:avLst/>
            </a:prstGeom>
            <a:grpFill/>
          </p:spPr>
          <p:txBody>
            <a:bodyPr wrap="square" lIns="182829" tIns="146263" rIns="182829" bIns="146263" rtlCol="0">
              <a:spAutoFit/>
            </a:bodyPr>
            <a:lstStyle/>
            <a:p>
              <a:pPr defTabSz="914164">
                <a:lnSpc>
                  <a:spcPct val="90000"/>
                </a:lnSpc>
                <a:spcAft>
                  <a:spcPts val="600"/>
                </a:spcAft>
              </a:pPr>
              <a:r>
                <a:rPr lang="fr-FR" sz="1801" kern="0" dirty="0">
                  <a:solidFill>
                    <a:srgbClr val="FFFFFF"/>
                  </a:solidFill>
                  <a:latin typeface="Segoe UI"/>
                </a:rPr>
                <a:t>Sockets • Http • Mail • </a:t>
              </a:r>
              <a:r>
                <a:rPr lang="fr-FR" sz="1801" kern="0" dirty="0" err="1">
                  <a:solidFill>
                    <a:srgbClr val="FFFFFF"/>
                  </a:solidFill>
                  <a:latin typeface="Segoe UI"/>
                </a:rPr>
                <a:t>WebSockets</a:t>
              </a:r>
              <a:endParaRPr lang="en-US" sz="1801" kern="0" dirty="0" err="1">
                <a:solidFill>
                  <a:srgbClr val="FFFFFF"/>
                </a:solidFill>
                <a:latin typeface="Segoe UI"/>
              </a:endParaRPr>
            </a:p>
          </p:txBody>
        </p:sp>
        <p:sp>
          <p:nvSpPr>
            <p:cNvPr id="25" name="Rectangle 24"/>
            <p:cNvSpPr/>
            <p:nvPr/>
          </p:nvSpPr>
          <p:spPr>
            <a:xfrm>
              <a:off x="2073117" y="3382407"/>
              <a:ext cx="1752900" cy="341857"/>
            </a:xfrm>
            <a:prstGeom prst="rect">
              <a:avLst/>
            </a:prstGeom>
            <a:grpFill/>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NETWORKING</a:t>
              </a:r>
            </a:p>
          </p:txBody>
        </p:sp>
      </p:grpSp>
      <p:grpSp>
        <p:nvGrpSpPr>
          <p:cNvPr id="33" name="Group 32"/>
          <p:cNvGrpSpPr/>
          <p:nvPr/>
        </p:nvGrpSpPr>
        <p:grpSpPr>
          <a:xfrm>
            <a:off x="1896931" y="2290126"/>
            <a:ext cx="8684241" cy="548478"/>
            <a:chOff x="1646287" y="2550596"/>
            <a:chExt cx="8686705" cy="548634"/>
          </a:xfrm>
          <a:solidFill>
            <a:srgbClr val="505050"/>
          </a:solidFill>
        </p:grpSpPr>
        <p:sp>
          <p:nvSpPr>
            <p:cNvPr id="26" name="Rectangle 25"/>
            <p:cNvSpPr/>
            <p:nvPr/>
          </p:nvSpPr>
          <p:spPr bwMode="auto">
            <a:xfrm>
              <a:off x="1646287" y="2550596"/>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27" name="TextBox 26"/>
            <p:cNvSpPr txBox="1"/>
            <p:nvPr/>
          </p:nvSpPr>
          <p:spPr>
            <a:xfrm>
              <a:off x="4480896" y="2552532"/>
              <a:ext cx="5577780" cy="544965"/>
            </a:xfrm>
            <a:prstGeom prst="rect">
              <a:avLst/>
            </a:prstGeom>
            <a:grpFill/>
          </p:spPr>
          <p:txBody>
            <a:bodyPr wrap="square" lIns="182829" tIns="146263" rIns="182829" bIns="146263" rtlCol="0">
              <a:spAutoFit/>
            </a:bodyPr>
            <a:lstStyle/>
            <a:p>
              <a:pPr defTabSz="914164">
                <a:lnSpc>
                  <a:spcPct val="90000"/>
                </a:lnSpc>
                <a:spcAft>
                  <a:spcPts val="600"/>
                </a:spcAft>
              </a:pPr>
              <a:r>
                <a:rPr lang="fr-FR" sz="1801" kern="0" dirty="0" err="1">
                  <a:solidFill>
                    <a:srgbClr val="FFFFFF"/>
                  </a:solidFill>
                  <a:latin typeface="Segoe UI"/>
                </a:rPr>
                <a:t>BinaryFormatter</a:t>
              </a:r>
              <a:r>
                <a:rPr lang="fr-FR" sz="1801" kern="0" dirty="0">
                  <a:solidFill>
                    <a:srgbClr val="FFFFFF"/>
                  </a:solidFill>
                  <a:latin typeface="Segoe UI"/>
                </a:rPr>
                <a:t> • Data </a:t>
              </a:r>
              <a:r>
                <a:rPr lang="fr-FR" sz="1801" kern="0" dirty="0" err="1">
                  <a:solidFill>
                    <a:srgbClr val="FFFFFF"/>
                  </a:solidFill>
                  <a:latin typeface="Segoe UI"/>
                </a:rPr>
                <a:t>Contract</a:t>
              </a:r>
              <a:r>
                <a:rPr lang="fr-FR" sz="1801" kern="0" dirty="0">
                  <a:solidFill>
                    <a:srgbClr val="FFFFFF"/>
                  </a:solidFill>
                  <a:latin typeface="Segoe UI"/>
                </a:rPr>
                <a:t> • XML</a:t>
              </a:r>
              <a:endParaRPr lang="en-US" sz="1801" kern="0" dirty="0" err="1">
                <a:solidFill>
                  <a:srgbClr val="FFFFFF"/>
                </a:solidFill>
                <a:latin typeface="Segoe UI"/>
              </a:endParaRPr>
            </a:p>
          </p:txBody>
        </p:sp>
        <p:sp>
          <p:nvSpPr>
            <p:cNvPr id="28" name="Rectangle 27"/>
            <p:cNvSpPr/>
            <p:nvPr/>
          </p:nvSpPr>
          <p:spPr>
            <a:xfrm>
              <a:off x="2007374" y="2654097"/>
              <a:ext cx="1884384" cy="341857"/>
            </a:xfrm>
            <a:prstGeom prst="rect">
              <a:avLst/>
            </a:prstGeom>
            <a:grpFill/>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SERIALIZATION</a:t>
              </a:r>
            </a:p>
          </p:txBody>
        </p:sp>
      </p:grpSp>
      <p:grpSp>
        <p:nvGrpSpPr>
          <p:cNvPr id="32" name="Group 31"/>
          <p:cNvGrpSpPr/>
          <p:nvPr/>
        </p:nvGrpSpPr>
        <p:grpSpPr>
          <a:xfrm>
            <a:off x="1896931" y="1596132"/>
            <a:ext cx="8684241" cy="548478"/>
            <a:chOff x="1646287" y="1759921"/>
            <a:chExt cx="8686705" cy="548634"/>
          </a:xfrm>
          <a:solidFill>
            <a:srgbClr val="002050"/>
          </a:solidFill>
        </p:grpSpPr>
        <p:sp>
          <p:nvSpPr>
            <p:cNvPr id="29" name="Rectangle 28"/>
            <p:cNvSpPr/>
            <p:nvPr/>
          </p:nvSpPr>
          <p:spPr bwMode="auto">
            <a:xfrm>
              <a:off x="1646287" y="1759921"/>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30" name="TextBox 29"/>
            <p:cNvSpPr txBox="1"/>
            <p:nvPr/>
          </p:nvSpPr>
          <p:spPr>
            <a:xfrm>
              <a:off x="4480896" y="1761857"/>
              <a:ext cx="5577780" cy="544965"/>
            </a:xfrm>
            <a:prstGeom prst="rect">
              <a:avLst/>
            </a:prstGeom>
            <a:grpFill/>
          </p:spPr>
          <p:txBody>
            <a:bodyPr wrap="square" lIns="182829" tIns="146263" rIns="182829" bIns="146263" rtlCol="0">
              <a:spAutoFit/>
            </a:bodyPr>
            <a:lstStyle/>
            <a:p>
              <a:pPr defTabSz="914164">
                <a:lnSpc>
                  <a:spcPct val="90000"/>
                </a:lnSpc>
                <a:spcAft>
                  <a:spcPts val="600"/>
                </a:spcAft>
              </a:pPr>
              <a:r>
                <a:rPr lang="fr-FR" sz="1801" kern="0" dirty="0" err="1">
                  <a:solidFill>
                    <a:srgbClr val="FFFFFF"/>
                  </a:solidFill>
                  <a:latin typeface="Segoe UI"/>
                </a:rPr>
                <a:t>XLinq</a:t>
              </a:r>
              <a:r>
                <a:rPr lang="fr-FR" sz="1801" kern="0" dirty="0">
                  <a:solidFill>
                    <a:srgbClr val="FFFFFF"/>
                  </a:solidFill>
                  <a:latin typeface="Segoe UI"/>
                </a:rPr>
                <a:t> • XML Document  • </a:t>
              </a:r>
              <a:r>
                <a:rPr lang="fr-FR" sz="1801" kern="0" dirty="0" err="1">
                  <a:solidFill>
                    <a:srgbClr val="FFFFFF"/>
                  </a:solidFill>
                  <a:latin typeface="Segoe UI"/>
                </a:rPr>
                <a:t>XPath</a:t>
              </a:r>
              <a:r>
                <a:rPr lang="fr-FR" sz="1801" kern="0" dirty="0">
                  <a:solidFill>
                    <a:srgbClr val="FFFFFF"/>
                  </a:solidFill>
                  <a:latin typeface="Segoe UI"/>
                </a:rPr>
                <a:t> • </a:t>
              </a:r>
              <a:r>
                <a:rPr lang="fr-FR" sz="1801" kern="0" dirty="0" err="1">
                  <a:solidFill>
                    <a:srgbClr val="FFFFFF"/>
                  </a:solidFill>
                  <a:latin typeface="Segoe UI"/>
                </a:rPr>
                <a:t>Schema</a:t>
              </a:r>
              <a:r>
                <a:rPr lang="fr-FR" sz="1801" kern="0" dirty="0">
                  <a:solidFill>
                    <a:srgbClr val="FFFFFF"/>
                  </a:solidFill>
                  <a:latin typeface="Segoe UI"/>
                </a:rPr>
                <a:t> • XSL</a:t>
              </a:r>
              <a:endParaRPr lang="en-US" sz="1801" kern="0" dirty="0" err="1">
                <a:solidFill>
                  <a:srgbClr val="FFFFFF"/>
                </a:solidFill>
                <a:latin typeface="Segoe UI"/>
              </a:endParaRPr>
            </a:p>
          </p:txBody>
        </p:sp>
        <p:sp>
          <p:nvSpPr>
            <p:cNvPr id="31" name="Rectangle 30"/>
            <p:cNvSpPr/>
            <p:nvPr/>
          </p:nvSpPr>
          <p:spPr>
            <a:xfrm>
              <a:off x="2611879" y="1863422"/>
              <a:ext cx="675377" cy="341857"/>
            </a:xfrm>
            <a:prstGeom prst="rect">
              <a:avLst/>
            </a:prstGeom>
            <a:grpFill/>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XML</a:t>
              </a:r>
            </a:p>
          </p:txBody>
        </p:sp>
      </p:grpSp>
      <p:grpSp>
        <p:nvGrpSpPr>
          <p:cNvPr id="38" name="Group 37"/>
          <p:cNvGrpSpPr/>
          <p:nvPr/>
        </p:nvGrpSpPr>
        <p:grpSpPr>
          <a:xfrm>
            <a:off x="1896931" y="2984119"/>
            <a:ext cx="8684241" cy="548478"/>
            <a:chOff x="1646287" y="4109887"/>
            <a:chExt cx="8686705" cy="548634"/>
          </a:xfrm>
          <a:solidFill>
            <a:srgbClr val="D83B01"/>
          </a:solidFill>
        </p:grpSpPr>
        <p:sp>
          <p:nvSpPr>
            <p:cNvPr id="39" name="Rectangle 38"/>
            <p:cNvSpPr/>
            <p:nvPr/>
          </p:nvSpPr>
          <p:spPr bwMode="auto">
            <a:xfrm>
              <a:off x="1646287" y="4109887"/>
              <a:ext cx="8686705" cy="548634"/>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23" rIns="0" bIns="46623"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2000" kern="0" dirty="0">
                <a:gradFill>
                  <a:gsLst>
                    <a:gs pos="5439">
                      <a:srgbClr val="F8F8F8"/>
                    </a:gs>
                    <a:gs pos="10000">
                      <a:srgbClr val="F8F8F8"/>
                    </a:gs>
                  </a:gsLst>
                  <a:lin ang="5400000" scaled="0"/>
                </a:gradFill>
                <a:latin typeface="Segoe UI"/>
              </a:endParaRPr>
            </a:p>
          </p:txBody>
        </p:sp>
        <p:sp>
          <p:nvSpPr>
            <p:cNvPr id="40" name="TextBox 39"/>
            <p:cNvSpPr txBox="1"/>
            <p:nvPr/>
          </p:nvSpPr>
          <p:spPr>
            <a:xfrm>
              <a:off x="4480896" y="4111823"/>
              <a:ext cx="5577780" cy="544965"/>
            </a:xfrm>
            <a:prstGeom prst="rect">
              <a:avLst/>
            </a:prstGeom>
            <a:grpFill/>
          </p:spPr>
          <p:txBody>
            <a:bodyPr wrap="square" lIns="182829" tIns="146263" rIns="182829" bIns="146263" rtlCol="0">
              <a:spAutoFit/>
            </a:bodyPr>
            <a:lstStyle/>
            <a:p>
              <a:pPr defTabSz="914164">
                <a:lnSpc>
                  <a:spcPct val="90000"/>
                </a:lnSpc>
                <a:spcAft>
                  <a:spcPts val="600"/>
                </a:spcAft>
              </a:pPr>
              <a:r>
                <a:rPr lang="fr-FR" sz="1801" kern="0" dirty="0">
                  <a:solidFill>
                    <a:srgbClr val="FFFFFF"/>
                  </a:solidFill>
                  <a:latin typeface="Segoe UI"/>
                </a:rPr>
                <a:t>Abstractions • Provider Model • </a:t>
              </a:r>
              <a:r>
                <a:rPr lang="fr-FR" sz="1801" kern="0" dirty="0" err="1">
                  <a:solidFill>
                    <a:srgbClr val="FFFFFF"/>
                  </a:solidFill>
                  <a:latin typeface="Segoe UI"/>
                </a:rPr>
                <a:t>DataSet</a:t>
              </a:r>
              <a:endParaRPr lang="en-US" sz="1801" kern="0" dirty="0" err="1">
                <a:solidFill>
                  <a:srgbClr val="FFFFFF"/>
                </a:solidFill>
                <a:latin typeface="Segoe UI"/>
              </a:endParaRPr>
            </a:p>
          </p:txBody>
        </p:sp>
        <p:sp>
          <p:nvSpPr>
            <p:cNvPr id="41" name="Rectangle 40"/>
            <p:cNvSpPr/>
            <p:nvPr/>
          </p:nvSpPr>
          <p:spPr>
            <a:xfrm>
              <a:off x="2542931" y="4213388"/>
              <a:ext cx="813274" cy="341857"/>
            </a:xfrm>
            <a:prstGeom prst="rect">
              <a:avLst/>
            </a:prstGeom>
            <a:grpFill/>
          </p:spPr>
          <p:txBody>
            <a:bodyPr wrap="none">
              <a:spAutoFit/>
            </a:bodyPr>
            <a:lstStyle/>
            <a:p>
              <a:pPr algn="ctr" defTabSz="932177">
                <a:lnSpc>
                  <a:spcPct val="90000"/>
                </a:lnSpc>
                <a:defRPr/>
              </a:pPr>
              <a:r>
                <a:rPr lang="en-US" sz="1801" b="1" kern="0" dirty="0">
                  <a:solidFill>
                    <a:srgbClr val="FFFFFF"/>
                  </a:solidFill>
                  <a:latin typeface="Segoe UI"/>
                  <a:cs typeface="Segoe UI Semibold" panose="020B0702040204020203" pitchFamily="34" charset="0"/>
                </a:rPr>
                <a:t>DATA</a:t>
              </a:r>
            </a:p>
          </p:txBody>
        </p:sp>
      </p:grpSp>
    </p:spTree>
    <p:extLst>
      <p:ext uri="{BB962C8B-B14F-4D97-AF65-F5344CB8AC3E}">
        <p14:creationId xmlns:p14="http://schemas.microsoft.com/office/powerpoint/2010/main" val="259000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1+#ppt_w/2"/>
                                          </p:val>
                                        </p:tav>
                                        <p:tav tm="100000">
                                          <p:val>
                                            <p:strVal val="#ppt_x"/>
                                          </p:val>
                                        </p:tav>
                                      </p:tavLst>
                                    </p:anim>
                                    <p:anim calcmode="lin" valueType="num">
                                      <p:cBhvr additive="base">
                                        <p:cTn id="18" dur="500" fill="hold"/>
                                        <p:tgtEl>
                                          <p:spTgt spid="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1+#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1+#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1+#ppt_w/2"/>
                                          </p:val>
                                        </p:tav>
                                        <p:tav tm="100000">
                                          <p:val>
                                            <p:strVal val="#ppt_x"/>
                                          </p:val>
                                        </p:tav>
                                      </p:tavLst>
                                    </p:anim>
                                    <p:anim calcmode="lin" valueType="num">
                                      <p:cBhvr additive="base">
                                        <p:cTn id="3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98CA0642-B885-452C-B533-0D85146AF589}"/>
    </a:ext>
  </a:extLst>
</a:theme>
</file>

<file path=ppt/theme/theme2.xml><?xml version="1.0" encoding="utf-8"?>
<a:theme xmlns:a="http://schemas.openxmlformats.org/drawingml/2006/main" name="TR24 Dark Gray Template">
  <a:themeElements>
    <a:clrScheme name="TR24 Dark">
      <a:dk1>
        <a:srgbClr val="353535"/>
      </a:dk1>
      <a:lt1>
        <a:srgbClr val="FFFFFF"/>
      </a:lt1>
      <a:dk2>
        <a:srgbClr val="0078D7"/>
      </a:dk2>
      <a:lt2>
        <a:srgbClr val="E6E6E6"/>
      </a:lt2>
      <a:accent1>
        <a:srgbClr val="0078D7"/>
      </a:accent1>
      <a:accent2>
        <a:srgbClr val="00188F"/>
      </a:accent2>
      <a:accent3>
        <a:srgbClr val="00BCF2"/>
      </a:accent3>
      <a:accent4>
        <a:srgbClr val="D83B01"/>
      </a:accent4>
      <a:accent5>
        <a:srgbClr val="737373"/>
      </a:accent5>
      <a:accent6>
        <a:srgbClr val="E6E6E6"/>
      </a:accent6>
      <a:hlink>
        <a:srgbClr val="81E4FF"/>
      </a:hlink>
      <a:folHlink>
        <a:srgbClr val="81E4FF"/>
      </a:folHlink>
    </a:clrScheme>
    <a:fontScheme name="Segoe UI L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Read-Only]" id="{50EABD6B-5AA7-41F8-8208-02F93D083B66}" vid="{042E34DA-8670-4737-B2D8-A5FE33D726E8}"/>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VP2016 PPT [Read-Only]" id="{6AD34D73-00A2-4BCC-B5ED-FFC9D059171B}" vid="{FDFE60E6-090F-4470-9DD8-ADA95B77B2E6}"/>
    </a:ext>
  </a:extLst>
</a:theme>
</file>

<file path=ppt/theme/theme4.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5.xml><?xml version="1.0" encoding="utf-8"?>
<a:theme xmlns:a="http://schemas.openxmlformats.org/drawingml/2006/main" name="5-50111_Build 2017_DARK GRAY TEMPLATE">
  <a:themeElements>
    <a:clrScheme name="Build 2017 Colors (Dark Gray)">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585DBE9BB8F44C9DF171978FAFAB3B" ma:contentTypeVersion="5" ma:contentTypeDescription="Create a new document." ma:contentTypeScope="" ma:versionID="7547234e276759bf94cfc5fdb6346ddb">
  <xsd:schema xmlns:xsd="http://www.w3.org/2001/XMLSchema" xmlns:xs="http://www.w3.org/2001/XMLSchema" xmlns:p="http://schemas.microsoft.com/office/2006/metadata/properties" xmlns:ns2="6fe20351-a309-42a3-9b27-5e5ffd43b297" xmlns:ns3="4e2b238c-3895-4622-a32d-2bea345cbf28" targetNamespace="http://schemas.microsoft.com/office/2006/metadata/properties" ma:root="true" ma:fieldsID="bef19f3193de7c1edde3dfdda6a4f438" ns2:_="" ns3:_="">
    <xsd:import namespace="6fe20351-a309-42a3-9b27-5e5ffd43b297"/>
    <xsd:import namespace="4e2b238c-3895-4622-a32d-2bea345cbf28"/>
    <xsd:element name="properties">
      <xsd:complexType>
        <xsd:sequence>
          <xsd:element name="documentManagement">
            <xsd:complexType>
              <xsd:all>
                <xsd:element ref="ns2:SharedWithUsers" minOccurs="0"/>
                <xsd:element ref="ns2:SharingHintHash"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e20351-a309-42a3-9b27-5e5ffd43b2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2b238c-3895-4622-a32d-2bea345cbf2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F31FAD-DB87-471B-B58E-3316D76CD3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e20351-a309-42a3-9b27-5e5ffd43b297"/>
    <ds:schemaRef ds:uri="4e2b238c-3895-4622-a32d-2bea345cbf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4e2b238c-3895-4622-a32d-2bea345cbf28"/>
    <ds:schemaRef ds:uri="http://purl.org/dc/elements/1.1/"/>
    <ds:schemaRef ds:uri="http://schemas.microsoft.com/office/2006/metadata/properties"/>
    <ds:schemaRef ds:uri="6fe20351-a309-42a3-9b27-5e5ffd43b297"/>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TR24_BO_CT_Template</Template>
  <TotalTime>128</TotalTime>
  <Words>2190</Words>
  <Application>Microsoft Office PowerPoint</Application>
  <PresentationFormat>Custom</PresentationFormat>
  <Paragraphs>405</Paragraphs>
  <Slides>24</Slides>
  <Notes>24</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24</vt:i4>
      </vt:variant>
    </vt:vector>
  </HeadingPairs>
  <TitlesOfParts>
    <vt:vector size="37" baseType="lpstr">
      <vt:lpstr>Arial</vt:lpstr>
      <vt:lpstr>Calibri</vt:lpstr>
      <vt:lpstr>Calibri Light</vt:lpstr>
      <vt:lpstr>Segoe UI</vt:lpstr>
      <vt:lpstr>Segoe UI Light</vt:lpstr>
      <vt:lpstr>Segoe UI Semibold</vt:lpstr>
      <vt:lpstr>Segoe UI Semilight</vt:lpstr>
      <vt:lpstr>Wingdings</vt:lpstr>
      <vt:lpstr>5-50091_TR24_BO_CT_Template</vt:lpstr>
      <vt:lpstr>TR24 Dark Gray Template</vt:lpstr>
      <vt:lpstr>Custom Design</vt:lpstr>
      <vt:lpstr>5-50111_Build 2017_LIGHT GRAY TEMPLATE</vt:lpstr>
      <vt:lpstr>5-50111_Build 2017_DARK GRAY TEMPLATE</vt:lpstr>
      <vt:lpstr>.NET Standard </vt:lpstr>
      <vt:lpstr>.NET today—app models and libraries</vt:lpstr>
      <vt:lpstr>.NET today—reusing code</vt:lpstr>
      <vt:lpstr>.NET tomorrow</vt:lpstr>
      <vt:lpstr>.NET tomorrow—reusing code</vt:lpstr>
      <vt:lpstr>What is .NET Standard?</vt:lpstr>
      <vt:lpstr>Difference to Portable Class Libraries (PCL)</vt:lpstr>
      <vt:lpstr>How does versioning work in .NET Standard?</vt:lpstr>
      <vt:lpstr>APIs in .NET Standard 2.0</vt:lpstr>
      <vt:lpstr>Demo</vt:lpstr>
      <vt:lpstr>How does .NET Standard work?</vt:lpstr>
      <vt:lpstr>What can you reference from .NET Standard?</vt:lpstr>
      <vt:lpstr>.NET Standard under the hood</vt:lpstr>
      <vt:lpstr>.NET Standard under the hood</vt:lpstr>
      <vt:lpstr>Demo</vt:lpstr>
      <vt:lpstr>What’s new in .NET Standard 2.0?</vt:lpstr>
      <vt:lpstr>.NET Core and .NET Standard</vt:lpstr>
      <vt:lpstr>.NET Standard Resources</vt:lpstr>
      <vt:lpstr>PowerPoint Presentation</vt:lpstr>
      <vt:lpstr>What about the breaking change?</vt:lpstr>
      <vt:lpstr>Platform specific APIs &amp; .NET Standard</vt:lpstr>
      <vt:lpstr>Platform specific APIs &amp; .NET Standard</vt:lpstr>
      <vt:lpstr>Platform specific APIs &amp; .NET Standard</vt:lpstr>
      <vt:lpstr>.NET Core Releases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Immo Landwerth</dc:creator>
  <cp:keywords>TechReady 24</cp:keywords>
  <dc:description>Template: Mitchell Derrey, Silver Fox Productions_x000d_
Formatting: _x000d_
Audience Type:</dc:description>
  <cp:lastModifiedBy>Jon Galloway</cp:lastModifiedBy>
  <cp:revision>52</cp:revision>
  <dcterms:created xsi:type="dcterms:W3CDTF">2017-02-10T15:29:43Z</dcterms:created>
  <dcterms:modified xsi:type="dcterms:W3CDTF">2017-05-02T06:04:34Z</dcterms:modified>
  <cp:category>TechReady 24</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0x010100D8585DBE9BB8F44C9DF171978FAFAB3B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Audience1">
    <vt:lpwstr/>
  </property>
  <property fmtid="{D5CDD505-2E9C-101B-9397-08002B2CF9AE}" pid="13" name="Event Name">
    <vt:lpwstr>51;#TechReady|ebdf1b7d-d34f-4ccf-ac45-ca5a756d5c65</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2017-05-01T22:50:29.1556025-07:00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