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1" r:id="rId4"/>
    <p:sldMasterId id="2147484565" r:id="rId5"/>
  </p:sldMasterIdLst>
  <p:notesMasterIdLst>
    <p:notesMasterId r:id="rId12"/>
  </p:notesMasterIdLst>
  <p:handoutMasterIdLst>
    <p:handoutMasterId r:id="rId13"/>
  </p:handoutMasterIdLst>
  <p:sldIdLst>
    <p:sldId id="1393" r:id="rId6"/>
    <p:sldId id="1667" r:id="rId7"/>
    <p:sldId id="1661" r:id="rId8"/>
    <p:sldId id="1663" r:id="rId9"/>
    <p:sldId id="1662" r:id="rId10"/>
    <p:sldId id="1536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A073DAE3-B461-442F-A3D3-6642BD875E45}">
          <p14:sldIdLst>
            <p14:sldId id="1393"/>
            <p14:sldId id="1667"/>
            <p14:sldId id="1661"/>
            <p14:sldId id="1663"/>
            <p14:sldId id="1662"/>
            <p14:sldId id="15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E6E6E6"/>
    <a:srgbClr val="D93A00"/>
    <a:srgbClr val="F8F8F8"/>
    <a:srgbClr val="D83B01"/>
    <a:srgbClr val="505050"/>
    <a:srgbClr val="FF8C00"/>
    <a:srgbClr val="D2D2D2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69819" autoAdjust="0"/>
  </p:normalViewPr>
  <p:slideViewPr>
    <p:cSldViewPr>
      <p:cViewPr varScale="1">
        <p:scale>
          <a:sx n="75" d="100"/>
          <a:sy n="75" d="100"/>
        </p:scale>
        <p:origin x="15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5/2/2017 11:28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5/2/2017 11:27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r>
              <a:rPr lang="en-US" dirty="0"/>
              <a:t>- Introduce .NET Core</a:t>
            </a:r>
          </a:p>
          <a:p>
            <a:r>
              <a:rPr lang="en-US" dirty="0"/>
              <a:t>- Development</a:t>
            </a:r>
          </a:p>
          <a:p>
            <a:r>
              <a:rPr lang="en-US" dirty="0"/>
              <a:t>- Deployment</a:t>
            </a:r>
          </a:p>
          <a:p>
            <a:r>
              <a:rPr lang="en-US" dirty="0"/>
              <a:t>- .NET CLI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5/2/2017 11:27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5/2/2017 11:27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0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5/2/2017 11:27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2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5/2/2017 11:27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04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5/2/2017 11:27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6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5/2/2017 11:27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99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4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8104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140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506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294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3" tIns="46633" rIns="46633" bIns="46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11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54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59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0869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66030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9873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" y="4011"/>
            <a:ext cx="12419158" cy="699409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8077"/>
            <a:ext cx="11887200" cy="118320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5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795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159483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51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3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2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859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886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888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689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9752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224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71827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533110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785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061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03248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36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151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9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951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" y="4011"/>
            <a:ext cx="12419158" cy="699409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8077"/>
            <a:ext cx="11887200" cy="118320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5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90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0182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221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618975" y="0"/>
            <a:ext cx="952402" cy="5766965"/>
            <a:chOff x="12618967" y="-1"/>
            <a:chExt cx="952402" cy="5766966"/>
          </a:xfrm>
        </p:grpSpPr>
        <p:grpSp>
          <p:nvGrpSpPr>
            <p:cNvPr id="7" name="Group 6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6" y="260167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1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  <p:sldLayoutId id="2147484556" r:id="rId15"/>
    <p:sldLayoutId id="2147484557" r:id="rId16"/>
    <p:sldLayoutId id="2147484558" r:id="rId17"/>
    <p:sldLayoutId id="2147484559" r:id="rId18"/>
    <p:sldLayoutId id="2147484560" r:id="rId19"/>
    <p:sldLayoutId id="2147484561" r:id="rId20"/>
    <p:sldLayoutId id="2147484562" r:id="rId21"/>
    <p:sldLayoutId id="2147484563" r:id="rId22"/>
    <p:sldLayoutId id="2147484564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6" r:id="rId1"/>
    <p:sldLayoutId id="2147484567" r:id="rId2"/>
    <p:sldLayoutId id="2147484568" r:id="rId3"/>
    <p:sldLayoutId id="2147484569" r:id="rId4"/>
    <p:sldLayoutId id="2147484570" r:id="rId5"/>
    <p:sldLayoutId id="2147484571" r:id="rId6"/>
    <p:sldLayoutId id="2147484572" r:id="rId7"/>
    <p:sldLayoutId id="2147484573" r:id="rId8"/>
    <p:sldLayoutId id="2147484574" r:id="rId9"/>
    <p:sldLayoutId id="2147484575" r:id="rId10"/>
    <p:sldLayoutId id="2147484576" r:id="rId11"/>
    <p:sldLayoutId id="2147484577" r:id="rId12"/>
    <p:sldLayoutId id="2147484578" r:id="rId13"/>
    <p:sldLayoutId id="2147484579" r:id="rId14"/>
    <p:sldLayoutId id="2147484580" r:id="rId15"/>
    <p:sldLayoutId id="2147484581" r:id="rId16"/>
    <p:sldLayoutId id="2147484582" r:id="rId17"/>
    <p:sldLayoutId id="2147484586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in a Nutshell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478259" y="3759537"/>
            <a:ext cx="4643210" cy="2390317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14867" y="3759537"/>
            <a:ext cx="5197656" cy="2390316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3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/>
              </a:rPr>
              <a:t>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0603" y="4269080"/>
            <a:ext cx="5173526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/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2653" y="4280755"/>
            <a:ext cx="4424508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/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</a:t>
            </a:r>
            <a:r>
              <a:rPr lang="en-US" sz="28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Core</a:t>
            </a:r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89" y="5444011"/>
            <a:ext cx="382157" cy="449931"/>
          </a:xfrm>
          <a:prstGeom prst="rect">
            <a:avLst/>
          </a:prstGeom>
        </p:spPr>
      </p:pic>
      <p:pic>
        <p:nvPicPr>
          <p:cNvPr id="25" name="Picture 2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49" y="5440421"/>
            <a:ext cx="510157" cy="5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7304080" y="5400278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3779501" y="5400278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602661" y="4777266"/>
            <a:ext cx="4817610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3736">
              <a:defRPr/>
            </a:pPr>
            <a:r>
              <a:rPr lang="en-US" sz="1567" i="1" kern="0" dirty="0">
                <a:solidFill>
                  <a:srgbClr val="FFFFFF"/>
                </a:solidFill>
              </a:rPr>
              <a:t>Platform for .NET applications on Windows</a:t>
            </a:r>
          </a:p>
          <a:p>
            <a:pPr marL="0" marR="0" lvl="0" indent="0" algn="ctr" defTabSz="9137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67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72974" y="4726053"/>
            <a:ext cx="4276112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37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Cross-platform, modular libraries &amp; runtime optimized for server and cloud workloads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214867" y="2582862"/>
            <a:ext cx="3966733" cy="1117557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4.6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1961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System.Web</a:t>
            </a: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592066" y="1746504"/>
            <a:ext cx="123825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MVC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252720" y="1744662"/>
            <a:ext cx="5868748" cy="772857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Core MVC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252720" y="2582861"/>
            <a:ext cx="5868748" cy="1117558"/>
          </a:xfrm>
          <a:prstGeom prst="rect">
            <a:avLst/>
          </a:prstGeom>
          <a:solidFill>
            <a:srgbClr val="D8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ASP.NET Core 1.0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kumimoji="0" lang="en-US" sz="1961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Microsoft.AspNetCore</a:t>
            </a: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901440" y="1746504"/>
            <a:ext cx="1280160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Web API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216152" y="1746504"/>
            <a:ext cx="130479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Web</a:t>
            </a:r>
          </a:p>
          <a:p>
            <a:pPr marL="0" marR="0" lvl="0" indent="0" algn="ctr" defTabSz="91392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0347559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75400"/>
          </a:xfrm>
        </p:spPr>
        <p:txBody>
          <a:bodyPr/>
          <a:lstStyle/>
          <a:p>
            <a:r>
              <a:rPr lang="en-US" dirty="0"/>
              <a:t>Hosting</a:t>
            </a:r>
          </a:p>
          <a:p>
            <a:pPr lvl="1"/>
            <a:r>
              <a:rPr lang="en-US" dirty="0"/>
              <a:t>Kestrel, Startup</a:t>
            </a:r>
          </a:p>
          <a:p>
            <a:r>
              <a:rPr lang="en-US" dirty="0"/>
              <a:t>Middleware</a:t>
            </a:r>
          </a:p>
          <a:p>
            <a:pPr lvl="1"/>
            <a:r>
              <a:rPr lang="en-US" dirty="0"/>
              <a:t>Routing, authentication, static files, diagnostics, error handling, session, CORS, localization, custom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Application frameworks</a:t>
            </a:r>
          </a:p>
          <a:p>
            <a:pPr lvl="1"/>
            <a:r>
              <a:rPr lang="en-US" dirty="0"/>
              <a:t>MVC, Identity, </a:t>
            </a:r>
            <a:r>
              <a:rPr lang="en-US" dirty="0" err="1"/>
              <a:t>SignalR</a:t>
            </a:r>
            <a:r>
              <a:rPr lang="en-US" dirty="0"/>
              <a:t> (future)</a:t>
            </a:r>
          </a:p>
        </p:txBody>
      </p:sp>
    </p:spTree>
    <p:extLst>
      <p:ext uri="{BB962C8B-B14F-4D97-AF65-F5344CB8AC3E}">
        <p14:creationId xmlns:p14="http://schemas.microsoft.com/office/powerpoint/2010/main" val="19110530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74638" y="2125662"/>
            <a:ext cx="11887200" cy="1831975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MVC + Web API + Web Pages =</a:t>
            </a:r>
            <a:b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 </a:t>
            </a:r>
            <a:br>
              <a:rPr kumimoji="0" lang="en-US" sz="6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</a:br>
            <a:r>
              <a:rPr kumimoji="0" lang="en-US" sz="88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75912">
                      <a:srgbClr val="FFFFFF"/>
                    </a:gs>
                    <a:gs pos="34307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1381793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frameworks - similar, but different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63774" y="1759921"/>
            <a:ext cx="2377414" cy="4389072"/>
          </a:xfrm>
          <a:prstGeom prst="rect">
            <a:avLst/>
          </a:prstGeom>
          <a:solidFill>
            <a:srgbClr val="002050">
              <a:lumMod val="75000"/>
              <a:lumOff val="2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MVC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224066" y="1759921"/>
            <a:ext cx="2377414" cy="4389072"/>
          </a:xfrm>
          <a:prstGeom prst="rect">
            <a:avLst/>
          </a:prstGeom>
          <a:solidFill>
            <a:srgbClr val="D83B0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API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03482" y="1759921"/>
            <a:ext cx="2377414" cy="4389072"/>
          </a:xfrm>
          <a:prstGeom prst="rect">
            <a:avLst/>
          </a:prstGeom>
          <a:solidFill>
            <a:srgbClr val="BAD80A">
              <a:lumMod val="75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 Pages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286360" y="2308555"/>
            <a:ext cx="4571950" cy="457195"/>
          </a:xfrm>
          <a:prstGeom prst="rect">
            <a:avLst/>
          </a:prstGeom>
          <a:solidFill>
            <a:schemeClr val="bg1">
              <a:lumMod val="50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Razor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290089" y="2855627"/>
            <a:ext cx="2007929" cy="457195"/>
          </a:xfrm>
          <a:prstGeom prst="rect">
            <a:avLst/>
          </a:prstGeom>
          <a:solidFill>
            <a:srgbClr val="BAD80A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850381" y="2855627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HTML Helpers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848516" y="3402699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408808" y="3401359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Controllers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848516" y="3948431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408808" y="3947091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48516" y="4497065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408808" y="4495725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Filters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848516" y="5042797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8808" y="5041457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Model binding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848516" y="5587189"/>
            <a:ext cx="2007929" cy="457195"/>
          </a:xfrm>
          <a:prstGeom prst="rect">
            <a:avLst/>
          </a:prstGeom>
          <a:solidFill>
            <a:srgbClr val="002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408808" y="5585849"/>
            <a:ext cx="2007929" cy="457195"/>
          </a:xfrm>
          <a:prstGeom prst="rect">
            <a:avLst/>
          </a:prstGeom>
          <a:solidFill>
            <a:srgbClr val="D83B01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1302783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an ASP.NET Core Site</a:t>
            </a:r>
          </a:p>
        </p:txBody>
      </p:sp>
    </p:spTree>
    <p:extLst>
      <p:ext uri="{BB962C8B-B14F-4D97-AF65-F5344CB8AC3E}">
        <p14:creationId xmlns:p14="http://schemas.microsoft.com/office/powerpoint/2010/main" val="55631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AF336095DB84A94AB1A4B939C0475" ma:contentTypeVersion="4" ma:contentTypeDescription="Create a new document." ma:contentTypeScope="" ma:versionID="6f8327450122d2e4aedd139501eaa58b">
  <xsd:schema xmlns:xsd="http://www.w3.org/2001/XMLSchema" xmlns:xs="http://www.w3.org/2001/XMLSchema" xmlns:p="http://schemas.microsoft.com/office/2006/metadata/properties" xmlns:ns2="29eeffc7-3a1a-4f16-995c-1b7b58342919" targetNamespace="http://schemas.microsoft.com/office/2006/metadata/properties" ma:root="true" ma:fieldsID="7d6c3be25c216b690a82d24b3f2244b5" ns2:_="">
    <xsd:import namespace="29eeffc7-3a1a-4f16-995c-1b7b5834291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effc7-3a1a-4f16-995c-1b7b583429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29eeffc7-3a1a-4f16-995c-1b7b58342919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47C6CA-B255-4F53-A8A9-1A4E6D065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eeffc7-3a1a-4f16-995c-1b7b58342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28286</TotalTime>
  <Words>369</Words>
  <Application>Microsoft Office PowerPoint</Application>
  <PresentationFormat>Custom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5-50111_Build 2017_LIGHT GRAY TEMPLATE</vt:lpstr>
      <vt:lpstr>5-50111_Build 2017_DARK GRAY TEMPLATE</vt:lpstr>
      <vt:lpstr>ASP.NET Core</vt:lpstr>
      <vt:lpstr>ASP.NET Core in a Nutshell</vt:lpstr>
      <vt:lpstr>ASP.NET Core features</vt:lpstr>
      <vt:lpstr>PowerPoint Presentation</vt:lpstr>
      <vt:lpstr>ASP.NET Core frameworks - similar, but different</vt:lpstr>
      <vt:lpstr>Demo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 here&gt;</dc:title>
  <dc:subject>&lt;Speech title here&gt;</dc:subject>
  <dc:creator>&lt;Speaker name here&gt;</dc:creator>
  <cp:keywords>Microsoft Ignite 2016</cp:keywords>
  <dc:description>Template: Mitchell Derrey, Silverfox Productions_x000d_
Formatting: _x000d_
Audience Type:</dc:description>
  <cp:lastModifiedBy>Jon Galloway</cp:lastModifiedBy>
  <cp:revision>633</cp:revision>
  <dcterms:created xsi:type="dcterms:W3CDTF">2014-06-10T19:28:25Z</dcterms:created>
  <dcterms:modified xsi:type="dcterms:W3CDTF">2017-05-03T06:28:07Z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0x0101004C8AF336095DB84A94AB1A4B939C0475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SetBy">
    <vt:lpwstr>jogallow@microsoft.com</vt:lpwstr>
  </property>
  <property fmtid="{D5CDD505-2E9C-101B-9397-08002B2CF9AE}" pid="18" name="MSIP_Label_f42aa342-8706-4288-bd11-ebb85995028c_SetDate">
    <vt:lpwstr>2017-05-01T22:54:35.2075965-07:00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