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30"/>
  </p:notesMasterIdLst>
  <p:handoutMasterIdLst>
    <p:handoutMasterId r:id="rId31"/>
  </p:handoutMasterIdLst>
  <p:sldIdLst>
    <p:sldId id="1393" r:id="rId7"/>
    <p:sldId id="1682" r:id="rId8"/>
    <p:sldId id="1685" r:id="rId9"/>
    <p:sldId id="1667" r:id="rId10"/>
    <p:sldId id="1661" r:id="rId11"/>
    <p:sldId id="1668" r:id="rId12"/>
    <p:sldId id="1669" r:id="rId13"/>
    <p:sldId id="1670" r:id="rId14"/>
    <p:sldId id="1663" r:id="rId15"/>
    <p:sldId id="1662" r:id="rId16"/>
    <p:sldId id="1671" r:id="rId17"/>
    <p:sldId id="1672" r:id="rId18"/>
    <p:sldId id="1675" r:id="rId19"/>
    <p:sldId id="1676" r:id="rId20"/>
    <p:sldId id="1686" r:id="rId21"/>
    <p:sldId id="1687" r:id="rId22"/>
    <p:sldId id="1688" r:id="rId23"/>
    <p:sldId id="1689" r:id="rId24"/>
    <p:sldId id="1681" r:id="rId25"/>
    <p:sldId id="1536" r:id="rId26"/>
    <p:sldId id="1677" r:id="rId27"/>
    <p:sldId id="1678" r:id="rId28"/>
    <p:sldId id="1679"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82"/>
            <p14:sldId id="1685"/>
            <p14:sldId id="1667"/>
            <p14:sldId id="1661"/>
            <p14:sldId id="1668"/>
            <p14:sldId id="1669"/>
            <p14:sldId id="1670"/>
            <p14:sldId id="1663"/>
            <p14:sldId id="1662"/>
            <p14:sldId id="1671"/>
            <p14:sldId id="1672"/>
            <p14:sldId id="1675"/>
            <p14:sldId id="1676"/>
            <p14:sldId id="1686"/>
            <p14:sldId id="1687"/>
            <p14:sldId id="1688"/>
            <p14:sldId id="1689"/>
            <p14:sldId id="1681"/>
            <p14:sldId id="1536"/>
            <p14:sldId id="167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9819" autoAdjust="0"/>
  </p:normalViewPr>
  <p:slideViewPr>
    <p:cSldViewPr>
      <p:cViewPr varScale="1">
        <p:scale>
          <a:sx n="68" d="100"/>
          <a:sy n="68" d="100"/>
        </p:scale>
        <p:origin x="852"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5/9/2017 9:49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5/9/2017 9:49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7851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853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7036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71440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3267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74260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6784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6300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1312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Visual Studio for Mac brings the IDE loved by millions to the Mac. It offers developers an integrated environment to build, debug, test, and deploy apps, games, and services for mobile, web, and cloud. Teams across PC and Mac can share code seamlessly by relying on the same solutions and projects. This is al offered in an IDE that is natively designed for the Mac and feels right at home for any Mac user.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174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5/9/2017 9:49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5/9/2017 9:54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956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5/9/2017 9:55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82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5/9/2017 9:55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7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CONTEXT : Native applications, may not be suitable for all the apps in a companies mobile strategy. They may prefer to develop some of these new apps as pure web apps, or hybrid apps for mobile devices, rather than going through the native route. </a:t>
            </a:r>
          </a:p>
          <a:p>
            <a:pPr marL="0" indent="0">
              <a:buFont typeface="Arial" panose="020B0604020202020204" pitchFamily="34" charset="0"/>
              <a:buNone/>
            </a:pPr>
            <a:endParaRPr lang="en-US" b="0" dirty="0"/>
          </a:p>
          <a:p>
            <a:pPr marL="171450" marR="0" lvl="0" indent="-171450" algn="l" defTabSz="931283" rtl="0" eaLnBrk="1" fontAlgn="auto" latinLnBrk="0" hangingPunct="1">
              <a:lnSpc>
                <a:spcPct val="100000"/>
              </a:lnSpc>
              <a:spcBef>
                <a:spcPts val="1200"/>
              </a:spcBef>
              <a:spcAft>
                <a:spcPts val="0"/>
              </a:spcAft>
              <a:buClr>
                <a:srgbClr val="FFFFFF"/>
              </a:buClr>
              <a:buSzTx/>
              <a:buFont typeface="Arial" panose="020B0604020202020204" pitchFamily="34" charset="0"/>
              <a:buChar char="•"/>
              <a:tabLst/>
              <a:defRPr/>
            </a:pPr>
            <a:r>
              <a:rPr kumimoji="0" lang="en-US" sz="1200" b="0" i="0" u="none" strike="noStrike" kern="1200" cap="none" spc="20" normalizeH="0" baseline="0" noProof="0" dirty="0">
                <a:ln>
                  <a:noFill/>
                </a:ln>
                <a:solidFill>
                  <a:srgbClr val="000000"/>
                </a:solidFill>
                <a:effectLst/>
                <a:uLnTx/>
                <a:uFillTx/>
                <a:latin typeface="Segoe UI Light"/>
                <a:ea typeface="+mn-ea"/>
                <a:cs typeface="+mn-cs"/>
              </a:rPr>
              <a:t>Visual Studio for Mac provides the same powerful web editor tools you know and love from Visual Studio on Windows.</a:t>
            </a:r>
            <a:endParaRPr lang="en-US" sz="1200" spc="20" dirty="0">
              <a:solidFill>
                <a:srgbClr val="000000"/>
              </a:solidFill>
              <a:latin typeface="Segoe UI Light"/>
            </a:endParaRPr>
          </a:p>
          <a:p>
            <a:pPr marL="171450" marR="0" lvl="0" indent="-171450" algn="l" defTabSz="931283" rtl="0" eaLnBrk="1" fontAlgn="auto" latinLnBrk="0" hangingPunct="1">
              <a:lnSpc>
                <a:spcPct val="100000"/>
              </a:lnSpc>
              <a:spcBef>
                <a:spcPts val="2000"/>
              </a:spcBef>
              <a:spcAft>
                <a:spcPts val="0"/>
              </a:spcAft>
              <a:buClr>
                <a:srgbClr val="FFFFFF"/>
              </a:buClr>
              <a:buSzTx/>
              <a:buFont typeface="Arial" panose="020B0604020202020204" pitchFamily="34" charset="0"/>
              <a:buChar char="•"/>
              <a:tabLst/>
              <a:defRPr/>
            </a:pPr>
            <a:r>
              <a:rPr kumimoji="0" lang="en-US" sz="1200" b="0" i="0" u="none" strike="noStrike" kern="1200" cap="none" spc="20" normalizeH="0" baseline="0" noProof="0" dirty="0">
                <a:ln>
                  <a:noFill/>
                </a:ln>
                <a:solidFill>
                  <a:srgbClr val="000000"/>
                </a:solidFill>
                <a:effectLst/>
                <a:uLnTx/>
                <a:uFillTx/>
                <a:latin typeface="Segoe UI Light"/>
                <a:ea typeface="+mn-ea"/>
                <a:cs typeface="+mn-cs"/>
              </a:rPr>
              <a:t>With full support </a:t>
            </a:r>
            <a:r>
              <a:rPr kumimoji="0" lang="en-US" sz="1200" b="0" i="0" u="none" strike="noStrike" kern="1200" cap="none" spc="30" normalizeH="0" baseline="0" noProof="0" dirty="0">
                <a:ln>
                  <a:noFill/>
                </a:ln>
                <a:solidFill>
                  <a:srgbClr val="000000"/>
                </a:solidFill>
                <a:effectLst/>
                <a:uLnTx/>
                <a:uFillTx/>
                <a:latin typeface="Segoe UI Light"/>
                <a:ea typeface="+mn-ea"/>
                <a:cs typeface="+mn-cs"/>
              </a:rPr>
              <a:t>for ASP.NET Core, HTML5, and CSS3, you can build highly interactive JavaScript-</a:t>
            </a:r>
            <a:r>
              <a:rPr kumimoji="0" lang="en-US" sz="1200" b="0" i="0" u="none" strike="noStrike" kern="1200" cap="none" spc="20" normalizeH="0" baseline="0" noProof="0" dirty="0">
                <a:ln>
                  <a:noFill/>
                </a:ln>
                <a:solidFill>
                  <a:srgbClr val="000000"/>
                </a:solidFill>
                <a:effectLst/>
                <a:uLnTx/>
                <a:uFillTx/>
                <a:latin typeface="Segoe UI Light"/>
                <a:ea typeface="+mn-ea"/>
                <a:cs typeface="+mn-cs"/>
              </a:rPr>
              <a:t>based apps </a:t>
            </a:r>
            <a:r>
              <a:rPr kumimoji="0" lang="en-US" sz="1200" b="0" i="0" u="none" strike="noStrike" kern="1200" cap="none" spc="10" normalizeH="0" baseline="0" noProof="0" dirty="0">
                <a:ln>
                  <a:noFill/>
                </a:ln>
                <a:solidFill>
                  <a:srgbClr val="000000"/>
                </a:solidFill>
                <a:effectLst/>
                <a:uLnTx/>
                <a:uFillTx/>
                <a:latin typeface="Segoe UI Light"/>
                <a:ea typeface="+mn-ea"/>
                <a:cs typeface="+mn-cs"/>
              </a:rPr>
              <a:t>for </a:t>
            </a:r>
            <a:r>
              <a:rPr kumimoji="0" lang="en-US" sz="1200" b="0" i="0" u="none" strike="noStrike" kern="1200" cap="none" spc="20" normalizeH="0" baseline="0" noProof="0" dirty="0">
                <a:ln>
                  <a:noFill/>
                </a:ln>
                <a:solidFill>
                  <a:srgbClr val="000000"/>
                </a:solidFill>
                <a:effectLst/>
                <a:uLnTx/>
                <a:uFillTx/>
                <a:latin typeface="Segoe UI Light"/>
                <a:ea typeface="+mn-ea"/>
                <a:cs typeface="+mn-cs"/>
              </a:rPr>
              <a:t>consumers, </a:t>
            </a:r>
            <a:r>
              <a:rPr kumimoji="0" lang="en-US" sz="1200" b="0" i="0" u="none" strike="noStrike" kern="1200" cap="none" spc="0" normalizeH="0" baseline="0" noProof="0" dirty="0">
                <a:ln>
                  <a:noFill/>
                </a:ln>
                <a:solidFill>
                  <a:srgbClr val="000000"/>
                </a:solidFill>
                <a:effectLst/>
                <a:uLnTx/>
                <a:uFillTx/>
                <a:latin typeface="Segoe UI Light"/>
                <a:ea typeface="+mn-ea"/>
                <a:cs typeface="+mn-cs"/>
              </a:rPr>
              <a:t>LOB, and enterprise.</a:t>
            </a:r>
            <a:endParaRPr kumimoji="0" lang="en-US" sz="1200" b="0" i="0" u="none" strike="noStrike" kern="1200" cap="none" spc="20" normalizeH="0" baseline="0" noProof="0" dirty="0">
              <a:ln>
                <a:noFill/>
              </a:ln>
              <a:solidFill>
                <a:srgbClr val="000000"/>
              </a:solidFill>
              <a:effectLst/>
              <a:uLnTx/>
              <a:uFillTx/>
              <a:latin typeface="Segoe UI Light"/>
              <a:ea typeface="+mn-ea"/>
              <a:cs typeface="+mn-cs"/>
            </a:endParaRPr>
          </a:p>
          <a:p>
            <a:pPr marL="171450" marR="0" lvl="0" indent="-171450" algn="l" defTabSz="931283" rtl="0" eaLnBrk="1" fontAlgn="auto" latinLnBrk="0" hangingPunct="1">
              <a:lnSpc>
                <a:spcPct val="100000"/>
              </a:lnSpc>
              <a:spcBef>
                <a:spcPts val="2000"/>
              </a:spcBef>
              <a:spcAft>
                <a:spcPts val="0"/>
              </a:spcAft>
              <a:buClr>
                <a:srgbClr val="FFFFFF"/>
              </a:buClr>
              <a:buSzTx/>
              <a:buFont typeface="Arial" panose="020B0604020202020204" pitchFamily="34" charset="0"/>
              <a:buChar char="•"/>
              <a:tabLst/>
              <a:defRPr/>
            </a:pPr>
            <a:r>
              <a:rPr kumimoji="0" lang="en-US" sz="1200" b="0" i="0" u="none" strike="noStrike" kern="1200" cap="none" spc="20" normalizeH="0" baseline="0" noProof="0" dirty="0">
                <a:ln>
                  <a:noFill/>
                </a:ln>
                <a:solidFill>
                  <a:srgbClr val="000000"/>
                </a:solidFill>
                <a:effectLst/>
                <a:uLnTx/>
                <a:uFillTx/>
                <a:latin typeface="Segoe UI Light"/>
                <a:ea typeface="+mn-ea"/>
                <a:cs typeface="+mn-cs"/>
              </a:rPr>
              <a:t>With built-in support for publication of your web apps to Azure, scaling through the cloud couldn’t be easier</a:t>
            </a:r>
            <a:r>
              <a:rPr kumimoji="0" lang="en-US" sz="1200" b="0" i="0" u="none" strike="noStrike" kern="1200" cap="none" spc="0" normalizeH="0" baseline="0" noProof="0" dirty="0">
                <a:ln>
                  <a:noFill/>
                </a:ln>
                <a:solidFill>
                  <a:srgbClr val="000000"/>
                </a:solidFill>
                <a:effectLst/>
                <a:uLnTx/>
                <a:uFillTx/>
                <a:latin typeface="Segoe UI Light"/>
                <a:ea typeface="+mn-ea"/>
                <a:cs typeface="+mn-cs"/>
              </a:rPr>
              <a:t>.</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68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6185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97204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73624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6"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7620261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lank ">
    <p:bg>
      <p:bgPr>
        <a:solidFill>
          <a:srgbClr val="682A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6946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682A7A"/>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3"/>
          </p:nvPr>
        </p:nvSpPr>
        <p:spPr>
          <a:xfrm>
            <a:off x="274640" y="1042679"/>
            <a:ext cx="9556884" cy="523733"/>
          </a:xfrm>
          <a:prstGeom prst="rect">
            <a:avLst/>
          </a:prstGeom>
        </p:spPr>
        <p:txBody>
          <a:bodyPr lIns="192024"/>
          <a:lstStyle>
            <a:lvl1pPr marL="0" indent="0">
              <a:buNone/>
              <a:defRPr lang="en-US" sz="2448" kern="1200" smtClean="0">
                <a:solidFill>
                  <a:schemeClr val="bg1"/>
                </a:solidFill>
                <a:latin typeface="+mj-lt"/>
                <a:ea typeface="+mn-ea"/>
                <a:cs typeface="+mn-cs"/>
              </a:defRPr>
            </a:lvl1pPr>
            <a:lvl2pPr marL="0" indent="0">
              <a:buNone/>
              <a:defRPr lang="en-US" sz="3169" kern="1200" smtClean="0">
                <a:solidFill>
                  <a:schemeClr val="bg1"/>
                </a:solidFill>
                <a:latin typeface="+mj-lt"/>
                <a:ea typeface="+mn-ea"/>
                <a:cs typeface="+mn-cs"/>
              </a:defRPr>
            </a:lvl2pPr>
            <a:lvl3pPr marL="0" indent="0">
              <a:buNone/>
              <a:defRPr lang="en-US" sz="3169" kern="1200" smtClean="0">
                <a:solidFill>
                  <a:schemeClr val="bg1"/>
                </a:solidFill>
                <a:latin typeface="+mj-lt"/>
                <a:ea typeface="+mn-ea"/>
                <a:cs typeface="+mn-cs"/>
              </a:defRPr>
            </a:lvl3pPr>
            <a:lvl4pPr marL="0" indent="0">
              <a:buNone/>
              <a:defRPr lang="en-US" sz="3169" kern="1200" smtClean="0">
                <a:solidFill>
                  <a:schemeClr val="bg1"/>
                </a:solidFill>
                <a:latin typeface="+mj-lt"/>
                <a:ea typeface="+mn-ea"/>
                <a:cs typeface="+mn-cs"/>
              </a:defRPr>
            </a:lvl4pPr>
            <a:lvl5pPr marL="0" indent="0">
              <a:buNone/>
              <a:defRPr lang="en-US" sz="3169" kern="1200">
                <a:solidFill>
                  <a:schemeClr val="bg1"/>
                </a:solidFill>
                <a:latin typeface="+mj-lt"/>
                <a:ea typeface="+mn-ea"/>
                <a:cs typeface="+mn-cs"/>
              </a:defRPr>
            </a:lvl5pPr>
          </a:lstStyle>
          <a:p>
            <a:pPr lvl="0"/>
            <a:r>
              <a:rPr lang="en-US" dirty="0"/>
              <a:t>Click to edit Master text styles</a:t>
            </a:r>
          </a:p>
        </p:txBody>
      </p:sp>
      <p:sp>
        <p:nvSpPr>
          <p:cNvPr id="3" name="Title 2"/>
          <p:cNvSpPr>
            <a:spLocks noGrp="1"/>
          </p:cNvSpPr>
          <p:nvPr>
            <p:ph type="title"/>
          </p:nvPr>
        </p:nvSpPr>
        <p:spPr>
          <a:xfrm>
            <a:off x="274321" y="292082"/>
            <a:ext cx="10296684" cy="789455"/>
          </a:xfrm>
          <a:prstGeom prst="rect">
            <a:avLst/>
          </a:prstGeom>
        </p:spPr>
        <p:txBody>
          <a:bodyPr/>
          <a:lstStyle>
            <a:lvl1pPr algn="l">
              <a:defRPr sz="4896">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9656724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emf"/><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image" Target="../media/image14.emf"/><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theme" Target="../theme/theme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 id="2147484553" r:id="rId12"/>
    <p:sldLayoutId id="2147484554" r:id="rId13"/>
    <p:sldLayoutId id="2147484555" r:id="rId14"/>
    <p:sldLayoutId id="2147484556" r:id="rId15"/>
    <p:sldLayoutId id="2147484557" r:id="rId16"/>
    <p:sldLayoutId id="2147484558" r:id="rId17"/>
    <p:sldLayoutId id="2147484559" r:id="rId18"/>
    <p:sldLayoutId id="2147484560" r:id="rId19"/>
    <p:sldLayoutId id="2147484561" r:id="rId20"/>
    <p:sldLayoutId id="2147484562" r:id="rId21"/>
    <p:sldLayoutId id="2147484563" r:id="rId22"/>
    <p:sldLayoutId id="2147484564"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6" r:id="rId1"/>
    <p:sldLayoutId id="2147484567" r:id="rId2"/>
    <p:sldLayoutId id="2147484568" r:id="rId3"/>
    <p:sldLayoutId id="2147484569" r:id="rId4"/>
    <p:sldLayoutId id="2147484570" r:id="rId5"/>
    <p:sldLayoutId id="2147484571" r:id="rId6"/>
    <p:sldLayoutId id="2147484572" r:id="rId7"/>
    <p:sldLayoutId id="2147484573" r:id="rId8"/>
    <p:sldLayoutId id="2147484574" r:id="rId9"/>
    <p:sldLayoutId id="2147484575" r:id="rId10"/>
    <p:sldLayoutId id="2147484576" r:id="rId11"/>
    <p:sldLayoutId id="2147484577" r:id="rId12"/>
    <p:sldLayoutId id="2147484578" r:id="rId13"/>
    <p:sldLayoutId id="2147484579" r:id="rId14"/>
    <p:sldLayoutId id="2147484580" r:id="rId15"/>
    <p:sldLayoutId id="2147484581" r:id="rId16"/>
    <p:sldLayoutId id="2147484582" r:id="rId17"/>
    <p:sldLayoutId id="2147484586" r:id="rId18"/>
    <p:sldLayoutId id="2147484587" r:id="rId19"/>
    <p:sldLayoutId id="2147484588" r:id="rId20"/>
    <p:sldLayoutId id="214748458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sp.net/en/latest/fundamentals/localization.html" TargetMode="External"/><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spnet/Mvc/tree/dev/src/Microsoft.AspNet.Mvc.TagHelpers" TargetMode="External"/><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3.xml"/><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41892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162554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318695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3"/>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9513440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p:txBody>
          <a:bodyPr/>
          <a:lstStyle/>
          <a:p>
            <a:pPr marL="0" indent="0">
              <a:buNone/>
            </a:pPr>
            <a:r>
              <a:rPr lang="en-US" sz="3199" dirty="0"/>
              <a:t>HTML helpers expressed as tags</a:t>
            </a:r>
          </a:p>
          <a:p>
            <a:pPr marL="0" indent="0">
              <a:buNone/>
            </a:pPr>
            <a:r>
              <a:rPr lang="en-US" sz="1800" dirty="0"/>
              <a:t>Ex. Instead of: </a:t>
            </a:r>
          </a:p>
          <a:p>
            <a:pPr marL="0" indent="0">
              <a:buNone/>
            </a:pPr>
            <a:r>
              <a:rPr lang="it-IT" sz="2000" b="1" dirty="0">
                <a:latin typeface="Consolas" panose="020B0609020204030204" pitchFamily="49" charset="0"/>
              </a:rPr>
              <a:t>@Html.LabelFor(m =&gt; m.UserName, new { @class = "col-md-2 control-label" })</a:t>
            </a:r>
            <a:endParaRPr lang="en-US" sz="2000" b="1" dirty="0">
              <a:latin typeface="Consolas" panose="020B0609020204030204" pitchFamily="49" charset="0"/>
            </a:endParaRPr>
          </a:p>
          <a:p>
            <a:pPr marL="0" indent="0">
              <a:buNone/>
            </a:pPr>
            <a:r>
              <a:rPr lang="en-US" sz="1800" dirty="0"/>
              <a:t>Write this: </a:t>
            </a:r>
          </a:p>
          <a:p>
            <a:pPr marL="0" indent="0">
              <a:buNone/>
            </a:pPr>
            <a:r>
              <a:rPr lang="en-US" sz="2000" b="1" dirty="0">
                <a:latin typeface="Consolas" panose="020B0609020204030204" pitchFamily="49" charset="0"/>
              </a:rPr>
              <a:t>&lt;label asp-for="</a:t>
            </a:r>
            <a:r>
              <a:rPr lang="en-US" sz="2000" b="1" dirty="0" err="1">
                <a:latin typeface="Consolas" panose="020B0609020204030204" pitchFamily="49" charset="0"/>
              </a:rPr>
              <a:t>UserName</a:t>
            </a:r>
            <a:r>
              <a:rPr lang="en-US" sz="2000" b="1" dirty="0">
                <a:latin typeface="Consolas" panose="020B0609020204030204" pitchFamily="49" charset="0"/>
              </a:rPr>
              <a:t>" class="col-md-2 control-label"&gt;&lt;/label&gt;</a:t>
            </a:r>
          </a:p>
          <a:p>
            <a:pPr marL="0" indent="0">
              <a:buNone/>
            </a:pPr>
            <a:endParaRPr lang="en-US" sz="1800" dirty="0"/>
          </a:p>
          <a:p>
            <a:pPr marL="0" indent="0">
              <a:buNone/>
            </a:pPr>
            <a:r>
              <a:rPr lang="en-US" sz="3199" dirty="0"/>
              <a:t>Easier to customize with additional attributes</a:t>
            </a:r>
          </a:p>
          <a:p>
            <a:pPr marL="0" indent="0">
              <a:buNone/>
            </a:pPr>
            <a:endParaRPr lang="en-US" sz="1800" dirty="0"/>
          </a:p>
          <a:p>
            <a:pPr marL="0" indent="0">
              <a:buNone/>
            </a:pPr>
            <a:r>
              <a:rPr lang="en-US" sz="3199" dirty="0"/>
              <a:t>Work seamlessly with the HTML editor</a:t>
            </a:r>
          </a:p>
        </p:txBody>
      </p:sp>
    </p:spTree>
    <p:extLst>
      <p:ext uri="{BB962C8B-B14F-4D97-AF65-F5344CB8AC3E}">
        <p14:creationId xmlns:p14="http://schemas.microsoft.com/office/powerpoint/2010/main" val="3482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fontScale="62500" lnSpcReduction="20000"/>
          </a:bodyPr>
          <a:lstStyle/>
          <a:p>
            <a:pPr marL="0" indent="0">
              <a:buNone/>
            </a:pPr>
            <a:r>
              <a:rPr lang="en-US" sz="3199" dirty="0">
                <a:solidFill>
                  <a:srgbClr val="002050"/>
                </a:solidFill>
                <a:latin typeface="Consolas" panose="020B0609020204030204" pitchFamily="49" charset="0"/>
              </a:rPr>
              <a:t>@using (</a:t>
            </a:r>
            <a:r>
              <a:rPr lang="en-US" sz="3199" dirty="0" err="1">
                <a:solidFill>
                  <a:srgbClr val="002050"/>
                </a:solidFill>
                <a:latin typeface="Consolas" panose="020B0609020204030204" pitchFamily="49" charset="0"/>
              </a:rPr>
              <a:t>Html.BeginForm</a:t>
            </a:r>
            <a:r>
              <a:rPr lang="en-US" sz="3199" dirty="0">
                <a:solidFill>
                  <a:srgbClr val="002050"/>
                </a:solidFill>
                <a:latin typeface="Consolas" panose="020B0609020204030204" pitchFamily="49" charset="0"/>
              </a:rPr>
              <a:t>(new { </a:t>
            </a:r>
            <a:r>
              <a:rPr lang="en-US" sz="3199" dirty="0" err="1">
                <a:solidFill>
                  <a:srgbClr val="002050"/>
                </a:solidFill>
                <a:latin typeface="Consolas" panose="020B0609020204030204" pitchFamily="49" charset="0"/>
              </a:rPr>
              <a:t>ReturnUrl</a:t>
            </a:r>
            <a:r>
              <a:rPr lang="en-US" sz="3199" dirty="0">
                <a:solidFill>
                  <a:srgbClr val="002050"/>
                </a:solidFill>
                <a:latin typeface="Consolas" panose="020B0609020204030204" pitchFamily="49" charset="0"/>
              </a:rPr>
              <a:t> = </a:t>
            </a:r>
            <a:r>
              <a:rPr lang="en-US" sz="3199" dirty="0" err="1">
                <a:solidFill>
                  <a:srgbClr val="002050"/>
                </a:solidFill>
                <a:latin typeface="Consolas" panose="020B0609020204030204" pitchFamily="49" charset="0"/>
              </a:rPr>
              <a:t>ViewBag.ReturnUrl</a:t>
            </a:r>
            <a:r>
              <a:rPr lang="en-US" sz="3199" dirty="0">
                <a:solidFill>
                  <a:srgbClr val="002050"/>
                </a:solidFill>
                <a:latin typeface="Consolas" panose="020B0609020204030204" pitchFamily="49" charset="0"/>
              </a:rPr>
              <a:t> })) {</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Html.AntiForgeryToken</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Html.ValidationSummary</a:t>
            </a:r>
            <a:r>
              <a:rPr lang="en-US" sz="3199" dirty="0">
                <a:solidFill>
                  <a:srgbClr val="002050"/>
                </a:solidFill>
                <a:latin typeface="Consolas" panose="020B0609020204030204" pitchFamily="49" charset="0"/>
              </a:rPr>
              <a:t>(true)</a:t>
            </a:r>
          </a:p>
          <a:p>
            <a:pPr marL="0" indent="0">
              <a:buNone/>
            </a:pPr>
            <a:endParaRPr lang="en-US" sz="3199" dirty="0">
              <a:solidFill>
                <a:srgbClr val="002050"/>
              </a:solidFill>
              <a:latin typeface="Consolas" panose="020B0609020204030204" pitchFamily="49" charset="0"/>
            </a:endParaRP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fieldset</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&lt;legend&gt;Log in Form&lt;/legend&gt;</a:t>
            </a: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ol</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&lt;li&gt;</a:t>
            </a:r>
          </a:p>
          <a:p>
            <a:pPr marL="0" indent="0">
              <a:buNone/>
            </a:pPr>
            <a:r>
              <a:rPr lang="en-US" sz="3199" dirty="0">
                <a:solidFill>
                  <a:srgbClr val="002050"/>
                </a:solidFill>
                <a:latin typeface="Consolas" panose="020B0609020204030204" pitchFamily="49" charset="0"/>
              </a:rPr>
              <a:t>                </a:t>
            </a:r>
            <a:r>
              <a:rPr lang="en-US" sz="3199" b="1" dirty="0">
                <a:solidFill>
                  <a:srgbClr val="002050"/>
                </a:solidFill>
                <a:latin typeface="Consolas" panose="020B0609020204030204" pitchFamily="49" charset="0"/>
              </a:rPr>
              <a:t>@</a:t>
            </a:r>
            <a:r>
              <a:rPr lang="en-US" sz="3199" b="1" dirty="0" err="1">
                <a:solidFill>
                  <a:srgbClr val="002050"/>
                </a:solidFill>
                <a:latin typeface="Consolas" panose="020B0609020204030204" pitchFamily="49" charset="0"/>
              </a:rPr>
              <a:t>Html.LabelFor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b="1" dirty="0">
                <a:solidFill>
                  <a:srgbClr val="002050"/>
                </a:solidFill>
                <a:latin typeface="Consolas" panose="020B0609020204030204" pitchFamily="49" charset="0"/>
              </a:rPr>
              <a:t>                @</a:t>
            </a:r>
            <a:r>
              <a:rPr lang="en-US" sz="3199" b="1" dirty="0" err="1">
                <a:solidFill>
                  <a:srgbClr val="002050"/>
                </a:solidFill>
                <a:latin typeface="Consolas" panose="020B0609020204030204" pitchFamily="49" charset="0"/>
              </a:rPr>
              <a:t>Html.TextBoxFor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Html.ValidationMessageFor</a:t>
            </a:r>
            <a:r>
              <a:rPr lang="en-US" sz="3199" dirty="0">
                <a:solidFill>
                  <a:srgbClr val="002050"/>
                </a:solidFill>
                <a:latin typeface="Consolas" panose="020B0609020204030204" pitchFamily="49" charset="0"/>
              </a:rPr>
              <a:t>(m =&gt; </a:t>
            </a:r>
            <a:r>
              <a:rPr lang="en-US" sz="3199" dirty="0" err="1">
                <a:solidFill>
                  <a:srgbClr val="002050"/>
                </a:solidFill>
                <a:latin typeface="Consolas" panose="020B0609020204030204" pitchFamily="49" charset="0"/>
              </a:rPr>
              <a:t>m.UserName</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3530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a:bodyPr>
          <a:lstStyle/>
          <a:p>
            <a:pPr marL="0" indent="0">
              <a:buNone/>
            </a:pPr>
            <a:r>
              <a:rPr lang="en-US" sz="2000" dirty="0">
                <a:solidFill>
                  <a:srgbClr val="002050"/>
                </a:solidFill>
                <a:latin typeface="Consolas" panose="020B0609020204030204" pitchFamily="49" charset="0"/>
              </a:rPr>
              <a:t>&lt;form anti-forgery=“true“ validation-summary=“true” action="Create“&gt; </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fieldset</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&lt;legend&gt;Log in Form&lt;/legend&gt;</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ol</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&lt;li&gt;</a:t>
            </a:r>
          </a:p>
          <a:p>
            <a:pPr marL="0" indent="0">
              <a:buNone/>
            </a:pPr>
            <a:r>
              <a:rPr lang="en-US" sz="2000" dirty="0">
                <a:solidFill>
                  <a:srgbClr val="002050"/>
                </a:solidFill>
                <a:latin typeface="Consolas" panose="020B0609020204030204" pitchFamily="49" charset="0"/>
              </a:rPr>
              <a:t>            &lt;label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&lt;input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&lt;span validation-for="Name" style="</a:t>
            </a:r>
            <a:r>
              <a:rPr lang="en-US" sz="2000" dirty="0" err="1">
                <a:solidFill>
                  <a:srgbClr val="002050"/>
                </a:solidFill>
                <a:latin typeface="Consolas" panose="020B0609020204030204" pitchFamily="49" charset="0"/>
              </a:rPr>
              <a:t>color:blue</a:t>
            </a:r>
            <a:r>
              <a:rPr lang="en-US" sz="2000" dirty="0">
                <a:solidFill>
                  <a:srgbClr val="002050"/>
                </a:solidFill>
                <a:latin typeface="Consolas" panose="020B0609020204030204" pitchFamily="49" charset="0"/>
              </a:rPr>
              <a:t>" /&gt;</a:t>
            </a:r>
          </a:p>
          <a:p>
            <a:pPr marL="0" indent="0">
              <a:buNone/>
            </a:pPr>
            <a:r>
              <a:rPr lang="en-US" sz="2000"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15990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72845" y="1623675"/>
            <a:ext cx="11591218" cy="2015196"/>
          </a:xfrm>
          <a:prstGeom prst="rect">
            <a:avLst/>
          </a:prstGeom>
          <a:solidFill>
            <a:schemeClr val="bg2"/>
          </a:solidFill>
          <a:ln>
            <a:noFill/>
          </a:ln>
          <a:effectLst/>
        </p:spPr>
        <p:txBody>
          <a:bodyPr vert="horz" wrap="none" lIns="93260" tIns="46630" rIns="93260" bIns="46630" numCol="1" anchor="ctr" anchorCtr="0" compatLnSpc="1">
            <a:prstTxWarp prst="textNoShape">
              <a:avLst/>
            </a:prstTxWarp>
            <a:spAutoFit/>
          </a:bodyPr>
          <a:lstStyle/>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public interface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ITagHelper</a:t>
            </a:r>
            <a:endPar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endParaRP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int Order { get; }</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Task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ProcessAsync</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TagHelperContext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context,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TagHelperOutput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output);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p:txBody>
      </p:sp>
      <p:sp>
        <p:nvSpPr>
          <p:cNvPr id="9" name="Title 3"/>
          <p:cNvSpPr>
            <a:spLocks noGrp="1"/>
          </p:cNvSpPr>
          <p:nvPr>
            <p:ph type="title"/>
          </p:nvPr>
        </p:nvSpPr>
        <p:spPr>
          <a:xfrm>
            <a:off x="572844" y="12205"/>
            <a:ext cx="11300393" cy="1351760"/>
          </a:xfrm>
        </p:spPr>
        <p:txBody>
          <a:bodyPr>
            <a:normAutofit/>
          </a:bodyPr>
          <a:lstStyle/>
          <a:p>
            <a:r>
              <a:rPr lang="en-US" sz="5999" dirty="0" err="1"/>
              <a:t>TagHelpers</a:t>
            </a:r>
            <a:r>
              <a:rPr lang="en-US" sz="5999" dirty="0"/>
              <a:t>: Create Your Own</a:t>
            </a:r>
          </a:p>
        </p:txBody>
      </p:sp>
      <p:sp>
        <p:nvSpPr>
          <p:cNvPr id="10" name="TextBox 9"/>
          <p:cNvSpPr txBox="1"/>
          <p:nvPr/>
        </p:nvSpPr>
        <p:spPr>
          <a:xfrm>
            <a:off x="444979" y="4885064"/>
            <a:ext cx="11423475" cy="862581"/>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rPr>
              <a:t>Examples: </a:t>
            </a:r>
            <a:br>
              <a:rPr kumimoji="0" lang="en-US" sz="2448" b="0" i="0" u="none" strike="noStrike" kern="0" cap="none" spc="0" normalizeH="0" baseline="0" noProof="0" dirty="0">
                <a:ln>
                  <a:noFill/>
                </a:ln>
                <a:solidFill>
                  <a:schemeClr val="bg1"/>
                </a:solidFill>
                <a:effectLst/>
                <a:uLnTx/>
                <a:uFillTx/>
              </a:rPr>
            </a:br>
            <a:r>
              <a:rPr kumimoji="0" lang="en-US" sz="2448" b="0" i="0" u="none" strike="noStrike" kern="0" cap="none" spc="0" normalizeH="0" baseline="0" noProof="0" dirty="0">
                <a:ln>
                  <a:noFill/>
                </a:ln>
                <a:solidFill>
                  <a:schemeClr val="bg1"/>
                </a:solidFill>
                <a:effectLst/>
                <a:uLnTx/>
                <a:uFillTx/>
                <a:hlinkClick r:id="rId3"/>
              </a:rPr>
              <a:t>https://github.com/aspnet/Mvc/tree/dev/src/Microsoft.AspNet.Mvc.TagHelpers</a:t>
            </a:r>
            <a:r>
              <a:rPr kumimoji="0" lang="en-US" sz="2448" b="0" i="0" u="none" strike="noStrike" kern="0" cap="none" spc="0" normalizeH="0" baseline="0" noProof="0" dirty="0">
                <a:ln>
                  <a:noFill/>
                </a:ln>
                <a:solidFill>
                  <a:schemeClr val="bg1"/>
                </a:solidFill>
                <a:effectLst/>
                <a:uLnTx/>
                <a:uFillTx/>
              </a:rPr>
              <a:t> </a:t>
            </a:r>
          </a:p>
        </p:txBody>
      </p:sp>
    </p:spTree>
    <p:extLst>
      <p:ext uri="{BB962C8B-B14F-4D97-AF65-F5344CB8AC3E}">
        <p14:creationId xmlns:p14="http://schemas.microsoft.com/office/powerpoint/2010/main" val="10609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JavaScriptServices</a:t>
            </a:r>
            <a:endParaRPr lang="en-US" dirty="0"/>
          </a:p>
        </p:txBody>
      </p:sp>
      <p:sp>
        <p:nvSpPr>
          <p:cNvPr id="4" name="Content Placeholder 6"/>
          <p:cNvSpPr txBox="1">
            <a:spLocks/>
          </p:cNvSpPr>
          <p:nvPr/>
        </p:nvSpPr>
        <p:spPr>
          <a:xfrm>
            <a:off x="572843" y="1914362"/>
            <a:ext cx="11300393" cy="429950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72" dirty="0">
                <a:solidFill>
                  <a:schemeClr val="tx1">
                    <a:lumMod val="95000"/>
                  </a:schemeClr>
                </a:solidFill>
              </a:rPr>
              <a:t>Useful infrastructure for SPA’s on ASP.NET Core</a:t>
            </a:r>
          </a:p>
          <a:p>
            <a:r>
              <a:rPr lang="en-US" sz="3672" dirty="0">
                <a:solidFill>
                  <a:schemeClr val="tx1">
                    <a:lumMod val="95000"/>
                  </a:schemeClr>
                </a:solidFill>
              </a:rPr>
              <a:t>Hosts </a:t>
            </a:r>
            <a:r>
              <a:rPr lang="en-US" sz="3672" dirty="0" err="1">
                <a:solidFill>
                  <a:schemeClr val="tx1">
                    <a:lumMod val="95000"/>
                  </a:schemeClr>
                </a:solidFill>
              </a:rPr>
              <a:t>Webpack</a:t>
            </a:r>
            <a:r>
              <a:rPr lang="en-US" sz="3672" dirty="0">
                <a:solidFill>
                  <a:schemeClr val="tx1">
                    <a:lumMod val="95000"/>
                  </a:schemeClr>
                </a:solidFill>
              </a:rPr>
              <a:t> to compile and serve client-side code</a:t>
            </a:r>
          </a:p>
          <a:p>
            <a:r>
              <a:rPr lang="en-US" sz="3672" dirty="0">
                <a:solidFill>
                  <a:schemeClr val="tx1">
                    <a:lumMod val="95000"/>
                  </a:schemeClr>
                </a:solidFill>
              </a:rPr>
              <a:t>Advanced features like Hot Module Reloading and client / server side routing integration</a:t>
            </a:r>
          </a:p>
          <a:p>
            <a:r>
              <a:rPr lang="en-US" sz="3672" dirty="0">
                <a:solidFill>
                  <a:schemeClr val="tx1">
                    <a:lumMod val="95000"/>
                  </a:schemeClr>
                </a:solidFill>
              </a:rPr>
              <a:t>Can invoke arbitrary NPM packages from .NET code</a:t>
            </a:r>
          </a:p>
          <a:p>
            <a:endParaRPr lang="en-US" sz="3672" dirty="0">
              <a:solidFill>
                <a:schemeClr val="tx1">
                  <a:lumMod val="95000"/>
                </a:schemeClr>
              </a:solidFill>
            </a:endParaRPr>
          </a:p>
          <a:p>
            <a:pPr marL="0" indent="0">
              <a:buNone/>
            </a:pPr>
            <a:r>
              <a:rPr lang="en-US" sz="3672" u="sng" dirty="0">
                <a:solidFill>
                  <a:schemeClr val="tx1">
                    <a:lumMod val="95000"/>
                  </a:schemeClr>
                </a:solidFill>
              </a:rPr>
              <a:t>https://github.com/aspnet/JavaScriptServices </a:t>
            </a:r>
          </a:p>
        </p:txBody>
      </p:sp>
    </p:spTree>
    <p:extLst>
      <p:ext uri="{BB962C8B-B14F-4D97-AF65-F5344CB8AC3E}">
        <p14:creationId xmlns:p14="http://schemas.microsoft.com/office/powerpoint/2010/main" val="34658055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itle 1"/>
          <p:cNvSpPr txBox="1">
            <a:spLocks/>
          </p:cNvSpPr>
          <p:nvPr/>
        </p:nvSpPr>
        <p:spPr>
          <a:xfrm>
            <a:off x="280988" y="301152"/>
            <a:ext cx="12126254" cy="93584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51304">
              <a:defRPr/>
            </a:pPr>
            <a:r>
              <a:rPr lang="en-US" sz="4896" spc="-104" dirty="0">
                <a:solidFill>
                  <a:srgbClr val="FFFFFF"/>
                </a:solidFill>
                <a:latin typeface="Segoe UI Light"/>
              </a:rPr>
              <a:t>Visual Studio for Mac</a:t>
            </a:r>
          </a:p>
        </p:txBody>
      </p:sp>
      <p:sp>
        <p:nvSpPr>
          <p:cNvPr id="498" name="Text Placeholder 4"/>
          <p:cNvSpPr txBox="1">
            <a:spLocks/>
          </p:cNvSpPr>
          <p:nvPr/>
        </p:nvSpPr>
        <p:spPr>
          <a:xfrm>
            <a:off x="341972" y="1303070"/>
            <a:ext cx="11752530" cy="598252"/>
          </a:xfrm>
          <a:prstGeom prst="rect">
            <a:avLst/>
          </a:prstGeom>
          <a:noFill/>
        </p:spPr>
        <p:txBody>
          <a:bodyPr wrap="square" lIns="146283" tIns="109712" rIns="146283" bIns="109712">
            <a:spAutoFit/>
          </a:bodyPr>
          <a:lstStyle>
            <a:lvl1pPr marL="0" marR="0" indent="0" algn="ctr" defTabSz="932742" rtl="0" eaLnBrk="1" fontAlgn="auto" latinLnBrk="0" hangingPunct="1">
              <a:lnSpc>
                <a:spcPct val="90000"/>
              </a:lnSpc>
              <a:spcBef>
                <a:spcPts val="0"/>
              </a:spcBef>
              <a:spcAft>
                <a:spcPts val="0"/>
              </a:spcAft>
              <a:buClrTx/>
              <a:buSzPct val="90000"/>
              <a:buFont typeface="Arial" pitchFamily="34" charset="0"/>
              <a:buNone/>
              <a:tabLst/>
              <a:defRPr lang="en-US" sz="3200" kern="1200" spc="0" baseline="0">
                <a:solidFill>
                  <a:schemeClr val="bg1"/>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224">
              <a:lnSpc>
                <a:spcPct val="100000"/>
              </a:lnSpc>
              <a:buSzTx/>
              <a:defRPr/>
            </a:pPr>
            <a:r>
              <a:rPr lang="en-US" sz="2400" kern="0" dirty="0">
                <a:ln w="3175">
                  <a:noFill/>
                </a:ln>
                <a:solidFill>
                  <a:srgbClr val="FFFFFF"/>
                </a:solidFill>
                <a:latin typeface="Segoe UI"/>
                <a:cs typeface="Segoe UI Semilight" panose="020B0402040204020203" pitchFamily="34" charset="0"/>
              </a:rPr>
              <a:t>The IDE loved by millions, now on the Mac</a:t>
            </a:r>
          </a:p>
        </p:txBody>
      </p:sp>
      <p:cxnSp>
        <p:nvCxnSpPr>
          <p:cNvPr id="499" name="Straight Connector 498"/>
          <p:cNvCxnSpPr/>
          <p:nvPr/>
        </p:nvCxnSpPr>
        <p:spPr>
          <a:xfrm>
            <a:off x="3041536" y="1189627"/>
            <a:ext cx="6353404" cy="0"/>
          </a:xfrm>
          <a:prstGeom prst="line">
            <a:avLst/>
          </a:prstGeom>
          <a:noFill/>
          <a:ln w="9525" cap="flat" cmpd="sng" algn="ctr">
            <a:solidFill>
              <a:srgbClr val="7549A7"/>
            </a:solidFill>
            <a:prstDash val="solid"/>
            <a:headEnd type="none"/>
            <a:tailEnd type="none"/>
          </a:ln>
          <a:effectLst/>
        </p:spPr>
      </p:cxnSp>
      <p:grpSp>
        <p:nvGrpSpPr>
          <p:cNvPr id="5" name="Group 4"/>
          <p:cNvGrpSpPr/>
          <p:nvPr/>
        </p:nvGrpSpPr>
        <p:grpSpPr>
          <a:xfrm>
            <a:off x="4253683" y="2485832"/>
            <a:ext cx="3922947" cy="4508692"/>
            <a:chOff x="4169792" y="2437312"/>
            <a:chExt cx="3846376" cy="4420688"/>
          </a:xfrm>
        </p:grpSpPr>
        <p:grpSp>
          <p:nvGrpSpPr>
            <p:cNvPr id="343" name="Group 342"/>
            <p:cNvGrpSpPr/>
            <p:nvPr/>
          </p:nvGrpSpPr>
          <p:grpSpPr>
            <a:xfrm>
              <a:off x="4171379" y="2437312"/>
              <a:ext cx="3844789" cy="4420688"/>
              <a:chOff x="6149181" y="2437312"/>
              <a:chExt cx="2941637" cy="4420688"/>
            </a:xfrm>
            <a:gradFill>
              <a:gsLst>
                <a:gs pos="0">
                  <a:srgbClr val="7849A2"/>
                </a:gs>
                <a:gs pos="100000">
                  <a:srgbClr val="682A7A"/>
                </a:gs>
              </a:gsLst>
              <a:lin ang="5400000" scaled="1"/>
            </a:gradFill>
          </p:grpSpPr>
          <p:sp>
            <p:nvSpPr>
              <p:cNvPr id="344" name="Rectangle 343"/>
              <p:cNvSpPr/>
              <p:nvPr/>
            </p:nvSpPr>
            <p:spPr bwMode="auto">
              <a:xfrm>
                <a:off x="6149181" y="2441326"/>
                <a:ext cx="2941637" cy="4416674"/>
              </a:xfrm>
              <a:prstGeom prst="rect">
                <a:avLst/>
              </a:prstGeom>
              <a:grpFill/>
              <a:ln w="10795" cap="flat" cmpd="sng" algn="ctr">
                <a:noFill/>
                <a:prstDash val="solid"/>
                <a:headEnd type="none" w="med" len="med"/>
                <a:tailEnd type="none" w="med" len="med"/>
              </a:ln>
              <a:effectLst/>
            </p:spPr>
            <p:txBody>
              <a:bodyPr vert="horz" wrap="square" lIns="93138" tIns="46568" rIns="93138" bIns="46568" numCol="1" rtlCol="0" anchor="ctr" anchorCtr="0" compatLnSpc="1">
                <a:prstTxWarp prst="textNoShape">
                  <a:avLst/>
                </a:prstTxWarp>
              </a:bodyPr>
              <a:lstStyle/>
              <a:p>
                <a:pPr algn="ctr" defTabSz="931105" fontAlgn="base">
                  <a:lnSpc>
                    <a:spcPct val="90000"/>
                  </a:lnSpc>
                  <a:spcBef>
                    <a:spcPct val="0"/>
                  </a:spcBef>
                  <a:spcAft>
                    <a:spcPct val="0"/>
                  </a:spcAft>
                  <a:defRPr/>
                </a:pPr>
                <a:endParaRPr lang="en-US" sz="2038" kern="0" spc="-51" dirty="0">
                  <a:gradFill>
                    <a:gsLst>
                      <a:gs pos="0">
                        <a:srgbClr val="FFFFFF"/>
                      </a:gs>
                      <a:gs pos="100000">
                        <a:srgbClr val="FFFFFF"/>
                      </a:gs>
                    </a:gsLst>
                    <a:lin ang="5400000" scaled="0"/>
                  </a:gradFill>
                  <a:latin typeface="Segoe UI"/>
                </a:endParaRPr>
              </a:p>
            </p:txBody>
          </p:sp>
          <p:sp>
            <p:nvSpPr>
              <p:cNvPr id="345" name="TextBox 344"/>
              <p:cNvSpPr txBox="1"/>
              <p:nvPr/>
            </p:nvSpPr>
            <p:spPr>
              <a:xfrm>
                <a:off x="6149181" y="2437312"/>
                <a:ext cx="2941637" cy="1162740"/>
              </a:xfrm>
              <a:prstGeom prst="rect">
                <a:avLst/>
              </a:prstGeom>
              <a:noFill/>
            </p:spPr>
            <p:txBody>
              <a:bodyPr wrap="square" lIns="146867" tIns="206720" rIns="146867" bIns="206720" rtlCol="0">
                <a:spAutoFit/>
              </a:bodyPr>
              <a:lstStyle/>
              <a:p>
                <a:pPr algn="ctr" defTabSz="415871">
                  <a:lnSpc>
                    <a:spcPct val="120000"/>
                  </a:lnSpc>
                  <a:buClr>
                    <a:srgbClr val="000000"/>
                  </a:buClr>
                  <a:defRPr/>
                </a:pPr>
                <a:r>
                  <a:rPr lang="en-US" sz="2040" kern="0" dirty="0">
                    <a:solidFill>
                      <a:srgbClr val="FFFFFF"/>
                    </a:solidFill>
                    <a:latin typeface="Segoe UI"/>
                    <a:cs typeface="Segoe UI Light"/>
                  </a:rPr>
                  <a:t>Productivity for teams</a:t>
                </a:r>
                <a:br>
                  <a:rPr lang="en-US" sz="2040" kern="0" dirty="0">
                    <a:solidFill>
                      <a:srgbClr val="FFFFFF"/>
                    </a:solidFill>
                    <a:latin typeface="Segoe UI"/>
                    <a:cs typeface="Segoe UI Light"/>
                  </a:rPr>
                </a:br>
                <a:r>
                  <a:rPr lang="en-US" sz="2040" kern="0" dirty="0">
                    <a:solidFill>
                      <a:srgbClr val="FFFFFF"/>
                    </a:solidFill>
                    <a:latin typeface="Segoe UI"/>
                    <a:cs typeface="Segoe UI Light"/>
                  </a:rPr>
                  <a:t>across PC and Mac</a:t>
                </a:r>
              </a:p>
            </p:txBody>
          </p:sp>
        </p:grpSp>
        <p:sp>
          <p:nvSpPr>
            <p:cNvPr id="23" name="Freeform 5"/>
            <p:cNvSpPr>
              <a:spLocks/>
            </p:cNvSpPr>
            <p:nvPr/>
          </p:nvSpPr>
          <p:spPr bwMode="auto">
            <a:xfrm>
              <a:off x="4169792" y="3683820"/>
              <a:ext cx="3845808" cy="1171301"/>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3260" tIns="46630" rIns="93260" bIns="46630" numCol="1" anchor="t" anchorCtr="0" compatLnSpc="1">
              <a:prstTxWarp prst="textNoShape">
                <a:avLst/>
              </a:prstTxWarp>
            </a:bodyPr>
            <a:lstStyle/>
            <a:p>
              <a:pPr defTabSz="950769">
                <a:defRPr/>
              </a:pPr>
              <a:endParaRPr lang="en-US" sz="1836" kern="0" dirty="0">
                <a:solidFill>
                  <a:srgbClr val="FFFFFF"/>
                </a:solidFill>
                <a:latin typeface="Segoe UI"/>
              </a:endParaRPr>
            </a:p>
          </p:txBody>
        </p:sp>
        <p:sp>
          <p:nvSpPr>
            <p:cNvPr id="24" name="Rectangle 6"/>
            <p:cNvSpPr>
              <a:spLocks noChangeArrowheads="1"/>
            </p:cNvSpPr>
            <p:nvPr/>
          </p:nvSpPr>
          <p:spPr bwMode="auto">
            <a:xfrm>
              <a:off x="4171379" y="4855122"/>
              <a:ext cx="3844789" cy="200287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50769">
                <a:defRPr/>
              </a:pPr>
              <a:endParaRPr lang="en-US" sz="1836" kern="0" dirty="0">
                <a:solidFill>
                  <a:srgbClr val="FFFFFF"/>
                </a:solidFill>
                <a:latin typeface="Segoe UI"/>
              </a:endParaRPr>
            </a:p>
          </p:txBody>
        </p:sp>
        <p:pic>
          <p:nvPicPr>
            <p:cNvPr id="4" name="Graphic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122" y="4382219"/>
              <a:ext cx="3435148" cy="1606522"/>
            </a:xfrm>
            <a:prstGeom prst="rect">
              <a:avLst/>
            </a:prstGeom>
          </p:spPr>
        </p:pic>
      </p:grpSp>
      <p:grpSp>
        <p:nvGrpSpPr>
          <p:cNvPr id="2" name="Group 1"/>
          <p:cNvGrpSpPr/>
          <p:nvPr/>
        </p:nvGrpSpPr>
        <p:grpSpPr>
          <a:xfrm>
            <a:off x="212893" y="2489232"/>
            <a:ext cx="3930784" cy="4505292"/>
            <a:chOff x="207873" y="2440646"/>
            <a:chExt cx="3854060" cy="4417354"/>
          </a:xfrm>
        </p:grpSpPr>
        <p:grpSp>
          <p:nvGrpSpPr>
            <p:cNvPr id="335" name="Group 334"/>
            <p:cNvGrpSpPr/>
            <p:nvPr/>
          </p:nvGrpSpPr>
          <p:grpSpPr>
            <a:xfrm>
              <a:off x="215153" y="2440646"/>
              <a:ext cx="3846780" cy="4417354"/>
              <a:chOff x="51658" y="2437312"/>
              <a:chExt cx="2943160" cy="4417354"/>
            </a:xfrm>
            <a:gradFill flip="none" rotWithShape="1">
              <a:gsLst>
                <a:gs pos="0">
                  <a:srgbClr val="7849A2"/>
                </a:gs>
                <a:gs pos="100000">
                  <a:srgbClr val="682A7A"/>
                </a:gs>
              </a:gsLst>
              <a:lin ang="5400000" scaled="1"/>
              <a:tileRect/>
            </a:gradFill>
          </p:grpSpPr>
          <p:sp>
            <p:nvSpPr>
              <p:cNvPr id="336" name="Rectangle 335"/>
              <p:cNvSpPr/>
              <p:nvPr/>
            </p:nvSpPr>
            <p:spPr bwMode="auto">
              <a:xfrm>
                <a:off x="51658" y="2437992"/>
                <a:ext cx="2941637" cy="4416674"/>
              </a:xfrm>
              <a:prstGeom prst="rect">
                <a:avLst/>
              </a:prstGeom>
              <a:solidFill>
                <a:srgbClr val="7849A2"/>
              </a:solidFill>
              <a:ln w="10795" cap="flat" cmpd="sng" algn="ctr">
                <a:noFill/>
                <a:prstDash val="solid"/>
                <a:headEnd type="none" w="med" len="med"/>
                <a:tailEnd type="none" w="med" len="med"/>
              </a:ln>
              <a:effectLst/>
            </p:spPr>
            <p:txBody>
              <a:bodyPr vert="horz" wrap="square" lIns="93138" tIns="46568" rIns="93138" bIns="46568" numCol="1" rtlCol="0" anchor="ctr" anchorCtr="0" compatLnSpc="1">
                <a:prstTxWarp prst="textNoShape">
                  <a:avLst/>
                </a:prstTxWarp>
              </a:bodyPr>
              <a:lstStyle/>
              <a:p>
                <a:pPr algn="ctr" defTabSz="931105" fontAlgn="base">
                  <a:lnSpc>
                    <a:spcPct val="90000"/>
                  </a:lnSpc>
                  <a:spcBef>
                    <a:spcPct val="0"/>
                  </a:spcBef>
                  <a:spcAft>
                    <a:spcPct val="0"/>
                  </a:spcAft>
                  <a:defRPr/>
                </a:pPr>
                <a:endParaRPr lang="en-US" sz="2038" kern="0" spc="-51" dirty="0">
                  <a:gradFill>
                    <a:gsLst>
                      <a:gs pos="0">
                        <a:srgbClr val="FFFFFF"/>
                      </a:gs>
                      <a:gs pos="100000">
                        <a:srgbClr val="FFFFFF"/>
                      </a:gs>
                    </a:gsLst>
                    <a:lin ang="5400000" scaled="0"/>
                  </a:gradFill>
                  <a:latin typeface="Segoe UI"/>
                </a:endParaRPr>
              </a:p>
            </p:txBody>
          </p:sp>
          <p:sp>
            <p:nvSpPr>
              <p:cNvPr id="337" name="TextBox 336"/>
              <p:cNvSpPr txBox="1"/>
              <p:nvPr/>
            </p:nvSpPr>
            <p:spPr>
              <a:xfrm>
                <a:off x="53181" y="2437312"/>
                <a:ext cx="2941637" cy="1148035"/>
              </a:xfrm>
              <a:prstGeom prst="rect">
                <a:avLst/>
              </a:prstGeom>
              <a:noFill/>
            </p:spPr>
            <p:txBody>
              <a:bodyPr wrap="square" lIns="146867" tIns="206720" rIns="146867" bIns="206720" rtlCol="0">
                <a:spAutoFit/>
              </a:bodyPr>
              <a:lstStyle/>
              <a:p>
                <a:pPr algn="ctr" defTabSz="415871">
                  <a:lnSpc>
                    <a:spcPct val="120000"/>
                  </a:lnSpc>
                  <a:buClr>
                    <a:srgbClr val="000000"/>
                  </a:buClr>
                  <a:defRPr/>
                </a:pPr>
                <a:r>
                  <a:rPr lang="en-US" sz="2040" kern="0" dirty="0">
                    <a:solidFill>
                      <a:srgbClr val="FFFFFF"/>
                    </a:solidFill>
                    <a:latin typeface="Segoe UI"/>
                    <a:cs typeface="Segoe UI Light"/>
                  </a:rPr>
                  <a:t>Build apps, games, and services for mobile, web, and cloud</a:t>
                </a:r>
              </a:p>
            </p:txBody>
          </p:sp>
        </p:grpSp>
        <p:sp>
          <p:nvSpPr>
            <p:cNvPr id="21" name="Freeform 5"/>
            <p:cNvSpPr>
              <a:spLocks/>
            </p:cNvSpPr>
            <p:nvPr/>
          </p:nvSpPr>
          <p:spPr bwMode="auto">
            <a:xfrm>
              <a:off x="207873" y="3683819"/>
              <a:ext cx="3852069" cy="1171301"/>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3260" tIns="46630" rIns="93260" bIns="46630" numCol="1" anchor="t" anchorCtr="0" compatLnSpc="1">
              <a:prstTxWarp prst="textNoShape">
                <a:avLst/>
              </a:prstTxWarp>
            </a:bodyPr>
            <a:lstStyle/>
            <a:p>
              <a:pPr defTabSz="950769">
                <a:defRPr/>
              </a:pPr>
              <a:endParaRPr lang="en-US" sz="1836" kern="0" dirty="0">
                <a:solidFill>
                  <a:srgbClr val="FFFFFF"/>
                </a:solidFill>
                <a:latin typeface="Segoe UI"/>
              </a:endParaRPr>
            </a:p>
          </p:txBody>
        </p:sp>
        <p:sp>
          <p:nvSpPr>
            <p:cNvPr id="22" name="Rectangle 6"/>
            <p:cNvSpPr>
              <a:spLocks noChangeArrowheads="1"/>
            </p:cNvSpPr>
            <p:nvPr/>
          </p:nvSpPr>
          <p:spPr bwMode="auto">
            <a:xfrm>
              <a:off x="209461" y="4855121"/>
              <a:ext cx="3851048" cy="200287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50769">
                <a:defRPr/>
              </a:pPr>
              <a:endParaRPr lang="en-US" sz="1836" kern="0" dirty="0">
                <a:solidFill>
                  <a:srgbClr val="FFFFFF"/>
                </a:solidFill>
                <a:latin typeface="Segoe U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111" y="3744701"/>
              <a:ext cx="2915399" cy="2611184"/>
            </a:xfrm>
            <a:prstGeom prst="rect">
              <a:avLst/>
            </a:prstGeom>
          </p:spPr>
        </p:pic>
      </p:grpSp>
      <p:grpSp>
        <p:nvGrpSpPr>
          <p:cNvPr id="6" name="Group 5"/>
          <p:cNvGrpSpPr/>
          <p:nvPr/>
        </p:nvGrpSpPr>
        <p:grpSpPr>
          <a:xfrm>
            <a:off x="8250122" y="2489232"/>
            <a:ext cx="3949940" cy="4505292"/>
            <a:chOff x="8088225" y="2440646"/>
            <a:chExt cx="3872842" cy="4417354"/>
          </a:xfrm>
        </p:grpSpPr>
        <p:grpSp>
          <p:nvGrpSpPr>
            <p:cNvPr id="339" name="Group 338"/>
            <p:cNvGrpSpPr/>
            <p:nvPr/>
          </p:nvGrpSpPr>
          <p:grpSpPr>
            <a:xfrm>
              <a:off x="8116277" y="2440646"/>
              <a:ext cx="3844790" cy="4417354"/>
              <a:chOff x="3101181" y="2437312"/>
              <a:chExt cx="2941637" cy="4417354"/>
            </a:xfrm>
            <a:gradFill>
              <a:gsLst>
                <a:gs pos="0">
                  <a:srgbClr val="7849A2"/>
                </a:gs>
                <a:gs pos="100000">
                  <a:srgbClr val="682A7A"/>
                </a:gs>
              </a:gsLst>
              <a:lin ang="5400000" scaled="1"/>
            </a:gradFill>
          </p:grpSpPr>
          <p:sp>
            <p:nvSpPr>
              <p:cNvPr id="340" name="Rectangle 339"/>
              <p:cNvSpPr/>
              <p:nvPr/>
            </p:nvSpPr>
            <p:spPr bwMode="auto">
              <a:xfrm>
                <a:off x="3101181" y="2437992"/>
                <a:ext cx="2941637" cy="4416674"/>
              </a:xfrm>
              <a:prstGeom prst="rect">
                <a:avLst/>
              </a:prstGeom>
              <a:grpFill/>
              <a:ln w="10795" cap="flat" cmpd="sng" algn="ctr">
                <a:noFill/>
                <a:prstDash val="solid"/>
                <a:headEnd type="none" w="med" len="med"/>
                <a:tailEnd type="none" w="med" len="med"/>
              </a:ln>
              <a:effectLst/>
            </p:spPr>
            <p:txBody>
              <a:bodyPr vert="horz" wrap="square" lIns="93138" tIns="46568" rIns="93138" bIns="46568" numCol="1" rtlCol="0" anchor="ctr" anchorCtr="0" compatLnSpc="1">
                <a:prstTxWarp prst="textNoShape">
                  <a:avLst/>
                </a:prstTxWarp>
              </a:bodyPr>
              <a:lstStyle/>
              <a:p>
                <a:pPr algn="ctr" defTabSz="931105" fontAlgn="base">
                  <a:lnSpc>
                    <a:spcPct val="90000"/>
                  </a:lnSpc>
                  <a:spcBef>
                    <a:spcPct val="0"/>
                  </a:spcBef>
                  <a:spcAft>
                    <a:spcPct val="0"/>
                  </a:spcAft>
                  <a:defRPr/>
                </a:pPr>
                <a:endParaRPr lang="en-US" sz="2038" kern="0" spc="-51" dirty="0">
                  <a:gradFill>
                    <a:gsLst>
                      <a:gs pos="0">
                        <a:srgbClr val="FFFFFF"/>
                      </a:gs>
                      <a:gs pos="100000">
                        <a:srgbClr val="FFFFFF"/>
                      </a:gs>
                    </a:gsLst>
                    <a:lin ang="5400000" scaled="0"/>
                  </a:gradFill>
                  <a:latin typeface="Segoe UI"/>
                </a:endParaRPr>
              </a:p>
            </p:txBody>
          </p:sp>
          <p:sp>
            <p:nvSpPr>
              <p:cNvPr id="341" name="TextBox 340"/>
              <p:cNvSpPr txBox="1"/>
              <p:nvPr/>
            </p:nvSpPr>
            <p:spPr>
              <a:xfrm>
                <a:off x="3101181" y="2437312"/>
                <a:ext cx="2941637" cy="1162740"/>
              </a:xfrm>
              <a:prstGeom prst="rect">
                <a:avLst/>
              </a:prstGeom>
              <a:noFill/>
            </p:spPr>
            <p:txBody>
              <a:bodyPr wrap="square" lIns="146867" tIns="206720" rIns="146867" bIns="206720" rtlCol="0">
                <a:spAutoFit/>
              </a:bodyPr>
              <a:lstStyle/>
              <a:p>
                <a:pPr algn="ctr" defTabSz="415871">
                  <a:lnSpc>
                    <a:spcPct val="120000"/>
                  </a:lnSpc>
                  <a:buClr>
                    <a:srgbClr val="000000"/>
                  </a:buClr>
                  <a:defRPr/>
                </a:pPr>
                <a:r>
                  <a:rPr lang="en-US" sz="2040" kern="0" dirty="0">
                    <a:solidFill>
                      <a:srgbClr val="FFFFFF"/>
                    </a:solidFill>
                    <a:latin typeface="Segoe UI"/>
                    <a:cs typeface="Segoe UI Light"/>
                  </a:rPr>
                  <a:t>An IDE natively designed for the Mac</a:t>
                </a:r>
              </a:p>
            </p:txBody>
          </p:sp>
        </p:grpSp>
        <p:sp>
          <p:nvSpPr>
            <p:cNvPr id="25" name="Freeform 5"/>
            <p:cNvSpPr>
              <a:spLocks/>
            </p:cNvSpPr>
            <p:nvPr/>
          </p:nvSpPr>
          <p:spPr bwMode="auto">
            <a:xfrm>
              <a:off x="8088225" y="3683818"/>
              <a:ext cx="3872280" cy="1171301"/>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3260" tIns="46630" rIns="93260" bIns="46630" numCol="1" anchor="t" anchorCtr="0" compatLnSpc="1">
              <a:prstTxWarp prst="textNoShape">
                <a:avLst/>
              </a:prstTxWarp>
            </a:bodyPr>
            <a:lstStyle/>
            <a:p>
              <a:pPr defTabSz="950769">
                <a:defRPr/>
              </a:pPr>
              <a:endParaRPr lang="en-US" sz="1836" kern="0" dirty="0">
                <a:solidFill>
                  <a:srgbClr val="FFFFFF"/>
                </a:solidFill>
                <a:latin typeface="Segoe UI"/>
              </a:endParaRPr>
            </a:p>
          </p:txBody>
        </p:sp>
        <p:sp>
          <p:nvSpPr>
            <p:cNvPr id="26" name="Rectangle 6"/>
            <p:cNvSpPr>
              <a:spLocks noChangeArrowheads="1"/>
            </p:cNvSpPr>
            <p:nvPr/>
          </p:nvSpPr>
          <p:spPr bwMode="auto">
            <a:xfrm>
              <a:off x="8089813" y="4855120"/>
              <a:ext cx="3871254" cy="200287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50769">
                <a:defRPr/>
              </a:pPr>
              <a:endParaRPr lang="en-US" sz="1836" kern="0" dirty="0">
                <a:solidFill>
                  <a:srgbClr val="FFFFFF"/>
                </a:solidFill>
                <a:latin typeface="Segoe UI"/>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8390" y="3744701"/>
              <a:ext cx="2040564" cy="2565544"/>
            </a:xfrm>
            <a:prstGeom prst="rect">
              <a:avLst/>
            </a:prstGeom>
          </p:spPr>
        </p:pic>
      </p:grpSp>
    </p:spTree>
    <p:extLst>
      <p:ext uri="{BB962C8B-B14F-4D97-AF65-F5344CB8AC3E}">
        <p14:creationId xmlns:p14="http://schemas.microsoft.com/office/powerpoint/2010/main" val="374426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Building an ASP.NET Core Site using CLI</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Razor Pages</a:t>
            </a:r>
          </a:p>
        </p:txBody>
      </p:sp>
    </p:spTree>
    <p:extLst>
      <p:ext uri="{BB962C8B-B14F-4D97-AF65-F5344CB8AC3E}">
        <p14:creationId xmlns:p14="http://schemas.microsoft.com/office/powerpoint/2010/main" val="1283341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Tag Helpers</a:t>
            </a:r>
          </a:p>
        </p:txBody>
      </p:sp>
    </p:spTree>
    <p:extLst>
      <p:ext uri="{BB962C8B-B14F-4D97-AF65-F5344CB8AC3E}">
        <p14:creationId xmlns:p14="http://schemas.microsoft.com/office/powerpoint/2010/main" val="386045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SPA’s JavaScript Services</a:t>
            </a:r>
          </a:p>
        </p:txBody>
      </p:sp>
    </p:spTree>
    <p:extLst>
      <p:ext uri="{BB962C8B-B14F-4D97-AF65-F5344CB8AC3E}">
        <p14:creationId xmlns:p14="http://schemas.microsoft.com/office/powerpoint/2010/main" val="256994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000" r="20906" b="23450"/>
          <a:stretch/>
        </p:blipFill>
        <p:spPr>
          <a:xfrm>
            <a:off x="2797799" y="0"/>
            <a:ext cx="9637795" cy="6994528"/>
          </a:xfrm>
          <a:prstGeom prst="rect">
            <a:avLst/>
          </a:prstGeom>
        </p:spPr>
      </p:pic>
      <p:sp>
        <p:nvSpPr>
          <p:cNvPr id="23" name="Freeform 20"/>
          <p:cNvSpPr/>
          <p:nvPr/>
        </p:nvSpPr>
        <p:spPr bwMode="auto">
          <a:xfrm rot="10800000">
            <a:off x="882" y="0"/>
            <a:ext cx="6655396" cy="6994527"/>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ctr" defTabSz="950743" fontAlgn="base">
              <a:lnSpc>
                <a:spcPct val="90000"/>
              </a:lnSpc>
              <a:spcBef>
                <a:spcPct val="0"/>
              </a:spcBef>
              <a:spcAft>
                <a:spcPct val="0"/>
              </a:spcAft>
              <a:defRPr/>
            </a:pPr>
            <a:endParaRPr lang="en-US" sz="2039" b="1" dirty="0">
              <a:solidFill>
                <a:schemeClr val="tx1">
                  <a:lumMod val="95000"/>
                </a:schemeClr>
              </a:solidFill>
              <a:latin typeface="Segoe UI Light"/>
              <a:ea typeface="Segoe UI" pitchFamily="34" charset="0"/>
              <a:cs typeface="Segoe UI" pitchFamily="34" charset="0"/>
            </a:endParaRPr>
          </a:p>
        </p:txBody>
      </p:sp>
      <p:sp>
        <p:nvSpPr>
          <p:cNvPr id="26" name="Title 3"/>
          <p:cNvSpPr txBox="1">
            <a:spLocks/>
          </p:cNvSpPr>
          <p:nvPr/>
        </p:nvSpPr>
        <p:spPr>
          <a:xfrm>
            <a:off x="275164" y="292082"/>
            <a:ext cx="10295224" cy="789455"/>
          </a:xfrm>
          <a:prstGeom prst="rect">
            <a:avLst/>
          </a:prstGeom>
        </p:spPr>
        <p:txBody>
          <a:bodyPr/>
          <a:lstStyle>
            <a:lvl1pPr algn="l" defTabSz="913231" rtl="0" eaLnBrk="0" fontAlgn="base" hangingPunct="0">
              <a:lnSpc>
                <a:spcPct val="90000"/>
              </a:lnSpc>
              <a:spcBef>
                <a:spcPct val="0"/>
              </a:spcBef>
              <a:spcAft>
                <a:spcPct val="0"/>
              </a:spcAft>
              <a:defRPr lang="en-US" sz="4800" kern="1200" spc="-100" dirty="0">
                <a:ln w="3175">
                  <a:noFill/>
                </a:ln>
                <a:solidFill>
                  <a:schemeClr val="tx2"/>
                </a:solidFill>
                <a:latin typeface="+mj-lt"/>
                <a:ea typeface="ＭＳ Ｐゴシック" charset="0"/>
                <a:cs typeface="Segoe UI" pitchFamily="34" charset="0"/>
              </a:defRPr>
            </a:lvl1pPr>
            <a:lvl2pPr algn="l" defTabSz="913231" rtl="0" eaLnBrk="0" fontAlgn="base" hangingPunct="0">
              <a:lnSpc>
                <a:spcPct val="90000"/>
              </a:lnSpc>
              <a:spcBef>
                <a:spcPct val="0"/>
              </a:spcBef>
              <a:spcAft>
                <a:spcPct val="0"/>
              </a:spcAft>
              <a:defRPr sz="5292">
                <a:solidFill>
                  <a:schemeClr val="tx2"/>
                </a:solidFill>
                <a:latin typeface="Segoe UI Light" charset="0"/>
                <a:ea typeface="ＭＳ Ｐゴシック" charset="0"/>
                <a:cs typeface="Segoe UI" charset="0"/>
              </a:defRPr>
            </a:lvl2pPr>
            <a:lvl3pPr algn="l" defTabSz="913231" rtl="0" eaLnBrk="0" fontAlgn="base" hangingPunct="0">
              <a:lnSpc>
                <a:spcPct val="90000"/>
              </a:lnSpc>
              <a:spcBef>
                <a:spcPct val="0"/>
              </a:spcBef>
              <a:spcAft>
                <a:spcPct val="0"/>
              </a:spcAft>
              <a:defRPr sz="5292">
                <a:solidFill>
                  <a:schemeClr val="tx2"/>
                </a:solidFill>
                <a:latin typeface="Segoe UI Light" charset="0"/>
                <a:ea typeface="ＭＳ Ｐゴシック" charset="0"/>
                <a:cs typeface="Segoe UI" charset="0"/>
              </a:defRPr>
            </a:lvl3pPr>
            <a:lvl4pPr algn="l" defTabSz="913231" rtl="0" eaLnBrk="0" fontAlgn="base" hangingPunct="0">
              <a:lnSpc>
                <a:spcPct val="90000"/>
              </a:lnSpc>
              <a:spcBef>
                <a:spcPct val="0"/>
              </a:spcBef>
              <a:spcAft>
                <a:spcPct val="0"/>
              </a:spcAft>
              <a:defRPr sz="5292">
                <a:solidFill>
                  <a:schemeClr val="tx2"/>
                </a:solidFill>
                <a:latin typeface="Segoe UI Light" charset="0"/>
                <a:ea typeface="ＭＳ Ｐゴシック" charset="0"/>
                <a:cs typeface="Segoe UI" charset="0"/>
              </a:defRPr>
            </a:lvl4pPr>
            <a:lvl5pPr algn="l" defTabSz="913231" rtl="0" eaLnBrk="0" fontAlgn="base" hangingPunct="0">
              <a:lnSpc>
                <a:spcPct val="90000"/>
              </a:lnSpc>
              <a:spcBef>
                <a:spcPct val="0"/>
              </a:spcBef>
              <a:spcAft>
                <a:spcPct val="0"/>
              </a:spcAft>
              <a:defRPr sz="5292">
                <a:solidFill>
                  <a:schemeClr val="tx2"/>
                </a:solidFill>
                <a:latin typeface="Segoe UI Light" charset="0"/>
                <a:ea typeface="ＭＳ Ｐゴシック" charset="0"/>
                <a:cs typeface="Segoe UI" charset="0"/>
              </a:defRPr>
            </a:lvl5pPr>
            <a:lvl6pPr marL="448059" algn="l" defTabSz="913231"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6pPr>
            <a:lvl7pPr marL="896117" algn="l" defTabSz="913231"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7pPr>
            <a:lvl8pPr marL="1344176" algn="l" defTabSz="913231"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8pPr>
            <a:lvl9pPr marL="1792235" algn="l" defTabSz="913231"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9pPr>
          </a:lstStyle>
          <a:p>
            <a:pPr defTabSz="931404">
              <a:defRPr/>
            </a:pPr>
            <a:r>
              <a:rPr lang="en-US" sz="4896" spc="-102" dirty="0">
                <a:solidFill>
                  <a:schemeClr val="tx1">
                    <a:lumMod val="95000"/>
                  </a:schemeClr>
                </a:solidFill>
                <a:latin typeface="Segoe UI Light"/>
              </a:rPr>
              <a:t>Create web a</a:t>
            </a:r>
            <a:r>
              <a:rPr lang="en-US" sz="4896" spc="-102" dirty="0" err="1">
                <a:solidFill>
                  <a:schemeClr val="tx1">
                    <a:lumMod val="95000"/>
                  </a:schemeClr>
                </a:solidFill>
                <a:latin typeface="Segoe UI Light"/>
              </a:rPr>
              <a:t>pps</a:t>
            </a:r>
            <a:br>
              <a:rPr lang="en-US" sz="4896" spc="-102" dirty="0">
                <a:solidFill>
                  <a:schemeClr val="tx1">
                    <a:lumMod val="95000"/>
                  </a:schemeClr>
                </a:solidFill>
                <a:latin typeface="Segoe UI Light"/>
              </a:rPr>
            </a:br>
            <a:r>
              <a:rPr lang="en-US" sz="4896" spc="-102" dirty="0">
                <a:solidFill>
                  <a:schemeClr val="tx1">
                    <a:lumMod val="95000"/>
                  </a:schemeClr>
                </a:solidFill>
                <a:latin typeface="Segoe UI Light"/>
              </a:rPr>
              <a:t>with powerful tooling</a:t>
            </a:r>
          </a:p>
        </p:txBody>
      </p:sp>
      <p:sp>
        <p:nvSpPr>
          <p:cNvPr id="7" name="Text Placeholder 4"/>
          <p:cNvSpPr txBox="1">
            <a:spLocks/>
          </p:cNvSpPr>
          <p:nvPr/>
        </p:nvSpPr>
        <p:spPr>
          <a:xfrm>
            <a:off x="275164" y="1853063"/>
            <a:ext cx="5595619" cy="3022238"/>
          </a:xfrm>
          <a:prstGeom prst="rect">
            <a:avLst/>
          </a:prstGeom>
        </p:spPr>
        <p:txBody>
          <a:bodyPr vert="horz" wrap="square" lIns="149217" tIns="93260" rIns="149217" bIns="93260" rtlCol="0">
            <a:spAutoFit/>
          </a:bodyPr>
          <a:lstStyle>
            <a:lvl1pPr marL="0" marR="0" indent="0" algn="l" defTabSz="931710" rtl="0" eaLnBrk="1" fontAlgn="auto" latinLnBrk="0" hangingPunct="1">
              <a:lnSpc>
                <a:spcPct val="90000"/>
              </a:lnSpc>
              <a:spcBef>
                <a:spcPts val="1222"/>
              </a:spcBef>
              <a:spcAft>
                <a:spcPts val="0"/>
              </a:spcAft>
              <a:buClr>
                <a:schemeClr val="tx1"/>
              </a:buClr>
              <a:buSzPct val="100000"/>
              <a:buFont typeface="Wingdings" pitchFamily="2" charset="2"/>
              <a:buNone/>
              <a:tabLst/>
              <a:defRPr sz="4000" kern="1200" spc="0" baseline="0">
                <a:solidFill>
                  <a:schemeClr val="tx1"/>
                </a:solidFill>
                <a:latin typeface="+mj-lt"/>
                <a:ea typeface="+mn-ea"/>
                <a:cs typeface="+mn-cs"/>
              </a:defRPr>
            </a:lvl1pPr>
            <a:lvl2pPr marL="0" marR="0" indent="0"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None/>
              <a:tabLst/>
              <a:defRPr sz="1998" kern="1200" spc="0" baseline="0">
                <a:solidFill>
                  <a:schemeClr val="tx1"/>
                </a:solidFill>
                <a:latin typeface="+mn-lt"/>
                <a:ea typeface="+mn-ea"/>
                <a:cs typeface="+mn-cs"/>
              </a:defRPr>
            </a:lvl2pPr>
            <a:lvl3pPr marL="231518" marR="0" indent="0"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None/>
              <a:tabLst/>
              <a:defRPr sz="1998" kern="1200" spc="0" baseline="0">
                <a:solidFill>
                  <a:schemeClr val="tx1"/>
                </a:solidFill>
                <a:latin typeface="+mn-lt"/>
                <a:ea typeface="+mn-ea"/>
                <a:cs typeface="+mn-cs"/>
              </a:defRPr>
            </a:lvl3pPr>
            <a:lvl4pPr marL="459866" marR="0" indent="0"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None/>
              <a:tabLst/>
              <a:defRPr sz="1800" kern="1200" spc="0" baseline="0">
                <a:solidFill>
                  <a:schemeClr val="tx1"/>
                </a:solidFill>
                <a:latin typeface="+mn-lt"/>
                <a:ea typeface="+mn-ea"/>
                <a:cs typeface="+mn-cs"/>
              </a:defRPr>
            </a:lvl4pPr>
            <a:lvl5pPr marL="685041" marR="0" indent="0"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None/>
              <a:tabLst/>
              <a:defRPr sz="1800" kern="1200" spc="0" baseline="0">
                <a:solidFill>
                  <a:schemeClr val="tx1"/>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defTabSz="969189">
              <a:lnSpc>
                <a:spcPct val="100000"/>
              </a:lnSpc>
              <a:spcBef>
                <a:spcPts val="0"/>
              </a:spcBef>
              <a:buClr>
                <a:srgbClr val="FFFFFF"/>
              </a:buClr>
              <a:buSzTx/>
              <a:defRPr/>
            </a:pPr>
            <a:r>
              <a:rPr lang="en-US" sz="2856" spc="-61" dirty="0">
                <a:solidFill>
                  <a:schemeClr val="tx1">
                    <a:lumMod val="95000"/>
                  </a:schemeClr>
                </a:solidFill>
                <a:latin typeface="Segoe UI Light"/>
              </a:rPr>
              <a:t>Visual Studio </a:t>
            </a:r>
            <a:r>
              <a:rPr lang="en-US" sz="2856" spc="-61">
                <a:solidFill>
                  <a:schemeClr val="tx1">
                    <a:lumMod val="95000"/>
                  </a:schemeClr>
                </a:solidFill>
                <a:latin typeface="Segoe UI Light"/>
              </a:rPr>
              <a:t>web development</a:t>
            </a:r>
            <a:endParaRPr lang="en-US" sz="2856" spc="-61" dirty="0">
              <a:solidFill>
                <a:schemeClr val="tx1">
                  <a:lumMod val="95000"/>
                </a:schemeClr>
              </a:solidFill>
              <a:latin typeface="Segoe UI Light"/>
            </a:endParaRPr>
          </a:p>
          <a:p>
            <a:pPr defTabSz="949816">
              <a:lnSpc>
                <a:spcPct val="100000"/>
              </a:lnSpc>
              <a:spcBef>
                <a:spcPts val="2040"/>
              </a:spcBef>
              <a:buClr>
                <a:srgbClr val="FFFFFF"/>
              </a:buClr>
              <a:buSzTx/>
              <a:defRPr/>
            </a:pPr>
            <a:r>
              <a:rPr lang="en-US" sz="2040" spc="20" dirty="0">
                <a:solidFill>
                  <a:schemeClr val="tx1">
                    <a:lumMod val="95000"/>
                  </a:schemeClr>
                </a:solidFill>
                <a:latin typeface="Segoe UI Light"/>
              </a:rPr>
              <a:t>Same powerful web editor tools from Visual Studio on Windows</a:t>
            </a:r>
          </a:p>
          <a:p>
            <a:pPr defTabSz="949816">
              <a:lnSpc>
                <a:spcPct val="100000"/>
              </a:lnSpc>
              <a:spcBef>
                <a:spcPts val="2040"/>
              </a:spcBef>
              <a:buClr>
                <a:srgbClr val="FFFFFF"/>
              </a:buClr>
              <a:buSzTx/>
              <a:defRPr/>
            </a:pPr>
            <a:r>
              <a:rPr lang="en-US" sz="2040" spc="20" dirty="0">
                <a:solidFill>
                  <a:schemeClr val="tx1">
                    <a:lumMod val="95000"/>
                  </a:schemeClr>
                </a:solidFill>
                <a:latin typeface="Segoe UI Light"/>
              </a:rPr>
              <a:t>Full support </a:t>
            </a:r>
            <a:r>
              <a:rPr lang="en-US" sz="2040" spc="31" dirty="0">
                <a:solidFill>
                  <a:schemeClr val="tx1">
                    <a:lumMod val="95000"/>
                  </a:schemeClr>
                </a:solidFill>
                <a:latin typeface="Segoe UI Light"/>
              </a:rPr>
              <a:t>for ASP.NET Core, HTML5, and CSS3</a:t>
            </a:r>
          </a:p>
          <a:p>
            <a:pPr defTabSz="949816">
              <a:lnSpc>
                <a:spcPct val="100000"/>
              </a:lnSpc>
              <a:spcBef>
                <a:spcPts val="2040"/>
              </a:spcBef>
              <a:buClr>
                <a:srgbClr val="FFFFFF"/>
              </a:buClr>
              <a:buSzTx/>
              <a:defRPr/>
            </a:pPr>
            <a:r>
              <a:rPr lang="en-US" sz="2040" spc="20" dirty="0">
                <a:solidFill>
                  <a:schemeClr val="tx1">
                    <a:lumMod val="95000"/>
                  </a:schemeClr>
                </a:solidFill>
                <a:latin typeface="Segoe UI Light"/>
              </a:rPr>
              <a:t>Built-in support for publishing to Azure</a:t>
            </a:r>
            <a:endParaRPr lang="en-US" sz="2040" dirty="0">
              <a:solidFill>
                <a:schemeClr val="tx1">
                  <a:lumMod val="95000"/>
                </a:schemeClr>
              </a:solidFill>
              <a:latin typeface="Segoe UI Light"/>
            </a:endParaRPr>
          </a:p>
        </p:txBody>
      </p:sp>
    </p:spTree>
    <p:extLst>
      <p:ext uri="{BB962C8B-B14F-4D97-AF65-F5344CB8AC3E}">
        <p14:creationId xmlns:p14="http://schemas.microsoft.com/office/powerpoint/2010/main" val="31725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1.0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MVC, Identity, </a:t>
            </a:r>
            <a:r>
              <a:rPr lang="en-US" dirty="0" err="1"/>
              <a:t>SignalR</a:t>
            </a:r>
            <a:r>
              <a:rPr lang="en-US" dirty="0"/>
              <a:t> (future)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250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28310</TotalTime>
  <Words>1395</Words>
  <Application>Microsoft Office PowerPoint</Application>
  <PresentationFormat>Custom</PresentationFormat>
  <Paragraphs>223</Paragraphs>
  <Slides>23</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ＭＳ Ｐゴシック</vt: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PowerPoint Presentation</vt:lpstr>
      <vt:lpstr>PowerPoint Presentation</vt:lpstr>
      <vt:lpstr>ASP.NET Core in a Nutshell</vt:lpstr>
      <vt:lpstr>ASP.NET Core features</vt:lpstr>
      <vt:lpstr>Middleware</vt:lpstr>
      <vt:lpstr>ASP.NET Core Middleware</vt:lpstr>
      <vt:lpstr>ASP.NET Core Middleware</vt:lpstr>
      <vt:lpstr>PowerPoint Presentation</vt:lpstr>
      <vt:lpstr>ASP.NET Core frameworks - similar, but different</vt:lpstr>
      <vt:lpstr>MVC</vt:lpstr>
      <vt:lpstr>What’s (pretty much) the same</vt:lpstr>
      <vt:lpstr>What’s Changed</vt:lpstr>
      <vt:lpstr>What’s new (sessions later)</vt:lpstr>
      <vt:lpstr>TagHelpers</vt:lpstr>
      <vt:lpstr>TagHelpers</vt:lpstr>
      <vt:lpstr>TagHelpers</vt:lpstr>
      <vt:lpstr>TagHelpers: Create Your Own</vt:lpstr>
      <vt:lpstr>JavaScriptServices</vt:lpstr>
      <vt:lpstr>Lab</vt:lpstr>
      <vt:lpstr>Lab</vt:lpstr>
      <vt:lpstr>Lab</vt:lpstr>
      <vt:lpstr>Lab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635</cp:revision>
  <dcterms:created xsi:type="dcterms:W3CDTF">2014-06-10T19:28:25Z</dcterms:created>
  <dcterms:modified xsi:type="dcterms:W3CDTF">2017-05-09T17:14:50Z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