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Lst>
  <p:notesMasterIdLst>
    <p:notesMasterId r:id="rId54"/>
  </p:notesMasterIdLst>
  <p:handoutMasterIdLst>
    <p:handoutMasterId r:id="rId55"/>
  </p:handoutMasterIdLst>
  <p:sldIdLst>
    <p:sldId id="1393" r:id="rId6"/>
    <p:sldId id="1515" r:id="rId7"/>
    <p:sldId id="1459" r:id="rId8"/>
    <p:sldId id="1464" r:id="rId9"/>
    <p:sldId id="1497" r:id="rId10"/>
    <p:sldId id="1638" r:id="rId11"/>
    <p:sldId id="1639" r:id="rId12"/>
    <p:sldId id="1640" r:id="rId13"/>
    <p:sldId id="1641" r:id="rId14"/>
    <p:sldId id="1642" r:id="rId15"/>
    <p:sldId id="1645" r:id="rId16"/>
    <p:sldId id="1624" r:id="rId17"/>
    <p:sldId id="1647" r:id="rId18"/>
    <p:sldId id="1648" r:id="rId19"/>
    <p:sldId id="1579" r:id="rId20"/>
    <p:sldId id="1646" r:id="rId21"/>
    <p:sldId id="1578" r:id="rId22"/>
    <p:sldId id="1586" r:id="rId23"/>
    <p:sldId id="1591" r:id="rId24"/>
    <p:sldId id="1582" r:id="rId25"/>
    <p:sldId id="1530" r:id="rId26"/>
    <p:sldId id="1534" r:id="rId27"/>
    <p:sldId id="1581" r:id="rId28"/>
    <p:sldId id="1643" r:id="rId29"/>
    <p:sldId id="1644" r:id="rId30"/>
    <p:sldId id="1523" r:id="rId31"/>
    <p:sldId id="1524" r:id="rId32"/>
    <p:sldId id="1514" r:id="rId33"/>
    <p:sldId id="1576" r:id="rId34"/>
    <p:sldId id="1589" r:id="rId35"/>
    <p:sldId id="1527" r:id="rId36"/>
    <p:sldId id="1658" r:id="rId37"/>
    <p:sldId id="1652" r:id="rId38"/>
    <p:sldId id="1653" r:id="rId39"/>
    <p:sldId id="1654" r:id="rId40"/>
    <p:sldId id="1655" r:id="rId41"/>
    <p:sldId id="1656" r:id="rId42"/>
    <p:sldId id="1657" r:id="rId43"/>
    <p:sldId id="1507" r:id="rId44"/>
    <p:sldId id="1649" r:id="rId45"/>
    <p:sldId id="1650" r:id="rId46"/>
    <p:sldId id="1651" r:id="rId47"/>
    <p:sldId id="1543" r:id="rId48"/>
    <p:sldId id="1556" r:id="rId49"/>
    <p:sldId id="1558" r:id="rId50"/>
    <p:sldId id="1559" r:id="rId51"/>
    <p:sldId id="1560" r:id="rId52"/>
    <p:sldId id="1561" r:id="rId5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515"/>
            <p14:sldId id="1459"/>
            <p14:sldId id="1464"/>
            <p14:sldId id="1497"/>
            <p14:sldId id="1638"/>
            <p14:sldId id="1639"/>
            <p14:sldId id="1640"/>
            <p14:sldId id="1641"/>
            <p14:sldId id="1642"/>
            <p14:sldId id="1645"/>
            <p14:sldId id="1624"/>
            <p14:sldId id="1647"/>
            <p14:sldId id="1648"/>
            <p14:sldId id="1579"/>
            <p14:sldId id="1646"/>
            <p14:sldId id="1578"/>
            <p14:sldId id="1586"/>
            <p14:sldId id="1591"/>
            <p14:sldId id="1582"/>
            <p14:sldId id="1530"/>
            <p14:sldId id="1534"/>
            <p14:sldId id="1581"/>
            <p14:sldId id="1643"/>
            <p14:sldId id="1644"/>
            <p14:sldId id="1523"/>
            <p14:sldId id="1524"/>
            <p14:sldId id="1514"/>
            <p14:sldId id="1576"/>
            <p14:sldId id="1589"/>
            <p14:sldId id="1527"/>
            <p14:sldId id="1658"/>
            <p14:sldId id="1652"/>
            <p14:sldId id="1653"/>
            <p14:sldId id="1654"/>
            <p14:sldId id="1655"/>
            <p14:sldId id="1656"/>
            <p14:sldId id="1657"/>
            <p14:sldId id="1507"/>
            <p14:sldId id="1649"/>
            <p14:sldId id="1650"/>
            <p14:sldId id="1651"/>
            <p14:sldId id="1543"/>
            <p14:sldId id="1556"/>
            <p14:sldId id="1558"/>
            <p14:sldId id="1559"/>
            <p14:sldId id="1560"/>
            <p14:sldId id="156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69819" autoAdjust="0"/>
  </p:normalViewPr>
  <p:slideViewPr>
    <p:cSldViewPr>
      <p:cViewPr varScale="1">
        <p:scale>
          <a:sx n="75" d="100"/>
          <a:sy n="75" d="100"/>
        </p:scale>
        <p:origin x="1560"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5/2/2017 11:15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5/2/2017 11:15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227761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66435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2909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12141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11234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25823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383820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24232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52301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5/2/2017 11:15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18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53530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509916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97269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340201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500061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0E155-47BD-4989-A4F2-012608A02D69}" type="slidenum">
              <a:rPr lang="en-US" smtClean="0"/>
              <a:t>24</a:t>
            </a:fld>
            <a:endParaRPr lang="en-US"/>
          </a:p>
        </p:txBody>
      </p:sp>
    </p:spTree>
    <p:extLst>
      <p:ext uri="{BB962C8B-B14F-4D97-AF65-F5344CB8AC3E}">
        <p14:creationId xmlns:p14="http://schemas.microsoft.com/office/powerpoint/2010/main" val="720051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and VB are coming for Core</a:t>
            </a:r>
          </a:p>
        </p:txBody>
      </p:sp>
      <p:sp>
        <p:nvSpPr>
          <p:cNvPr id="4" name="Slide Number Placeholder 3"/>
          <p:cNvSpPr>
            <a:spLocks noGrp="1"/>
          </p:cNvSpPr>
          <p:nvPr>
            <p:ph type="sldNum" sz="quarter" idx="10"/>
          </p:nvPr>
        </p:nvSpPr>
        <p:spPr/>
        <p:txBody>
          <a:bodyPr/>
          <a:lstStyle/>
          <a:p>
            <a:fld id="{3E10E155-47BD-4989-A4F2-012608A02D69}" type="slidenum">
              <a:rPr lang="en-US" smtClean="0"/>
              <a:t>25</a:t>
            </a:fld>
            <a:endParaRPr lang="en-US"/>
          </a:p>
        </p:txBody>
      </p:sp>
    </p:spTree>
    <p:extLst>
      <p:ext uri="{BB962C8B-B14F-4D97-AF65-F5344CB8AC3E}">
        <p14:creationId xmlns:p14="http://schemas.microsoft.com/office/powerpoint/2010/main" val="871496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24769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63908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5/2/2017 11:15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152115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a:t>
            </a:r>
            <a:r>
              <a:rPr lang="en-US" baseline="0" dirty="0"/>
              <a:t> pulls in a set of default settings, such as including *.</a:t>
            </a:r>
            <a:r>
              <a:rPr lang="en-US" baseline="0" dirty="0" err="1"/>
              <a:t>cs</a:t>
            </a:r>
            <a:r>
              <a:rPr lang="en-US" baseline="0" dirty="0"/>
              <a:t> files in the project, and appropriate reference assemblies</a:t>
            </a:r>
          </a:p>
          <a:p>
            <a:pPr marL="171450" indent="-171450">
              <a:buFontTx/>
              <a:buChar char="-"/>
            </a:pPr>
            <a:r>
              <a:rPr lang="en-US" baseline="0" dirty="0"/>
              <a:t>Exe produces an EXE build. Libraries are the default</a:t>
            </a:r>
          </a:p>
          <a:p>
            <a:pPr marL="171450" indent="-171450">
              <a:buFontTx/>
              <a:buChar char="-"/>
            </a:pPr>
            <a:r>
              <a:rPr lang="en-US" baseline="0" dirty="0"/>
              <a:t>netcoreapp1.0 is the target framework, so defines the set of reference assemblies you get</a:t>
            </a:r>
          </a:p>
          <a:p>
            <a:pPr marL="171450" indent="-171450">
              <a:buFontTx/>
              <a:buChar char="-"/>
            </a:pPr>
            <a:endParaRPr lang="en-US" baseline="0" dirty="0"/>
          </a:p>
          <a:p>
            <a:pPr marL="171450" indent="-171450">
              <a:buFontTx/>
              <a:buChar char="-"/>
            </a:pPr>
            <a:r>
              <a:rPr lang="en-US" baseline="0" dirty="0"/>
              <a:t>Moving to removing .NET Core (runtime and </a:t>
            </a:r>
            <a:r>
              <a:rPr lang="en-US" baseline="0" dirty="0" err="1"/>
              <a:t>fx</a:t>
            </a:r>
            <a:r>
              <a:rPr lang="en-US" baseline="0" dirty="0"/>
              <a:t>) from </a:t>
            </a:r>
            <a:r>
              <a:rPr lang="en-US" baseline="0" dirty="0" err="1"/>
              <a:t>NuGet</a:t>
            </a:r>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5/2/2017 11:15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91063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5/2/2017 11:15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05195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Microsoft.NET.SDK.Web</a:t>
            </a:r>
            <a:r>
              <a:rPr lang="en-US" baseline="0" dirty="0"/>
              <a:t> pulls in a set of default settings, including referencing </a:t>
            </a:r>
            <a:r>
              <a:rPr lang="en-US" baseline="0" dirty="0" err="1"/>
              <a:t>Microsoft.Net.SDK</a:t>
            </a:r>
            <a:r>
              <a:rPr lang="en-US" baseline="0" dirty="0"/>
              <a:t> under the hood</a:t>
            </a:r>
          </a:p>
          <a:p>
            <a:pPr marL="171450" indent="-171450">
              <a:buFontTx/>
              <a:buChar char="-"/>
            </a:pPr>
            <a:r>
              <a:rPr lang="en-US" baseline="0" dirty="0"/>
              <a:t>Demonstrates </a:t>
            </a:r>
            <a:r>
              <a:rPr lang="en-US" baseline="0" dirty="0" err="1"/>
              <a:t>PackageReference</a:t>
            </a:r>
            <a:r>
              <a:rPr lang="en-US" baseline="0" dirty="0"/>
              <a:t> syntax, the new way to reference </a:t>
            </a:r>
            <a:r>
              <a:rPr lang="en-US" baseline="0" dirty="0" err="1"/>
              <a:t>NuGet</a:t>
            </a:r>
            <a:r>
              <a:rPr lang="en-US" baseline="0" dirty="0"/>
              <a:t> packages. ASP.NET remains in </a:t>
            </a:r>
            <a:r>
              <a:rPr lang="en-US" baseline="0" dirty="0" err="1"/>
              <a:t>NuGet</a:t>
            </a:r>
            <a:r>
              <a:rPr lang="en-US" baseline="0" dirty="0"/>
              <a:t>.</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5/2/2017 11:15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728680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5/2/2017 11:15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87230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5/2/2017 11:15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554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76795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6515182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822485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6559094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3805761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602142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5/2/2017 11:15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56011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5/2/2017 11:15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11257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690986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5/2/2017 11:15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0054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5/2/2017 11:15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596457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9750290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7367289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We are applying several principles when it comes to designing the CLI:</a:t>
            </a:r>
          </a:p>
          <a:p>
            <a:pPr lvl="1"/>
            <a:endParaRPr lang="en-US" sz="2800" dirty="0"/>
          </a:p>
          <a:p>
            <a:pPr lvl="1"/>
            <a:r>
              <a:rPr lang="en-US" dirty="0" err="1"/>
              <a:t>NuGet</a:t>
            </a:r>
            <a:r>
              <a:rPr lang="en-US" dirty="0"/>
              <a:t> (and $PATH-based) extensibility </a:t>
            </a:r>
          </a:p>
          <a:p>
            <a:pPr lvl="1"/>
            <a:r>
              <a:rPr lang="en-US" dirty="0"/>
              <a:t>Every command is a verb (“compile”, “run”, “restore” etc.) </a:t>
            </a:r>
          </a:p>
          <a:p>
            <a:pPr lvl="1"/>
            <a:r>
              <a:rPr lang="en-US" dirty="0"/>
              <a:t>The driver knows enough to run the command(s) and no more</a:t>
            </a:r>
          </a:p>
          <a:p>
            <a:pPr lvl="1"/>
            <a:r>
              <a:rPr lang="en-US" dirty="0"/>
              <a:t>All core commands are consumable by humans </a:t>
            </a:r>
            <a:r>
              <a:rPr lang="en-US" b="1" dirty="0"/>
              <a:t>and</a:t>
            </a:r>
            <a:r>
              <a:rPr lang="en-US" dirty="0"/>
              <a:t> machines </a:t>
            </a:r>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7399481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2768871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721893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05102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5/2/2017 11:15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17638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53926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6183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5/2/2017 11:15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63873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5/2/2017 11:15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0979795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hqprint">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10" name="Rectangle 9"/>
          <p:cNvSpPr/>
          <p:nvPr userDrawn="1"/>
        </p:nvSpPr>
        <p:spPr>
          <a:xfrm>
            <a:off x="282738" y="6041341"/>
            <a:ext cx="1634102" cy="664797"/>
          </a:xfrm>
          <a:prstGeom prst="rect">
            <a:avLst/>
          </a:prstGeom>
        </p:spPr>
        <p:txBody>
          <a:bodyPr wrap="none" lIns="182880" tIns="146304" rIns="182880" bIns="146304">
            <a:spAutoFit/>
          </a:bodyPr>
          <a:lstStyle/>
          <a:p>
            <a:r>
              <a:rPr lang="en-US" sz="2400" dirty="0">
                <a:gradFill>
                  <a:gsLst>
                    <a:gs pos="2597">
                      <a:schemeClr val="tx1"/>
                    </a:gs>
                    <a:gs pos="18182">
                      <a:schemeClr val="tx1"/>
                    </a:gs>
                  </a:gsLst>
                  <a:lin ang="5400000" scaled="1"/>
                </a:gradFill>
              </a:rPr>
              <a:t>#</a:t>
            </a:r>
            <a:r>
              <a:rPr lang="en-US" sz="2400" dirty="0" err="1">
                <a:gradFill>
                  <a:gsLst>
                    <a:gs pos="2597">
                      <a:schemeClr val="tx1"/>
                    </a:gs>
                    <a:gs pos="18182">
                      <a:schemeClr val="tx1"/>
                    </a:gs>
                  </a:gsLst>
                  <a:lin ang="5400000" scaled="1"/>
                </a:gradFill>
              </a:rPr>
              <a:t>MSBuild</a:t>
            </a:r>
            <a:endParaRPr lang="en-US" sz="2400"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40612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34734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42579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2540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9523834"/>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2.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9" r:id="rId2"/>
    <p:sldLayoutId id="2147484573" r:id="rId3"/>
    <p:sldLayoutId id="2147484576" r:id="rId4"/>
    <p:sldLayoutId id="2147484580" r:id="rId5"/>
    <p:sldLayoutId id="2147484583" r:id="rId6"/>
    <p:sldLayoutId id="2147484584" r:id="rId7"/>
    <p:sldLayoutId id="2147484585" r:id="rId8"/>
    <p:sldLayoutId id="2147484587" r:id="rId9"/>
    <p:sldLayoutId id="2147484588" r:id="rId1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7.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tif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Cross-Platform .NET Core</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8426" y="1337329"/>
            <a:ext cx="12207520" cy="5471832"/>
          </a:xfrm>
          <a:prstGeom prst="rect">
            <a:avLst/>
          </a:prstGeom>
        </p:spPr>
      </p:pic>
      <p:sp>
        <p:nvSpPr>
          <p:cNvPr id="7" name="Title 6"/>
          <p:cNvSpPr>
            <a:spLocks noGrp="1"/>
          </p:cNvSpPr>
          <p:nvPr>
            <p:ph type="title"/>
          </p:nvPr>
        </p:nvSpPr>
        <p:spPr/>
        <p:txBody>
          <a:bodyPr/>
          <a:lstStyle/>
          <a:p>
            <a:r>
              <a:rPr lang="en-US" dirty="0"/>
              <a:t>.NET Open Source Contributions as of 2016</a:t>
            </a:r>
          </a:p>
        </p:txBody>
      </p:sp>
    </p:spTree>
    <p:extLst>
      <p:ext uri="{BB962C8B-B14F-4D97-AF65-F5344CB8AC3E}">
        <p14:creationId xmlns:p14="http://schemas.microsoft.com/office/powerpoint/2010/main" val="14111408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Red Hat , Samsung, Google Unity and </a:t>
            </a:r>
            <a:r>
              <a:rPr lang="en-US" dirty="0" err="1">
                <a:solidFill>
                  <a:schemeClr val="bg1"/>
                </a:solidFill>
              </a:rPr>
              <a:t>JetBrains</a:t>
            </a:r>
            <a:r>
              <a:rPr lang="en-US" dirty="0">
                <a:solidFill>
                  <a:schemeClr val="bg1"/>
                </a:solidFill>
              </a:rPr>
              <a:t> join .NET Foundation Technical Steering Group</a:t>
            </a:r>
          </a:p>
        </p:txBody>
      </p:sp>
    </p:spTree>
    <p:extLst>
      <p:ext uri="{BB962C8B-B14F-4D97-AF65-F5344CB8AC3E}">
        <p14:creationId xmlns:p14="http://schemas.microsoft.com/office/powerpoint/2010/main" val="4656973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product shape</a:t>
            </a:r>
            <a:endParaRPr lang="en-US" sz="7200" dirty="0"/>
          </a:p>
        </p:txBody>
      </p:sp>
    </p:spTree>
    <p:extLst>
      <p:ext uri="{BB962C8B-B14F-4D97-AF65-F5344CB8AC3E}">
        <p14:creationId xmlns:p14="http://schemas.microsoft.com/office/powerpoint/2010/main" val="20972411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Distributions </a:t>
            </a:r>
          </a:p>
        </p:txBody>
      </p:sp>
      <p:sp>
        <p:nvSpPr>
          <p:cNvPr id="3" name="Rounded Rectangle 2"/>
          <p:cNvSpPr/>
          <p:nvPr/>
        </p:nvSpPr>
        <p:spPr bwMode="auto">
          <a:xfrm>
            <a:off x="1554848" y="2261218"/>
            <a:ext cx="3200365" cy="2651731"/>
          </a:xfrm>
          <a:prstGeom prst="round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a:t>
            </a:r>
          </a:p>
          <a:p>
            <a:pPr algn="ctr" defTabSz="932472" fontAlgn="base">
              <a:spcBef>
                <a:spcPct val="0"/>
              </a:spcBef>
              <a:spcAft>
                <a:spcPct val="0"/>
              </a:spcAft>
            </a:pPr>
            <a:r>
              <a:rPr lang="en-US" sz="6000" dirty="0">
                <a:gradFill>
                  <a:gsLst>
                    <a:gs pos="5439">
                      <a:srgbClr val="F8F8F8"/>
                    </a:gs>
                    <a:gs pos="10000">
                      <a:srgbClr val="F8F8F8"/>
                    </a:gs>
                  </a:gsLst>
                  <a:lin ang="5400000" scaled="0"/>
                </a:gradFill>
              </a:rPr>
              <a:t>SDK</a:t>
            </a:r>
          </a:p>
        </p:txBody>
      </p:sp>
      <p:sp>
        <p:nvSpPr>
          <p:cNvPr id="5" name="Rounded Rectangle 4"/>
          <p:cNvSpPr/>
          <p:nvPr/>
        </p:nvSpPr>
        <p:spPr bwMode="auto">
          <a:xfrm>
            <a:off x="7224066" y="2261219"/>
            <a:ext cx="3200365" cy="2651731"/>
          </a:xfrm>
          <a:prstGeom prst="round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Runtime</a:t>
            </a: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33056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Runtime Deployment Options</a:t>
            </a:r>
          </a:p>
        </p:txBody>
      </p:sp>
      <p:sp>
        <p:nvSpPr>
          <p:cNvPr id="3" name="Rounded Rectangle 2"/>
          <p:cNvSpPr/>
          <p:nvPr/>
        </p:nvSpPr>
        <p:spPr bwMode="auto">
          <a:xfrm>
            <a:off x="1554848" y="2261218"/>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500" dirty="0">
                <a:gradFill>
                  <a:gsLst>
                    <a:gs pos="5439">
                      <a:srgbClr val="F8F8F8"/>
                    </a:gs>
                    <a:gs pos="10000">
                      <a:srgbClr val="F8F8F8"/>
                    </a:gs>
                  </a:gsLst>
                  <a:lin ang="5400000" scaled="0"/>
                </a:gradFill>
              </a:rPr>
              <a:t>Global</a:t>
            </a:r>
          </a:p>
          <a:p>
            <a:pPr algn="ctr" defTabSz="932472" fontAlgn="base">
              <a:spcBef>
                <a:spcPct val="0"/>
              </a:spcBef>
              <a:spcAft>
                <a:spcPct val="0"/>
              </a:spcAft>
            </a:pPr>
            <a:r>
              <a:rPr lang="en-US" sz="5500" dirty="0">
                <a:gradFill>
                  <a:gsLst>
                    <a:gs pos="5439">
                      <a:srgbClr val="F8F8F8"/>
                    </a:gs>
                    <a:gs pos="10000">
                      <a:srgbClr val="F8F8F8"/>
                    </a:gs>
                  </a:gsLst>
                  <a:lin ang="5400000" scaled="0"/>
                </a:gradFill>
              </a:rPr>
              <a:t>Install</a:t>
            </a:r>
          </a:p>
        </p:txBody>
      </p:sp>
      <p:sp>
        <p:nvSpPr>
          <p:cNvPr id="5" name="Rounded Rectangle 4"/>
          <p:cNvSpPr/>
          <p:nvPr/>
        </p:nvSpPr>
        <p:spPr bwMode="auto">
          <a:xfrm>
            <a:off x="7224066" y="2261219"/>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000" dirty="0">
                <a:gradFill>
                  <a:gsLst>
                    <a:gs pos="5439">
                      <a:srgbClr val="F8F8F8"/>
                    </a:gs>
                    <a:gs pos="10000">
                      <a:srgbClr val="F8F8F8"/>
                    </a:gs>
                  </a:gsLst>
                  <a:lin ang="5400000" scaled="0"/>
                </a:gradFill>
              </a:rPr>
              <a:t>With App</a:t>
            </a: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99551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Workloads</a:t>
            </a:r>
          </a:p>
        </p:txBody>
      </p:sp>
      <p:sp>
        <p:nvSpPr>
          <p:cNvPr id="3" name="Rounded Rectangle 2"/>
          <p:cNvSpPr/>
          <p:nvPr/>
        </p:nvSpPr>
        <p:spPr bwMode="auto">
          <a:xfrm>
            <a:off x="1554848" y="2261218"/>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Web</a:t>
            </a:r>
          </a:p>
        </p:txBody>
      </p:sp>
      <p:sp>
        <p:nvSpPr>
          <p:cNvPr id="5" name="Rounded Rectangle 4"/>
          <p:cNvSpPr/>
          <p:nvPr/>
        </p:nvSpPr>
        <p:spPr bwMode="auto">
          <a:xfrm>
            <a:off x="7224066" y="2261219"/>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Console</a:t>
            </a: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600392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APIs</a:t>
            </a:r>
          </a:p>
        </p:txBody>
      </p:sp>
      <p:sp>
        <p:nvSpPr>
          <p:cNvPr id="3" name="Rounded Rectangle 2"/>
          <p:cNvSpPr/>
          <p:nvPr/>
        </p:nvSpPr>
        <p:spPr bwMode="auto">
          <a:xfrm>
            <a:off x="1554848" y="2261218"/>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1.0</a:t>
            </a:r>
          </a:p>
          <a:p>
            <a:pPr algn="ctr" defTabSz="932472" fontAlgn="base">
              <a:spcBef>
                <a:spcPct val="0"/>
              </a:spcBef>
              <a:spcAft>
                <a:spcPct val="0"/>
              </a:spcAft>
            </a:pPr>
            <a:r>
              <a:rPr lang="en-US" sz="6000" dirty="0">
                <a:gradFill>
                  <a:gsLst>
                    <a:gs pos="5439">
                      <a:srgbClr val="F8F8F8"/>
                    </a:gs>
                    <a:gs pos="10000">
                      <a:srgbClr val="F8F8F8"/>
                    </a:gs>
                  </a:gsLst>
                  <a:lin ang="5400000" scaled="0"/>
                </a:gradFill>
              </a:rPr>
              <a:t>13.5k </a:t>
            </a:r>
          </a:p>
        </p:txBody>
      </p:sp>
      <p:sp>
        <p:nvSpPr>
          <p:cNvPr id="5" name="Rounded Rectangle 4"/>
          <p:cNvSpPr/>
          <p:nvPr/>
        </p:nvSpPr>
        <p:spPr bwMode="auto">
          <a:xfrm>
            <a:off x="7224066" y="2261219"/>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2.0</a:t>
            </a:r>
          </a:p>
          <a:p>
            <a:pPr algn="ctr" defTabSz="932472" fontAlgn="base">
              <a:spcBef>
                <a:spcPct val="0"/>
              </a:spcBef>
              <a:spcAft>
                <a:spcPct val="0"/>
              </a:spcAft>
            </a:pPr>
            <a:r>
              <a:rPr lang="en-US" sz="6000" dirty="0">
                <a:gradFill>
                  <a:gsLst>
                    <a:gs pos="5439">
                      <a:srgbClr val="F8F8F8"/>
                    </a:gs>
                    <a:gs pos="10000">
                      <a:srgbClr val="F8F8F8"/>
                    </a:gs>
                  </a:gsLst>
                  <a:lin ang="5400000" scaled="0"/>
                </a:gradFill>
              </a:rPr>
              <a:t>&gt; 30k</a:t>
            </a: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456409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Developer Experiences</a:t>
            </a:r>
          </a:p>
        </p:txBody>
      </p:sp>
      <p:sp>
        <p:nvSpPr>
          <p:cNvPr id="3" name="Rounded Rectangle 2"/>
          <p:cNvSpPr/>
          <p:nvPr/>
        </p:nvSpPr>
        <p:spPr bwMode="auto">
          <a:xfrm>
            <a:off x="274639" y="2261219"/>
            <a:ext cx="3200365" cy="2651731"/>
          </a:xfrm>
          <a:prstGeom prst="round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Visual Studio</a:t>
            </a:r>
          </a:p>
        </p:txBody>
      </p:sp>
      <p:sp>
        <p:nvSpPr>
          <p:cNvPr id="5" name="Rounded Rectangle 4"/>
          <p:cNvSpPr/>
          <p:nvPr/>
        </p:nvSpPr>
        <p:spPr bwMode="auto">
          <a:xfrm>
            <a:off x="4615768" y="2299008"/>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VS Code</a:t>
            </a:r>
          </a:p>
        </p:txBody>
      </p:sp>
      <p:sp>
        <p:nvSpPr>
          <p:cNvPr id="8" name="Cross 7"/>
          <p:cNvSpPr/>
          <p:nvPr/>
        </p:nvSpPr>
        <p:spPr bwMode="auto">
          <a:xfrm>
            <a:off x="3555060" y="3129884"/>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Rounded Rectangle 5"/>
          <p:cNvSpPr/>
          <p:nvPr/>
        </p:nvSpPr>
        <p:spPr bwMode="auto">
          <a:xfrm>
            <a:off x="8963838" y="2261219"/>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CLI</a:t>
            </a:r>
          </a:p>
        </p:txBody>
      </p:sp>
      <p:sp>
        <p:nvSpPr>
          <p:cNvPr id="7" name="Cross 6"/>
          <p:cNvSpPr/>
          <p:nvPr/>
        </p:nvSpPr>
        <p:spPr bwMode="auto">
          <a:xfrm>
            <a:off x="7899659" y="3129884"/>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996362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Operating Systems</a:t>
            </a:r>
          </a:p>
        </p:txBody>
      </p:sp>
      <p:sp>
        <p:nvSpPr>
          <p:cNvPr id="3" name="Rounded Rectangle 2"/>
          <p:cNvSpPr/>
          <p:nvPr/>
        </p:nvSpPr>
        <p:spPr bwMode="auto">
          <a:xfrm>
            <a:off x="274639" y="2261219"/>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400" dirty="0">
                <a:gradFill>
                  <a:gsLst>
                    <a:gs pos="5439">
                      <a:srgbClr val="F8F8F8"/>
                    </a:gs>
                    <a:gs pos="10000">
                      <a:srgbClr val="F8F8F8"/>
                    </a:gs>
                  </a:gsLst>
                  <a:lin ang="5400000" scaled="0"/>
                </a:gradFill>
              </a:rPr>
              <a:t>Windows</a:t>
            </a:r>
          </a:p>
        </p:txBody>
      </p:sp>
      <p:sp>
        <p:nvSpPr>
          <p:cNvPr id="5" name="Rounded Rectangle 4"/>
          <p:cNvSpPr/>
          <p:nvPr/>
        </p:nvSpPr>
        <p:spPr bwMode="auto">
          <a:xfrm>
            <a:off x="4615768" y="2299008"/>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Linux</a:t>
            </a:r>
          </a:p>
        </p:txBody>
      </p:sp>
      <p:sp>
        <p:nvSpPr>
          <p:cNvPr id="8" name="Cross 7"/>
          <p:cNvSpPr/>
          <p:nvPr/>
        </p:nvSpPr>
        <p:spPr bwMode="auto">
          <a:xfrm>
            <a:off x="3555060" y="3129884"/>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Rounded Rectangle 5"/>
          <p:cNvSpPr/>
          <p:nvPr/>
        </p:nvSpPr>
        <p:spPr bwMode="auto">
          <a:xfrm>
            <a:off x="8963838" y="2261219"/>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err="1">
                <a:gradFill>
                  <a:gsLst>
                    <a:gs pos="5439">
                      <a:srgbClr val="F8F8F8"/>
                    </a:gs>
                    <a:gs pos="10000">
                      <a:srgbClr val="F8F8F8"/>
                    </a:gs>
                  </a:gsLst>
                  <a:lin ang="5400000" scaled="0"/>
                </a:gradFill>
              </a:rPr>
              <a:t>macOS</a:t>
            </a:r>
            <a:endParaRPr lang="en-US" sz="6000" dirty="0">
              <a:gradFill>
                <a:gsLst>
                  <a:gs pos="5439">
                    <a:srgbClr val="F8F8F8"/>
                  </a:gs>
                  <a:gs pos="10000">
                    <a:srgbClr val="F8F8F8"/>
                  </a:gs>
                </a:gsLst>
                <a:lin ang="5400000" scaled="0"/>
              </a:gradFill>
            </a:endParaRPr>
          </a:p>
        </p:txBody>
      </p:sp>
      <p:sp>
        <p:nvSpPr>
          <p:cNvPr id="7" name="Cross 6"/>
          <p:cNvSpPr/>
          <p:nvPr/>
        </p:nvSpPr>
        <p:spPr bwMode="auto">
          <a:xfrm>
            <a:off x="7899659" y="3129884"/>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299313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Supported OSes</a:t>
            </a:r>
          </a:p>
        </p:txBody>
      </p:sp>
      <p:sp>
        <p:nvSpPr>
          <p:cNvPr id="3" name="Text Placeholder 2"/>
          <p:cNvSpPr>
            <a:spLocks noGrp="1"/>
          </p:cNvSpPr>
          <p:nvPr>
            <p:ph type="body" sz="quarter" idx="10"/>
          </p:nvPr>
        </p:nvSpPr>
        <p:spPr>
          <a:xfrm>
            <a:off x="274639" y="1212849"/>
            <a:ext cx="5486399" cy="3447098"/>
          </a:xfrm>
        </p:spPr>
        <p:txBody>
          <a:bodyPr/>
          <a:lstStyle/>
          <a:p>
            <a:r>
              <a:rPr lang="en-US" dirty="0"/>
              <a:t>Windows</a:t>
            </a:r>
          </a:p>
          <a:p>
            <a:pPr lvl="1"/>
            <a:r>
              <a:rPr lang="en-US" dirty="0"/>
              <a:t>Windows 7+</a:t>
            </a:r>
          </a:p>
          <a:p>
            <a:pPr lvl="1"/>
            <a:r>
              <a:rPr lang="en-US" dirty="0"/>
              <a:t>Server 2008 R2 SP1+</a:t>
            </a:r>
          </a:p>
          <a:p>
            <a:pPr lvl="1"/>
            <a:r>
              <a:rPr lang="en-US" dirty="0"/>
              <a:t>Server 2016 (incl. Nano)</a:t>
            </a:r>
          </a:p>
          <a:p>
            <a:r>
              <a:rPr lang="en-US" dirty="0" err="1"/>
              <a:t>macOS</a:t>
            </a:r>
            <a:endParaRPr lang="en-US" dirty="0"/>
          </a:p>
          <a:p>
            <a:pPr lvl="1"/>
            <a:r>
              <a:rPr lang="en-US" dirty="0"/>
              <a:t>Sierra</a:t>
            </a:r>
          </a:p>
          <a:p>
            <a:endParaRPr lang="en-US" dirty="0"/>
          </a:p>
        </p:txBody>
      </p:sp>
      <p:sp>
        <p:nvSpPr>
          <p:cNvPr id="4" name="Text Placeholder 3"/>
          <p:cNvSpPr>
            <a:spLocks noGrp="1"/>
          </p:cNvSpPr>
          <p:nvPr>
            <p:ph type="body" sz="quarter" idx="11"/>
          </p:nvPr>
        </p:nvSpPr>
        <p:spPr>
          <a:xfrm>
            <a:off x="6675439" y="1212849"/>
            <a:ext cx="5486399" cy="4284250"/>
          </a:xfrm>
        </p:spPr>
        <p:txBody>
          <a:bodyPr/>
          <a:lstStyle/>
          <a:p>
            <a:r>
              <a:rPr lang="en-US" dirty="0"/>
              <a:t>Linux</a:t>
            </a:r>
          </a:p>
          <a:p>
            <a:pPr lvl="1"/>
            <a:r>
              <a:rPr lang="en-US" dirty="0"/>
              <a:t>RHEL</a:t>
            </a:r>
          </a:p>
          <a:p>
            <a:pPr lvl="1"/>
            <a:r>
              <a:rPr lang="en-US" dirty="0"/>
              <a:t>Fedora</a:t>
            </a:r>
          </a:p>
          <a:p>
            <a:pPr lvl="1"/>
            <a:r>
              <a:rPr lang="en-US" dirty="0"/>
              <a:t>Centos</a:t>
            </a:r>
          </a:p>
          <a:p>
            <a:pPr lvl="1"/>
            <a:r>
              <a:rPr lang="en-US" dirty="0" err="1"/>
              <a:t>Debian</a:t>
            </a:r>
            <a:endParaRPr lang="en-US" dirty="0"/>
          </a:p>
          <a:p>
            <a:pPr lvl="1"/>
            <a:r>
              <a:rPr lang="en-US" dirty="0"/>
              <a:t>Ubuntu</a:t>
            </a:r>
          </a:p>
          <a:p>
            <a:pPr lvl="1"/>
            <a:r>
              <a:rPr lang="en-US" dirty="0"/>
              <a:t>Linux Mint</a:t>
            </a:r>
          </a:p>
          <a:p>
            <a:pPr lvl="1"/>
            <a:r>
              <a:rPr lang="en-US" dirty="0" err="1"/>
              <a:t>openSUSE</a:t>
            </a:r>
            <a:endParaRPr lang="en-US" dirty="0"/>
          </a:p>
          <a:p>
            <a:pPr lvl="1"/>
            <a:r>
              <a:rPr lang="en-US" dirty="0"/>
              <a:t>Oracle Linux</a:t>
            </a:r>
          </a:p>
          <a:p>
            <a:pPr lvl="1"/>
            <a:endParaRPr lang="en-US" dirty="0"/>
          </a:p>
        </p:txBody>
      </p:sp>
    </p:spTree>
    <p:extLst>
      <p:ext uri="{BB962C8B-B14F-4D97-AF65-F5344CB8AC3E}">
        <p14:creationId xmlns:p14="http://schemas.microsoft.com/office/powerpoint/2010/main" val="189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Introducing .NET Core</a:t>
            </a:r>
          </a:p>
        </p:txBody>
      </p:sp>
    </p:spTree>
    <p:extLst>
      <p:ext uri="{BB962C8B-B14F-4D97-AF65-F5344CB8AC3E}">
        <p14:creationId xmlns:p14="http://schemas.microsoft.com/office/powerpoint/2010/main" val="8877949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9395"/>
            <a:ext cx="11889564" cy="917575"/>
          </a:xfrm>
        </p:spPr>
        <p:txBody>
          <a:bodyPr/>
          <a:lstStyle/>
          <a:p>
            <a:r>
              <a:rPr lang="en-US" dirty="0"/>
              <a:t>http://redhatloves.net</a:t>
            </a: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648098" y="754092"/>
            <a:ext cx="9142771" cy="6084561"/>
          </a:xfrm>
          <a:prstGeom prst="rect">
            <a:avLst/>
          </a:prstGeom>
        </p:spPr>
      </p:pic>
    </p:spTree>
    <p:extLst>
      <p:ext uri="{BB962C8B-B14F-4D97-AF65-F5344CB8AC3E}">
        <p14:creationId xmlns:p14="http://schemas.microsoft.com/office/powerpoint/2010/main" val="1965958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Chips</a:t>
            </a:r>
          </a:p>
        </p:txBody>
      </p:sp>
      <p:sp>
        <p:nvSpPr>
          <p:cNvPr id="3" name="Rounded Rectangle 2"/>
          <p:cNvSpPr/>
          <p:nvPr/>
        </p:nvSpPr>
        <p:spPr bwMode="auto">
          <a:xfrm>
            <a:off x="1554848" y="2261218"/>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Intel</a:t>
            </a:r>
          </a:p>
        </p:txBody>
      </p:sp>
      <p:sp>
        <p:nvSpPr>
          <p:cNvPr id="5" name="Rounded Rectangle 4"/>
          <p:cNvSpPr/>
          <p:nvPr/>
        </p:nvSpPr>
        <p:spPr bwMode="auto">
          <a:xfrm>
            <a:off x="7224066" y="2261219"/>
            <a:ext cx="3200365" cy="2651731"/>
          </a:xfrm>
          <a:prstGeom prst="roundRect">
            <a:avLst/>
          </a:prstGeom>
          <a:solidFill>
            <a:schemeClr val="accent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a:gradFill>
                  <a:gsLst>
                    <a:gs pos="5439">
                      <a:srgbClr val="F8F8F8"/>
                    </a:gs>
                    <a:gs pos="10000">
                      <a:srgbClr val="F8F8F8"/>
                    </a:gs>
                  </a:gsLst>
                  <a:lin ang="5400000" scaled="0"/>
                </a:gradFill>
              </a:rPr>
              <a:t>ARM</a:t>
            </a:r>
            <a:endParaRPr lang="en-US" sz="6000" dirty="0">
              <a:gradFill>
                <a:gsLst>
                  <a:gs pos="5439">
                    <a:srgbClr val="F8F8F8"/>
                  </a:gs>
                  <a:gs pos="10000">
                    <a:srgbClr val="F8F8F8"/>
                  </a:gs>
                </a:gsLst>
                <a:lin ang="5400000" scaled="0"/>
              </a:gradFill>
            </a:endParaRP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33881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Isolation</a:t>
            </a:r>
          </a:p>
        </p:txBody>
      </p:sp>
      <p:sp>
        <p:nvSpPr>
          <p:cNvPr id="3" name="Rounded Rectangle 2"/>
          <p:cNvSpPr/>
          <p:nvPr/>
        </p:nvSpPr>
        <p:spPr bwMode="auto">
          <a:xfrm>
            <a:off x="1554848" y="2261218"/>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000" dirty="0">
                <a:gradFill>
                  <a:gsLst>
                    <a:gs pos="5439">
                      <a:srgbClr val="F8F8F8"/>
                    </a:gs>
                    <a:gs pos="10000">
                      <a:srgbClr val="F8F8F8"/>
                    </a:gs>
                  </a:gsLst>
                  <a:lin ang="5400000" scaled="0"/>
                </a:gradFill>
              </a:rPr>
              <a:t>Bare Metal</a:t>
            </a:r>
          </a:p>
        </p:txBody>
      </p:sp>
      <p:sp>
        <p:nvSpPr>
          <p:cNvPr id="5" name="Rounded Rectangle 4"/>
          <p:cNvSpPr/>
          <p:nvPr/>
        </p:nvSpPr>
        <p:spPr bwMode="auto">
          <a:xfrm>
            <a:off x="7224066" y="2261219"/>
            <a:ext cx="3200365" cy="2651731"/>
          </a:xfrm>
          <a:prstGeom prst="round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4800" dirty="0">
                <a:gradFill>
                  <a:gsLst>
                    <a:gs pos="5439">
                      <a:srgbClr val="F8F8F8"/>
                    </a:gs>
                    <a:gs pos="10000">
                      <a:srgbClr val="F8F8F8"/>
                    </a:gs>
                  </a:gsLst>
                  <a:lin ang="5400000" scaled="0"/>
                </a:gradFill>
              </a:rPr>
              <a:t>Containers</a:t>
            </a: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632424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27200" y="0"/>
            <a:ext cx="8972086" cy="6994525"/>
          </a:xfrm>
          <a:prstGeom prst="rect">
            <a:avLst/>
          </a:prstGeom>
        </p:spPr>
      </p:pic>
      <p:sp>
        <p:nvSpPr>
          <p:cNvPr id="2" name="TextBox 1"/>
          <p:cNvSpPr txBox="1"/>
          <p:nvPr/>
        </p:nvSpPr>
        <p:spPr>
          <a:xfrm>
            <a:off x="3109311" y="1759921"/>
            <a:ext cx="7947086" cy="738664"/>
          </a:xfrm>
          <a:prstGeom prst="rect">
            <a:avLst/>
          </a:prstGeom>
          <a:noFill/>
        </p:spPr>
        <p:txBody>
          <a:bodyPr wrap="square" lIns="182880" tIns="146304" rIns="182880" bIns="146304" rtlCol="0">
            <a:spAutoFit/>
          </a:bodyPr>
          <a:lstStyle/>
          <a:p>
            <a:pPr>
              <a:lnSpc>
                <a:spcPct val="90000"/>
              </a:lnSpc>
              <a:spcAft>
                <a:spcPts val="600"/>
              </a:spcAft>
            </a:pPr>
            <a:r>
              <a:rPr lang="en-US" sz="3200" b="1" dirty="0">
                <a:solidFill>
                  <a:srgbClr val="FF0000"/>
                </a:solidFill>
              </a:rPr>
              <a:t>https://</a:t>
            </a:r>
            <a:r>
              <a:rPr lang="en-US" sz="3200" b="1" dirty="0" err="1">
                <a:solidFill>
                  <a:srgbClr val="FF0000"/>
                </a:solidFill>
              </a:rPr>
              <a:t>hub.docker.com</a:t>
            </a:r>
            <a:r>
              <a:rPr lang="en-US" sz="3200" b="1" dirty="0">
                <a:solidFill>
                  <a:srgbClr val="FF0000"/>
                </a:solidFill>
              </a:rPr>
              <a:t>/r/</a:t>
            </a:r>
            <a:r>
              <a:rPr lang="en-US" sz="3200" b="1" dirty="0" err="1">
                <a:solidFill>
                  <a:srgbClr val="FF0000"/>
                </a:solidFill>
              </a:rPr>
              <a:t>microsoft</a:t>
            </a:r>
            <a:r>
              <a:rPr lang="en-US" sz="3200" b="1" dirty="0">
                <a:solidFill>
                  <a:srgbClr val="FF0000"/>
                </a:solidFill>
              </a:rPr>
              <a:t>/</a:t>
            </a:r>
            <a:r>
              <a:rPr lang="en-US" sz="3200" b="1" dirty="0" err="1">
                <a:solidFill>
                  <a:srgbClr val="FF0000"/>
                </a:solidFill>
              </a:rPr>
              <a:t>dotnet</a:t>
            </a:r>
            <a:r>
              <a:rPr lang="en-US" sz="3200" b="1" dirty="0">
                <a:solidFill>
                  <a:srgbClr val="FF0000"/>
                </a:solidFill>
              </a:rPr>
              <a:t>/</a:t>
            </a:r>
          </a:p>
        </p:txBody>
      </p:sp>
    </p:spTree>
    <p:extLst>
      <p:ext uri="{BB962C8B-B14F-4D97-AF65-F5344CB8AC3E}">
        <p14:creationId xmlns:p14="http://schemas.microsoft.com/office/powerpoint/2010/main" val="97170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4000" dirty="0">
                <a:solidFill>
                  <a:schemeClr val="tx2"/>
                </a:solidFill>
                <a:latin typeface="Segoe UI Semibold" panose="020B0702040204020203" pitchFamily="34" charset="0"/>
                <a:cs typeface="Segoe UI Semibold" panose="020B0702040204020203" pitchFamily="34" charset="0"/>
              </a:rPr>
              <a:t>Similarities</a:t>
            </a: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endParaRPr lang="en-US" sz="3200" dirty="0"/>
          </a:p>
          <a:p>
            <a:pPr marL="349724" indent="-349724">
              <a:buFont typeface="Arial" charset="0"/>
              <a:buChar char="•"/>
            </a:pPr>
            <a:r>
              <a:rPr lang="en-US" sz="3200" dirty="0"/>
              <a:t>Support the latest C#, F#</a:t>
            </a:r>
          </a:p>
          <a:p>
            <a:pPr marL="349724" indent="-349724">
              <a:buFont typeface="Arial" charset="0"/>
              <a:buChar char="•"/>
            </a:pPr>
            <a:r>
              <a:rPr lang="en-US" sz="3200" dirty="0"/>
              <a:t>Implements .NET Standard API</a:t>
            </a:r>
          </a:p>
          <a:p>
            <a:pPr marL="349724" indent="-349724">
              <a:buFont typeface="Arial" charset="0"/>
              <a:buChar char="•"/>
            </a:pPr>
            <a:r>
              <a:rPr lang="en-US" sz="3200" dirty="0"/>
              <a:t>Supports ASP.NET Core and EF Core</a:t>
            </a:r>
          </a:p>
          <a:p>
            <a:pPr marL="349724" indent="-349724">
              <a:buFont typeface="Arial" charset="0"/>
              <a:buChar char="•"/>
            </a:pPr>
            <a:r>
              <a:rPr lang="en-US" sz="3200" dirty="0"/>
              <a:t>Best experience in Visual Studio </a:t>
            </a:r>
          </a:p>
          <a:p>
            <a:pPr marL="349724" indent="-349724">
              <a:buFont typeface="Arial" charset="0"/>
              <a:buChar char="•"/>
            </a:pPr>
            <a:r>
              <a:rPr lang="en-US" sz="3200" dirty="0"/>
              <a:t>Great experience in Visual Studio Code</a:t>
            </a:r>
          </a:p>
          <a:p>
            <a:pPr marL="349724" indent="-349724">
              <a:buFont typeface="Arial" charset="0"/>
              <a:buChar char="•"/>
            </a:pPr>
            <a:r>
              <a:rPr lang="en-US" sz="3200" dirty="0"/>
              <a:t>Can be used in/with Docker</a:t>
            </a:r>
          </a:p>
          <a:p>
            <a:pPr marL="349724" indent="-349724">
              <a:buFont typeface="Arial" charset="0"/>
              <a:buChar char="•"/>
            </a:pPr>
            <a:endParaRPr lang="en-US" sz="3200" dirty="0"/>
          </a:p>
        </p:txBody>
      </p:sp>
    </p:spTree>
    <p:extLst>
      <p:ext uri="{BB962C8B-B14F-4D97-AF65-F5344CB8AC3E}">
        <p14:creationId xmlns:p14="http://schemas.microsoft.com/office/powerpoint/2010/main" val="170274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3600" dirty="0">
                <a:solidFill>
                  <a:schemeClr val="tx2"/>
                </a:solidFill>
                <a:latin typeface="Segoe UI Semibold" panose="020B0702040204020203" pitchFamily="34" charset="0"/>
                <a:cs typeface="Segoe UI Semibold" panose="020B0702040204020203" pitchFamily="34" charset="0"/>
              </a:rPr>
              <a:t>Differences</a:t>
            </a:r>
            <a:endParaRPr lang="en-US" sz="4000" dirty="0">
              <a:solidFill>
                <a:schemeClr val="tx2"/>
              </a:solidFill>
              <a:latin typeface="Segoe UI Semibold" panose="020B0702040204020203" pitchFamily="34" charset="0"/>
              <a:cs typeface="Segoe UI Semibold" panose="020B0702040204020203" pitchFamily="34" charset="0"/>
            </a:endParaRP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r>
              <a:rPr lang="en-US" sz="3200" dirty="0"/>
              <a:t>.NET Framework comes with Windows</a:t>
            </a:r>
          </a:p>
          <a:p>
            <a:pPr marL="349724" indent="-349724">
              <a:buFont typeface="Arial" charset="0"/>
              <a:buChar char="•"/>
            </a:pPr>
            <a:r>
              <a:rPr lang="en-US" sz="3200" dirty="0"/>
              <a:t>.NET Core installs side-by-side</a:t>
            </a:r>
          </a:p>
          <a:p>
            <a:pPr marL="349724" indent="-349724">
              <a:buFont typeface="Arial" charset="0"/>
              <a:buChar char="•"/>
            </a:pPr>
            <a:r>
              <a:rPr lang="en-US" sz="3200" dirty="0"/>
              <a:t>.NET Core is cross-platform and OSS</a:t>
            </a:r>
          </a:p>
          <a:p>
            <a:pPr marL="349724" indent="-349724">
              <a:buFont typeface="Arial" charset="0"/>
              <a:buChar char="•"/>
            </a:pPr>
            <a:r>
              <a:rPr lang="en-US" sz="3200" dirty="0"/>
              <a:t>.NET Core works on Nano</a:t>
            </a:r>
          </a:p>
          <a:p>
            <a:pPr marL="349724" indent="-349724">
              <a:buFont typeface="Arial" charset="0"/>
              <a:buChar char="•"/>
            </a:pPr>
            <a:r>
              <a:rPr lang="en-US" sz="3200" dirty="0"/>
              <a:t>.NET Core has a strong CLI experience</a:t>
            </a:r>
          </a:p>
          <a:p>
            <a:pPr marL="349724" indent="-349724">
              <a:buFont typeface="Arial" charset="0"/>
              <a:buChar char="•"/>
            </a:pPr>
            <a:r>
              <a:rPr lang="en-US" sz="3200" dirty="0"/>
              <a:t>.NET Core doesn’t (yet) support VB</a:t>
            </a:r>
          </a:p>
        </p:txBody>
      </p:sp>
    </p:spTree>
    <p:extLst>
      <p:ext uri="{BB962C8B-B14F-4D97-AF65-F5344CB8AC3E}">
        <p14:creationId xmlns:p14="http://schemas.microsoft.com/office/powerpoint/2010/main" val="84194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source code</a:t>
            </a:r>
            <a:endParaRPr lang="en-US" sz="7200" dirty="0"/>
          </a:p>
        </p:txBody>
      </p:sp>
    </p:spTree>
    <p:extLst>
      <p:ext uri="{BB962C8B-B14F-4D97-AF65-F5344CB8AC3E}">
        <p14:creationId xmlns:p14="http://schemas.microsoft.com/office/powerpoint/2010/main" val="205536661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source artifacts</a:t>
            </a:r>
          </a:p>
        </p:txBody>
      </p:sp>
      <p:sp>
        <p:nvSpPr>
          <p:cNvPr id="3" name="Rounded Rectangle 2"/>
          <p:cNvSpPr/>
          <p:nvPr/>
        </p:nvSpPr>
        <p:spPr bwMode="auto">
          <a:xfrm>
            <a:off x="1554848" y="2261218"/>
            <a:ext cx="3200365" cy="2651731"/>
          </a:xfrm>
          <a:prstGeom prst="round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Source code</a:t>
            </a:r>
          </a:p>
        </p:txBody>
      </p:sp>
      <p:sp>
        <p:nvSpPr>
          <p:cNvPr id="5" name="Rounded Rectangle 4"/>
          <p:cNvSpPr/>
          <p:nvPr/>
        </p:nvSpPr>
        <p:spPr bwMode="auto">
          <a:xfrm>
            <a:off x="7224066" y="2261219"/>
            <a:ext cx="3200365" cy="2651731"/>
          </a:xfrm>
          <a:prstGeom prst="round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Project</a:t>
            </a:r>
          </a:p>
          <a:p>
            <a:pPr algn="ctr" defTabSz="932472" fontAlgn="base">
              <a:spcBef>
                <a:spcPct val="0"/>
              </a:spcBef>
              <a:spcAft>
                <a:spcPct val="0"/>
              </a:spcAft>
            </a:pPr>
            <a:r>
              <a:rPr lang="en-US" sz="6000" dirty="0">
                <a:gradFill>
                  <a:gsLst>
                    <a:gs pos="5439">
                      <a:srgbClr val="F8F8F8"/>
                    </a:gs>
                    <a:gs pos="10000">
                      <a:srgbClr val="F8F8F8"/>
                    </a:gs>
                  </a:gsLst>
                  <a:lin ang="5400000" scaled="0"/>
                </a:gradFill>
              </a:rPr>
              <a:t>file</a:t>
            </a:r>
          </a:p>
        </p:txBody>
      </p:sp>
      <p:sp>
        <p:nvSpPr>
          <p:cNvPr id="8" name="Cross 7"/>
          <p:cNvSpPr/>
          <p:nvPr/>
        </p:nvSpPr>
        <p:spPr bwMode="auto">
          <a:xfrm>
            <a:off x="5513783" y="3129883"/>
            <a:ext cx="914400" cy="914400"/>
          </a:xfrm>
          <a:prstGeom prst="plus">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2054067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Source Code</a:t>
            </a:r>
          </a:p>
        </p:txBody>
      </p:sp>
      <p:sp>
        <p:nvSpPr>
          <p:cNvPr id="5" name="Text Placeholder 4"/>
          <p:cNvSpPr>
            <a:spLocks noGrp="1"/>
          </p:cNvSpPr>
          <p:nvPr>
            <p:ph type="body" sz="quarter" idx="10"/>
          </p:nvPr>
        </p:nvSpPr>
        <p:spPr>
          <a:xfrm>
            <a:off x="274638" y="1221157"/>
            <a:ext cx="11887199" cy="5123326"/>
          </a:xfrm>
        </p:spPr>
        <p:txBody>
          <a:bodyPr/>
          <a:lstStyle/>
          <a:p>
            <a:r>
              <a:rPr lang="en-US" dirty="0"/>
              <a:t>using System;</a:t>
            </a:r>
          </a:p>
          <a:p>
            <a:endParaRPr lang="en-US" dirty="0"/>
          </a:p>
          <a:p>
            <a:r>
              <a:rPr lang="en-US" dirty="0"/>
              <a:t>class Program</a:t>
            </a:r>
          </a:p>
          <a:p>
            <a:r>
              <a:rPr lang="en-US" dirty="0"/>
              <a:t>{</a:t>
            </a:r>
          </a:p>
          <a:p>
            <a:r>
              <a:rPr lang="en-US" dirty="0"/>
              <a:t>    static void Main(string[] </a:t>
            </a:r>
            <a:r>
              <a:rPr lang="en-US" dirty="0" err="1"/>
              <a:t>args</a:t>
            </a:r>
            <a:r>
              <a:rPr lang="en-US" dirty="0"/>
              <a:t>)</a:t>
            </a:r>
          </a:p>
          <a:p>
            <a:r>
              <a:rPr lang="mr-IN" dirty="0"/>
              <a:t>    {</a:t>
            </a:r>
          </a:p>
          <a:p>
            <a:r>
              <a:rPr lang="en-US" dirty="0"/>
              <a:t>        </a:t>
            </a:r>
            <a:r>
              <a:rPr lang="en-US" dirty="0" err="1"/>
              <a:t>Console.WriteLine</a:t>
            </a:r>
            <a:r>
              <a:rPr lang="en-US" dirty="0"/>
              <a:t>("Hello World!");</a:t>
            </a:r>
          </a:p>
          <a:p>
            <a:r>
              <a:rPr lang="mr-IN" dirty="0"/>
              <a:t>    }</a:t>
            </a:r>
          </a:p>
          <a:p>
            <a:r>
              <a:rPr lang="mr-IN" dirty="0"/>
              <a:t>}</a:t>
            </a:r>
          </a:p>
        </p:txBody>
      </p:sp>
    </p:spTree>
    <p:extLst>
      <p:ext uri="{BB962C8B-B14F-4D97-AF65-F5344CB8AC3E}">
        <p14:creationId xmlns:p14="http://schemas.microsoft.com/office/powerpoint/2010/main" val="106480611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console template</a:t>
            </a:r>
          </a:p>
        </p:txBody>
      </p:sp>
      <p:sp>
        <p:nvSpPr>
          <p:cNvPr id="5" name="Text Placeholder 4"/>
          <p:cNvSpPr>
            <a:spLocks noGrp="1"/>
          </p:cNvSpPr>
          <p:nvPr>
            <p:ph type="body" sz="quarter" idx="10"/>
          </p:nvPr>
        </p:nvSpPr>
        <p:spPr>
          <a:xfrm>
            <a:off x="274638" y="1221157"/>
            <a:ext cx="12527207" cy="4450449"/>
          </a:xfrm>
        </p:spPr>
        <p:txBody>
          <a:bodyPr/>
          <a:lstStyle/>
          <a:p>
            <a:r>
              <a:rPr lang="en-US" dirty="0"/>
              <a:t>&lt;Project </a:t>
            </a:r>
            <a:r>
              <a:rPr lang="en-US" dirty="0" err="1"/>
              <a:t>Sdk</a:t>
            </a:r>
            <a:r>
              <a:rPr lang="en-US" dirty="0"/>
              <a:t>="</a:t>
            </a:r>
            <a:r>
              <a:rPr lang="en-US" dirty="0" err="1">
                <a:solidFill>
                  <a:srgbClr val="00B050"/>
                </a:solidFill>
              </a:rPr>
              <a:t>Microsoft.NET.Sdk</a:t>
            </a:r>
            <a:r>
              <a:rPr lang="en-US" dirty="0"/>
              <a:t>"&gt;</a:t>
            </a:r>
          </a:p>
          <a:p>
            <a:endParaRPr lang="en-US" dirty="0"/>
          </a:p>
          <a:p>
            <a:r>
              <a:rPr lang="en-US" dirty="0"/>
              <a:t>  &lt;</a:t>
            </a:r>
            <a:r>
              <a:rPr lang="en-US" dirty="0" err="1"/>
              <a:t>PropertyGroup</a:t>
            </a:r>
            <a:r>
              <a:rPr lang="en-US" dirty="0"/>
              <a:t>&gt;</a:t>
            </a:r>
          </a:p>
          <a:p>
            <a:r>
              <a:rPr lang="en-US" dirty="0"/>
              <a:t>    &lt;</a:t>
            </a:r>
            <a:r>
              <a:rPr lang="en-US" dirty="0" err="1"/>
              <a:t>OutputType</a:t>
            </a:r>
            <a:r>
              <a:rPr lang="en-US" dirty="0"/>
              <a:t>&gt;</a:t>
            </a:r>
            <a:r>
              <a:rPr lang="en-US" dirty="0">
                <a:solidFill>
                  <a:srgbClr val="00B050"/>
                </a:solidFill>
              </a:rPr>
              <a:t>Exe</a:t>
            </a:r>
            <a:r>
              <a:rPr lang="en-US" dirty="0"/>
              <a:t>&lt;/</a:t>
            </a:r>
            <a:r>
              <a:rPr lang="en-US" dirty="0" err="1"/>
              <a:t>OutputType</a:t>
            </a:r>
            <a:r>
              <a:rPr lang="en-US" dirty="0"/>
              <a:t>&gt;</a:t>
            </a:r>
          </a:p>
          <a:p>
            <a:r>
              <a:rPr lang="en-US" dirty="0"/>
              <a:t>    &lt;</a:t>
            </a:r>
            <a:r>
              <a:rPr lang="en-US" dirty="0" err="1"/>
              <a:t>TargetFramework</a:t>
            </a:r>
            <a:r>
              <a:rPr lang="en-US" dirty="0"/>
              <a:t>&gt;</a:t>
            </a:r>
            <a:r>
              <a:rPr lang="en-US" dirty="0">
                <a:solidFill>
                  <a:srgbClr val="00B050"/>
                </a:solidFill>
              </a:rPr>
              <a:t>netcoreapp1.0</a:t>
            </a:r>
            <a:r>
              <a:rPr lang="en-US" dirty="0"/>
              <a:t>&lt;/</a:t>
            </a:r>
            <a:r>
              <a:rPr lang="en-US" dirty="0" err="1"/>
              <a:t>TargetFramework</a:t>
            </a:r>
            <a:r>
              <a:rPr lang="en-US" dirty="0"/>
              <a:t>&gt;</a:t>
            </a:r>
          </a:p>
          <a:p>
            <a:r>
              <a:rPr lang="en-US" dirty="0"/>
              <a:t>  &lt;/</a:t>
            </a:r>
            <a:r>
              <a:rPr lang="en-US" dirty="0" err="1"/>
              <a:t>PropertyGroup</a:t>
            </a:r>
            <a:r>
              <a:rPr lang="en-US" dirty="0"/>
              <a:t>&gt;</a:t>
            </a:r>
            <a:br>
              <a:rPr lang="en-US" dirty="0"/>
            </a:br>
            <a:endParaRPr lang="en-US" dirty="0"/>
          </a:p>
          <a:p>
            <a:r>
              <a:rPr lang="en-US" dirty="0"/>
              <a:t>&lt;/Project&gt;</a:t>
            </a:r>
          </a:p>
        </p:txBody>
      </p:sp>
    </p:spTree>
    <p:extLst>
      <p:ext uri="{BB962C8B-B14F-4D97-AF65-F5344CB8AC3E}">
        <p14:creationId xmlns:p14="http://schemas.microsoft.com/office/powerpoint/2010/main" val="5373923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90" name="Rectangle 89"/>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97" name="Rectangle 9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a:t>
            </a:r>
          </a:p>
        </p:txBody>
      </p:sp>
      <p:sp>
        <p:nvSpPr>
          <p:cNvPr id="17" name="Title 16"/>
          <p:cNvSpPr>
            <a:spLocks noGrp="1"/>
          </p:cNvSpPr>
          <p:nvPr>
            <p:ph type="title"/>
          </p:nvPr>
        </p:nvSpPr>
        <p:spPr/>
        <p:txBody>
          <a:bodyPr/>
          <a:lstStyle/>
          <a:p>
            <a:r>
              <a:rPr lang="en-US" dirty="0"/>
              <a:t>.NET platform</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17">
              <a:defRPr/>
            </a:pPr>
            <a:r>
              <a:rPr lang="en-US" b="1" dirty="0">
                <a:solidFill>
                  <a:schemeClr val="bg1"/>
                </a:solidFill>
                <a:latin typeface="Segoe UI"/>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defTabSz="912423"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a:t>
              </a:r>
            </a:p>
          </p:txBody>
        </p:sp>
      </p:grpSp>
      <p:grpSp>
        <p:nvGrpSpPr>
          <p:cNvPr id="105" name="Group 104"/>
          <p:cNvGrpSpPr/>
          <p:nvPr/>
        </p:nvGrpSpPr>
        <p:grpSpPr>
          <a:xfrm>
            <a:off x="9830335" y="4889625"/>
            <a:ext cx="1965681" cy="1350807"/>
            <a:chOff x="10195561" y="3458117"/>
            <a:chExt cx="1965960" cy="1350999"/>
          </a:xfrm>
        </p:grpSpPr>
        <p:sp>
          <p:nvSpPr>
            <p:cNvPr id="106" name="TextBox 105"/>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107" name="Picture 106"/>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02" name="TextBox 101"/>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sp>
        <p:nvSpPr>
          <p:cNvPr id="117"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118"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119"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pic>
        <p:nvPicPr>
          <p:cNvPr id="3" name="Picture 2"/>
          <p:cNvPicPr>
            <a:picLocks noChangeAspect="1"/>
          </p:cNvPicPr>
          <p:nvPr/>
        </p:nvPicPr>
        <p:blipFill>
          <a:blip r:embed="rId4"/>
          <a:stretch>
            <a:fillRect/>
          </a:stretch>
        </p:blipFill>
        <p:spPr>
          <a:xfrm>
            <a:off x="10344174" y="3588701"/>
            <a:ext cx="928876" cy="928876"/>
          </a:xfrm>
          <a:prstGeom prst="rect">
            <a:avLst/>
          </a:prstGeom>
        </p:spPr>
      </p:pic>
    </p:spTree>
    <p:extLst>
      <p:ext uri="{BB962C8B-B14F-4D97-AF65-F5344CB8AC3E}">
        <p14:creationId xmlns:p14="http://schemas.microsoft.com/office/powerpoint/2010/main" val="27857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Web template</a:t>
            </a:r>
          </a:p>
        </p:txBody>
      </p:sp>
      <p:sp>
        <p:nvSpPr>
          <p:cNvPr id="5" name="Text Placeholder 4"/>
          <p:cNvSpPr>
            <a:spLocks noGrp="1"/>
          </p:cNvSpPr>
          <p:nvPr>
            <p:ph type="body" sz="quarter" idx="10"/>
          </p:nvPr>
        </p:nvSpPr>
        <p:spPr>
          <a:xfrm>
            <a:off x="274638" y="1221157"/>
            <a:ext cx="12527207" cy="5710794"/>
          </a:xfrm>
        </p:spPr>
        <p:txBody>
          <a:bodyPr/>
          <a:lstStyle/>
          <a:p>
            <a:r>
              <a:rPr lang="en-US" sz="2800" dirty="0"/>
              <a:t>&lt;Project </a:t>
            </a:r>
            <a:r>
              <a:rPr lang="en-US" sz="2800" dirty="0" err="1"/>
              <a:t>Sdk</a:t>
            </a:r>
            <a:r>
              <a:rPr lang="en-US" sz="2800" dirty="0"/>
              <a:t>="</a:t>
            </a:r>
            <a:r>
              <a:rPr lang="en-US" sz="2800" dirty="0" err="1">
                <a:solidFill>
                  <a:srgbClr val="00B050"/>
                </a:solidFill>
              </a:rPr>
              <a:t>Microsoft.NET.Sdk.Web</a:t>
            </a:r>
            <a:r>
              <a:rPr lang="en-US" sz="2800" dirty="0"/>
              <a:t>"&gt;</a:t>
            </a:r>
          </a:p>
          <a:p>
            <a:r>
              <a:rPr lang="en-US" sz="2800" dirty="0"/>
              <a:t>  &lt;</a:t>
            </a:r>
            <a:r>
              <a:rPr lang="en-US" sz="2800" dirty="0" err="1"/>
              <a:t>PropertyGroup</a:t>
            </a:r>
            <a:r>
              <a:rPr lang="en-US" sz="2800" dirty="0"/>
              <a:t>&gt;</a:t>
            </a:r>
          </a:p>
          <a:p>
            <a:r>
              <a:rPr lang="en-US" sz="2800" dirty="0"/>
              <a:t>    &lt;</a:t>
            </a:r>
            <a:r>
              <a:rPr lang="en-US" sz="2800" dirty="0" err="1"/>
              <a:t>TargetFramework</a:t>
            </a:r>
            <a:r>
              <a:rPr lang="en-US" sz="2800" dirty="0"/>
              <a:t>&gt;</a:t>
            </a:r>
            <a:r>
              <a:rPr lang="en-US" sz="2800" dirty="0">
                <a:solidFill>
                  <a:srgbClr val="00B050"/>
                </a:solidFill>
              </a:rPr>
              <a:t>netcoreapp1.1</a:t>
            </a:r>
            <a:r>
              <a:rPr lang="en-US" sz="2800" dirty="0"/>
              <a:t>&lt;/</a:t>
            </a:r>
            <a:r>
              <a:rPr lang="en-US" sz="2800" dirty="0" err="1"/>
              <a:t>TargetFramework</a:t>
            </a:r>
            <a:r>
              <a:rPr lang="en-US" sz="2800" dirty="0"/>
              <a:t>&gt;</a:t>
            </a:r>
          </a:p>
          <a:p>
            <a:r>
              <a:rPr lang="en-US" sz="2800" dirty="0"/>
              <a:t>  &lt;/</a:t>
            </a:r>
            <a:r>
              <a:rPr lang="en-US" sz="2800" dirty="0" err="1"/>
              <a:t>PropertyGroup</a:t>
            </a:r>
            <a:r>
              <a:rPr lang="en-US" sz="2800" dirty="0"/>
              <a:t>&gt;</a:t>
            </a:r>
          </a:p>
          <a:p>
            <a:r>
              <a:rPr lang="en-US" sz="2800" dirty="0"/>
              <a:t>  &lt;</a:t>
            </a:r>
            <a:r>
              <a:rPr lang="en-US" sz="2800" dirty="0" err="1"/>
              <a:t>ItemGroup</a:t>
            </a:r>
            <a:r>
              <a:rPr lang="en-US" sz="2800" dirty="0"/>
              <a:t>&gt;</a:t>
            </a:r>
          </a:p>
          <a:p>
            <a:r>
              <a:rPr lang="en-US" sz="2800" dirty="0"/>
              <a:t>    &lt;Folder Include="</a:t>
            </a:r>
            <a:r>
              <a:rPr lang="en-US" sz="2800" dirty="0" err="1"/>
              <a:t>wwwroot</a:t>
            </a:r>
            <a:r>
              <a:rPr lang="en-US" sz="2800" dirty="0"/>
              <a:t>\" /&gt;</a:t>
            </a:r>
          </a:p>
          <a:p>
            <a:r>
              <a:rPr lang="en-US" sz="2800" dirty="0"/>
              <a:t>  &lt;/</a:t>
            </a:r>
            <a:r>
              <a:rPr lang="en-US" sz="2800" dirty="0" err="1"/>
              <a:t>ItemGroup</a:t>
            </a:r>
            <a:r>
              <a:rPr lang="en-US" sz="2800" dirty="0"/>
              <a:t>&gt;</a:t>
            </a:r>
          </a:p>
          <a:p>
            <a:r>
              <a:rPr lang="en-US" sz="2800" dirty="0"/>
              <a:t>  &lt;</a:t>
            </a:r>
            <a:r>
              <a:rPr lang="en-US" sz="2800" dirty="0" err="1"/>
              <a:t>ItemGroup</a:t>
            </a:r>
            <a:r>
              <a:rPr lang="en-US" sz="2800" dirty="0"/>
              <a:t>&gt;</a:t>
            </a:r>
          </a:p>
          <a:p>
            <a:r>
              <a:rPr lang="en-US" sz="2800" dirty="0"/>
              <a:t>    &lt;</a:t>
            </a:r>
            <a:r>
              <a:rPr lang="en-US" sz="2800" dirty="0" err="1">
                <a:solidFill>
                  <a:srgbClr val="00B050"/>
                </a:solidFill>
              </a:rPr>
              <a:t>PackageReference</a:t>
            </a:r>
            <a:r>
              <a:rPr lang="en-US" sz="2800" dirty="0"/>
              <a:t> Include="</a:t>
            </a:r>
            <a:r>
              <a:rPr lang="en-US" sz="2800" dirty="0" err="1"/>
              <a:t>Microsoft.AspNetCore</a:t>
            </a:r>
            <a:r>
              <a:rPr lang="en-US" sz="2800" dirty="0"/>
              <a:t>" Version="1.0.3" /&gt;</a:t>
            </a:r>
          </a:p>
          <a:p>
            <a:r>
              <a:rPr lang="en-US" sz="2800" dirty="0"/>
              <a:t>  &lt;/</a:t>
            </a:r>
            <a:r>
              <a:rPr lang="en-US" sz="2800" dirty="0" err="1"/>
              <a:t>ItemGroup</a:t>
            </a:r>
            <a:r>
              <a:rPr lang="en-US" sz="2800" dirty="0"/>
              <a:t>&gt;</a:t>
            </a:r>
          </a:p>
          <a:p>
            <a:r>
              <a:rPr lang="en-US" sz="2800" dirty="0"/>
              <a:t>&lt;/Project&gt;</a:t>
            </a:r>
          </a:p>
        </p:txBody>
      </p:sp>
    </p:spTree>
    <p:extLst>
      <p:ext uri="{BB962C8B-B14F-4D97-AF65-F5344CB8AC3E}">
        <p14:creationId xmlns:p14="http://schemas.microsoft.com/office/powerpoint/2010/main" val="39396803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a:t>
            </a:r>
          </a:p>
        </p:txBody>
      </p:sp>
      <p:sp>
        <p:nvSpPr>
          <p:cNvPr id="5" name="Text Placeholder 4"/>
          <p:cNvSpPr>
            <a:spLocks noGrp="1"/>
          </p:cNvSpPr>
          <p:nvPr>
            <p:ph type="body" sz="quarter" idx="10"/>
          </p:nvPr>
        </p:nvSpPr>
        <p:spPr>
          <a:xfrm>
            <a:off x="274638" y="1221157"/>
            <a:ext cx="11887199" cy="5110630"/>
          </a:xfrm>
        </p:spPr>
        <p:txBody>
          <a:bodyPr/>
          <a:lstStyle/>
          <a:p>
            <a:endParaRPr lang="en-US" dirty="0"/>
          </a:p>
          <a:p>
            <a:r>
              <a:rPr lang="en-US" dirty="0"/>
              <a:t>&gt; dotnet new console </a:t>
            </a:r>
            <a:r>
              <a:rPr lang="en-US" dirty="0">
                <a:solidFill>
                  <a:srgbClr val="00B050"/>
                </a:solidFill>
              </a:rPr>
              <a:t>// creates new project</a:t>
            </a:r>
          </a:p>
          <a:p>
            <a:r>
              <a:rPr lang="en-US" dirty="0"/>
              <a:t>&gt; dotnet restore </a:t>
            </a:r>
            <a:r>
              <a:rPr lang="en-US" dirty="0">
                <a:solidFill>
                  <a:srgbClr val="00B050"/>
                </a:solidFill>
              </a:rPr>
              <a:t>// restore </a:t>
            </a:r>
            <a:r>
              <a:rPr lang="en-US" dirty="0" err="1">
                <a:solidFill>
                  <a:srgbClr val="00B050"/>
                </a:solidFill>
              </a:rPr>
              <a:t>NuGet</a:t>
            </a:r>
            <a:r>
              <a:rPr lang="en-US" dirty="0">
                <a:solidFill>
                  <a:srgbClr val="00B050"/>
                </a:solidFill>
              </a:rPr>
              <a:t> dependencies</a:t>
            </a:r>
          </a:p>
          <a:p>
            <a:r>
              <a:rPr lang="en-US" dirty="0"/>
              <a:t>&gt; dotnet build </a:t>
            </a:r>
            <a:r>
              <a:rPr lang="en-US" dirty="0">
                <a:solidFill>
                  <a:srgbClr val="00B050"/>
                </a:solidFill>
              </a:rPr>
              <a:t>// builds your source into </a:t>
            </a:r>
            <a:r>
              <a:rPr lang="en-US" dirty="0" err="1">
                <a:solidFill>
                  <a:srgbClr val="00B050"/>
                </a:solidFill>
              </a:rPr>
              <a:t>dlls</a:t>
            </a:r>
            <a:endParaRPr lang="en-US" dirty="0">
              <a:solidFill>
                <a:srgbClr val="00B050"/>
              </a:solidFill>
            </a:endParaRPr>
          </a:p>
          <a:p>
            <a:r>
              <a:rPr lang="en-US" dirty="0"/>
              <a:t>&gt; </a:t>
            </a:r>
            <a:r>
              <a:rPr lang="en-US" dirty="0">
                <a:solidFill>
                  <a:srgbClr val="0078D7"/>
                </a:solidFill>
              </a:rPr>
              <a:t>dotnet path-to/</a:t>
            </a:r>
            <a:r>
              <a:rPr lang="en-US" dirty="0" err="1">
                <a:solidFill>
                  <a:srgbClr val="0078D7"/>
                </a:solidFill>
              </a:rPr>
              <a:t>yourapp.dll</a:t>
            </a:r>
            <a:r>
              <a:rPr lang="en-US" dirty="0"/>
              <a:t> </a:t>
            </a:r>
            <a:r>
              <a:rPr lang="en-US" dirty="0">
                <a:solidFill>
                  <a:srgbClr val="00B050"/>
                </a:solidFill>
              </a:rPr>
              <a:t>//loads and runs</a:t>
            </a:r>
          </a:p>
          <a:p>
            <a:r>
              <a:rPr lang="en-US" dirty="0"/>
              <a:t>&gt; dotnet run </a:t>
            </a:r>
            <a:r>
              <a:rPr lang="en-US" dirty="0">
                <a:solidFill>
                  <a:srgbClr val="00B050"/>
                </a:solidFill>
              </a:rPr>
              <a:t>// same thing as the last 2 lines</a:t>
            </a:r>
          </a:p>
          <a:p>
            <a:r>
              <a:rPr lang="en-US" dirty="0"/>
              <a:t>&gt; </a:t>
            </a:r>
            <a:r>
              <a:rPr lang="en-US" dirty="0" err="1"/>
              <a:t>dotnet</a:t>
            </a:r>
            <a:r>
              <a:rPr lang="en-US" dirty="0"/>
              <a:t> test </a:t>
            </a:r>
            <a:r>
              <a:rPr lang="en-US" dirty="0">
                <a:solidFill>
                  <a:srgbClr val="00B050"/>
                </a:solidFill>
              </a:rPr>
              <a:t>// runs your </a:t>
            </a:r>
            <a:r>
              <a:rPr lang="en-US" dirty="0" err="1">
                <a:solidFill>
                  <a:srgbClr val="00B050"/>
                </a:solidFill>
              </a:rPr>
              <a:t>tests;reports</a:t>
            </a:r>
            <a:r>
              <a:rPr lang="en-US" dirty="0">
                <a:solidFill>
                  <a:srgbClr val="00B050"/>
                </a:solidFill>
              </a:rPr>
              <a:t> pass/fail</a:t>
            </a:r>
          </a:p>
          <a:p>
            <a:r>
              <a:rPr lang="en-US" dirty="0"/>
              <a:t>&gt; </a:t>
            </a:r>
            <a:r>
              <a:rPr lang="en-US" dirty="0" err="1"/>
              <a:t>dotnet</a:t>
            </a:r>
            <a:r>
              <a:rPr lang="en-US" dirty="0"/>
              <a:t> publish </a:t>
            </a:r>
            <a:r>
              <a:rPr lang="en-US" dirty="0">
                <a:solidFill>
                  <a:srgbClr val="00B050"/>
                </a:solidFill>
              </a:rPr>
              <a:t>// prepares app for distribution</a:t>
            </a:r>
          </a:p>
          <a:p>
            <a:r>
              <a:rPr lang="en-US" dirty="0"/>
              <a:t>&gt; </a:t>
            </a:r>
            <a:r>
              <a:rPr lang="en-US" dirty="0" err="1"/>
              <a:t>dotnet</a:t>
            </a:r>
            <a:r>
              <a:rPr lang="en-US" dirty="0"/>
              <a:t> pack </a:t>
            </a:r>
            <a:r>
              <a:rPr lang="en-US" dirty="0">
                <a:solidFill>
                  <a:srgbClr val="00B050"/>
                </a:solidFill>
              </a:rPr>
              <a:t>// packages library as </a:t>
            </a:r>
            <a:r>
              <a:rPr lang="en-US" dirty="0" err="1">
                <a:solidFill>
                  <a:srgbClr val="00B050"/>
                </a:solidFill>
              </a:rPr>
              <a:t>NuGet</a:t>
            </a:r>
            <a:r>
              <a:rPr lang="en-US" dirty="0">
                <a:solidFill>
                  <a:srgbClr val="00B050"/>
                </a:solidFill>
              </a:rPr>
              <a:t> package</a:t>
            </a:r>
            <a:endParaRPr lang="mr-IN" dirty="0">
              <a:solidFill>
                <a:srgbClr val="00B050"/>
              </a:solidFill>
            </a:endParaRPr>
          </a:p>
        </p:txBody>
      </p:sp>
    </p:spTree>
    <p:extLst>
      <p:ext uri="{BB962C8B-B14F-4D97-AF65-F5344CB8AC3E}">
        <p14:creationId xmlns:p14="http://schemas.microsoft.com/office/powerpoint/2010/main" val="130114316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4" name="Text Placeholder 3"/>
          <p:cNvSpPr>
            <a:spLocks noGrp="1"/>
          </p:cNvSpPr>
          <p:nvPr>
            <p:ph type="body" sz="quarter" idx="12"/>
          </p:nvPr>
        </p:nvSpPr>
        <p:spPr/>
        <p:txBody>
          <a:bodyPr/>
          <a:lstStyle/>
          <a:p>
            <a:r>
              <a:rPr lang="en-US" dirty="0"/>
              <a:t>.NET Core Getting Started</a:t>
            </a:r>
          </a:p>
        </p:txBody>
      </p:sp>
    </p:spTree>
    <p:extLst>
      <p:ext uri="{BB962C8B-B14F-4D97-AF65-F5344CB8AC3E}">
        <p14:creationId xmlns:p14="http://schemas.microsoft.com/office/powerpoint/2010/main" val="898014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Deployment</a:t>
            </a:r>
            <a:endParaRPr lang="en-US" sz="7200" dirty="0"/>
          </a:p>
        </p:txBody>
      </p:sp>
    </p:spTree>
    <p:extLst>
      <p:ext uri="{BB962C8B-B14F-4D97-AF65-F5344CB8AC3E}">
        <p14:creationId xmlns:p14="http://schemas.microsoft.com/office/powerpoint/2010/main" val="7747111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Development</a:t>
            </a:r>
          </a:p>
        </p:txBody>
      </p:sp>
      <p:sp>
        <p:nvSpPr>
          <p:cNvPr id="3" name="Content Placeholder 2"/>
          <p:cNvSpPr>
            <a:spLocks noGrp="1"/>
          </p:cNvSpPr>
          <p:nvPr>
            <p:ph type="body" sz="quarter" idx="10"/>
          </p:nvPr>
        </p:nvSpPr>
        <p:spPr>
          <a:xfrm>
            <a:off x="655637" y="1439862"/>
            <a:ext cx="10258637" cy="3853363"/>
          </a:xfrm>
          <a:prstGeom prst="rect">
            <a:avLst/>
          </a:prstGeom>
        </p:spPr>
        <p:txBody>
          <a:bodyPr/>
          <a:lstStyle/>
          <a:p>
            <a:r>
              <a:rPr lang="en-US" dirty="0">
                <a:latin typeface="+mn-lt"/>
              </a:rPr>
              <a:t>Install the .NET Core SDK. Includes:</a:t>
            </a:r>
          </a:p>
          <a:p>
            <a:pPr lvl="1"/>
            <a:r>
              <a:rPr lang="en-US" dirty="0"/>
              <a:t>.NET Core Tools</a:t>
            </a:r>
          </a:p>
          <a:p>
            <a:pPr lvl="1"/>
            <a:r>
              <a:rPr lang="en-US" dirty="0"/>
              <a:t>.NET Core Runtime(s)</a:t>
            </a:r>
          </a:p>
          <a:p>
            <a:pPr lvl="1"/>
            <a:endParaRPr lang="en-US" dirty="0"/>
          </a:p>
          <a:p>
            <a:r>
              <a:rPr lang="en-US" dirty="0"/>
              <a:t>Typically installed globally, via native installer</a:t>
            </a:r>
          </a:p>
          <a:p>
            <a:pPr lvl="1"/>
            <a:r>
              <a:rPr lang="en-US" dirty="0"/>
              <a:t>Can also download and copy as a zip to a private location</a:t>
            </a:r>
          </a:p>
          <a:p>
            <a:pPr lvl="1"/>
            <a:r>
              <a:rPr lang="en-US" dirty="0"/>
              <a:t>Type “which dotnet” or “where dotnet” to locate dotnet in your path.</a:t>
            </a:r>
          </a:p>
          <a:p>
            <a:pPr lvl="1"/>
            <a:endParaRPr lang="en-US" dirty="0"/>
          </a:p>
        </p:txBody>
      </p:sp>
    </p:spTree>
    <p:extLst>
      <p:ext uri="{BB962C8B-B14F-4D97-AF65-F5344CB8AC3E}">
        <p14:creationId xmlns:p14="http://schemas.microsoft.com/office/powerpoint/2010/main" val="201221062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Apps </a:t>
            </a:r>
            <a:r>
              <a:rPr lang="mr-IN" dirty="0"/>
              <a:t>–</a:t>
            </a:r>
            <a:r>
              <a:rPr lang="en-US" dirty="0"/>
              <a:t> two options</a:t>
            </a:r>
          </a:p>
        </p:txBody>
      </p:sp>
      <p:sp>
        <p:nvSpPr>
          <p:cNvPr id="3" name="Content Placeholder 2"/>
          <p:cNvSpPr>
            <a:spLocks noGrp="1"/>
          </p:cNvSpPr>
          <p:nvPr>
            <p:ph type="body" sz="quarter" idx="10"/>
          </p:nvPr>
        </p:nvSpPr>
        <p:spPr>
          <a:xfrm>
            <a:off x="655637" y="1439862"/>
            <a:ext cx="10258637" cy="5478423"/>
          </a:xfrm>
          <a:prstGeom prst="rect">
            <a:avLst/>
          </a:prstGeom>
        </p:spPr>
        <p:txBody>
          <a:bodyPr/>
          <a:lstStyle/>
          <a:p>
            <a:r>
              <a:rPr lang="en-US" dirty="0"/>
              <a:t>Global .NET Core installation (the default)</a:t>
            </a:r>
          </a:p>
          <a:p>
            <a:pPr lvl="1"/>
            <a:r>
              <a:rPr lang="en-US" dirty="0"/>
              <a:t>Called “framework-dependent app deployment”.</a:t>
            </a:r>
          </a:p>
          <a:p>
            <a:pPr lvl="1"/>
            <a:r>
              <a:rPr lang="en-US" dirty="0"/>
              <a:t>All apps share the same .NET Core runtime.</a:t>
            </a:r>
          </a:p>
          <a:p>
            <a:pPr lvl="1"/>
            <a:r>
              <a:rPr lang="en-US" dirty="0"/>
              <a:t>Apps can be OS and chip independent.</a:t>
            </a:r>
          </a:p>
          <a:p>
            <a:pPr lvl="1"/>
            <a:r>
              <a:rPr lang="en-US" dirty="0"/>
              <a:t>Great for controlled environments; benefits memory usage and servicing.</a:t>
            </a:r>
          </a:p>
          <a:p>
            <a:pPr lvl="1"/>
            <a:r>
              <a:rPr lang="en-US" dirty="0"/>
              <a:t>Launched with .NET Core host: “</a:t>
            </a:r>
            <a:r>
              <a:rPr lang="en-US" dirty="0" err="1"/>
              <a:t>dotnet</a:t>
            </a:r>
            <a:r>
              <a:rPr lang="en-US" dirty="0"/>
              <a:t> path/to/</a:t>
            </a:r>
            <a:r>
              <a:rPr lang="en-US" dirty="0" err="1"/>
              <a:t>myapp.dll</a:t>
            </a:r>
            <a:r>
              <a:rPr lang="en-US" dirty="0"/>
              <a:t>”</a:t>
            </a:r>
          </a:p>
          <a:p>
            <a:r>
              <a:rPr lang="en-US" b="1" dirty="0"/>
              <a:t>Package .NET Core with app</a:t>
            </a:r>
            <a:endParaRPr lang="en-US" dirty="0"/>
          </a:p>
          <a:p>
            <a:pPr lvl="1"/>
            <a:r>
              <a:rPr lang="en-US" b="1" dirty="0"/>
              <a:t>Called “self-contained app deployment” </a:t>
            </a:r>
          </a:p>
          <a:p>
            <a:pPr lvl="1"/>
            <a:r>
              <a:rPr lang="en-US" b="1" dirty="0"/>
              <a:t>Each app has it’s own private .NET Core runtime; uses more space.</a:t>
            </a:r>
          </a:p>
          <a:p>
            <a:pPr lvl="1"/>
            <a:r>
              <a:rPr lang="en-US" dirty="0"/>
              <a:t>Apps are OS and chip dependent/specific.</a:t>
            </a:r>
          </a:p>
          <a:p>
            <a:pPr lvl="1"/>
            <a:r>
              <a:rPr lang="en-US" dirty="0"/>
              <a:t>Great for uncontrolled environments.</a:t>
            </a:r>
          </a:p>
          <a:p>
            <a:pPr lvl="1"/>
            <a:r>
              <a:rPr lang="en-US" dirty="0"/>
              <a:t>Launched as an executable: “</a:t>
            </a:r>
            <a:r>
              <a:rPr lang="en-US" dirty="0" err="1"/>
              <a:t>myapp</a:t>
            </a:r>
            <a:r>
              <a:rPr lang="en-US" dirty="0"/>
              <a:t>”</a:t>
            </a:r>
          </a:p>
        </p:txBody>
      </p:sp>
    </p:spTree>
    <p:extLst>
      <p:ext uri="{BB962C8B-B14F-4D97-AF65-F5344CB8AC3E}">
        <p14:creationId xmlns:p14="http://schemas.microsoft.com/office/powerpoint/2010/main" val="4770832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Servicing Updates</a:t>
            </a:r>
          </a:p>
        </p:txBody>
      </p:sp>
      <p:sp>
        <p:nvSpPr>
          <p:cNvPr id="3" name="Content Placeholder 2"/>
          <p:cNvSpPr>
            <a:spLocks noGrp="1"/>
          </p:cNvSpPr>
          <p:nvPr>
            <p:ph type="body" sz="quarter" idx="10"/>
          </p:nvPr>
        </p:nvSpPr>
        <p:spPr>
          <a:xfrm>
            <a:off x="655637" y="1439862"/>
            <a:ext cx="10258637" cy="4136517"/>
          </a:xfrm>
          <a:prstGeom prst="rect">
            <a:avLst/>
          </a:prstGeom>
        </p:spPr>
        <p:txBody>
          <a:bodyPr/>
          <a:lstStyle/>
          <a:p>
            <a:r>
              <a:rPr lang="en-US" dirty="0"/>
              <a:t>.NET Core updates are installed centrally</a:t>
            </a:r>
          </a:p>
          <a:p>
            <a:r>
              <a:rPr lang="en-US" dirty="0"/>
              <a:t>Updates are shipped at least 1/quarter</a:t>
            </a:r>
          </a:p>
          <a:p>
            <a:r>
              <a:rPr lang="en-US" dirty="0"/>
              <a:t>Framework-dependent apps roll-forward to latest patch</a:t>
            </a:r>
          </a:p>
          <a:p>
            <a:pPr lvl="1"/>
            <a:r>
              <a:rPr lang="en-US" dirty="0"/>
              <a:t>Example: Apps built for 1.0.0 roll forward to 1.0.4 patch version</a:t>
            </a:r>
          </a:p>
          <a:p>
            <a:pPr lvl="1"/>
            <a:r>
              <a:rPr lang="en-US" dirty="0"/>
              <a:t>Example: Apps built for 1.0.0 do not roll forward to 1.1.x or 2.0.x versions</a:t>
            </a:r>
          </a:p>
          <a:p>
            <a:r>
              <a:rPr lang="en-US" dirty="0"/>
              <a:t>Self-contained apps must be re-published</a:t>
            </a:r>
          </a:p>
        </p:txBody>
      </p:sp>
    </p:spTree>
    <p:extLst>
      <p:ext uri="{BB962C8B-B14F-4D97-AF65-F5344CB8AC3E}">
        <p14:creationId xmlns:p14="http://schemas.microsoft.com/office/powerpoint/2010/main" val="15605006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Examples</a:t>
            </a:r>
            <a:br>
              <a:rPr lang="en-US" dirty="0"/>
            </a:br>
            <a:endParaRPr lang="en-US" dirty="0"/>
          </a:p>
        </p:txBody>
      </p:sp>
      <p:sp>
        <p:nvSpPr>
          <p:cNvPr id="3" name="Content Placeholder 2"/>
          <p:cNvSpPr>
            <a:spLocks noGrp="1"/>
          </p:cNvSpPr>
          <p:nvPr>
            <p:ph type="body" sz="quarter" idx="10"/>
          </p:nvPr>
        </p:nvSpPr>
        <p:spPr>
          <a:xfrm>
            <a:off x="655637" y="1439862"/>
            <a:ext cx="11508566" cy="4493538"/>
          </a:xfrm>
          <a:prstGeom prst="rect">
            <a:avLst/>
          </a:prstGeom>
        </p:spPr>
        <p:txBody>
          <a:bodyPr/>
          <a:lstStyle/>
          <a:p>
            <a:r>
              <a:rPr lang="en-US" dirty="0">
                <a:latin typeface="+mn-lt"/>
              </a:rPr>
              <a:t>Check out </a:t>
            </a:r>
            <a:r>
              <a:rPr lang="en-US" b="1" dirty="0">
                <a:solidFill>
                  <a:srgbClr val="FF0000"/>
                </a:solidFill>
                <a:latin typeface="+mn-lt"/>
              </a:rPr>
              <a:t>dotnet/dotnet-</a:t>
            </a:r>
            <a:r>
              <a:rPr lang="en-US" b="1" dirty="0" err="1">
                <a:solidFill>
                  <a:srgbClr val="FF0000"/>
                </a:solidFill>
                <a:latin typeface="+mn-lt"/>
              </a:rPr>
              <a:t>docker</a:t>
            </a:r>
            <a:r>
              <a:rPr lang="en-US" b="1" dirty="0">
                <a:solidFill>
                  <a:srgbClr val="FF0000"/>
                </a:solidFill>
                <a:latin typeface="+mn-lt"/>
              </a:rPr>
              <a:t>-samples</a:t>
            </a:r>
            <a:r>
              <a:rPr lang="en-US" dirty="0">
                <a:latin typeface="+mn-lt"/>
              </a:rPr>
              <a:t> for working deployment examples.</a:t>
            </a:r>
          </a:p>
          <a:p>
            <a:r>
              <a:rPr lang="en-US" dirty="0">
                <a:latin typeface="+mn-lt"/>
              </a:rPr>
              <a:t>Has both Docker and non-Docker instructions.</a:t>
            </a:r>
          </a:p>
          <a:p>
            <a:endParaRPr lang="en-US" dirty="0">
              <a:latin typeface="+mn-lt"/>
            </a:endParaRPr>
          </a:p>
          <a:p>
            <a:pPr marL="0" indent="0">
              <a:buNone/>
            </a:pPr>
            <a:r>
              <a:rPr lang="en-US" sz="6000" b="1" dirty="0">
                <a:solidFill>
                  <a:srgbClr val="FF0000"/>
                </a:solidFill>
              </a:rPr>
              <a:t>https://</a:t>
            </a:r>
            <a:r>
              <a:rPr lang="en-US" sz="6000" b="1" dirty="0" err="1">
                <a:solidFill>
                  <a:srgbClr val="FF0000"/>
                </a:solidFill>
              </a:rPr>
              <a:t>github.com</a:t>
            </a:r>
            <a:r>
              <a:rPr lang="en-US" sz="6000" b="1" dirty="0">
                <a:solidFill>
                  <a:srgbClr val="FF0000"/>
                </a:solidFill>
              </a:rPr>
              <a:t>/dotnet/dotnet-</a:t>
            </a:r>
            <a:r>
              <a:rPr lang="en-US" sz="6000" b="1" dirty="0" err="1">
                <a:solidFill>
                  <a:srgbClr val="FF0000"/>
                </a:solidFill>
              </a:rPr>
              <a:t>docker</a:t>
            </a:r>
            <a:r>
              <a:rPr lang="en-US" sz="6000" b="1" dirty="0">
                <a:solidFill>
                  <a:srgbClr val="FF0000"/>
                </a:solidFill>
              </a:rPr>
              <a:t>-samples</a:t>
            </a:r>
          </a:p>
        </p:txBody>
      </p:sp>
    </p:spTree>
    <p:extLst>
      <p:ext uri="{BB962C8B-B14F-4D97-AF65-F5344CB8AC3E}">
        <p14:creationId xmlns:p14="http://schemas.microsoft.com/office/powerpoint/2010/main" val="83686862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Self-contained apps</a:t>
            </a:r>
          </a:p>
        </p:txBody>
      </p:sp>
      <p:sp>
        <p:nvSpPr>
          <p:cNvPr id="3" name="Content Placeholder 2"/>
          <p:cNvSpPr>
            <a:spLocks noGrp="1"/>
          </p:cNvSpPr>
          <p:nvPr>
            <p:ph type="body" sz="quarter" idx="10"/>
          </p:nvPr>
        </p:nvSpPr>
        <p:spPr>
          <a:xfrm>
            <a:off x="655637" y="1439862"/>
            <a:ext cx="10258637" cy="5773888"/>
          </a:xfrm>
          <a:prstGeom prst="rect">
            <a:avLst/>
          </a:prstGeom>
        </p:spPr>
        <p:txBody>
          <a:bodyPr/>
          <a:lstStyle/>
          <a:p>
            <a:r>
              <a:rPr lang="en-US" dirty="0"/>
              <a:t>Project file must contain one or more runtime IDs, for the targeted architectures</a:t>
            </a:r>
          </a:p>
          <a:p>
            <a:pPr lvl="1"/>
            <a:r>
              <a:rPr lang="en-US" dirty="0"/>
              <a:t>&lt;</a:t>
            </a:r>
            <a:r>
              <a:rPr lang="en-US" dirty="0" err="1"/>
              <a:t>RuntimeIdentifiers</a:t>
            </a:r>
            <a:r>
              <a:rPr lang="en-US" dirty="0"/>
              <a:t>&gt;</a:t>
            </a:r>
            <a:r>
              <a:rPr lang="mr-IN" dirty="0"/>
              <a:t>win7-x64</a:t>
            </a:r>
            <a:r>
              <a:rPr lang="en-US" dirty="0"/>
              <a:t>; debian.8-x64&lt;/</a:t>
            </a:r>
            <a:r>
              <a:rPr lang="en-US" dirty="0" err="1"/>
              <a:t>RuntimeIdentifiers</a:t>
            </a:r>
            <a:r>
              <a:rPr lang="en-US" dirty="0"/>
              <a:t>&gt;</a:t>
            </a:r>
          </a:p>
          <a:p>
            <a:r>
              <a:rPr lang="en-US" dirty="0"/>
              <a:t>Publish in terms of an architecture</a:t>
            </a:r>
          </a:p>
          <a:p>
            <a:pPr lvl="1"/>
            <a:r>
              <a:rPr lang="en-US" dirty="0"/>
              <a:t>dotnet publish -c release -r </a:t>
            </a:r>
            <a:r>
              <a:rPr lang="mr-IN" dirty="0"/>
              <a:t>win7-x64</a:t>
            </a:r>
            <a:endParaRPr lang="en-US" dirty="0"/>
          </a:p>
          <a:p>
            <a:pPr lvl="1"/>
            <a:endParaRPr lang="en-US" dirty="0"/>
          </a:p>
          <a:p>
            <a:pPr marL="101600" indent="0">
              <a:buNone/>
            </a:pPr>
            <a:r>
              <a:rPr lang="en-US" dirty="0">
                <a:solidFill>
                  <a:srgbClr val="FF0000"/>
                </a:solidFill>
              </a:rPr>
              <a:t>https://</a:t>
            </a:r>
            <a:r>
              <a:rPr lang="en-US" dirty="0" err="1">
                <a:solidFill>
                  <a:srgbClr val="FF0000"/>
                </a:solidFill>
              </a:rPr>
              <a:t>github.com</a:t>
            </a:r>
            <a:r>
              <a:rPr lang="en-US" dirty="0">
                <a:solidFill>
                  <a:srgbClr val="FF0000"/>
                </a:solidFill>
              </a:rPr>
              <a:t>/dotnet/dotnet-</a:t>
            </a:r>
            <a:r>
              <a:rPr lang="en-US" dirty="0" err="1">
                <a:solidFill>
                  <a:srgbClr val="FF0000"/>
                </a:solidFill>
              </a:rPr>
              <a:t>docker</a:t>
            </a:r>
            <a:r>
              <a:rPr lang="en-US" dirty="0">
                <a:solidFill>
                  <a:srgbClr val="FF0000"/>
                </a:solidFill>
              </a:rPr>
              <a:t>-samples/tree/master/</a:t>
            </a:r>
            <a:r>
              <a:rPr lang="en-US" dirty="0" err="1">
                <a:solidFill>
                  <a:srgbClr val="FF0000"/>
                </a:solidFill>
              </a:rPr>
              <a:t>dotnetapp-selfcontained</a:t>
            </a:r>
            <a:endParaRPr lang="en-US" dirty="0">
              <a:solidFill>
                <a:srgbClr val="FF0000"/>
              </a:solidFill>
            </a:endParaRPr>
          </a:p>
          <a:p>
            <a:endParaRPr lang="en-US" dirty="0"/>
          </a:p>
          <a:p>
            <a:endParaRPr lang="en-US" dirty="0"/>
          </a:p>
        </p:txBody>
      </p:sp>
    </p:spTree>
    <p:extLst>
      <p:ext uri="{BB962C8B-B14F-4D97-AF65-F5344CB8AC3E}">
        <p14:creationId xmlns:p14="http://schemas.microsoft.com/office/powerpoint/2010/main" val="193040061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Deploying Standalone apps with Docker</a:t>
            </a:r>
          </a:p>
        </p:txBody>
      </p:sp>
    </p:spTree>
    <p:extLst>
      <p:ext uri="{BB962C8B-B14F-4D97-AF65-F5344CB8AC3E}">
        <p14:creationId xmlns:p14="http://schemas.microsoft.com/office/powerpoint/2010/main" val="1884553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.NET Core -- Cross-platform </a:t>
            </a:r>
            <a:r>
              <a:rPr lang="en-US" dirty="0"/>
              <a:t>services</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algn="l" defTabSz="912423" rtl="0"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Visual Studio</a:t>
              </a:r>
            </a:p>
          </p:txBody>
        </p:sp>
      </p:grpSp>
      <p:sp>
        <p:nvSpPr>
          <p:cNvPr id="35" name="Rectangle 34"/>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36" name="Rectangle 35"/>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37" name="Rectangle 3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a:t>
            </a:r>
          </a:p>
        </p:txBody>
      </p:sp>
      <p:sp>
        <p:nvSpPr>
          <p:cNvPr id="38"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39"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40"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sp>
        <p:nvSpPr>
          <p:cNvPr id="28" name="Rectangle 27"/>
          <p:cNvSpPr/>
          <p:nvPr/>
        </p:nvSpPr>
        <p:spPr bwMode="auto">
          <a:xfrm>
            <a:off x="353544" y="1190485"/>
            <a:ext cx="3395410"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41" name="Group 40"/>
          <p:cNvGrpSpPr/>
          <p:nvPr/>
        </p:nvGrpSpPr>
        <p:grpSpPr>
          <a:xfrm>
            <a:off x="9830335" y="4889625"/>
            <a:ext cx="1965681" cy="1350807"/>
            <a:chOff x="10195561" y="3458117"/>
            <a:chExt cx="1965960" cy="1350999"/>
          </a:xfrm>
        </p:grpSpPr>
        <p:sp>
          <p:nvSpPr>
            <p:cNvPr id="42" name="TextBox 41"/>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43" name="Picture 42"/>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pic>
        <p:nvPicPr>
          <p:cNvPr id="45" name="Picture 44"/>
          <p:cNvPicPr>
            <a:picLocks noChangeAspect="1"/>
          </p:cNvPicPr>
          <p:nvPr/>
        </p:nvPicPr>
        <p:blipFill>
          <a:blip r:embed="rId4"/>
          <a:stretch>
            <a:fillRect/>
          </a:stretch>
        </p:blipFill>
        <p:spPr>
          <a:xfrm>
            <a:off x="10344174" y="3588701"/>
            <a:ext cx="928876" cy="928876"/>
          </a:xfrm>
          <a:prstGeom prst="rect">
            <a:avLst/>
          </a:prstGeom>
        </p:spPr>
      </p:pic>
      <p:sp>
        <p:nvSpPr>
          <p:cNvPr id="2" name="Rectangle 1"/>
          <p:cNvSpPr/>
          <p:nvPr/>
        </p:nvSpPr>
        <p:spPr bwMode="auto">
          <a:xfrm>
            <a:off x="6766012" y="1302726"/>
            <a:ext cx="5304321"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7" name="Rectangle 26"/>
          <p:cNvSpPr/>
          <p:nvPr/>
        </p:nvSpPr>
        <p:spPr bwMode="auto">
          <a:xfrm>
            <a:off x="304904" y="3622661"/>
            <a:ext cx="11765429" cy="320833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88117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Versions</a:t>
            </a:r>
            <a:endParaRPr lang="en-US" sz="7200" dirty="0"/>
          </a:p>
        </p:txBody>
      </p:sp>
    </p:spTree>
    <p:extLst>
      <p:ext uri="{BB962C8B-B14F-4D97-AF65-F5344CB8AC3E}">
        <p14:creationId xmlns:p14="http://schemas.microsoft.com/office/powerpoint/2010/main" val="209803954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 Runtimes</a:t>
            </a:r>
          </a:p>
        </p:txBody>
      </p:sp>
      <p:sp>
        <p:nvSpPr>
          <p:cNvPr id="3" name="Text Placeholder 2"/>
          <p:cNvSpPr>
            <a:spLocks noGrp="1"/>
          </p:cNvSpPr>
          <p:nvPr>
            <p:ph type="body" sz="quarter" idx="10"/>
          </p:nvPr>
        </p:nvSpPr>
        <p:spPr>
          <a:xfrm>
            <a:off x="274639" y="1212849"/>
            <a:ext cx="11889564" cy="3637919"/>
          </a:xfrm>
        </p:spPr>
        <p:txBody>
          <a:bodyPr/>
          <a:lstStyle/>
          <a:p>
            <a:r>
              <a:rPr lang="en-US" dirty="0"/>
              <a:t>.NET Core 1.0</a:t>
            </a:r>
          </a:p>
          <a:p>
            <a:pPr lvl="1"/>
            <a:r>
              <a:rPr lang="en-US" dirty="0"/>
              <a:t>Latest patch is 1.0.4</a:t>
            </a:r>
          </a:p>
          <a:p>
            <a:r>
              <a:rPr lang="en-US" dirty="0"/>
              <a:t>.NET Core 1.1 (recommended version)</a:t>
            </a:r>
          </a:p>
          <a:p>
            <a:pPr lvl="1"/>
            <a:r>
              <a:rPr lang="en-US" dirty="0"/>
              <a:t>Latest patch is 1.1.1</a:t>
            </a:r>
          </a:p>
          <a:p>
            <a:r>
              <a:rPr lang="en-US" dirty="0"/>
              <a:t>.NET Core 2.0</a:t>
            </a:r>
          </a:p>
          <a:p>
            <a:pPr lvl="1"/>
            <a:r>
              <a:rPr lang="en-US" dirty="0"/>
              <a:t>Will ship in 2017</a:t>
            </a:r>
          </a:p>
          <a:p>
            <a:endParaRPr lang="en-US" dirty="0"/>
          </a:p>
        </p:txBody>
      </p:sp>
    </p:spTree>
    <p:extLst>
      <p:ext uri="{BB962C8B-B14F-4D97-AF65-F5344CB8AC3E}">
        <p14:creationId xmlns:p14="http://schemas.microsoft.com/office/powerpoint/2010/main" val="169990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SDKs</a:t>
            </a:r>
          </a:p>
        </p:txBody>
      </p:sp>
      <p:sp>
        <p:nvSpPr>
          <p:cNvPr id="3" name="Text Placeholder 2"/>
          <p:cNvSpPr>
            <a:spLocks noGrp="1"/>
          </p:cNvSpPr>
          <p:nvPr>
            <p:ph type="body" sz="quarter" idx="10"/>
          </p:nvPr>
        </p:nvSpPr>
        <p:spPr>
          <a:xfrm>
            <a:off x="274639" y="1212849"/>
            <a:ext cx="5486399" cy="2179058"/>
          </a:xfrm>
        </p:spPr>
        <p:txBody>
          <a:bodyPr/>
          <a:lstStyle/>
          <a:p>
            <a:r>
              <a:rPr lang="en-US" dirty="0"/>
              <a:t>.NET Core 1.0 SDK</a:t>
            </a:r>
          </a:p>
          <a:p>
            <a:pPr lvl="1"/>
            <a:r>
              <a:rPr lang="en-US" dirty="0"/>
              <a:t>Latest patch is 1.0.1</a:t>
            </a:r>
          </a:p>
          <a:p>
            <a:pPr lvl="1"/>
            <a:r>
              <a:rPr lang="en-US" dirty="0"/>
              <a:t>Contains .NET Core 1.0 and 1.1 runtimes</a:t>
            </a:r>
          </a:p>
          <a:p>
            <a:pPr lvl="1"/>
            <a:r>
              <a:rPr lang="en-US" dirty="0"/>
              <a:t>Comes with Visual Studio 2017</a:t>
            </a:r>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4385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CLI</a:t>
            </a:r>
            <a:endParaRPr lang="en-US" sz="7200" dirty="0"/>
          </a:p>
        </p:txBody>
      </p:sp>
    </p:spTree>
    <p:extLst>
      <p:ext uri="{BB962C8B-B14F-4D97-AF65-F5344CB8AC3E}">
        <p14:creationId xmlns:p14="http://schemas.microsoft.com/office/powerpoint/2010/main" val="51779489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are the .NET Core command-line tools?</a:t>
            </a:r>
          </a:p>
        </p:txBody>
      </p:sp>
      <p:sp>
        <p:nvSpPr>
          <p:cNvPr id="5" name="Content Placeholder 4"/>
          <p:cNvSpPr>
            <a:spLocks noGrp="1"/>
          </p:cNvSpPr>
          <p:nvPr>
            <p:ph type="body" sz="quarter" idx="10"/>
          </p:nvPr>
        </p:nvSpPr>
        <p:spPr>
          <a:xfrm>
            <a:off x="855768" y="1861968"/>
            <a:ext cx="10724938" cy="5109091"/>
          </a:xfrm>
          <a:prstGeom prst="rect">
            <a:avLst/>
          </a:prstGeom>
        </p:spPr>
        <p:txBody>
          <a:bodyPr/>
          <a:lstStyle/>
          <a:p>
            <a:pPr marL="0" indent="0" algn="ctr" defTabSz="932597">
              <a:lnSpc>
                <a:spcPct val="100000"/>
              </a:lnSpc>
              <a:spcBef>
                <a:spcPts val="0"/>
              </a:spcBef>
              <a:buClrTx/>
              <a:buSzTx/>
              <a:buNone/>
              <a:defRPr/>
            </a:pPr>
            <a:r>
              <a:rPr lang="en-US" b="1" dirty="0"/>
              <a:t>Cross-platform </a:t>
            </a:r>
            <a:r>
              <a:rPr lang="en-US" dirty="0"/>
              <a:t>command-line set of tools that are</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b="1" dirty="0"/>
              <a:t>…</a:t>
            </a:r>
            <a:r>
              <a:rPr lang="en-US" b="1" dirty="0"/>
              <a:t>focused</a:t>
            </a:r>
            <a:r>
              <a:rPr lang="en-US" dirty="0"/>
              <a:t> on building code</a:t>
            </a:r>
            <a:r>
              <a:rPr lang="is-IS" dirty="0"/>
              <a:t>…</a:t>
            </a:r>
            <a:r>
              <a:rPr lang="en-US" dirty="0"/>
              <a:t> </a:t>
            </a:r>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t>
            </a:r>
            <a:r>
              <a:rPr lang="en-US" dirty="0"/>
              <a:t>for both </a:t>
            </a:r>
            <a:r>
              <a:rPr lang="en-US" b="1" dirty="0"/>
              <a:t>humans</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a:t>
            </a:r>
            <a:r>
              <a:rPr lang="en-US" dirty="0" err="1"/>
              <a:t>nd</a:t>
            </a:r>
            <a:r>
              <a:rPr lang="en-US" dirty="0"/>
              <a:t> </a:t>
            </a:r>
            <a:r>
              <a:rPr lang="en-US" b="1" dirty="0"/>
              <a:t>machines</a:t>
            </a:r>
            <a:r>
              <a:rPr lang="en-US" dirty="0"/>
              <a:t> </a:t>
            </a:r>
          </a:p>
        </p:txBody>
      </p:sp>
    </p:spTree>
    <p:extLst>
      <p:ext uri="{BB962C8B-B14F-4D97-AF65-F5344CB8AC3E}">
        <p14:creationId xmlns:p14="http://schemas.microsoft.com/office/powerpoint/2010/main" val="4658794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design</a:t>
            </a:r>
          </a:p>
        </p:txBody>
      </p:sp>
      <p:sp>
        <p:nvSpPr>
          <p:cNvPr id="3" name="Content Placeholder 2"/>
          <p:cNvSpPr>
            <a:spLocks noGrp="1"/>
          </p:cNvSpPr>
          <p:nvPr>
            <p:ph type="body" sz="quarter" idx="10"/>
          </p:nvPr>
        </p:nvSpPr>
        <p:spPr>
          <a:xfrm>
            <a:off x="1092027" y="2163639"/>
            <a:ext cx="10258637" cy="4346475"/>
          </a:xfrm>
          <a:prstGeom prst="rect">
            <a:avLst/>
          </a:prstGeom>
        </p:spPr>
        <p:txBody>
          <a:bodyPr>
            <a:noAutofit/>
          </a:bodyPr>
          <a:lstStyle/>
          <a:p>
            <a:r>
              <a:rPr lang="en-US" sz="3200" dirty="0"/>
              <a:t>Several principles inform CLI design:</a:t>
            </a:r>
          </a:p>
          <a:p>
            <a:pPr lvl="1"/>
            <a:endParaRPr lang="en-US" sz="2800" dirty="0"/>
          </a:p>
          <a:p>
            <a:pPr lvl="1"/>
            <a:r>
              <a:rPr lang="en-US" dirty="0" err="1"/>
              <a:t>NuGet</a:t>
            </a:r>
            <a:r>
              <a:rPr lang="en-US" dirty="0"/>
              <a:t> (and $PATH-based) extensibility </a:t>
            </a:r>
          </a:p>
          <a:p>
            <a:pPr lvl="1"/>
            <a:r>
              <a:rPr lang="en-US" dirty="0"/>
              <a:t>Every command is a verb (“compile”, “run”, “restore” etc.) </a:t>
            </a:r>
          </a:p>
          <a:p>
            <a:pPr lvl="1"/>
            <a:r>
              <a:rPr lang="en-US" dirty="0"/>
              <a:t>The driver knows enough to run the command(s) and no more</a:t>
            </a:r>
          </a:p>
          <a:p>
            <a:pPr lvl="1"/>
            <a:r>
              <a:rPr lang="en-US" dirty="0"/>
              <a:t>All core commands are consumable by humans </a:t>
            </a:r>
            <a:r>
              <a:rPr lang="en-US" b="1" dirty="0"/>
              <a:t>and</a:t>
            </a:r>
            <a:r>
              <a:rPr lang="en-US" dirty="0"/>
              <a:t> machines </a:t>
            </a:r>
          </a:p>
        </p:txBody>
      </p:sp>
    </p:spTree>
    <p:extLst>
      <p:ext uri="{BB962C8B-B14F-4D97-AF65-F5344CB8AC3E}">
        <p14:creationId xmlns:p14="http://schemas.microsoft.com/office/powerpoint/2010/main" val="933554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commands: basic architecture </a:t>
            </a:r>
          </a:p>
        </p:txBody>
      </p:sp>
      <p:sp>
        <p:nvSpPr>
          <p:cNvPr id="4" name="TextBox 3"/>
          <p:cNvSpPr txBox="1"/>
          <p:nvPr/>
        </p:nvSpPr>
        <p:spPr>
          <a:xfrm>
            <a:off x="1757477" y="3069719"/>
            <a:ext cx="2361544" cy="769441"/>
          </a:xfrm>
          <a:prstGeom prst="rect">
            <a:avLst/>
          </a:prstGeom>
          <a:noFill/>
        </p:spPr>
        <p:txBody>
          <a:bodyPr wrap="none" rtlCol="0">
            <a:spAutoFit/>
          </a:bodyPr>
          <a:lstStyle/>
          <a:p>
            <a:r>
              <a:rPr lang="en-US" sz="4400" b="1" dirty="0">
                <a:latin typeface="Consolas" charset="0"/>
                <a:ea typeface="Consolas" charset="0"/>
                <a:cs typeface="Consolas" charset="0"/>
              </a:rPr>
              <a:t>dotnet</a:t>
            </a:r>
            <a:r>
              <a:rPr lang="en-US" sz="4400" dirty="0">
                <a:latin typeface="Consolas" charset="0"/>
                <a:ea typeface="Consolas" charset="0"/>
                <a:cs typeface="Consolas" charset="0"/>
              </a:rPr>
              <a:t> </a:t>
            </a:r>
          </a:p>
        </p:txBody>
      </p:sp>
      <p:sp>
        <p:nvSpPr>
          <p:cNvPr id="5" name="TextBox 4"/>
          <p:cNvSpPr txBox="1"/>
          <p:nvPr/>
        </p:nvSpPr>
        <p:spPr>
          <a:xfrm>
            <a:off x="4345951" y="3064783"/>
            <a:ext cx="1739579" cy="769441"/>
          </a:xfrm>
          <a:prstGeom prst="rect">
            <a:avLst/>
          </a:prstGeom>
          <a:noFill/>
        </p:spPr>
        <p:txBody>
          <a:bodyPr wrap="none" rtlCol="0">
            <a:spAutoFit/>
          </a:bodyPr>
          <a:lstStyle/>
          <a:p>
            <a:r>
              <a:rPr lang="en-US" sz="4400" b="1" dirty="0">
                <a:latin typeface="Consolas" charset="0"/>
                <a:ea typeface="Consolas" charset="0"/>
                <a:cs typeface="Consolas" charset="0"/>
              </a:rPr>
              <a:t>build</a:t>
            </a:r>
          </a:p>
        </p:txBody>
      </p:sp>
      <p:sp>
        <p:nvSpPr>
          <p:cNvPr id="6" name="TextBox 5"/>
          <p:cNvSpPr txBox="1"/>
          <p:nvPr/>
        </p:nvSpPr>
        <p:spPr>
          <a:xfrm>
            <a:off x="6432097" y="3064783"/>
            <a:ext cx="4849404" cy="769441"/>
          </a:xfrm>
          <a:prstGeom prst="rect">
            <a:avLst/>
          </a:prstGeom>
          <a:noFill/>
        </p:spPr>
        <p:txBody>
          <a:bodyPr wrap="none" rtlCol="0">
            <a:spAutoFit/>
          </a:bodyPr>
          <a:lstStyle/>
          <a:p>
            <a:r>
              <a:rPr lang="en-US" sz="4400" b="1" dirty="0">
                <a:latin typeface="Consolas" charset="0"/>
                <a:ea typeface="Consolas" charset="0"/>
                <a:cs typeface="Consolas" charset="0"/>
              </a:rPr>
              <a:t>--output [path]</a:t>
            </a:r>
          </a:p>
        </p:txBody>
      </p:sp>
      <p:sp>
        <p:nvSpPr>
          <p:cNvPr id="10" name="Left Brace 9"/>
          <p:cNvSpPr/>
          <p:nvPr/>
        </p:nvSpPr>
        <p:spPr>
          <a:xfrm rot="16200000">
            <a:off x="2648910" y="2760773"/>
            <a:ext cx="349650" cy="2411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1" name="Left Brace 10"/>
          <p:cNvSpPr/>
          <p:nvPr/>
        </p:nvSpPr>
        <p:spPr>
          <a:xfrm rot="16200000">
            <a:off x="5117187" y="2941061"/>
            <a:ext cx="349650" cy="207666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2" name="Left Brace 11"/>
          <p:cNvSpPr/>
          <p:nvPr/>
        </p:nvSpPr>
        <p:spPr>
          <a:xfrm rot="16200000">
            <a:off x="8717984" y="1628772"/>
            <a:ext cx="349650" cy="4678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3" name="TextBox 12"/>
          <p:cNvSpPr txBox="1"/>
          <p:nvPr/>
        </p:nvSpPr>
        <p:spPr>
          <a:xfrm>
            <a:off x="2002026" y="4275426"/>
            <a:ext cx="1676050" cy="542399"/>
          </a:xfrm>
          <a:prstGeom prst="rect">
            <a:avLst/>
          </a:prstGeom>
          <a:noFill/>
        </p:spPr>
        <p:txBody>
          <a:bodyPr wrap="none" rtlCol="0">
            <a:spAutoFit/>
          </a:bodyPr>
          <a:lstStyle/>
          <a:p>
            <a:r>
              <a:rPr lang="en-US" sz="2856"/>
              <a:t>the driver</a:t>
            </a:r>
            <a:endParaRPr lang="en-US" sz="2856" dirty="0"/>
          </a:p>
        </p:txBody>
      </p:sp>
      <p:sp>
        <p:nvSpPr>
          <p:cNvPr id="14" name="TextBox 13"/>
          <p:cNvSpPr txBox="1"/>
          <p:nvPr/>
        </p:nvSpPr>
        <p:spPr>
          <a:xfrm>
            <a:off x="3967404" y="4275426"/>
            <a:ext cx="2698132" cy="542399"/>
          </a:xfrm>
          <a:prstGeom prst="rect">
            <a:avLst/>
          </a:prstGeom>
          <a:noFill/>
        </p:spPr>
        <p:txBody>
          <a:bodyPr wrap="none" rtlCol="0">
            <a:spAutoFit/>
          </a:bodyPr>
          <a:lstStyle/>
          <a:p>
            <a:r>
              <a:rPr lang="en-US" sz="2856" dirty="0"/>
              <a:t>verb (command)</a:t>
            </a:r>
          </a:p>
        </p:txBody>
      </p:sp>
      <p:sp>
        <p:nvSpPr>
          <p:cNvPr id="15" name="TextBox 14"/>
          <p:cNvSpPr txBox="1"/>
          <p:nvPr/>
        </p:nvSpPr>
        <p:spPr>
          <a:xfrm>
            <a:off x="7628790" y="4274524"/>
            <a:ext cx="2578523" cy="542399"/>
          </a:xfrm>
          <a:prstGeom prst="rect">
            <a:avLst/>
          </a:prstGeom>
          <a:noFill/>
        </p:spPr>
        <p:txBody>
          <a:bodyPr wrap="none" rtlCol="0">
            <a:spAutoFit/>
          </a:bodyPr>
          <a:lstStyle/>
          <a:p>
            <a:r>
              <a:rPr lang="en-US" sz="2856" dirty="0"/>
              <a:t>verb arguments</a:t>
            </a:r>
          </a:p>
        </p:txBody>
      </p:sp>
    </p:spTree>
    <p:extLst>
      <p:ext uri="{BB962C8B-B14F-4D97-AF65-F5344CB8AC3E}">
        <p14:creationId xmlns:p14="http://schemas.microsoft.com/office/powerpoint/2010/main" val="231547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animBg="1"/>
      <p:bldP spid="11" grpId="0" animBg="1"/>
      <p:bldP spid="12" grpId="0" animBg="1"/>
      <p:bldP spid="13" grpId="0"/>
      <p:bldP spid="14" grpId="0"/>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commands: architecture explained</a:t>
            </a:r>
          </a:p>
        </p:txBody>
      </p:sp>
      <p:sp>
        <p:nvSpPr>
          <p:cNvPr id="3" name="Content Placeholder 2"/>
          <p:cNvSpPr>
            <a:spLocks noGrp="1"/>
          </p:cNvSpPr>
          <p:nvPr>
            <p:ph type="body" sz="quarter" idx="10"/>
          </p:nvPr>
        </p:nvSpPr>
        <p:spPr>
          <a:xfrm>
            <a:off x="855768" y="1861968"/>
            <a:ext cx="10724938" cy="4437962"/>
          </a:xfrm>
          <a:prstGeom prst="rect">
            <a:avLst/>
          </a:prstGeom>
        </p:spPr>
        <p:txBody>
          <a:bodyPr>
            <a:normAutofit fontScale="92500"/>
          </a:bodyPr>
          <a:lstStyle/>
          <a:p>
            <a:r>
              <a:rPr lang="en-US" b="1" dirty="0"/>
              <a:t>Driver</a:t>
            </a:r>
            <a:r>
              <a:rPr lang="en-US" dirty="0"/>
              <a:t>, dotnet, is invoked first, followed by a </a:t>
            </a:r>
            <a:r>
              <a:rPr lang="en-US" b="1" dirty="0"/>
              <a:t>verb</a:t>
            </a:r>
          </a:p>
          <a:p>
            <a:endParaRPr lang="en-US" dirty="0"/>
          </a:p>
          <a:p>
            <a:r>
              <a:rPr lang="en-US" dirty="0"/>
              <a:t>The verb is a </a:t>
            </a:r>
            <a:r>
              <a:rPr lang="en-US" b="1" dirty="0"/>
              <a:t>command</a:t>
            </a:r>
            <a:r>
              <a:rPr lang="en-US" dirty="0"/>
              <a:t> that is implemented as:</a:t>
            </a:r>
          </a:p>
          <a:p>
            <a:pPr lvl="1"/>
            <a:r>
              <a:rPr lang="en-US" dirty="0"/>
              <a:t>A </a:t>
            </a:r>
            <a:r>
              <a:rPr lang="en-US" dirty="0" err="1"/>
              <a:t>NuGet</a:t>
            </a:r>
            <a:r>
              <a:rPr lang="en-US" dirty="0"/>
              <a:t> package</a:t>
            </a:r>
          </a:p>
          <a:p>
            <a:pPr lvl="1"/>
            <a:r>
              <a:rPr lang="en-US" dirty="0"/>
              <a:t>A binary in the $PATH</a:t>
            </a:r>
          </a:p>
          <a:p>
            <a:endParaRPr lang="en-US" dirty="0"/>
          </a:p>
          <a:p>
            <a:r>
              <a:rPr lang="en-US" dirty="0"/>
              <a:t>Driver invokes the command passing the </a:t>
            </a:r>
            <a:r>
              <a:rPr lang="en-US" b="1" dirty="0"/>
              <a:t>arguments</a:t>
            </a:r>
            <a:r>
              <a:rPr lang="en-US" dirty="0"/>
              <a:t> to it</a:t>
            </a:r>
          </a:p>
          <a:p>
            <a:pPr lvl="1"/>
            <a:r>
              <a:rPr lang="en-US" dirty="0"/>
              <a:t>The command is responsible for the arguments</a:t>
            </a:r>
          </a:p>
          <a:p>
            <a:endParaRPr lang="en-US" dirty="0"/>
          </a:p>
        </p:txBody>
      </p:sp>
    </p:spTree>
    <p:extLst>
      <p:ext uri="{BB962C8B-B14F-4D97-AF65-F5344CB8AC3E}">
        <p14:creationId xmlns:p14="http://schemas.microsoft.com/office/powerpoint/2010/main" val="37345565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What is in the box: Core Commands</a:t>
            </a:r>
          </a:p>
        </p:txBody>
      </p:sp>
      <p:sp>
        <p:nvSpPr>
          <p:cNvPr id="3" name="Content Placeholder 2"/>
          <p:cNvSpPr>
            <a:spLocks noGrp="1"/>
          </p:cNvSpPr>
          <p:nvPr>
            <p:ph type="body" sz="quarter" idx="10"/>
          </p:nvPr>
        </p:nvSpPr>
        <p:spPr>
          <a:xfrm>
            <a:off x="855768" y="1861968"/>
            <a:ext cx="10724938" cy="4437962"/>
          </a:xfrm>
          <a:prstGeom prst="rect">
            <a:avLst/>
          </a:prstGeom>
        </p:spPr>
        <p:txBody>
          <a:bodyPr>
            <a:normAutofit fontScale="55000" lnSpcReduction="20000"/>
          </a:bodyPr>
          <a:lstStyle/>
          <a:p>
            <a:r>
              <a:rPr lang="en-US" sz="4600" b="1" dirty="0">
                <a:cs typeface="Courier New" panose="02070309020205020404" pitchFamily="49" charset="0"/>
              </a:rPr>
              <a:t>dotnet new</a:t>
            </a:r>
            <a:br>
              <a:rPr lang="en-US" dirty="0">
                <a:cs typeface="Courier New" panose="02070309020205020404" pitchFamily="49" charset="0"/>
              </a:rPr>
            </a:br>
            <a:r>
              <a:rPr lang="en-US" dirty="0">
                <a:cs typeface="Courier New" panose="02070309020205020404" pitchFamily="49" charset="0"/>
              </a:rPr>
              <a:t>Create minimal console app, library or a web project in a directory</a:t>
            </a:r>
          </a:p>
          <a:p>
            <a:r>
              <a:rPr lang="en-US" sz="4600" b="1" dirty="0">
                <a:cs typeface="Courier New" panose="02070309020205020404" pitchFamily="49" charset="0"/>
              </a:rPr>
              <a:t>dotnet restore</a:t>
            </a:r>
            <a:br>
              <a:rPr lang="en-US" b="1" dirty="0">
                <a:cs typeface="Courier New" panose="02070309020205020404" pitchFamily="49" charset="0"/>
              </a:rPr>
            </a:br>
            <a:r>
              <a:rPr lang="en-US" dirty="0">
                <a:cs typeface="Courier New" panose="02070309020205020404" pitchFamily="49" charset="0"/>
              </a:rPr>
              <a:t>Restore </a:t>
            </a:r>
            <a:r>
              <a:rPr lang="en-US" dirty="0" err="1">
                <a:cs typeface="Courier New" panose="02070309020205020404" pitchFamily="49" charset="0"/>
              </a:rPr>
              <a:t>nuget</a:t>
            </a:r>
            <a:r>
              <a:rPr lang="en-US" dirty="0">
                <a:cs typeface="Courier New" panose="02070309020205020404" pitchFamily="49" charset="0"/>
              </a:rPr>
              <a:t> references from </a:t>
            </a:r>
            <a:r>
              <a:rPr lang="en-US" dirty="0" err="1">
                <a:cs typeface="Courier New" panose="02070309020205020404" pitchFamily="49" charset="0"/>
              </a:rPr>
              <a:t>project.json</a:t>
            </a:r>
            <a:r>
              <a:rPr lang="en-US" dirty="0">
                <a:cs typeface="Courier New" panose="02070309020205020404" pitchFamily="49" charset="0"/>
              </a:rPr>
              <a:t>, update </a:t>
            </a:r>
            <a:r>
              <a:rPr lang="en-US" dirty="0" err="1">
                <a:cs typeface="Courier New" panose="02070309020205020404" pitchFamily="49" charset="0"/>
              </a:rPr>
              <a:t>project.lock.json</a:t>
            </a:r>
            <a:endParaRPr lang="en-US" dirty="0">
              <a:cs typeface="Courier New" panose="02070309020205020404" pitchFamily="49" charset="0"/>
            </a:endParaRPr>
          </a:p>
          <a:p>
            <a:r>
              <a:rPr lang="en-US" sz="4600" b="1" dirty="0">
                <a:cs typeface="Courier New" panose="02070309020205020404" pitchFamily="49" charset="0"/>
              </a:rPr>
              <a:t>dotnet run</a:t>
            </a:r>
            <a:br>
              <a:rPr lang="en-US" b="1" dirty="0">
                <a:cs typeface="Courier New" panose="02070309020205020404" pitchFamily="49" charset="0"/>
              </a:rPr>
            </a:br>
            <a:r>
              <a:rPr lang="en-US" dirty="0">
                <a:cs typeface="Courier New" panose="02070309020205020404" pitchFamily="49" charset="0"/>
              </a:rPr>
              <a:t>Run the application from source </a:t>
            </a:r>
          </a:p>
          <a:p>
            <a:r>
              <a:rPr lang="en-US" sz="4600" b="1" dirty="0">
                <a:cs typeface="Courier New" panose="02070309020205020404" pitchFamily="49" charset="0"/>
              </a:rPr>
              <a:t>dotnet build</a:t>
            </a:r>
            <a:br>
              <a:rPr lang="en-US" b="1" dirty="0">
                <a:cs typeface="Courier New" panose="02070309020205020404" pitchFamily="49" charset="0"/>
              </a:rPr>
            </a:br>
            <a:r>
              <a:rPr lang="en-US" dirty="0">
                <a:cs typeface="Courier New" panose="02070309020205020404" pitchFamily="49" charset="0"/>
              </a:rPr>
              <a:t>Compile the application, generating artifacts</a:t>
            </a:r>
          </a:p>
          <a:p>
            <a:r>
              <a:rPr lang="en-US" sz="4600" b="1" dirty="0">
                <a:cs typeface="Courier New" panose="02070309020205020404" pitchFamily="49" charset="0"/>
              </a:rPr>
              <a:t>dotnet publish</a:t>
            </a:r>
            <a:br>
              <a:rPr lang="en-US" dirty="0">
                <a:cs typeface="Courier New" panose="02070309020205020404" pitchFamily="49" charset="0"/>
              </a:rPr>
            </a:br>
            <a:r>
              <a:rPr lang="en-US" dirty="0">
                <a:cs typeface="Courier New" panose="02070309020205020404" pitchFamily="49" charset="0"/>
              </a:rPr>
              <a:t>Copy app/library + all dependencies to a directory for distribution</a:t>
            </a:r>
          </a:p>
          <a:p>
            <a:r>
              <a:rPr lang="en-US" sz="4600" b="1" dirty="0">
                <a:cs typeface="Courier New" panose="02070309020205020404" pitchFamily="49" charset="0"/>
              </a:rPr>
              <a:t>dotnet pack</a:t>
            </a:r>
            <a:br>
              <a:rPr lang="en-US" b="1" dirty="0">
                <a:cs typeface="Courier New" panose="02070309020205020404" pitchFamily="49" charset="0"/>
              </a:rPr>
            </a:br>
            <a:r>
              <a:rPr lang="en-US" dirty="0">
                <a:cs typeface="Courier New" panose="02070309020205020404" pitchFamily="49" charset="0"/>
              </a:rPr>
              <a:t>Pack up a </a:t>
            </a:r>
            <a:r>
              <a:rPr lang="en-US" dirty="0" err="1">
                <a:cs typeface="Courier New" panose="02070309020205020404" pitchFamily="49" charset="0"/>
              </a:rPr>
              <a:t>NuGet</a:t>
            </a:r>
            <a:r>
              <a:rPr lang="en-US" dirty="0">
                <a:cs typeface="Courier New" panose="02070309020205020404" pitchFamily="49" charset="0"/>
              </a:rPr>
              <a:t> package of your code</a:t>
            </a:r>
          </a:p>
          <a:p>
            <a:r>
              <a:rPr lang="en-US" sz="4600" b="1" dirty="0">
                <a:cs typeface="Courier New" panose="02070309020205020404" pitchFamily="49" charset="0"/>
              </a:rPr>
              <a:t>dotnet test</a:t>
            </a:r>
            <a:br>
              <a:rPr lang="en-US" b="1" dirty="0">
                <a:cs typeface="Courier New" panose="02070309020205020404" pitchFamily="49" charset="0"/>
              </a:rPr>
            </a:br>
            <a:r>
              <a:rPr lang="en-US" dirty="0">
                <a:cs typeface="Courier New" panose="02070309020205020404" pitchFamily="49" charset="0"/>
              </a:rPr>
              <a:t>Run tests using the configured test runner</a:t>
            </a:r>
            <a:endParaRPr lang="en-US" b="1" dirty="0">
              <a:cs typeface="Courier New" panose="02070309020205020404" pitchFamily="49" charset="0"/>
            </a:endParaRPr>
          </a:p>
          <a:p>
            <a:endParaRPr lang="en-US" b="1" dirty="0">
              <a:cs typeface="Courier New" panose="02070309020205020404" pitchFamily="49" charset="0"/>
            </a:endParaRPr>
          </a:p>
        </p:txBody>
      </p:sp>
    </p:spTree>
    <p:extLst>
      <p:ext uri="{BB962C8B-B14F-4D97-AF65-F5344CB8AC3E}">
        <p14:creationId xmlns:p14="http://schemas.microsoft.com/office/powerpoint/2010/main" val="3662929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a:t>
            </a:r>
          </a:p>
        </p:txBody>
      </p:sp>
      <p:sp>
        <p:nvSpPr>
          <p:cNvPr id="6" name="Text Placeholder 5"/>
          <p:cNvSpPr>
            <a:spLocks noGrp="1"/>
          </p:cNvSpPr>
          <p:nvPr>
            <p:ph type="body" sz="quarter" idx="10"/>
          </p:nvPr>
        </p:nvSpPr>
        <p:spPr>
          <a:xfrm>
            <a:off x="1920604" y="1523329"/>
            <a:ext cx="7680942" cy="1021818"/>
          </a:xfrm>
        </p:spPr>
        <p:txBody>
          <a:bodyPr/>
          <a:lstStyle/>
          <a:p>
            <a:r>
              <a:rPr lang="en-US" sz="3600" dirty="0"/>
              <a:t>Cross-platform</a:t>
            </a:r>
          </a:p>
          <a:p>
            <a:pPr lvl="1"/>
            <a:r>
              <a:rPr lang="en-US" dirty="0"/>
              <a:t>Windows, Linux and </a:t>
            </a:r>
            <a:r>
              <a:rPr lang="en-US" dirty="0" err="1"/>
              <a:t>macOS</a:t>
            </a:r>
            <a:endParaRPr lang="en-US" sz="1800" dirty="0"/>
          </a:p>
        </p:txBody>
      </p:sp>
      <p:pic>
        <p:nvPicPr>
          <p:cNvPr id="2" name="Picture 1"/>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1577043"/>
            <a:ext cx="914390" cy="914390"/>
          </a:xfrm>
          <a:prstGeom prst="rect">
            <a:avLst/>
          </a:prstGeom>
        </p:spPr>
      </p:pic>
      <p:pic>
        <p:nvPicPr>
          <p:cNvPr id="3" name="Picture 2"/>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2765750"/>
            <a:ext cx="914390" cy="914390"/>
          </a:xfrm>
          <a:prstGeom prst="rect">
            <a:avLst/>
          </a:prstGeom>
        </p:spPr>
      </p:pic>
      <p:sp>
        <p:nvSpPr>
          <p:cNvPr id="7" name="Text Placeholder 5"/>
          <p:cNvSpPr txBox="1">
            <a:spLocks/>
          </p:cNvSpPr>
          <p:nvPr/>
        </p:nvSpPr>
        <p:spPr>
          <a:xfrm>
            <a:off x="1920604" y="2712036"/>
            <a:ext cx="768094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Fast</a:t>
            </a:r>
          </a:p>
          <a:p>
            <a:pPr lvl="1"/>
            <a:r>
              <a:rPr lang="en-US" dirty="0"/>
              <a:t>8x faster than </a:t>
            </a:r>
            <a:r>
              <a:rPr lang="en-US" dirty="0" err="1"/>
              <a:t>Node.js</a:t>
            </a:r>
            <a:r>
              <a:rPr lang="en-US" dirty="0"/>
              <a:t> in </a:t>
            </a:r>
            <a:r>
              <a:rPr lang="en-US" dirty="0" err="1"/>
              <a:t>TechEmpower</a:t>
            </a:r>
            <a:r>
              <a:rPr lang="en-US" dirty="0"/>
              <a:t> benchmark</a:t>
            </a:r>
            <a:endParaRPr lang="en-US" sz="1800" dirty="0"/>
          </a:p>
        </p:txBody>
      </p:sp>
      <p:pic>
        <p:nvPicPr>
          <p:cNvPr id="4" name="Picture 3"/>
          <p:cNvPicPr>
            <a:picLocks noChangeAspect="1"/>
          </p:cNvPicPr>
          <p:nvPr/>
        </p:nvPicPr>
        <p:blipFill>
          <a:blip r:embed="rId5">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3954457"/>
            <a:ext cx="914390" cy="914390"/>
          </a:xfrm>
          <a:prstGeom prst="rect">
            <a:avLst/>
          </a:prstGeom>
        </p:spPr>
      </p:pic>
      <p:sp>
        <p:nvSpPr>
          <p:cNvPr id="8" name="Text Placeholder 5"/>
          <p:cNvSpPr txBox="1">
            <a:spLocks/>
          </p:cNvSpPr>
          <p:nvPr/>
        </p:nvSpPr>
        <p:spPr>
          <a:xfrm>
            <a:off x="1920604" y="3897038"/>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Lightweight</a:t>
            </a:r>
          </a:p>
          <a:p>
            <a:pPr lvl="1"/>
            <a:r>
              <a:rPr lang="en-US" dirty="0"/>
              <a:t>No impact deployment and a modular development model perfect for containers</a:t>
            </a:r>
            <a:endParaRPr lang="en-US" sz="1800" dirty="0"/>
          </a:p>
        </p:txBody>
      </p:sp>
      <p:pic>
        <p:nvPicPr>
          <p:cNvPr id="5" name="Picture 4"/>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5143164"/>
            <a:ext cx="914390" cy="914390"/>
          </a:xfrm>
          <a:prstGeom prst="rect">
            <a:avLst/>
          </a:prstGeom>
        </p:spPr>
      </p:pic>
      <p:sp>
        <p:nvSpPr>
          <p:cNvPr id="10" name="Text Placeholder 5"/>
          <p:cNvSpPr txBox="1">
            <a:spLocks/>
          </p:cNvSpPr>
          <p:nvPr/>
        </p:nvSpPr>
        <p:spPr>
          <a:xfrm>
            <a:off x="1920604" y="5089450"/>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Open source</a:t>
            </a:r>
          </a:p>
          <a:p>
            <a:pPr lvl="1"/>
            <a:r>
              <a:rPr lang="en-US" dirty="0"/>
              <a:t>Runtime, libraries, compiler, languages and tools developed in the open in GitHub</a:t>
            </a:r>
            <a:endParaRPr lang="en-US" sz="1800" dirty="0"/>
          </a:p>
        </p:txBody>
      </p:sp>
    </p:spTree>
    <p:extLst>
      <p:ext uri="{BB962C8B-B14F-4D97-AF65-F5344CB8AC3E}">
        <p14:creationId xmlns:p14="http://schemas.microsoft.com/office/powerpoint/2010/main" val="1146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ASP.NET Core  is Fast!</a:t>
            </a:r>
            <a:br>
              <a:rPr lang="en-US" dirty="0">
                <a:solidFill>
                  <a:schemeClr val="bg1"/>
                </a:solidFill>
              </a:rPr>
            </a:br>
            <a:r>
              <a:rPr lang="en-US" dirty="0">
                <a:solidFill>
                  <a:schemeClr val="bg1"/>
                </a:solidFill>
              </a:rPr>
              <a:t>Check </a:t>
            </a:r>
            <a:r>
              <a:rPr lang="en-US" dirty="0" err="1">
                <a:solidFill>
                  <a:schemeClr val="bg1"/>
                </a:solidFill>
              </a:rPr>
              <a:t>TechEmpower</a:t>
            </a:r>
            <a:r>
              <a:rPr lang="en-US" dirty="0">
                <a:solidFill>
                  <a:schemeClr val="bg1"/>
                </a:solidFill>
              </a:rPr>
              <a:t>.</a:t>
            </a:r>
          </a:p>
        </p:txBody>
      </p:sp>
    </p:spTree>
    <p:extLst>
      <p:ext uri="{BB962C8B-B14F-4D97-AF65-F5344CB8AC3E}">
        <p14:creationId xmlns:p14="http://schemas.microsoft.com/office/powerpoint/2010/main" val="20076010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11388" y="1132638"/>
            <a:ext cx="8538793" cy="5701593"/>
          </a:xfrm>
          <a:prstGeom prst="rect">
            <a:avLst/>
          </a:prstGeom>
        </p:spPr>
      </p:pic>
      <p:sp>
        <p:nvSpPr>
          <p:cNvPr id="3" name="Rectangle 2"/>
          <p:cNvSpPr/>
          <p:nvPr/>
        </p:nvSpPr>
        <p:spPr>
          <a:xfrm>
            <a:off x="1754885" y="297352"/>
            <a:ext cx="8851802" cy="847540"/>
          </a:xfrm>
          <a:prstGeom prst="rect">
            <a:avLst/>
          </a:prstGeom>
        </p:spPr>
        <p:txBody>
          <a:bodyPr wrap="square">
            <a:spAutoFit/>
          </a:bodyPr>
          <a:lstStyle/>
          <a:p>
            <a:pPr algn="ctr"/>
            <a:r>
              <a:rPr lang="en-US" sz="2400" dirty="0" err="1"/>
              <a:t>TechEmpower</a:t>
            </a:r>
            <a:r>
              <a:rPr lang="en-US" sz="2400" dirty="0"/>
              <a:t> Framework Benchmarks – Round 13 </a:t>
            </a:r>
            <a:r>
              <a:rPr lang="mr-IN" sz="2400" dirty="0"/>
              <a:t>–</a:t>
            </a:r>
            <a:r>
              <a:rPr lang="en-US" sz="2400" dirty="0"/>
              <a:t> </a:t>
            </a:r>
            <a:r>
              <a:rPr lang="en-US" sz="2400" dirty="0" err="1"/>
              <a:t>PlainText</a:t>
            </a:r>
            <a:endParaRPr lang="en-US" sz="2400" dirty="0"/>
          </a:p>
          <a:p>
            <a:pPr algn="ctr"/>
            <a:r>
              <a:rPr lang="en-US" sz="2400" b="1" dirty="0"/>
              <a:t>https://</a:t>
            </a:r>
            <a:r>
              <a:rPr lang="en-US" sz="2400" b="1" dirty="0" err="1"/>
              <a:t>techempower.com</a:t>
            </a:r>
            <a:r>
              <a:rPr lang="en-US" sz="2400" b="1" dirty="0"/>
              <a:t>/benchmarks/</a:t>
            </a:r>
          </a:p>
        </p:txBody>
      </p:sp>
    </p:spTree>
    <p:extLst>
      <p:ext uri="{BB962C8B-B14F-4D97-AF65-F5344CB8AC3E}">
        <p14:creationId xmlns:p14="http://schemas.microsoft.com/office/powerpoint/2010/main" val="4874999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799264" y="1135397"/>
            <a:ext cx="8895088" cy="5599906"/>
          </a:xfrm>
          <a:prstGeom prst="rect">
            <a:avLst/>
          </a:prstGeom>
        </p:spPr>
      </p:pic>
      <p:sp>
        <p:nvSpPr>
          <p:cNvPr id="4" name="Rectangle 3"/>
          <p:cNvSpPr/>
          <p:nvPr/>
        </p:nvSpPr>
        <p:spPr>
          <a:xfrm>
            <a:off x="1754885" y="297352"/>
            <a:ext cx="8851802" cy="470856"/>
          </a:xfrm>
          <a:prstGeom prst="rect">
            <a:avLst/>
          </a:prstGeom>
        </p:spPr>
        <p:txBody>
          <a:bodyPr wrap="square">
            <a:spAutoFit/>
          </a:bodyPr>
          <a:lstStyle/>
          <a:p>
            <a:pPr algn="ctr"/>
            <a:r>
              <a:rPr lang="en-US" sz="2400" dirty="0" err="1"/>
              <a:t>TechEmpower</a:t>
            </a:r>
            <a:r>
              <a:rPr lang="en-US" sz="2400" dirty="0"/>
              <a:t> Framework Benchmarks (in our lab)</a:t>
            </a:r>
          </a:p>
        </p:txBody>
      </p:sp>
    </p:spTree>
    <p:extLst>
      <p:ext uri="{BB962C8B-B14F-4D97-AF65-F5344CB8AC3E}">
        <p14:creationId xmlns:p14="http://schemas.microsoft.com/office/powerpoint/2010/main" val="81399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50% of .NET Core contributions are from the community</a:t>
            </a:r>
          </a:p>
        </p:txBody>
      </p:sp>
    </p:spTree>
    <p:extLst>
      <p:ext uri="{BB962C8B-B14F-4D97-AF65-F5344CB8AC3E}">
        <p14:creationId xmlns:p14="http://schemas.microsoft.com/office/powerpoint/2010/main" val="380592458"/>
      </p:ext>
    </p:extLst>
  </p:cSld>
  <p:clrMapOvr>
    <a:masterClrMapping/>
  </p:clrMapOvr>
  <p:transition>
    <p:fade/>
  </p:transition>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29eeffc7-3a1a-4f16-995c-1b7b58342919"/>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27858</TotalTime>
  <Words>3141</Words>
  <Application>Microsoft Office PowerPoint</Application>
  <PresentationFormat>Custom</PresentationFormat>
  <Paragraphs>489</Paragraphs>
  <Slides>48</Slides>
  <Notes>48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48</vt:i4>
      </vt:variant>
    </vt:vector>
  </HeadingPairs>
  <TitlesOfParts>
    <vt:vector size="58" baseType="lpstr">
      <vt:lpstr>Arial</vt:lpstr>
      <vt:lpstr>Consolas</vt:lpstr>
      <vt:lpstr>Courier New</vt:lpstr>
      <vt:lpstr>Segoe UI</vt:lpstr>
      <vt:lpstr>Segoe UI Light</vt:lpstr>
      <vt:lpstr>Segoe UI Semibold</vt:lpstr>
      <vt:lpstr>Segoe UI Semilight</vt:lpstr>
      <vt:lpstr>Wingdings</vt:lpstr>
      <vt:lpstr>5-50111_Build 2017_LIGHT GRAY TEMPLATE</vt:lpstr>
      <vt:lpstr>5-50111_Build 2017_DARK GRAY TEMPLATE</vt:lpstr>
      <vt:lpstr>Cross-Platform .NET Core</vt:lpstr>
      <vt:lpstr>Introducing .NET Core</vt:lpstr>
      <vt:lpstr>.NET platform</vt:lpstr>
      <vt:lpstr>.NET Core -- Cross-platform services</vt:lpstr>
      <vt:lpstr>.NET Core</vt:lpstr>
      <vt:lpstr>ASP.NET Core  is Fast! Check TechEmpower.</vt:lpstr>
      <vt:lpstr>PowerPoint Presentation</vt:lpstr>
      <vt:lpstr>PowerPoint Presentation</vt:lpstr>
      <vt:lpstr>50% of .NET Core contributions are from the community</vt:lpstr>
      <vt:lpstr>.NET Open Source Contributions as of 2016</vt:lpstr>
      <vt:lpstr>Red Hat , Samsung, Google Unity and JetBrains join .NET Foundation Technical Steering Group</vt:lpstr>
      <vt:lpstr>.NET Core: product shape</vt:lpstr>
      <vt:lpstr>.NET Core Distributions </vt:lpstr>
      <vt:lpstr>.NET Core Runtime Deployment Options</vt:lpstr>
      <vt:lpstr>Workloads</vt:lpstr>
      <vt:lpstr>APIs</vt:lpstr>
      <vt:lpstr>Developer Experiences</vt:lpstr>
      <vt:lpstr>Operating Systems</vt:lpstr>
      <vt:lpstr>Supported OSes</vt:lpstr>
      <vt:lpstr>http://redhatloves.net</vt:lpstr>
      <vt:lpstr>Chips</vt:lpstr>
      <vt:lpstr>Isolation</vt:lpstr>
      <vt:lpstr>PowerPoint Presentation</vt:lpstr>
      <vt:lpstr>PowerPoint Presentation</vt:lpstr>
      <vt:lpstr>PowerPoint Presentation</vt:lpstr>
      <vt:lpstr>.NET Core: source code</vt:lpstr>
      <vt:lpstr>.NET Core source artifacts</vt:lpstr>
      <vt:lpstr>Sample Source Code</vt:lpstr>
      <vt:lpstr>CSProj – default console template</vt:lpstr>
      <vt:lpstr>CSProj – default Web template</vt:lpstr>
      <vt:lpstr>.NET Core SDK Commandline Usage</vt:lpstr>
      <vt:lpstr>Demo</vt:lpstr>
      <vt:lpstr>.NET Core Deployment</vt:lpstr>
      <vt:lpstr>For Development</vt:lpstr>
      <vt:lpstr>For Apps – two options</vt:lpstr>
      <vt:lpstr>Servicing Updates</vt:lpstr>
      <vt:lpstr>Deployment Examples </vt:lpstr>
      <vt:lpstr>Self-contained apps</vt:lpstr>
      <vt:lpstr>Demo</vt:lpstr>
      <vt:lpstr>.NET Core Versions</vt:lpstr>
      <vt:lpstr>.NET Core Runtimes</vt:lpstr>
      <vt:lpstr>.NET SDKs</vt:lpstr>
      <vt:lpstr>.NET CLI</vt:lpstr>
      <vt:lpstr>What are the .NET Core command-line tools?</vt:lpstr>
      <vt:lpstr>Principles of design</vt:lpstr>
      <vt:lpstr>CLI commands: basic architecture </vt:lpstr>
      <vt:lpstr>CLI commands: architecture explained</vt:lpstr>
      <vt:lpstr>What is in the box: Core Commands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Jon Galloway</cp:lastModifiedBy>
  <cp:revision>633</cp:revision>
  <dcterms:created xsi:type="dcterms:W3CDTF">2014-06-10T19:28:25Z</dcterms:created>
  <dcterms:modified xsi:type="dcterms:W3CDTF">2017-05-03T06:16:44Z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