
<file path=[Content_Types].xml><?xml version="1.0" encoding="utf-8"?>
<Types xmlns="http://schemas.openxmlformats.org/package/2006/content-types">
  <Default Extension="png" ContentType="image/png"/>
  <Default Extension="svg" ContentType="image/svg+xml"/>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9" r:id="rId6"/>
  </p:sldMasterIdLst>
  <p:notesMasterIdLst>
    <p:notesMasterId r:id="rId46"/>
  </p:notesMasterIdLst>
  <p:handoutMasterIdLst>
    <p:handoutMasterId r:id="rId47"/>
  </p:handoutMasterIdLst>
  <p:sldIdLst>
    <p:sldId id="1393" r:id="rId7"/>
    <p:sldId id="1515" r:id="rId8"/>
    <p:sldId id="1459" r:id="rId9"/>
    <p:sldId id="1464" r:id="rId10"/>
    <p:sldId id="1497" r:id="rId11"/>
    <p:sldId id="1638" r:id="rId12"/>
    <p:sldId id="1639" r:id="rId13"/>
    <p:sldId id="1641" r:id="rId14"/>
    <p:sldId id="1642" r:id="rId15"/>
    <p:sldId id="1659" r:id="rId16"/>
    <p:sldId id="1624" r:id="rId17"/>
    <p:sldId id="1647" r:id="rId18"/>
    <p:sldId id="1648" r:id="rId19"/>
    <p:sldId id="1579" r:id="rId20"/>
    <p:sldId id="1667" r:id="rId21"/>
    <p:sldId id="1591" r:id="rId22"/>
    <p:sldId id="1582" r:id="rId23"/>
    <p:sldId id="1581" r:id="rId24"/>
    <p:sldId id="1643" r:id="rId25"/>
    <p:sldId id="1644" r:id="rId26"/>
    <p:sldId id="1523" r:id="rId27"/>
    <p:sldId id="1514" r:id="rId28"/>
    <p:sldId id="1576" r:id="rId29"/>
    <p:sldId id="1589" r:id="rId30"/>
    <p:sldId id="1662" r:id="rId31"/>
    <p:sldId id="1663" r:id="rId32"/>
    <p:sldId id="1664" r:id="rId33"/>
    <p:sldId id="1665" r:id="rId34"/>
    <p:sldId id="1666" r:id="rId35"/>
    <p:sldId id="1660" r:id="rId36"/>
    <p:sldId id="1661" r:id="rId37"/>
    <p:sldId id="1658" r:id="rId38"/>
    <p:sldId id="1652" r:id="rId39"/>
    <p:sldId id="1653" r:id="rId40"/>
    <p:sldId id="1654" r:id="rId41"/>
    <p:sldId id="1655" r:id="rId42"/>
    <p:sldId id="1656" r:id="rId43"/>
    <p:sldId id="1657" r:id="rId44"/>
    <p:sldId id="1507"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515"/>
            <p14:sldId id="1459"/>
            <p14:sldId id="1464"/>
            <p14:sldId id="1497"/>
            <p14:sldId id="1638"/>
            <p14:sldId id="1639"/>
            <p14:sldId id="1641"/>
            <p14:sldId id="1642"/>
            <p14:sldId id="1659"/>
            <p14:sldId id="1624"/>
            <p14:sldId id="1647"/>
            <p14:sldId id="1648"/>
            <p14:sldId id="1579"/>
            <p14:sldId id="1667"/>
            <p14:sldId id="1591"/>
            <p14:sldId id="1582"/>
            <p14:sldId id="1581"/>
            <p14:sldId id="1643"/>
            <p14:sldId id="1644"/>
            <p14:sldId id="1523"/>
            <p14:sldId id="1514"/>
            <p14:sldId id="1576"/>
            <p14:sldId id="1589"/>
            <p14:sldId id="1662"/>
            <p14:sldId id="1663"/>
            <p14:sldId id="1664"/>
            <p14:sldId id="1665"/>
            <p14:sldId id="1666"/>
            <p14:sldId id="1660"/>
            <p14:sldId id="1661"/>
            <p14:sldId id="1658"/>
            <p14:sldId id="1652"/>
            <p14:sldId id="1653"/>
            <p14:sldId id="1654"/>
            <p14:sldId id="1655"/>
            <p14:sldId id="1656"/>
            <p14:sldId id="1657"/>
            <p14:sldId id="15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42B5"/>
    <a:srgbClr val="865FC5"/>
    <a:srgbClr val="007ACC"/>
    <a:srgbClr val="E6E6E6"/>
    <a:srgbClr val="505050"/>
    <a:srgbClr val="0078D7"/>
    <a:srgbClr val="D93A00"/>
    <a:srgbClr val="F8F8F8"/>
    <a:srgbClr val="D83B01"/>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3448" autoAdjust="0"/>
  </p:normalViewPr>
  <p:slideViewPr>
    <p:cSldViewPr>
      <p:cViewPr varScale="1">
        <p:scale>
          <a:sx n="67" d="100"/>
          <a:sy n="67" d="100"/>
        </p:scale>
        <p:origin x="974"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9/23/2017 8:31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9/23/2017 8:18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584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290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12141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1123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web browser, console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2582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900" dirty="0">
                <a:gradFill>
                  <a:gsLst>
                    <a:gs pos="2917">
                      <a:schemeClr val="tx1"/>
                    </a:gs>
                    <a:gs pos="30000">
                      <a:schemeClr val="tx1"/>
                    </a:gs>
                  </a:gsLst>
                  <a:lin ang="5400000" scaled="0"/>
                </a:gradFill>
              </a:rPr>
              <a:t>If you’re on Windows, we recommend Visual Studio</a:t>
            </a:r>
          </a:p>
          <a:p>
            <a:pPr>
              <a:lnSpc>
                <a:spcPct val="90000"/>
              </a:lnSpc>
              <a:spcAft>
                <a:spcPts val="600"/>
              </a:spcAft>
            </a:pPr>
            <a:r>
              <a:rPr lang="en-US" sz="900" dirty="0">
                <a:gradFill>
                  <a:gsLst>
                    <a:gs pos="2917">
                      <a:schemeClr val="tx1"/>
                    </a:gs>
                    <a:gs pos="30000">
                      <a:schemeClr val="tx1"/>
                    </a:gs>
                  </a:gsLst>
                  <a:lin ang="5400000" scaled="0"/>
                </a:gradFill>
              </a:rPr>
              <a:t>If you’re on Mac, we recommend Visual Studio for Mac</a:t>
            </a:r>
          </a:p>
          <a:p>
            <a:pPr>
              <a:lnSpc>
                <a:spcPct val="90000"/>
              </a:lnSpc>
              <a:spcAft>
                <a:spcPts val="600"/>
              </a:spcAft>
            </a:pPr>
            <a:r>
              <a:rPr lang="en-US" sz="9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900" dirty="0">
              <a:gradFill>
                <a:gsLst>
                  <a:gs pos="2917">
                    <a:schemeClr val="tx1"/>
                  </a:gs>
                  <a:gs pos="30000">
                    <a:schemeClr val="tx1"/>
                  </a:gs>
                </a:gsLst>
                <a:lin ang="5400000" scaled="0"/>
              </a:gradFill>
            </a:endParaRPr>
          </a:p>
          <a:p>
            <a:pPr>
              <a:lnSpc>
                <a:spcPct val="90000"/>
              </a:lnSpc>
              <a:spcAft>
                <a:spcPts val="600"/>
              </a:spcAft>
            </a:pPr>
            <a:r>
              <a:rPr lang="en-US" sz="900" dirty="0">
                <a:gradFill>
                  <a:gsLst>
                    <a:gs pos="2917">
                      <a:schemeClr val="tx1"/>
                    </a:gs>
                    <a:gs pos="30000">
                      <a:schemeClr val="tx1"/>
                    </a:gs>
                  </a:gsLst>
                  <a:lin ang="5400000" scaled="0"/>
                </a:gradFill>
              </a:rPr>
              <a:t>If you want to use another text editor, all you need is the .NET Core SDK which includes a CLI</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8726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8:18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09916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00061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19</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5353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20</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9/23/2017 8:18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9/23/2017 8:18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9/23/2017 8:18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30439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018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We are applying several principles when it comes to designing the CLI:</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24227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71785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6475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8:18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9/23/2017 8:18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598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9/23/2017 8:18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7556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8:18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76795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6515182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22485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655909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380576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0214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8:18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601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8:18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8:18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9797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27761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061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1" y="6154122"/>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2262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1" y="6154122"/>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70255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2" name="Picture 1"/>
          <p:cNvPicPr>
            <a:picLocks noChangeAspect="1"/>
          </p:cNvPicPr>
          <p:nvPr userDrawn="1"/>
        </p:nvPicPr>
        <p:blipFill>
          <a:blip r:embed="rId3"/>
          <a:stretch>
            <a:fillRect/>
          </a:stretch>
        </p:blipFill>
        <p:spPr>
          <a:xfrm>
            <a:off x="8118861" y="2282575"/>
            <a:ext cx="4003902" cy="3474721"/>
          </a:xfrm>
          <a:prstGeom prst="rect">
            <a:avLst/>
          </a:prstGeom>
        </p:spPr>
      </p:pic>
    </p:spTree>
    <p:extLst>
      <p:ext uri="{BB962C8B-B14F-4D97-AF65-F5344CB8AC3E}">
        <p14:creationId xmlns:p14="http://schemas.microsoft.com/office/powerpoint/2010/main" val="263034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1" name="Picture 10"/>
          <p:cNvPicPr>
            <a:picLocks noChangeAspect="1"/>
          </p:cNvPicPr>
          <p:nvPr userDrawn="1"/>
        </p:nvPicPr>
        <p:blipFill>
          <a:blip r:embed="rId3"/>
          <a:stretch>
            <a:fillRect/>
          </a:stretch>
        </p:blipFill>
        <p:spPr>
          <a:xfrm>
            <a:off x="8714770" y="4649391"/>
            <a:ext cx="548617" cy="2071503"/>
          </a:xfrm>
          <a:prstGeom prst="rect">
            <a:avLst/>
          </a:prstGeom>
        </p:spPr>
      </p:pic>
      <p:pic>
        <p:nvPicPr>
          <p:cNvPr id="13" name="Picture 12"/>
          <p:cNvPicPr>
            <a:picLocks noChangeAspect="1"/>
          </p:cNvPicPr>
          <p:nvPr userDrawn="1"/>
        </p:nvPicPr>
        <p:blipFill>
          <a:blip r:embed="rId4"/>
          <a:stretch>
            <a:fillRect/>
          </a:stretch>
        </p:blipFill>
        <p:spPr>
          <a:xfrm>
            <a:off x="10875009" y="4649389"/>
            <a:ext cx="534582" cy="2071504"/>
          </a:xfrm>
          <a:prstGeom prst="rect">
            <a:avLst/>
          </a:prstGeom>
        </p:spPr>
      </p:pic>
      <p:grpSp>
        <p:nvGrpSpPr>
          <p:cNvPr id="14" name="Group 4"/>
          <p:cNvGrpSpPr>
            <a:grpSpLocks noChangeAspect="1"/>
          </p:cNvGrpSpPr>
          <p:nvPr userDrawn="1"/>
        </p:nvGrpSpPr>
        <p:grpSpPr bwMode="auto">
          <a:xfrm>
            <a:off x="9796354" y="4721796"/>
            <a:ext cx="544513" cy="2081212"/>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800"/>
            </a:p>
          </p:txBody>
        </p:sp>
      </p:grpSp>
      <p:pic>
        <p:nvPicPr>
          <p:cNvPr id="41" name="Picture 40"/>
          <p:cNvPicPr>
            <a:picLocks noChangeAspect="1"/>
          </p:cNvPicPr>
          <p:nvPr userDrawn="1"/>
        </p:nvPicPr>
        <p:blipFill>
          <a:blip r:embed="rId5"/>
          <a:stretch>
            <a:fillRect/>
          </a:stretch>
        </p:blipFill>
        <p:spPr>
          <a:xfrm>
            <a:off x="8495163" y="2633167"/>
            <a:ext cx="3133712" cy="1948754"/>
          </a:xfrm>
          <a:prstGeom prst="rect">
            <a:avLst/>
          </a:prstGeom>
        </p:spPr>
      </p:pic>
      <p:pic>
        <p:nvPicPr>
          <p:cNvPr id="42" name="Picture 41"/>
          <p:cNvPicPr>
            <a:picLocks noChangeAspect="1"/>
          </p:cNvPicPr>
          <p:nvPr userDrawn="1"/>
        </p:nvPicPr>
        <p:blipFill>
          <a:blip r:embed="rId6"/>
          <a:stretch>
            <a:fillRect/>
          </a:stretch>
        </p:blipFill>
        <p:spPr>
          <a:xfrm>
            <a:off x="9367413" y="1334083"/>
            <a:ext cx="2125201" cy="777339"/>
          </a:xfrm>
          <a:prstGeom prst="rect">
            <a:avLst/>
          </a:prstGeom>
        </p:spPr>
      </p:pic>
      <p:pic>
        <p:nvPicPr>
          <p:cNvPr id="43" name="Picture 42"/>
          <p:cNvPicPr>
            <a:picLocks noChangeAspect="1"/>
          </p:cNvPicPr>
          <p:nvPr userDrawn="1"/>
        </p:nvPicPr>
        <p:blipFill>
          <a:blip r:embed="rId7"/>
          <a:stretch>
            <a:fillRect/>
          </a:stretch>
        </p:blipFill>
        <p:spPr>
          <a:xfrm>
            <a:off x="8867211" y="2777182"/>
            <a:ext cx="2357527" cy="1429121"/>
          </a:xfrm>
          <a:prstGeom prst="rect">
            <a:avLst/>
          </a:prstGeom>
        </p:spPr>
      </p:pic>
      <p:pic>
        <p:nvPicPr>
          <p:cNvPr id="44" name="Picture 43"/>
          <p:cNvPicPr>
            <a:picLocks noChangeAspect="1"/>
          </p:cNvPicPr>
          <p:nvPr userDrawn="1"/>
        </p:nvPicPr>
        <p:blipFill>
          <a:blip r:embed="rId8"/>
          <a:stretch>
            <a:fillRect/>
          </a:stretch>
        </p:blipFill>
        <p:spPr>
          <a:xfrm>
            <a:off x="8650670" y="472927"/>
            <a:ext cx="716743" cy="1019367"/>
          </a:xfrm>
          <a:prstGeom prst="rect">
            <a:avLst/>
          </a:prstGeom>
        </p:spPr>
      </p:pic>
      <p:sp>
        <p:nvSpPr>
          <p:cNvPr id="2" name="Rectangle 1"/>
          <p:cNvSpPr/>
          <p:nvPr userDrawn="1"/>
        </p:nvSpPr>
        <p:spPr bwMode="auto">
          <a:xfrm>
            <a:off x="10136078" y="3065215"/>
            <a:ext cx="149225" cy="216024"/>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73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9411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83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451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6808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067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36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334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928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599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462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36947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48420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7944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6647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903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18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96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10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0081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41379440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36750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588"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653921829"/>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 id="2147484606" r:id="rId17"/>
    <p:sldLayoutId id="2147484607" r:id="rId18"/>
    <p:sldLayoutId id="2147484608" r:id="rId19"/>
    <p:sldLayoutId id="2147484609" r:id="rId20"/>
    <p:sldLayoutId id="2147484610" r:id="rId21"/>
    <p:sldLayoutId id="2147484611" r:id="rId22"/>
    <p:sldLayoutId id="2147484612" r:id="rId23"/>
    <p:sldLayoutId id="2147484613" r:id="rId24"/>
    <p:sldLayoutId id="2147484614" r:id="rId25"/>
  </p:sldLayoutIdLst>
  <p:transition>
    <p:fade/>
  </p:transition>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9.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4.svg"/><Relationship Id="rId3" Type="http://schemas.openxmlformats.org/officeDocument/2006/relationships/image" Target="../media/image36.png"/><Relationship Id="rId7" Type="http://schemas.microsoft.com/office/2007/relationships/hdphoto" Target="../media/hdphoto1.wdp"/><Relationship Id="rId12"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9.png"/><Relationship Id="rId11" Type="http://schemas.microsoft.com/office/2007/relationships/hdphoto" Target="../media/hdphoto2.wdp"/><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406489" y="1517506"/>
            <a:ext cx="2246443" cy="1877503"/>
          </a:xfrm>
          <a:prstGeom prst="rect">
            <a:avLst/>
          </a:prstGeom>
        </p:spPr>
      </p:pic>
      <p:sp>
        <p:nvSpPr>
          <p:cNvPr id="6" name="Rectangle 5"/>
          <p:cNvSpPr/>
          <p:nvPr/>
        </p:nvSpPr>
        <p:spPr>
          <a:xfrm>
            <a:off x="2646" y="994"/>
            <a:ext cx="3888535" cy="699254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GB" sz="1836" kern="0">
              <a:solidFill>
                <a:sysClr val="windowText" lastClr="000000"/>
              </a:solidFill>
              <a:latin typeface="Segoe UI"/>
            </a:endParaRPr>
          </a:p>
        </p:txBody>
      </p:sp>
      <p:sp>
        <p:nvSpPr>
          <p:cNvPr id="2" name="Title 1"/>
          <p:cNvSpPr>
            <a:spLocks noGrp="1"/>
          </p:cNvSpPr>
          <p:nvPr>
            <p:ph type="title" idx="4294967295"/>
          </p:nvPr>
        </p:nvSpPr>
        <p:spPr>
          <a:xfrm>
            <a:off x="191454" y="1749358"/>
            <a:ext cx="3297645" cy="2512492"/>
          </a:xfrm>
        </p:spPr>
        <p:txBody>
          <a:bodyPr>
            <a:normAutofit/>
          </a:bodyPr>
          <a:lstStyle/>
          <a:p>
            <a:r>
              <a:rPr lang="en-US" sz="5505" dirty="0">
                <a:solidFill>
                  <a:schemeClr val="bg1"/>
                </a:solidFill>
                <a:latin typeface="Segoe UI Light" panose="020B0502040204020203" pitchFamily="34" charset="0"/>
                <a:cs typeface="Segoe UI Light" panose="020B0502040204020203" pitchFamily="34" charset="0"/>
              </a:rPr>
              <a:t>Technical Steering Group</a:t>
            </a:r>
            <a:endParaRPr lang="en-GB" sz="5505"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452048" y="405215"/>
            <a:ext cx="7982663" cy="1494221"/>
          </a:xfrm>
        </p:spPr>
        <p:txBody>
          <a:bodyPr>
            <a:normAutofit/>
          </a:bodyPr>
          <a:lstStyle/>
          <a:p>
            <a:pPr marL="0" indent="0">
              <a:buNone/>
            </a:pPr>
            <a:r>
              <a:rPr lang="en-US" sz="3264" dirty="0">
                <a:latin typeface="Segoe UI" panose="020B0502040204020203" pitchFamily="34" charset="0"/>
                <a:cs typeface="Segoe UI" panose="020B0502040204020203" pitchFamily="34" charset="0"/>
              </a:rPr>
              <a:t>The following companies are helping to drive the future of .NET</a:t>
            </a:r>
            <a:endParaRPr lang="en-GB" sz="3264"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8061" y="403756"/>
            <a:ext cx="2592356" cy="942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839" y="3888810"/>
            <a:ext cx="2491997" cy="906851"/>
          </a:xfrm>
          <a:prstGeom prst="rect">
            <a:avLst/>
          </a:prstGeom>
        </p:spPr>
      </p:pic>
      <p:pic>
        <p:nvPicPr>
          <p:cNvPr id="14" name="Picture 13"/>
          <p:cNvPicPr>
            <a:picLocks noChangeAspect="1"/>
          </p:cNvPicPr>
          <p:nvPr/>
        </p:nvPicPr>
        <p:blipFill>
          <a:blip r:embed="rId6"/>
          <a:stretch>
            <a:fillRect/>
          </a:stretch>
        </p:blipFill>
        <p:spPr>
          <a:xfrm>
            <a:off x="4370989" y="1899007"/>
            <a:ext cx="4555692" cy="140681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90" y="3395008"/>
            <a:ext cx="5150168" cy="1894456"/>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370989" y="5464395"/>
            <a:ext cx="3860053" cy="71104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837" y="5413485"/>
            <a:ext cx="2642001" cy="893618"/>
          </a:xfrm>
          <a:prstGeom prst="rect">
            <a:avLst/>
          </a:prstGeom>
        </p:spPr>
      </p:pic>
    </p:spTree>
    <p:extLst>
      <p:ext uri="{BB962C8B-B14F-4D97-AF65-F5344CB8AC3E}">
        <p14:creationId xmlns:p14="http://schemas.microsoft.com/office/powerpoint/2010/main" val="25794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product shape</a:t>
            </a:r>
            <a:endParaRPr lang="en-US" sz="7200" dirty="0"/>
          </a:p>
        </p:txBody>
      </p:sp>
    </p:spTree>
    <p:extLst>
      <p:ext uri="{BB962C8B-B14F-4D97-AF65-F5344CB8AC3E}">
        <p14:creationId xmlns:p14="http://schemas.microsoft.com/office/powerpoint/2010/main" val="2097241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Distributions </a:t>
            </a:r>
          </a:p>
        </p:txBody>
      </p:sp>
      <p:sp>
        <p:nvSpPr>
          <p:cNvPr id="3" name="Rounded Rectangle 2"/>
          <p:cNvSpPr/>
          <p:nvPr/>
        </p:nvSpPr>
        <p:spPr bwMode="auto">
          <a:xfrm>
            <a:off x="490028" y="1302726"/>
            <a:ext cx="11978895" cy="5021085"/>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SDK</a:t>
            </a:r>
          </a:p>
        </p:txBody>
      </p:sp>
      <p:sp>
        <p:nvSpPr>
          <p:cNvPr id="5" name="Rounded Rectangle 4"/>
          <p:cNvSpPr/>
          <p:nvPr/>
        </p:nvSpPr>
        <p:spPr bwMode="auto">
          <a:xfrm>
            <a:off x="3383628" y="3405823"/>
            <a:ext cx="6400730" cy="2651731"/>
          </a:xfrm>
          <a:prstGeom prst="roundRect">
            <a:avLst>
              <a:gd name="adj" fmla="val 0"/>
            </a:avLst>
          </a:prstGeom>
          <a:solidFill>
            <a:schemeClr val="bg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Runtime</a:t>
            </a:r>
          </a:p>
        </p:txBody>
      </p:sp>
    </p:spTree>
    <p:extLst>
      <p:ext uri="{BB962C8B-B14F-4D97-AF65-F5344CB8AC3E}">
        <p14:creationId xmlns:p14="http://schemas.microsoft.com/office/powerpoint/2010/main" val="133056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Runtime Deployment Options</a:t>
            </a:r>
          </a:p>
        </p:txBody>
      </p:sp>
      <p:grpSp>
        <p:nvGrpSpPr>
          <p:cNvPr id="7" name="Group 6">
            <a:extLst>
              <a:ext uri="{FF2B5EF4-FFF2-40B4-BE49-F238E27FC236}">
                <a16:creationId xmlns:a16="http://schemas.microsoft.com/office/drawing/2014/main" id="{9C7351BD-839C-4F4D-A5CE-0C662F81BD87}"/>
              </a:ext>
            </a:extLst>
          </p:cNvPr>
          <p:cNvGrpSpPr/>
          <p:nvPr/>
        </p:nvGrpSpPr>
        <p:grpSpPr>
          <a:xfrm>
            <a:off x="6949749" y="1668481"/>
            <a:ext cx="4571950" cy="4846268"/>
            <a:chOff x="6949749" y="1668481"/>
            <a:chExt cx="4571950" cy="4846268"/>
          </a:xfrm>
        </p:grpSpPr>
        <p:sp>
          <p:nvSpPr>
            <p:cNvPr id="5" name="Rounded Rectangle 4"/>
            <p:cNvSpPr/>
            <p:nvPr/>
          </p:nvSpPr>
          <p:spPr bwMode="auto">
            <a:xfrm>
              <a:off x="6949749" y="1668481"/>
              <a:ext cx="4571950" cy="4846268"/>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4" name="TextBox 3">
              <a:extLst>
                <a:ext uri="{FF2B5EF4-FFF2-40B4-BE49-F238E27FC236}">
                  <a16:creationId xmlns:a16="http://schemas.microsoft.com/office/drawing/2014/main" id="{7EC9A32D-877A-4288-8E31-671749F4BD23}"/>
                </a:ext>
              </a:extLst>
            </p:cNvPr>
            <p:cNvSpPr txBox="1"/>
            <p:nvPr/>
          </p:nvSpPr>
          <p:spPr>
            <a:xfrm>
              <a:off x="7132628" y="2125677"/>
              <a:ext cx="4206194" cy="2289858"/>
            </a:xfrm>
            <a:prstGeom prst="rect">
              <a:avLst/>
            </a:prstGeom>
            <a:noFill/>
          </p:spPr>
          <p:txBody>
            <a:bodyPr wrap="square" lIns="182880" tIns="146304" rIns="182880" bIns="146304" rtlCol="0">
              <a:spAutoFit/>
            </a:bodyPr>
            <a:lstStyle/>
            <a:p>
              <a:pPr>
                <a:lnSpc>
                  <a:spcPct val="90000"/>
                </a:lnSpc>
                <a:spcAft>
                  <a:spcPts val="600"/>
                </a:spcAft>
              </a:pPr>
              <a:r>
                <a:rPr lang="en-US" sz="4800" dirty="0">
                  <a:gradFill>
                    <a:gsLst>
                      <a:gs pos="5439">
                        <a:srgbClr val="F8F8F8"/>
                      </a:gs>
                      <a:gs pos="10000">
                        <a:srgbClr val="F8F8F8"/>
                      </a:gs>
                    </a:gsLst>
                    <a:lin ang="5400000" scaled="0"/>
                  </a:gradFill>
                </a:rPr>
                <a:t>Self-contained Deployment (SCD)</a:t>
              </a:r>
            </a:p>
          </p:txBody>
        </p:sp>
        <p:sp>
          <p:nvSpPr>
            <p:cNvPr id="6" name="Rectangle 5">
              <a:extLst>
                <a:ext uri="{FF2B5EF4-FFF2-40B4-BE49-F238E27FC236}">
                  <a16:creationId xmlns:a16="http://schemas.microsoft.com/office/drawing/2014/main" id="{4CDA9813-5DEE-49D2-9794-FB95CCD8EBFC}"/>
                </a:ext>
              </a:extLst>
            </p:cNvPr>
            <p:cNvSpPr/>
            <p:nvPr/>
          </p:nvSpPr>
          <p:spPr bwMode="auto">
            <a:xfrm>
              <a:off x="7406944" y="4685969"/>
              <a:ext cx="3748999"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grpSp>
        <p:nvGrpSpPr>
          <p:cNvPr id="12" name="Group 11">
            <a:extLst>
              <a:ext uri="{FF2B5EF4-FFF2-40B4-BE49-F238E27FC236}">
                <a16:creationId xmlns:a16="http://schemas.microsoft.com/office/drawing/2014/main" id="{0985EB33-71CF-432E-8447-C9EB3DF13E0E}"/>
              </a:ext>
            </a:extLst>
          </p:cNvPr>
          <p:cNvGrpSpPr/>
          <p:nvPr/>
        </p:nvGrpSpPr>
        <p:grpSpPr>
          <a:xfrm>
            <a:off x="1097653" y="1668482"/>
            <a:ext cx="4571950" cy="4860840"/>
            <a:chOff x="1097653" y="1668482"/>
            <a:chExt cx="4571950" cy="4860840"/>
          </a:xfrm>
        </p:grpSpPr>
        <p:sp>
          <p:nvSpPr>
            <p:cNvPr id="9" name="Rounded Rectangle 4">
              <a:extLst>
                <a:ext uri="{FF2B5EF4-FFF2-40B4-BE49-F238E27FC236}">
                  <a16:creationId xmlns:a16="http://schemas.microsoft.com/office/drawing/2014/main" id="{32A1159F-A40A-4C34-96A4-E04141E8010E}"/>
                </a:ext>
              </a:extLst>
            </p:cNvPr>
            <p:cNvSpPr/>
            <p:nvPr/>
          </p:nvSpPr>
          <p:spPr bwMode="auto">
            <a:xfrm>
              <a:off x="1097653" y="1668482"/>
              <a:ext cx="4571950" cy="3108926"/>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10" name="TextBox 9">
              <a:extLst>
                <a:ext uri="{FF2B5EF4-FFF2-40B4-BE49-F238E27FC236}">
                  <a16:creationId xmlns:a16="http://schemas.microsoft.com/office/drawing/2014/main" id="{10DDA5BA-BE79-4026-B319-FD7914A190DE}"/>
                </a:ext>
              </a:extLst>
            </p:cNvPr>
            <p:cNvSpPr txBox="1"/>
            <p:nvPr/>
          </p:nvSpPr>
          <p:spPr>
            <a:xfrm>
              <a:off x="1280532" y="2125678"/>
              <a:ext cx="4206194" cy="2511457"/>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5439">
                        <a:srgbClr val="F8F8F8"/>
                      </a:gs>
                      <a:gs pos="10000">
                        <a:srgbClr val="F8F8F8"/>
                      </a:gs>
                    </a:gsLst>
                    <a:lin ang="5400000" scaled="0"/>
                  </a:gradFill>
                </a:rPr>
                <a:t>Framework Dependent Deployment (FDD)</a:t>
              </a:r>
            </a:p>
          </p:txBody>
        </p:sp>
        <p:sp>
          <p:nvSpPr>
            <p:cNvPr id="11" name="Rectangle 10">
              <a:extLst>
                <a:ext uri="{FF2B5EF4-FFF2-40B4-BE49-F238E27FC236}">
                  <a16:creationId xmlns:a16="http://schemas.microsoft.com/office/drawing/2014/main" id="{9EBDBC99-40BB-403A-9FC1-10EA7DE6C596}"/>
                </a:ext>
              </a:extLst>
            </p:cNvPr>
            <p:cNvSpPr/>
            <p:nvPr/>
          </p:nvSpPr>
          <p:spPr bwMode="auto">
            <a:xfrm>
              <a:off x="1124128" y="4974859"/>
              <a:ext cx="4545475"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spTree>
    <p:extLst>
      <p:ext uri="{BB962C8B-B14F-4D97-AF65-F5344CB8AC3E}">
        <p14:creationId xmlns:p14="http://schemas.microsoft.com/office/powerpoint/2010/main" val="99551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Workloads</a:t>
            </a:r>
          </a:p>
        </p:txBody>
      </p:sp>
      <p:sp>
        <p:nvSpPr>
          <p:cNvPr id="5" name="Rounded Rectangle 4"/>
          <p:cNvSpPr/>
          <p:nvPr/>
        </p:nvSpPr>
        <p:spPr bwMode="auto">
          <a:xfrm>
            <a:off x="7041189" y="1394165"/>
            <a:ext cx="4206194" cy="3200365"/>
          </a:xfrm>
          <a:prstGeom prst="roundRect">
            <a:avLst>
              <a:gd name="adj" fmla="val 0"/>
            </a:avLst>
          </a:prstGeom>
          <a:solidFill>
            <a:schemeClr val="bg1">
              <a:lumMod val="75000"/>
            </a:schemeClr>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4" name="Rectangle: Rounded Corners 3">
            <a:extLst>
              <a:ext uri="{FF2B5EF4-FFF2-40B4-BE49-F238E27FC236}">
                <a16:creationId xmlns:a16="http://schemas.microsoft.com/office/drawing/2014/main" id="{DFFAEB14-CF42-445D-A696-8127C8CCAA5D}"/>
              </a:ext>
            </a:extLst>
          </p:cNvPr>
          <p:cNvSpPr/>
          <p:nvPr/>
        </p:nvSpPr>
        <p:spPr bwMode="auto">
          <a:xfrm>
            <a:off x="1280530" y="1394165"/>
            <a:ext cx="4023317" cy="3265821"/>
          </a:xfrm>
          <a:prstGeom prst="roundRect">
            <a:avLst>
              <a:gd name="adj" fmla="val 6906"/>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2"/>
          <p:cNvSpPr/>
          <p:nvPr/>
        </p:nvSpPr>
        <p:spPr bwMode="auto">
          <a:xfrm>
            <a:off x="1548753" y="2114340"/>
            <a:ext cx="3476650" cy="2317798"/>
          </a:xfrm>
          <a:prstGeom prst="roundRect">
            <a:avLst>
              <a:gd name="adj" fmla="val 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6" name="Rectangle 5">
            <a:extLst>
              <a:ext uri="{FF2B5EF4-FFF2-40B4-BE49-F238E27FC236}">
                <a16:creationId xmlns:a16="http://schemas.microsoft.com/office/drawing/2014/main" id="{35530B15-C377-46A3-AD9A-0B462D61A1B1}"/>
              </a:ext>
            </a:extLst>
          </p:cNvPr>
          <p:cNvSpPr/>
          <p:nvPr/>
        </p:nvSpPr>
        <p:spPr bwMode="auto">
          <a:xfrm>
            <a:off x="1548752" y="1622014"/>
            <a:ext cx="2950432" cy="341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5E7DD46D-3595-49A1-BF58-B9F28795C1D0}"/>
              </a:ext>
            </a:extLst>
          </p:cNvPr>
          <p:cNvSpPr/>
          <p:nvPr/>
        </p:nvSpPr>
        <p:spPr bwMode="auto">
          <a:xfrm>
            <a:off x="4667774" y="1622013"/>
            <a:ext cx="357628" cy="3417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5E9C18DA-0968-4087-8E42-72CCA1C1A372}"/>
              </a:ext>
            </a:extLst>
          </p:cNvPr>
          <p:cNvSpPr txBox="1"/>
          <p:nvPr/>
        </p:nvSpPr>
        <p:spPr>
          <a:xfrm>
            <a:off x="7315505" y="1851360"/>
            <a:ext cx="914390" cy="1403461"/>
          </a:xfrm>
          <a:prstGeom prst="rect">
            <a:avLst/>
          </a:prstGeom>
          <a:noFill/>
        </p:spPr>
        <p:txBody>
          <a:bodyPr wrap="squar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&gt;</a:t>
            </a:r>
          </a:p>
        </p:txBody>
      </p:sp>
      <p:sp>
        <p:nvSpPr>
          <p:cNvPr id="12" name="Rectangle 11">
            <a:extLst>
              <a:ext uri="{FF2B5EF4-FFF2-40B4-BE49-F238E27FC236}">
                <a16:creationId xmlns:a16="http://schemas.microsoft.com/office/drawing/2014/main" id="{46247FE3-7E13-4285-B4FA-5E414117FA6E}"/>
              </a:ext>
            </a:extLst>
          </p:cNvPr>
          <p:cNvSpPr/>
          <p:nvPr/>
        </p:nvSpPr>
        <p:spPr bwMode="auto">
          <a:xfrm>
            <a:off x="8215419" y="2770872"/>
            <a:ext cx="548634" cy="14797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B856D3CB-FD21-40AF-8271-24D73EEA784C}"/>
              </a:ext>
            </a:extLst>
          </p:cNvPr>
          <p:cNvSpPr txBox="1"/>
          <p:nvPr/>
        </p:nvSpPr>
        <p:spPr>
          <a:xfrm>
            <a:off x="2194921" y="4659987"/>
            <a:ext cx="1891415"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Web</a:t>
            </a:r>
            <a:endParaRPr lang="en-US" sz="24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874396DF-5D36-4015-9F98-42D5787EAD04}"/>
              </a:ext>
            </a:extLst>
          </p:cNvPr>
          <p:cNvSpPr txBox="1"/>
          <p:nvPr/>
        </p:nvSpPr>
        <p:spPr>
          <a:xfrm>
            <a:off x="7628326" y="4583983"/>
            <a:ext cx="3031920"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Console</a:t>
            </a:r>
            <a:endParaRPr lang="en-US" sz="2400" dirty="0">
              <a:gradFill>
                <a:gsLst>
                  <a:gs pos="2917">
                    <a:schemeClr val="tx1"/>
                  </a:gs>
                  <a:gs pos="30000">
                    <a:schemeClr val="tx1"/>
                  </a:gs>
                </a:gsLst>
                <a:lin ang="5400000" scaled="0"/>
              </a:gradFill>
            </a:endParaRPr>
          </a:p>
        </p:txBody>
      </p:sp>
      <p:sp>
        <p:nvSpPr>
          <p:cNvPr id="17" name="Rectangle 16">
            <a:extLst>
              <a:ext uri="{FF2B5EF4-FFF2-40B4-BE49-F238E27FC236}">
                <a16:creationId xmlns:a16="http://schemas.microsoft.com/office/drawing/2014/main" id="{3C051B71-DF44-4FBD-851D-1FE807DF8B30}"/>
              </a:ext>
            </a:extLst>
          </p:cNvPr>
          <p:cNvSpPr/>
          <p:nvPr/>
        </p:nvSpPr>
        <p:spPr bwMode="auto">
          <a:xfrm>
            <a:off x="1829165" y="2399994"/>
            <a:ext cx="1737341" cy="17373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B1DC560E-1661-4292-9872-282E1F628B2B}"/>
              </a:ext>
            </a:extLst>
          </p:cNvPr>
          <p:cNvGrpSpPr/>
          <p:nvPr/>
        </p:nvGrpSpPr>
        <p:grpSpPr>
          <a:xfrm>
            <a:off x="3749383" y="2399994"/>
            <a:ext cx="1005829" cy="1016072"/>
            <a:chOff x="3749383" y="2399994"/>
            <a:chExt cx="1005829" cy="1016072"/>
          </a:xfrm>
        </p:grpSpPr>
        <p:sp>
          <p:nvSpPr>
            <p:cNvPr id="18" name="Rectangle 17">
              <a:extLst>
                <a:ext uri="{FF2B5EF4-FFF2-40B4-BE49-F238E27FC236}">
                  <a16:creationId xmlns:a16="http://schemas.microsoft.com/office/drawing/2014/main" id="{56E4FD25-E601-416A-A94F-34375A789599}"/>
                </a:ext>
              </a:extLst>
            </p:cNvPr>
            <p:cNvSpPr/>
            <p:nvPr/>
          </p:nvSpPr>
          <p:spPr bwMode="auto">
            <a:xfrm>
              <a:off x="3749383" y="2399994"/>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2B47E22E-B8CD-4D74-8B1D-446EE0BF6F08}"/>
                </a:ext>
              </a:extLst>
            </p:cNvPr>
            <p:cNvSpPr/>
            <p:nvPr/>
          </p:nvSpPr>
          <p:spPr bwMode="auto">
            <a:xfrm>
              <a:off x="3749383" y="2770872"/>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5B491144-F9E3-40B1-B03A-DB4B3603D699}"/>
                </a:ext>
              </a:extLst>
            </p:cNvPr>
            <p:cNvSpPr/>
            <p:nvPr/>
          </p:nvSpPr>
          <p:spPr bwMode="auto">
            <a:xfrm>
              <a:off x="3749383" y="3141749"/>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4" name="Graphic 23" descr="Right Pointing Backhand Index ">
            <a:extLst>
              <a:ext uri="{FF2B5EF4-FFF2-40B4-BE49-F238E27FC236}">
                <a16:creationId xmlns:a16="http://schemas.microsoft.com/office/drawing/2014/main" id="{720D14BC-0ECA-45D9-9E63-9F98462ECC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3771465" y="3184692"/>
            <a:ext cx="914400" cy="914400"/>
          </a:xfrm>
          <a:prstGeom prst="rect">
            <a:avLst/>
          </a:prstGeom>
        </p:spPr>
      </p:pic>
    </p:spTree>
    <p:extLst>
      <p:ext uri="{BB962C8B-B14F-4D97-AF65-F5344CB8AC3E}">
        <p14:creationId xmlns:p14="http://schemas.microsoft.com/office/powerpoint/2010/main" val="160039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2"/>
                                        </p:tgtEl>
                                      </p:cBhvr>
                                    </p:animEffect>
                                    <p:animScale>
                                      <p:cBhvr>
                                        <p:cTn id="7" dur="1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cs typeface="Courier New" panose="02070309020205020404" pitchFamily="49" charset="0"/>
              </a:rPr>
              <a:t>Developer Experiences</a:t>
            </a:r>
          </a:p>
        </p:txBody>
      </p:sp>
      <p:grpSp>
        <p:nvGrpSpPr>
          <p:cNvPr id="22" name="Group 21">
            <a:extLst>
              <a:ext uri="{FF2B5EF4-FFF2-40B4-BE49-F238E27FC236}">
                <a16:creationId xmlns:a16="http://schemas.microsoft.com/office/drawing/2014/main" id="{D149237D-7878-4171-BF6B-EAF99D174F25}"/>
              </a:ext>
            </a:extLst>
          </p:cNvPr>
          <p:cNvGrpSpPr/>
          <p:nvPr/>
        </p:nvGrpSpPr>
        <p:grpSpPr>
          <a:xfrm>
            <a:off x="640457" y="1394165"/>
            <a:ext cx="11155560" cy="5135542"/>
            <a:chOff x="457578" y="1394165"/>
            <a:chExt cx="11155560" cy="5135542"/>
          </a:xfrm>
        </p:grpSpPr>
        <p:grpSp>
          <p:nvGrpSpPr>
            <p:cNvPr id="20" name="Group 19">
              <a:extLst>
                <a:ext uri="{FF2B5EF4-FFF2-40B4-BE49-F238E27FC236}">
                  <a16:creationId xmlns:a16="http://schemas.microsoft.com/office/drawing/2014/main" id="{39BDC373-EE6D-4C33-BEC8-3D050314AC9F}"/>
                </a:ext>
              </a:extLst>
            </p:cNvPr>
            <p:cNvGrpSpPr/>
            <p:nvPr/>
          </p:nvGrpSpPr>
          <p:grpSpPr>
            <a:xfrm>
              <a:off x="457580" y="1394165"/>
              <a:ext cx="11155558" cy="966810"/>
              <a:chOff x="457580" y="1394165"/>
              <a:chExt cx="11155558" cy="966810"/>
            </a:xfrm>
          </p:grpSpPr>
          <p:sp>
            <p:nvSpPr>
              <p:cNvPr id="3" name="Rectangle 2">
                <a:extLst>
                  <a:ext uri="{FF2B5EF4-FFF2-40B4-BE49-F238E27FC236}">
                    <a16:creationId xmlns:a16="http://schemas.microsoft.com/office/drawing/2014/main" id="{EDFF6C62-E644-4593-A58C-3D8248177BBC}"/>
                  </a:ext>
                </a:extLst>
              </p:cNvPr>
              <p:cNvSpPr/>
              <p:nvPr/>
            </p:nvSpPr>
            <p:spPr bwMode="auto">
              <a:xfrm>
                <a:off x="457580" y="1394165"/>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upload.wikimedia.org/wikipedia/commons/thumb/8/83/Windows_logo_and_wordmark_-_2012.svg/489px-Windows_logo_and_wordmark_-_2012.svg.png">
                <a:extLst>
                  <a:ext uri="{FF2B5EF4-FFF2-40B4-BE49-F238E27FC236}">
                    <a16:creationId xmlns:a16="http://schemas.microsoft.com/office/drawing/2014/main" id="{B179FDF9-0CD9-4382-9251-6FEFF27E6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65" y="1564220"/>
                <a:ext cx="3113883" cy="626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2017 logo">
                <a:extLst>
                  <a:ext uri="{FF2B5EF4-FFF2-40B4-BE49-F238E27FC236}">
                    <a16:creationId xmlns:a16="http://schemas.microsoft.com/office/drawing/2014/main" id="{B40B1DA0-E26E-4CDC-9ECD-AAD4F3F84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554" y="1636431"/>
                <a:ext cx="3121348" cy="482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C900B53D-2F4E-4271-8593-ED13689E0496}"/>
                </a:ext>
              </a:extLst>
            </p:cNvPr>
            <p:cNvGrpSpPr/>
            <p:nvPr/>
          </p:nvGrpSpPr>
          <p:grpSpPr>
            <a:xfrm>
              <a:off x="457580" y="2783742"/>
              <a:ext cx="11155558" cy="966810"/>
              <a:chOff x="457580" y="2399994"/>
              <a:chExt cx="11155558" cy="966810"/>
            </a:xfrm>
          </p:grpSpPr>
          <p:sp>
            <p:nvSpPr>
              <p:cNvPr id="11" name="Rectangle 10">
                <a:extLst>
                  <a:ext uri="{FF2B5EF4-FFF2-40B4-BE49-F238E27FC236}">
                    <a16:creationId xmlns:a16="http://schemas.microsoft.com/office/drawing/2014/main" id="{1A61F52F-1303-479E-8979-7E35D3AB1723}"/>
                  </a:ext>
                </a:extLst>
              </p:cNvPr>
              <p:cNvSpPr/>
              <p:nvPr/>
            </p:nvSpPr>
            <p:spPr bwMode="auto">
              <a:xfrm>
                <a:off x="457580" y="2399994"/>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30" name="Picture 6" descr="MacOS wordmark (2017).svg">
                <a:extLst>
                  <a:ext uri="{FF2B5EF4-FFF2-40B4-BE49-F238E27FC236}">
                    <a16:creationId xmlns:a16="http://schemas.microsoft.com/office/drawing/2014/main" id="{C468C57E-44A5-4313-B56A-2473E5DB2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65" y="2542291"/>
                <a:ext cx="2601924" cy="6149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 Studio for Mac">
                <a:extLst>
                  <a:ext uri="{FF2B5EF4-FFF2-40B4-BE49-F238E27FC236}">
                    <a16:creationId xmlns:a16="http://schemas.microsoft.com/office/drawing/2014/main" id="{D7109BCF-706E-4CD3-B4CE-98C81528E03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52387" y="2542291"/>
                <a:ext cx="907539" cy="6806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A03629-A401-4BBD-8F62-DDDA0D393EA5}"/>
                  </a:ext>
                </a:extLst>
              </p:cNvPr>
              <p:cNvSpPr txBox="1"/>
              <p:nvPr/>
            </p:nvSpPr>
            <p:spPr>
              <a:xfrm>
                <a:off x="7038230" y="2513286"/>
                <a:ext cx="4097532"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865FC5"/>
                    </a:solidFill>
                  </a:rPr>
                  <a:t>Visual Studio for Mac</a:t>
                </a:r>
              </a:p>
            </p:txBody>
          </p:sp>
        </p:grpSp>
        <p:grpSp>
          <p:nvGrpSpPr>
            <p:cNvPr id="18" name="Group 17">
              <a:extLst>
                <a:ext uri="{FF2B5EF4-FFF2-40B4-BE49-F238E27FC236}">
                  <a16:creationId xmlns:a16="http://schemas.microsoft.com/office/drawing/2014/main" id="{E77F0EB2-BAF6-40E1-92A7-C8E061AC4123}"/>
                </a:ext>
              </a:extLst>
            </p:cNvPr>
            <p:cNvGrpSpPr/>
            <p:nvPr/>
          </p:nvGrpSpPr>
          <p:grpSpPr>
            <a:xfrm>
              <a:off x="457578" y="4173319"/>
              <a:ext cx="11155559" cy="966810"/>
              <a:chOff x="457578" y="3408942"/>
              <a:chExt cx="11155559" cy="966810"/>
            </a:xfrm>
          </p:grpSpPr>
          <p:sp>
            <p:nvSpPr>
              <p:cNvPr id="12" name="Rectangle 11">
                <a:extLst>
                  <a:ext uri="{FF2B5EF4-FFF2-40B4-BE49-F238E27FC236}">
                    <a16:creationId xmlns:a16="http://schemas.microsoft.com/office/drawing/2014/main" id="{180C7E5F-3E52-40BE-AF27-012522899C57}"/>
                  </a:ext>
                </a:extLst>
              </p:cNvPr>
              <p:cNvSpPr/>
              <p:nvPr/>
            </p:nvSpPr>
            <p:spPr bwMode="auto">
              <a:xfrm>
                <a:off x="457578" y="3408942"/>
                <a:ext cx="11155559"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60" name="Picture 12" descr="Image result for windows logo svg">
                <a:extLst>
                  <a:ext uri="{FF2B5EF4-FFF2-40B4-BE49-F238E27FC236}">
                    <a16:creationId xmlns:a16="http://schemas.microsoft.com/office/drawing/2014/main" id="{180FC61B-F327-4A81-B17A-88E51B1F4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700" y="3461728"/>
                <a:ext cx="771493" cy="7714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MacOS wordmark (2017).svg">
                <a:extLst>
                  <a:ext uri="{FF2B5EF4-FFF2-40B4-BE49-F238E27FC236}">
                    <a16:creationId xmlns:a16="http://schemas.microsoft.com/office/drawing/2014/main" id="{F1440572-AD31-4CFA-992A-CEC2BBD12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05" y="3689615"/>
                <a:ext cx="1335932" cy="31571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a:extLst>
                  <a:ext uri="{FF2B5EF4-FFF2-40B4-BE49-F238E27FC236}">
                    <a16:creationId xmlns:a16="http://schemas.microsoft.com/office/drawing/2014/main" id="{2B6EBAC1-EFC6-408C-8E6A-5991990CD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750" y="3414355"/>
                <a:ext cx="735347" cy="86623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pbs.twimg.com/profile_images/676630166190166017/UYxw-HcD.png">
                <a:extLst>
                  <a:ext uri="{FF2B5EF4-FFF2-40B4-BE49-F238E27FC236}">
                    <a16:creationId xmlns:a16="http://schemas.microsoft.com/office/drawing/2014/main" id="{B0CCD297-FE33-402D-8538-AFDE2082527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07428" y="3534585"/>
                <a:ext cx="657239" cy="65723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11DAC3-B41E-4847-980E-773BEF153452}"/>
                  </a:ext>
                </a:extLst>
              </p:cNvPr>
              <p:cNvSpPr txBox="1"/>
              <p:nvPr/>
            </p:nvSpPr>
            <p:spPr>
              <a:xfrm>
                <a:off x="7058411" y="3497262"/>
                <a:ext cx="3682355"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007ACC"/>
                    </a:solidFill>
                  </a:rPr>
                  <a:t>Visual Studio Code</a:t>
                </a:r>
              </a:p>
            </p:txBody>
          </p:sp>
        </p:grpSp>
        <p:grpSp>
          <p:nvGrpSpPr>
            <p:cNvPr id="17" name="Group 16">
              <a:extLst>
                <a:ext uri="{FF2B5EF4-FFF2-40B4-BE49-F238E27FC236}">
                  <a16:creationId xmlns:a16="http://schemas.microsoft.com/office/drawing/2014/main" id="{59625B40-2D75-4D73-8680-FE5C69B4407E}"/>
                </a:ext>
              </a:extLst>
            </p:cNvPr>
            <p:cNvGrpSpPr/>
            <p:nvPr/>
          </p:nvGrpSpPr>
          <p:grpSpPr>
            <a:xfrm>
              <a:off x="457579" y="5562897"/>
              <a:ext cx="11155558" cy="966810"/>
              <a:chOff x="457579" y="4420663"/>
              <a:chExt cx="11155558" cy="966810"/>
            </a:xfrm>
          </p:grpSpPr>
          <p:sp>
            <p:nvSpPr>
              <p:cNvPr id="14" name="Rectangle 13">
                <a:extLst>
                  <a:ext uri="{FF2B5EF4-FFF2-40B4-BE49-F238E27FC236}">
                    <a16:creationId xmlns:a16="http://schemas.microsoft.com/office/drawing/2014/main" id="{48122678-96AF-459B-AE12-B3644EE38C30}"/>
                  </a:ext>
                </a:extLst>
              </p:cNvPr>
              <p:cNvSpPr/>
              <p:nvPr/>
            </p:nvSpPr>
            <p:spPr bwMode="auto">
              <a:xfrm>
                <a:off x="457579" y="4420663"/>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descr="Tools">
                <a:extLst>
                  <a:ext uri="{FF2B5EF4-FFF2-40B4-BE49-F238E27FC236}">
                    <a16:creationId xmlns:a16="http://schemas.microsoft.com/office/drawing/2014/main" id="{ED817ACE-F269-4412-B202-397D9A7824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0265" y="4428538"/>
                <a:ext cx="914400" cy="914400"/>
              </a:xfrm>
              <a:prstGeom prst="rect">
                <a:avLst/>
              </a:prstGeom>
            </p:spPr>
          </p:pic>
          <p:sp>
            <p:nvSpPr>
              <p:cNvPr id="16" name="TextBox 15">
                <a:extLst>
                  <a:ext uri="{FF2B5EF4-FFF2-40B4-BE49-F238E27FC236}">
                    <a16:creationId xmlns:a16="http://schemas.microsoft.com/office/drawing/2014/main" id="{E1030A9A-F993-4FC5-9E3A-05CE10BD148B}"/>
                  </a:ext>
                </a:extLst>
              </p:cNvPr>
              <p:cNvSpPr txBox="1"/>
              <p:nvPr/>
            </p:nvSpPr>
            <p:spPr>
              <a:xfrm>
                <a:off x="1670005" y="4656425"/>
                <a:ext cx="272581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BYO Text Editor</a:t>
                </a:r>
              </a:p>
            </p:txBody>
          </p:sp>
          <p:sp>
            <p:nvSpPr>
              <p:cNvPr id="30" name="TextBox 29">
                <a:extLst>
                  <a:ext uri="{FF2B5EF4-FFF2-40B4-BE49-F238E27FC236}">
                    <a16:creationId xmlns:a16="http://schemas.microsoft.com/office/drawing/2014/main" id="{C550D314-2F46-4962-830C-88B21D8482EA}"/>
                  </a:ext>
                </a:extLst>
              </p:cNvPr>
              <p:cNvSpPr txBox="1"/>
              <p:nvPr/>
            </p:nvSpPr>
            <p:spPr>
              <a:xfrm>
                <a:off x="6235596" y="4551339"/>
                <a:ext cx="477355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.NET Core SDK (includes CLI)</a:t>
                </a:r>
              </a:p>
            </p:txBody>
          </p:sp>
        </p:grpSp>
      </p:grpSp>
    </p:spTree>
    <p:extLst>
      <p:ext uri="{BB962C8B-B14F-4D97-AF65-F5344CB8AC3E}">
        <p14:creationId xmlns:p14="http://schemas.microsoft.com/office/powerpoint/2010/main" val="227077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662541"/>
          </a:xfrm>
        </p:spPr>
        <p:txBody>
          <a:bodyPr/>
          <a:lstStyle/>
          <a:p>
            <a:r>
              <a:rPr lang="en-US" dirty="0"/>
              <a:t>Windows</a:t>
            </a:r>
          </a:p>
          <a:p>
            <a:pPr lvl="1"/>
            <a:r>
              <a:rPr lang="en-US" b="1" dirty="0"/>
              <a:t>Windows 7</a:t>
            </a:r>
            <a:r>
              <a:rPr lang="en-US" dirty="0"/>
              <a:t> SP1+, 8.1</a:t>
            </a:r>
          </a:p>
          <a:p>
            <a:pPr lvl="1"/>
            <a:r>
              <a:rPr lang="en-US" b="1" dirty="0"/>
              <a:t>Windows 10</a:t>
            </a:r>
            <a:r>
              <a:rPr lang="en-US" dirty="0"/>
              <a:t> Client</a:t>
            </a:r>
          </a:p>
          <a:p>
            <a:pPr lvl="1"/>
            <a:r>
              <a:rPr lang="en-US" b="1" dirty="0"/>
              <a:t>Server 2008</a:t>
            </a:r>
            <a:r>
              <a:rPr lang="en-US" dirty="0"/>
              <a:t> R2 SP1+</a:t>
            </a:r>
          </a:p>
          <a:p>
            <a:pPr lvl="1"/>
            <a:r>
              <a:rPr lang="en-US" b="1" dirty="0"/>
              <a:t>Server 2016 </a:t>
            </a:r>
            <a:r>
              <a:rPr lang="en-US" dirty="0"/>
              <a:t>(incl. Nano)</a:t>
            </a:r>
          </a:p>
          <a:p>
            <a:r>
              <a:rPr lang="en-US" dirty="0" err="1"/>
              <a:t>macOS</a:t>
            </a:r>
            <a:endParaRPr lang="en-US" dirty="0"/>
          </a:p>
          <a:p>
            <a:pPr lvl="1"/>
            <a:r>
              <a:rPr lang="en-US" b="1" dirty="0"/>
              <a:t>Sierra</a:t>
            </a:r>
            <a:r>
              <a:rPr lang="en-US" dirty="0"/>
              <a:t> (10.12)</a:t>
            </a:r>
          </a:p>
          <a:p>
            <a:pPr lvl="1"/>
            <a:r>
              <a:rPr lang="en-US" b="1" dirty="0"/>
              <a:t>High Sierra </a:t>
            </a:r>
            <a:r>
              <a:rPr lang="en-US" dirty="0"/>
              <a:t>(10.13)</a:t>
            </a:r>
          </a:p>
        </p:txBody>
      </p:sp>
      <p:sp>
        <p:nvSpPr>
          <p:cNvPr id="4" name="Text Placeholder 3"/>
          <p:cNvSpPr>
            <a:spLocks noGrp="1"/>
          </p:cNvSpPr>
          <p:nvPr>
            <p:ph type="body" sz="quarter" idx="11"/>
          </p:nvPr>
        </p:nvSpPr>
        <p:spPr>
          <a:xfrm>
            <a:off x="6675439" y="1212849"/>
            <a:ext cx="5486399" cy="4690515"/>
          </a:xfrm>
        </p:spPr>
        <p:txBody>
          <a:bodyPr/>
          <a:lstStyle/>
          <a:p>
            <a:r>
              <a:rPr lang="en-US" dirty="0"/>
              <a:t>Linux</a:t>
            </a:r>
          </a:p>
          <a:p>
            <a:pPr lvl="1"/>
            <a:r>
              <a:rPr lang="en-US" b="1" dirty="0"/>
              <a:t>RHEL </a:t>
            </a:r>
            <a:r>
              <a:rPr lang="en-US" dirty="0"/>
              <a:t>7</a:t>
            </a:r>
          </a:p>
          <a:p>
            <a:pPr lvl="1"/>
            <a:r>
              <a:rPr lang="en-US" b="1" dirty="0"/>
              <a:t>Fedora </a:t>
            </a:r>
            <a:r>
              <a:rPr lang="en-US" dirty="0"/>
              <a:t>25, 26</a:t>
            </a:r>
          </a:p>
          <a:p>
            <a:pPr lvl="1"/>
            <a:r>
              <a:rPr lang="en-US" b="1" dirty="0"/>
              <a:t>Centos </a:t>
            </a:r>
            <a:r>
              <a:rPr lang="en-US" dirty="0"/>
              <a:t>7</a:t>
            </a:r>
          </a:p>
          <a:p>
            <a:pPr lvl="1"/>
            <a:r>
              <a:rPr lang="en-US" b="1" dirty="0"/>
              <a:t>Debian </a:t>
            </a:r>
            <a:r>
              <a:rPr lang="en-US" dirty="0"/>
              <a:t>8.7+</a:t>
            </a:r>
          </a:p>
          <a:p>
            <a:pPr lvl="1"/>
            <a:r>
              <a:rPr lang="en-US" b="1" dirty="0"/>
              <a:t>Ubuntu </a:t>
            </a:r>
            <a:r>
              <a:rPr lang="en-US" dirty="0"/>
              <a:t>14.04, 16.04, 17.04</a:t>
            </a:r>
          </a:p>
          <a:p>
            <a:pPr lvl="1"/>
            <a:r>
              <a:rPr lang="en-US" b="1" dirty="0"/>
              <a:t>Linux Mint </a:t>
            </a:r>
            <a:r>
              <a:rPr lang="en-US" dirty="0"/>
              <a:t>17, 18</a:t>
            </a:r>
          </a:p>
          <a:p>
            <a:pPr lvl="1"/>
            <a:r>
              <a:rPr lang="en-US" b="1" dirty="0"/>
              <a:t>openSUSE</a:t>
            </a:r>
            <a:r>
              <a:rPr lang="en-US" dirty="0"/>
              <a:t> 42.2+</a:t>
            </a:r>
          </a:p>
          <a:p>
            <a:pPr lvl="1"/>
            <a:r>
              <a:rPr lang="en-US" b="1" dirty="0"/>
              <a:t>Oracle Linux</a:t>
            </a:r>
            <a:r>
              <a:rPr lang="en-US" dirty="0"/>
              <a:t> 7</a:t>
            </a:r>
          </a:p>
          <a:p>
            <a:pPr lvl="1"/>
            <a:r>
              <a:rPr lang="en-US" b="1" dirty="0"/>
              <a:t>SUSE Enterprise Linux </a:t>
            </a:r>
            <a:r>
              <a:rPr lang="en-US" dirty="0"/>
              <a:t>12 SP2+</a:t>
            </a:r>
          </a:p>
          <a:p>
            <a:pPr lvl="1"/>
            <a:endParaRPr lang="en-US" dirty="0"/>
          </a:p>
        </p:txBody>
      </p:sp>
      <p:sp>
        <p:nvSpPr>
          <p:cNvPr id="2" name="Rectangle 1">
            <a:extLst>
              <a:ext uri="{FF2B5EF4-FFF2-40B4-BE49-F238E27FC236}">
                <a16:creationId xmlns:a16="http://schemas.microsoft.com/office/drawing/2014/main" id="{7E874485-7476-437B-B95D-1B869F6E56E5}"/>
              </a:ext>
            </a:extLst>
          </p:cNvPr>
          <p:cNvSpPr/>
          <p:nvPr/>
        </p:nvSpPr>
        <p:spPr>
          <a:xfrm>
            <a:off x="274639" y="6148993"/>
            <a:ext cx="10315132" cy="369332"/>
          </a:xfrm>
          <a:prstGeom prst="rect">
            <a:avLst/>
          </a:prstGeom>
        </p:spPr>
        <p:txBody>
          <a:bodyPr wrap="square">
            <a:spAutoFit/>
          </a:bodyPr>
          <a:lstStyle/>
          <a:p>
            <a:r>
              <a:rPr lang="en-US" dirty="0"/>
              <a:t>https://github.com/dotnet/core/blob/master/release-notes/2.0/2.0-supported-os.md</a:t>
            </a:r>
          </a:p>
        </p:txBody>
      </p:sp>
    </p:spTree>
    <p:extLst>
      <p:ext uri="{BB962C8B-B14F-4D97-AF65-F5344CB8AC3E}">
        <p14:creationId xmlns:p14="http://schemas.microsoft.com/office/powerpoint/2010/main" val="189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6595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AD59BC58-BAC8-4138-95AA-D7C7965BAB3C}"/>
              </a:ext>
            </a:extLst>
          </p:cNvPr>
          <p:cNvPicPr>
            <a:picLocks noChangeAspect="1"/>
          </p:cNvPicPr>
          <p:nvPr/>
        </p:nvPicPr>
        <p:blipFill>
          <a:blip r:embed="rId3"/>
          <a:stretch>
            <a:fillRect/>
          </a:stretch>
        </p:blipFill>
        <p:spPr>
          <a:xfrm>
            <a:off x="914775" y="0"/>
            <a:ext cx="10661641" cy="6994525"/>
          </a:xfrm>
          <a:prstGeom prst="rect">
            <a:avLst/>
          </a:prstGeom>
        </p:spPr>
      </p:pic>
      <p:sp>
        <p:nvSpPr>
          <p:cNvPr id="2" name="TextBox 1"/>
          <p:cNvSpPr txBox="1"/>
          <p:nvPr/>
        </p:nvSpPr>
        <p:spPr>
          <a:xfrm>
            <a:off x="1737726" y="1211287"/>
            <a:ext cx="8046632" cy="738664"/>
          </a:xfrm>
          <a:prstGeom prst="rect">
            <a:avLst/>
          </a:prstGeom>
          <a:solidFill>
            <a:srgbClr val="E6E6E6">
              <a:alpha val="45098"/>
            </a:srgbClr>
          </a:solidFill>
        </p:spPr>
        <p:txBody>
          <a:bodyPr wrap="square" lIns="182880" tIns="146304" rIns="182880" bIns="146304" rtlCol="0">
            <a:spAutoFit/>
          </a:bodyPr>
          <a:lstStyle/>
          <a:p>
            <a:pPr>
              <a:lnSpc>
                <a:spcPct val="90000"/>
              </a:lnSpc>
              <a:spcAft>
                <a:spcPts val="600"/>
              </a:spcAft>
            </a:pPr>
            <a:r>
              <a:rPr lang="en-US" sz="3200" b="1" dirty="0">
                <a:solidFill>
                  <a:srgbClr val="505050"/>
                </a:solidFill>
              </a:rPr>
              <a:t>https://</a:t>
            </a:r>
            <a:r>
              <a:rPr lang="en-US" sz="3200" b="1" dirty="0" err="1">
                <a:solidFill>
                  <a:srgbClr val="505050"/>
                </a:solidFill>
              </a:rPr>
              <a:t>hub.docker.com</a:t>
            </a:r>
            <a:r>
              <a:rPr lang="en-US" sz="3200" b="1" dirty="0">
                <a:solidFill>
                  <a:srgbClr val="505050"/>
                </a:solidFill>
              </a:rPr>
              <a:t>/r/</a:t>
            </a:r>
            <a:r>
              <a:rPr lang="en-US" sz="3200" b="1" dirty="0" err="1">
                <a:solidFill>
                  <a:srgbClr val="505050"/>
                </a:solidFill>
              </a:rPr>
              <a:t>microsoft</a:t>
            </a:r>
            <a:r>
              <a:rPr lang="en-US" sz="3200" b="1" dirty="0">
                <a:solidFill>
                  <a:srgbClr val="505050"/>
                </a:solidFill>
              </a:rPr>
              <a:t>/</a:t>
            </a:r>
            <a:r>
              <a:rPr lang="en-US" sz="3200" b="1" dirty="0" err="1">
                <a:solidFill>
                  <a:srgbClr val="505050"/>
                </a:solidFill>
              </a:rPr>
              <a:t>dotnet</a:t>
            </a:r>
            <a:r>
              <a:rPr lang="en-US" sz="3200" b="1" dirty="0">
                <a:solidFill>
                  <a:srgbClr val="505050"/>
                </a:solidFill>
              </a:rPr>
              <a:t>/</a:t>
            </a:r>
          </a:p>
        </p:txBody>
      </p:sp>
    </p:spTree>
    <p:extLst>
      <p:ext uri="{BB962C8B-B14F-4D97-AF65-F5344CB8AC3E}">
        <p14:creationId xmlns:p14="http://schemas.microsoft.com/office/powerpoint/2010/main" val="97170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VB.NET,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Introducing .NET Core</a:t>
            </a:r>
          </a:p>
        </p:txBody>
      </p:sp>
    </p:spTree>
    <p:extLst>
      <p:ext uri="{BB962C8B-B14F-4D97-AF65-F5344CB8AC3E}">
        <p14:creationId xmlns:p14="http://schemas.microsoft.com/office/powerpoint/2010/main" val="887794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Your First App</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netcoreapp2.0</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769272"/>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netcoreapp2.0</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t>PackageReference</a:t>
            </a:r>
            <a:r>
              <a:rPr lang="en-US" sz="2800" dirty="0"/>
              <a:t> Include="</a:t>
            </a:r>
            <a:r>
              <a:rPr lang="en-US" sz="2800" dirty="0" err="1">
                <a:solidFill>
                  <a:srgbClr val="00B050"/>
                </a:solidFill>
              </a:rPr>
              <a:t>Microsoft.AspNetCore.All</a:t>
            </a:r>
            <a:r>
              <a:rPr lang="en-US" sz="2800" dirty="0"/>
              <a:t>" 	Version="2.0.0"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a:t>
            </a:r>
            <a:endParaRPr lang="en-US" sz="7200" dirty="0"/>
          </a:p>
        </p:txBody>
      </p:sp>
    </p:spTree>
    <p:extLst>
      <p:ext uri="{BB962C8B-B14F-4D97-AF65-F5344CB8AC3E}">
        <p14:creationId xmlns:p14="http://schemas.microsoft.com/office/powerpoint/2010/main" val="17618295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the .NET Core command-line tools?</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28158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Content Placeholder 2"/>
          <p:cNvSpPr>
            <a:spLocks noGrp="1"/>
          </p:cNvSpPr>
          <p:nvPr>
            <p:ph type="body" sz="quarter" idx="10"/>
          </p:nvPr>
        </p:nvSpPr>
        <p:spPr>
          <a:xfrm>
            <a:off x="1092027" y="2163639"/>
            <a:ext cx="10258637" cy="4346475"/>
          </a:xfrm>
          <a:prstGeom prst="rect">
            <a:avLst/>
          </a:prstGeom>
        </p:spPr>
        <p:txBody>
          <a:bodyPr>
            <a:noAutofit/>
          </a:bodyPr>
          <a:lstStyle/>
          <a:p>
            <a:r>
              <a:rPr lang="en-US" sz="3200" dirty="0"/>
              <a:t>Several principles inform CLI design:</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p:txBody>
      </p:sp>
    </p:spTree>
    <p:extLst>
      <p:ext uri="{BB962C8B-B14F-4D97-AF65-F5344CB8AC3E}">
        <p14:creationId xmlns:p14="http://schemas.microsoft.com/office/powerpoint/2010/main" val="335170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basic architecture </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50944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architecture explained</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23118574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427535068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dirty="0">
                          <a:effectLst/>
                        </a:rPr>
                        <a:t>dotnet new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Initialize .NET projects.</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dirty="0">
                          <a:effectLst/>
                        </a:rPr>
                        <a:t>dotnet restore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Restore dependencies specified in the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a:effectLst/>
                        </a:rPr>
                        <a:t>dotnet run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Compiles and immediately executes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a:effectLst/>
                        </a:rPr>
                        <a:t>dotnet build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Builds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dirty="0">
                          <a:effectLst/>
                        </a:rPr>
                        <a:t>dotnet publish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Publishes a .NET project for deployment (incl. runtime).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a:effectLst/>
                        </a:rPr>
                        <a:t>dotnet test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Runs unit tests using the test runner specified in the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a:effectLst/>
                        </a:rPr>
                        <a:t>dotnet pack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Creates a NuGet package.</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dirty="0">
                          <a:effectLst/>
                        </a:rPr>
                        <a:t>dotnet migrate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Migrates </a:t>
                      </a:r>
                      <a:r>
                        <a:rPr lang="en-US" sz="2800" u="none" strike="noStrike" dirty="0" err="1">
                          <a:effectLst/>
                        </a:rPr>
                        <a:t>project.json</a:t>
                      </a:r>
                      <a:r>
                        <a:rPr lang="en-US" sz="2800" u="none" strike="noStrike" dirty="0">
                          <a:effectLst/>
                        </a:rPr>
                        <a:t> project to </a:t>
                      </a:r>
                      <a:r>
                        <a:rPr lang="en-US" sz="2800" u="none" strike="noStrike" dirty="0" err="1">
                          <a:effectLst/>
                        </a:rPr>
                        <a:t>msbuild</a:t>
                      </a:r>
                      <a:r>
                        <a:rPr lang="en-US" sz="2800" u="none" strike="noStrike" dirty="0">
                          <a:effectLst/>
                        </a:rPr>
                        <a:t> based project.</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56840085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291723857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kern="1200">
                          <a:solidFill>
                            <a:schemeClr val="dk1"/>
                          </a:solidFill>
                          <a:effectLst/>
                          <a:latin typeface="+mn-lt"/>
                          <a:ea typeface="+mn-ea"/>
                          <a:cs typeface="+mn-cs"/>
                        </a:rPr>
                        <a:t>dotnet clean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Clean build output(s).</a:t>
                      </a: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kern="1200">
                          <a:solidFill>
                            <a:schemeClr val="dk1"/>
                          </a:solidFill>
                          <a:effectLst/>
                          <a:latin typeface="+mn-lt"/>
                          <a:ea typeface="+mn-ea"/>
                          <a:cs typeface="+mn-cs"/>
                        </a:rPr>
                        <a:t>dotnet sln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Modify solution (SLN) files.</a:t>
                      </a: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kern="1200">
                          <a:solidFill>
                            <a:schemeClr val="dk1"/>
                          </a:solidFill>
                          <a:effectLst/>
                          <a:latin typeface="+mn-lt"/>
                          <a:ea typeface="+mn-ea"/>
                          <a:cs typeface="+mn-cs"/>
                        </a:rPr>
                        <a:t>dotnet add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Add reference to the project.</a:t>
                      </a: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kern="1200">
                          <a:solidFill>
                            <a:schemeClr val="dk1"/>
                          </a:solidFill>
                          <a:effectLst/>
                          <a:latin typeface="+mn-lt"/>
                          <a:ea typeface="+mn-ea"/>
                          <a:cs typeface="+mn-cs"/>
                        </a:rPr>
                        <a:t>dotnet remove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Remove reference from the project.</a:t>
                      </a: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kern="1200">
                          <a:solidFill>
                            <a:schemeClr val="dk1"/>
                          </a:solidFill>
                          <a:effectLst/>
                          <a:latin typeface="+mn-lt"/>
                          <a:ea typeface="+mn-ea"/>
                          <a:cs typeface="+mn-cs"/>
                        </a:rPr>
                        <a:t>dotnet list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List reference in the project.</a:t>
                      </a: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kern="1200">
                          <a:solidFill>
                            <a:schemeClr val="dk1"/>
                          </a:solidFill>
                          <a:effectLst/>
                          <a:latin typeface="+mn-lt"/>
                          <a:ea typeface="+mn-ea"/>
                          <a:cs typeface="+mn-cs"/>
                        </a:rPr>
                        <a:t>dotnet nuget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Provides additional NuGet commands.</a:t>
                      </a: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kern="1200">
                          <a:solidFill>
                            <a:schemeClr val="dk1"/>
                          </a:solidFill>
                          <a:effectLst/>
                          <a:latin typeface="+mn-lt"/>
                          <a:ea typeface="+mn-ea"/>
                          <a:cs typeface="+mn-cs"/>
                        </a:rPr>
                        <a:t>dotnet msbuild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Runs Microsoft Build Engine (MSBuild).</a:t>
                      </a: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kern="1200">
                          <a:solidFill>
                            <a:schemeClr val="dk1"/>
                          </a:solidFill>
                          <a:effectLst/>
                          <a:latin typeface="+mn-lt"/>
                          <a:ea typeface="+mn-ea"/>
                          <a:cs typeface="+mn-cs"/>
                        </a:rPr>
                        <a:t>dotnet vstest  </a:t>
                      </a:r>
                    </a:p>
                  </a:txBody>
                  <a:tcPr marL="4763" marR="4763" marT="4763" marB="0"/>
                </a:tc>
                <a:tc>
                  <a:txBody>
                    <a:bodyPr/>
                    <a:lstStyle/>
                    <a:p>
                      <a:pPr algn="l" fontAlgn="b"/>
                      <a:r>
                        <a:rPr lang="en-US" sz="2800" u="none" strike="noStrike" kern="1200" dirty="0">
                          <a:solidFill>
                            <a:schemeClr val="dk1"/>
                          </a:solidFill>
                          <a:effectLst/>
                          <a:latin typeface="+mn-lt"/>
                          <a:ea typeface="+mn-ea"/>
                          <a:cs typeface="+mn-cs"/>
                        </a:rPr>
                        <a:t>Runs Microsoft Test Execution Command Line Tool.</a:t>
                      </a: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353614935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Deployment</a:t>
            </a:r>
            <a:endParaRPr lang="en-US" sz="7200" dirty="0"/>
          </a:p>
        </p:txBody>
      </p:sp>
    </p:spTree>
    <p:extLst>
      <p:ext uri="{BB962C8B-B14F-4D97-AF65-F5344CB8AC3E}">
        <p14:creationId xmlns:p14="http://schemas.microsoft.com/office/powerpoint/2010/main" val="7747111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Development</a:t>
            </a:r>
          </a:p>
        </p:txBody>
      </p:sp>
      <p:sp>
        <p:nvSpPr>
          <p:cNvPr id="3" name="Content Placeholder 2"/>
          <p:cNvSpPr>
            <a:spLocks noGrp="1"/>
          </p:cNvSpPr>
          <p:nvPr>
            <p:ph type="body" sz="quarter" idx="10"/>
          </p:nvPr>
        </p:nvSpPr>
        <p:spPr>
          <a:xfrm>
            <a:off x="655637" y="1439862"/>
            <a:ext cx="10258637" cy="3853363"/>
          </a:xfrm>
          <a:prstGeom prst="rect">
            <a:avLst/>
          </a:prstGeom>
        </p:spPr>
        <p:txBody>
          <a:bodyPr/>
          <a:lstStyle/>
          <a:p>
            <a:r>
              <a:rPr lang="en-US" dirty="0">
                <a:latin typeface="+mn-lt"/>
              </a:rPr>
              <a:t>Install the .NET Core SDK. Includes:</a:t>
            </a:r>
          </a:p>
          <a:p>
            <a:pPr lvl="1"/>
            <a:r>
              <a:rPr lang="en-US" dirty="0"/>
              <a:t>.NET Core Tools</a:t>
            </a:r>
          </a:p>
          <a:p>
            <a:pPr lvl="1"/>
            <a:r>
              <a:rPr lang="en-US" dirty="0"/>
              <a:t>.NET Core Runtime(s)</a:t>
            </a:r>
          </a:p>
          <a:p>
            <a:pPr lvl="1"/>
            <a:endParaRPr lang="en-US" dirty="0"/>
          </a:p>
          <a:p>
            <a:r>
              <a:rPr lang="en-US" dirty="0"/>
              <a:t>Typically installed globally, via native installer</a:t>
            </a:r>
          </a:p>
          <a:p>
            <a:pPr lvl="1"/>
            <a:r>
              <a:rPr lang="en-US" dirty="0"/>
              <a:t>Can also download and copy as a zip to a private location</a:t>
            </a:r>
          </a:p>
          <a:p>
            <a:pPr lvl="1"/>
            <a:r>
              <a:rPr lang="en-US" dirty="0"/>
              <a:t>Type “which dotnet” or “where dotnet” to locate dotnet in your path.</a:t>
            </a:r>
          </a:p>
          <a:p>
            <a:pPr lvl="1"/>
            <a:endParaRPr lang="en-US" dirty="0"/>
          </a:p>
        </p:txBody>
      </p:sp>
    </p:spTree>
    <p:extLst>
      <p:ext uri="{BB962C8B-B14F-4D97-AF65-F5344CB8AC3E}">
        <p14:creationId xmlns:p14="http://schemas.microsoft.com/office/powerpoint/2010/main" val="20122106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Apps </a:t>
            </a:r>
            <a:r>
              <a:rPr lang="mr-IN" dirty="0"/>
              <a:t>–</a:t>
            </a:r>
            <a:r>
              <a:rPr lang="en-US" dirty="0"/>
              <a:t> two options</a:t>
            </a:r>
          </a:p>
        </p:txBody>
      </p:sp>
      <p:sp>
        <p:nvSpPr>
          <p:cNvPr id="3" name="Content Placeholder 2"/>
          <p:cNvSpPr>
            <a:spLocks noGrp="1"/>
          </p:cNvSpPr>
          <p:nvPr>
            <p:ph type="body" sz="quarter" idx="10"/>
          </p:nvPr>
        </p:nvSpPr>
        <p:spPr>
          <a:xfrm>
            <a:off x="823336" y="1028409"/>
            <a:ext cx="11508566" cy="6032421"/>
          </a:xfrm>
          <a:prstGeom prst="rect">
            <a:avLst/>
          </a:prstGeom>
        </p:spPr>
        <p:txBody>
          <a:bodyPr/>
          <a:lstStyle/>
          <a:p>
            <a:r>
              <a:rPr lang="en-US" dirty="0"/>
              <a:t>Framework Dependent Deployment (the default)</a:t>
            </a:r>
          </a:p>
          <a:p>
            <a:pPr lvl="1"/>
            <a:r>
              <a:rPr lang="en-US" dirty="0"/>
              <a:t>Called “framework-dependent app deployment”.</a:t>
            </a:r>
          </a:p>
          <a:p>
            <a:pPr lvl="1"/>
            <a:r>
              <a:rPr lang="en-US" dirty="0"/>
              <a:t>All apps share the same .NET Core runtime.</a:t>
            </a:r>
          </a:p>
          <a:p>
            <a:pPr lvl="1"/>
            <a:r>
              <a:rPr lang="en-US" dirty="0"/>
              <a:t>Apps can be OS and chip independent.</a:t>
            </a:r>
          </a:p>
          <a:p>
            <a:pPr lvl="1"/>
            <a:r>
              <a:rPr lang="en-US" dirty="0"/>
              <a:t>Great for controlled environments (memory usage and servicing).</a:t>
            </a:r>
          </a:p>
          <a:p>
            <a:pPr lvl="1"/>
            <a:r>
              <a:rPr lang="en-US" dirty="0"/>
              <a:t>Launched with .NET Core host: “</a:t>
            </a:r>
            <a:r>
              <a:rPr lang="en-US" dirty="0" err="1"/>
              <a:t>dotnet</a:t>
            </a:r>
            <a:r>
              <a:rPr lang="en-US" dirty="0"/>
              <a:t> path/to/</a:t>
            </a:r>
            <a:r>
              <a:rPr lang="en-US" dirty="0" err="1"/>
              <a:t>myapp.dll</a:t>
            </a:r>
            <a:r>
              <a:rPr lang="en-US" dirty="0"/>
              <a:t>”</a:t>
            </a:r>
          </a:p>
          <a:p>
            <a:r>
              <a:rPr lang="en-US" b="1" dirty="0"/>
              <a:t>Self-contained Deployment</a:t>
            </a:r>
            <a:endParaRPr lang="en-US" dirty="0"/>
          </a:p>
          <a:p>
            <a:pPr lvl="1"/>
            <a:r>
              <a:rPr lang="en-US" b="1" dirty="0"/>
              <a:t>Called “self-contained app deployment” </a:t>
            </a:r>
          </a:p>
          <a:p>
            <a:pPr lvl="1"/>
            <a:r>
              <a:rPr lang="en-US" b="1" dirty="0"/>
              <a:t>Each app has its own private .NET Core runtime; uses more space.</a:t>
            </a:r>
          </a:p>
          <a:p>
            <a:pPr lvl="1"/>
            <a:r>
              <a:rPr lang="en-US" dirty="0"/>
              <a:t>Apps are OS and chip dependent/specific.</a:t>
            </a:r>
          </a:p>
          <a:p>
            <a:pPr lvl="1"/>
            <a:r>
              <a:rPr lang="en-US" dirty="0"/>
              <a:t>Great for uncontrolled environments.</a:t>
            </a:r>
          </a:p>
          <a:p>
            <a:pPr lvl="1"/>
            <a:r>
              <a:rPr lang="en-US" dirty="0"/>
              <a:t>Launched as an executable: “</a:t>
            </a:r>
            <a:r>
              <a:rPr lang="en-US" dirty="0" err="1"/>
              <a:t>myapp</a:t>
            </a:r>
            <a:r>
              <a:rPr lang="en-US" dirty="0"/>
              <a:t>”</a:t>
            </a:r>
          </a:p>
        </p:txBody>
      </p:sp>
    </p:spTree>
    <p:extLst>
      <p:ext uri="{BB962C8B-B14F-4D97-AF65-F5344CB8AC3E}">
        <p14:creationId xmlns:p14="http://schemas.microsoft.com/office/powerpoint/2010/main" val="477083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Servicing Updates</a:t>
            </a:r>
          </a:p>
        </p:txBody>
      </p:sp>
      <p:sp>
        <p:nvSpPr>
          <p:cNvPr id="3" name="Content Placeholder 2"/>
          <p:cNvSpPr>
            <a:spLocks noGrp="1"/>
          </p:cNvSpPr>
          <p:nvPr>
            <p:ph type="body" sz="quarter" idx="10"/>
          </p:nvPr>
        </p:nvSpPr>
        <p:spPr>
          <a:xfrm>
            <a:off x="655637" y="1439862"/>
            <a:ext cx="10258637" cy="4136517"/>
          </a:xfrm>
          <a:prstGeom prst="rect">
            <a:avLst/>
          </a:prstGeom>
        </p:spPr>
        <p:txBody>
          <a:bodyPr/>
          <a:lstStyle/>
          <a:p>
            <a:r>
              <a:rPr lang="en-US" dirty="0"/>
              <a:t>.NET Core updates are installed centrally</a:t>
            </a:r>
          </a:p>
          <a:p>
            <a:r>
              <a:rPr lang="en-US" dirty="0"/>
              <a:t>Updates are shipped at least 1/quarter</a:t>
            </a:r>
          </a:p>
          <a:p>
            <a:r>
              <a:rPr lang="en-US" dirty="0"/>
              <a:t>Framework-dependent apps roll-forward to latest patch</a:t>
            </a:r>
          </a:p>
          <a:p>
            <a:pPr lvl="1"/>
            <a:r>
              <a:rPr lang="en-US" dirty="0"/>
              <a:t>Example: Apps built for 1.0.0 roll forward to 1.0.4 patch version</a:t>
            </a:r>
          </a:p>
          <a:p>
            <a:pPr lvl="1"/>
            <a:r>
              <a:rPr lang="en-US" dirty="0"/>
              <a:t>Example: Apps built for 1.0.0 do not roll forward to 1.1.x or 2.0.x versions</a:t>
            </a:r>
          </a:p>
          <a:p>
            <a:r>
              <a:rPr lang="en-US" dirty="0"/>
              <a:t>Self-contained apps must be re-published</a:t>
            </a:r>
          </a:p>
        </p:txBody>
      </p:sp>
    </p:spTree>
    <p:extLst>
      <p:ext uri="{BB962C8B-B14F-4D97-AF65-F5344CB8AC3E}">
        <p14:creationId xmlns:p14="http://schemas.microsoft.com/office/powerpoint/2010/main" val="1560500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Examples</a:t>
            </a:r>
            <a:br>
              <a:rPr lang="en-US" dirty="0"/>
            </a:br>
            <a:endParaRPr lang="en-US" dirty="0"/>
          </a:p>
        </p:txBody>
      </p:sp>
      <p:sp>
        <p:nvSpPr>
          <p:cNvPr id="3" name="Content Placeholder 2"/>
          <p:cNvSpPr>
            <a:spLocks noGrp="1"/>
          </p:cNvSpPr>
          <p:nvPr>
            <p:ph type="body" sz="quarter" idx="10"/>
          </p:nvPr>
        </p:nvSpPr>
        <p:spPr>
          <a:xfrm>
            <a:off x="655637" y="1439862"/>
            <a:ext cx="11508566" cy="3754874"/>
          </a:xfrm>
          <a:prstGeom prst="rect">
            <a:avLst/>
          </a:prstGeom>
        </p:spPr>
        <p:txBody>
          <a:bodyPr/>
          <a:lstStyle/>
          <a:p>
            <a:r>
              <a:rPr lang="en-US" dirty="0">
                <a:latin typeface="+mn-lt"/>
              </a:rPr>
              <a:t>Check out </a:t>
            </a:r>
            <a:r>
              <a:rPr lang="en-US" b="1" dirty="0">
                <a:solidFill>
                  <a:schemeClr val="accent2"/>
                </a:solidFill>
                <a:latin typeface="+mn-lt"/>
              </a:rPr>
              <a:t>dotnet/dotnet-</a:t>
            </a:r>
            <a:r>
              <a:rPr lang="en-US" b="1" dirty="0" err="1">
                <a:solidFill>
                  <a:schemeClr val="accent2"/>
                </a:solidFill>
                <a:latin typeface="+mn-lt"/>
              </a:rPr>
              <a:t>docker</a:t>
            </a:r>
            <a:r>
              <a:rPr lang="en-US" b="1" dirty="0">
                <a:solidFill>
                  <a:schemeClr val="accent2"/>
                </a:solidFill>
                <a:latin typeface="+mn-lt"/>
              </a:rPr>
              <a:t>-samples</a:t>
            </a:r>
            <a:r>
              <a:rPr lang="en-US" dirty="0">
                <a:solidFill>
                  <a:schemeClr val="accent2"/>
                </a:solidFill>
                <a:latin typeface="+mn-lt"/>
              </a:rPr>
              <a:t> </a:t>
            </a:r>
            <a:r>
              <a:rPr lang="en-US" dirty="0">
                <a:latin typeface="+mn-lt"/>
              </a:rPr>
              <a:t>for working deployment examples.</a:t>
            </a:r>
          </a:p>
          <a:p>
            <a:r>
              <a:rPr lang="en-US" dirty="0">
                <a:latin typeface="+mn-lt"/>
              </a:rPr>
              <a:t>Has both Docker and non-Docker instructions.</a:t>
            </a:r>
          </a:p>
          <a:p>
            <a:endParaRPr lang="en-US" dirty="0">
              <a:latin typeface="+mn-lt"/>
            </a:endParaRPr>
          </a:p>
          <a:p>
            <a:pPr marL="0" indent="0">
              <a:buNone/>
            </a:pPr>
            <a:endParaRPr lang="en-US" sz="4000" b="1" dirty="0">
              <a:solidFill>
                <a:srgbClr val="FF0000"/>
              </a:solidFill>
            </a:endParaRPr>
          </a:p>
          <a:p>
            <a:pPr marL="0" indent="0">
              <a:buNone/>
            </a:pPr>
            <a:r>
              <a:rPr lang="en-US" sz="4000" b="1" dirty="0">
                <a:solidFill>
                  <a:schemeClr val="accent2"/>
                </a:solidFill>
              </a:rPr>
              <a:t>https://github.com/dotnet/dotnet-docker-samples</a:t>
            </a:r>
          </a:p>
        </p:txBody>
      </p:sp>
    </p:spTree>
    <p:extLst>
      <p:ext uri="{BB962C8B-B14F-4D97-AF65-F5344CB8AC3E}">
        <p14:creationId xmlns:p14="http://schemas.microsoft.com/office/powerpoint/2010/main" val="8368686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Self-contained deployment</a:t>
            </a:r>
          </a:p>
        </p:txBody>
      </p:sp>
      <p:sp>
        <p:nvSpPr>
          <p:cNvPr id="3" name="Content Placeholder 2"/>
          <p:cNvSpPr>
            <a:spLocks noGrp="1"/>
          </p:cNvSpPr>
          <p:nvPr>
            <p:ph type="body" sz="quarter" idx="10"/>
          </p:nvPr>
        </p:nvSpPr>
        <p:spPr>
          <a:xfrm>
            <a:off x="655637" y="1439862"/>
            <a:ext cx="10258637" cy="5927777"/>
          </a:xfrm>
          <a:prstGeom prst="rect">
            <a:avLst/>
          </a:prstGeom>
        </p:spPr>
        <p:txBody>
          <a:bodyPr/>
          <a:lstStyle/>
          <a:p>
            <a:r>
              <a:rPr lang="en-US" dirty="0"/>
              <a:t>Project file must contain one or more runtime IDs, for the targeted architectures</a:t>
            </a:r>
          </a:p>
          <a:p>
            <a:pPr lvl="1"/>
            <a:r>
              <a:rPr lang="en-US" dirty="0"/>
              <a:t>&lt;</a:t>
            </a:r>
            <a:r>
              <a:rPr lang="en-US" dirty="0" err="1"/>
              <a:t>RuntimeIdentifiers</a:t>
            </a:r>
            <a:r>
              <a:rPr lang="en-US" dirty="0"/>
              <a:t>&gt;</a:t>
            </a:r>
            <a:r>
              <a:rPr lang="mr-IN" dirty="0"/>
              <a:t>win7-x64</a:t>
            </a:r>
            <a:r>
              <a:rPr lang="en-US" dirty="0"/>
              <a:t>; debian.8-x64&lt;/</a:t>
            </a:r>
            <a:r>
              <a:rPr lang="en-US" dirty="0" err="1"/>
              <a:t>RuntimeIdentifiers</a:t>
            </a:r>
            <a:r>
              <a:rPr lang="en-US" dirty="0"/>
              <a:t>&gt;</a:t>
            </a:r>
          </a:p>
          <a:p>
            <a:r>
              <a:rPr lang="en-US" dirty="0"/>
              <a:t>Publish in terms of an architecture</a:t>
            </a:r>
          </a:p>
          <a:p>
            <a:pPr lvl="1"/>
            <a:r>
              <a:rPr lang="en-US" dirty="0"/>
              <a:t>dotnet publish -c release -r </a:t>
            </a:r>
            <a:r>
              <a:rPr lang="mr-IN" dirty="0"/>
              <a:t>win7-x64</a:t>
            </a:r>
            <a:endParaRPr lang="en-US" dirty="0"/>
          </a:p>
          <a:p>
            <a:pPr lvl="1"/>
            <a:endParaRPr lang="en-US" dirty="0"/>
          </a:p>
          <a:p>
            <a:pPr marL="101600" indent="0">
              <a:buNone/>
            </a:pPr>
            <a:r>
              <a:rPr lang="en-US" dirty="0">
                <a:solidFill>
                  <a:schemeClr val="accent2"/>
                </a:solidFill>
              </a:rPr>
              <a:t>https://</a:t>
            </a:r>
            <a:r>
              <a:rPr lang="en-US" dirty="0" err="1">
                <a:solidFill>
                  <a:schemeClr val="accent2"/>
                </a:solidFill>
              </a:rPr>
              <a:t>github.com</a:t>
            </a:r>
            <a:r>
              <a:rPr lang="en-US" dirty="0">
                <a:solidFill>
                  <a:schemeClr val="accent2"/>
                </a:solidFill>
              </a:rPr>
              <a:t>/dotnet/dotnet-</a:t>
            </a:r>
            <a:r>
              <a:rPr lang="en-US" dirty="0" err="1">
                <a:solidFill>
                  <a:schemeClr val="accent2"/>
                </a:solidFill>
              </a:rPr>
              <a:t>docker</a:t>
            </a:r>
            <a:r>
              <a:rPr lang="en-US" dirty="0">
                <a:solidFill>
                  <a:schemeClr val="accent2"/>
                </a:solidFill>
              </a:rPr>
              <a:t>-samples/tree/master/</a:t>
            </a:r>
            <a:r>
              <a:rPr lang="en-US" dirty="0" err="1">
                <a:solidFill>
                  <a:schemeClr val="accent2"/>
                </a:solidFill>
              </a:rPr>
              <a:t>dotnetapp-selfcontained</a:t>
            </a:r>
            <a:endParaRPr lang="en-US" dirty="0">
              <a:solidFill>
                <a:schemeClr val="accent2"/>
              </a:solidFill>
            </a:endParaRPr>
          </a:p>
          <a:p>
            <a:endParaRPr lang="en-US" dirty="0"/>
          </a:p>
          <a:p>
            <a:endParaRPr lang="en-US" dirty="0"/>
          </a:p>
        </p:txBody>
      </p:sp>
    </p:spTree>
    <p:extLst>
      <p:ext uri="{BB962C8B-B14F-4D97-AF65-F5344CB8AC3E}">
        <p14:creationId xmlns:p14="http://schemas.microsoft.com/office/powerpoint/2010/main" val="19304006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Deploying Standalone apps with Docker</a:t>
            </a:r>
          </a:p>
        </p:txBody>
      </p:sp>
    </p:spTree>
    <p:extLst>
      <p:ext uri="{BB962C8B-B14F-4D97-AF65-F5344CB8AC3E}">
        <p14:creationId xmlns:p14="http://schemas.microsoft.com/office/powerpoint/2010/main" val="1884553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 Core -- Cross-platform </a:t>
            </a:r>
            <a:r>
              <a:rPr lang="en-US" dirty="0"/>
              <a:t>services</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solidFill>
                  <a:schemeClr val="tx1"/>
                </a:solidFill>
              </a:rPr>
              <a:t>ASP.NET Core  is Fast!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14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pic>
        <p:nvPicPr>
          <p:cNvPr id="6" name="Picture 5" descr="A screenshot of a computer&#10;&#10;Description generated with high confidence">
            <a:extLst>
              <a:ext uri="{FF2B5EF4-FFF2-40B4-BE49-F238E27FC236}">
                <a16:creationId xmlns:a16="http://schemas.microsoft.com/office/drawing/2014/main" id="{E7B77187-D59D-4960-A700-014EC29E45DD}"/>
              </a:ext>
            </a:extLst>
          </p:cNvPr>
          <p:cNvPicPr>
            <a:picLocks noChangeAspect="1"/>
          </p:cNvPicPr>
          <p:nvPr/>
        </p:nvPicPr>
        <p:blipFill>
          <a:blip r:embed="rId3"/>
          <a:stretch>
            <a:fillRect/>
          </a:stretch>
        </p:blipFill>
        <p:spPr>
          <a:xfrm>
            <a:off x="0" y="1394165"/>
            <a:ext cx="12436475" cy="4866060"/>
          </a:xfrm>
          <a:prstGeom prst="rect">
            <a:avLst/>
          </a:prstGeom>
        </p:spPr>
      </p:pic>
    </p:spTree>
    <p:extLst>
      <p:ext uri="{BB962C8B-B14F-4D97-AF65-F5344CB8AC3E}">
        <p14:creationId xmlns:p14="http://schemas.microsoft.com/office/powerpoint/2010/main" val="487499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411140840"/>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29eeffc7-3a1a-4f16-995c-1b7b58342919"/>
    <ds:schemaRef ds:uri="http://purl.org/dc/elements/1.1/"/>
  </ds:schemaRefs>
</ds:datastoreItem>
</file>

<file path=customXml/itemProps3.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28573</TotalTime>
  <Words>2975</Words>
  <Application>Microsoft Office PowerPoint</Application>
  <PresentationFormat>Custom</PresentationFormat>
  <Paragraphs>452</Paragraphs>
  <Slides>39</Slides>
  <Notes>39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39</vt:i4>
      </vt:variant>
    </vt:vector>
  </HeadingPairs>
  <TitlesOfParts>
    <vt:vector size="51" baseType="lpstr">
      <vt:lpstr>Arial</vt:lpstr>
      <vt:lpstr>Calibri</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WHITE TEMPLATE</vt:lpstr>
      <vt:lpstr>.NET Core: Overview and Tools</vt:lpstr>
      <vt:lpstr>Introducing .NET Core</vt:lpstr>
      <vt:lpstr>.NET platform</vt:lpstr>
      <vt:lpstr>.NET Core -- Cross-platform services</vt:lpstr>
      <vt:lpstr>.NET Core</vt:lpstr>
      <vt:lpstr>ASP.NET Core  is Fast!</vt:lpstr>
      <vt:lpstr>PowerPoint Presentation</vt:lpstr>
      <vt:lpstr>50% of .NET Core contributions are from the community</vt:lpstr>
      <vt:lpstr>.NET Open Source Contributions as of 2017</vt:lpstr>
      <vt:lpstr>Technical Steering Group</vt:lpstr>
      <vt:lpstr>.NET Core: product shape</vt:lpstr>
      <vt:lpstr>.NET Core Distributions </vt:lpstr>
      <vt:lpstr>.NET Core Runtime Deployment Options</vt:lpstr>
      <vt:lpstr>Workloads</vt:lpstr>
      <vt:lpstr>Developer Experiences</vt:lpstr>
      <vt:lpstr>Supported OSes</vt:lpstr>
      <vt:lpstr>http://redhatloves.net</vt:lpstr>
      <vt:lpstr>PowerPoint Presentation</vt:lpstr>
      <vt:lpstr>PowerPoint Presentation</vt:lpstr>
      <vt:lpstr>PowerPoint Presentation</vt:lpstr>
      <vt:lpstr>.NET Core: Your First App</vt:lpstr>
      <vt:lpstr>Sample Source Code</vt:lpstr>
      <vt:lpstr>CSProj – default console template</vt:lpstr>
      <vt:lpstr>CSProj – default Web template</vt:lpstr>
      <vt:lpstr>.NET Core CLI</vt:lpstr>
      <vt:lpstr>What are the .NET Core command-line tools?</vt:lpstr>
      <vt:lpstr>Principles of design</vt:lpstr>
      <vt:lpstr>CLI commands: basic architecture </vt:lpstr>
      <vt:lpstr>CLI commands: architecture explained</vt:lpstr>
      <vt:lpstr>.NET Core SDK Commandline Usage (1/2)</vt:lpstr>
      <vt:lpstr>.NET Core SDK Commandline Usage (2/2)</vt:lpstr>
      <vt:lpstr>Demo</vt:lpstr>
      <vt:lpstr>.NET Core Deployment</vt:lpstr>
      <vt:lpstr>For Development</vt:lpstr>
      <vt:lpstr>For Apps – two options</vt:lpstr>
      <vt:lpstr>Servicing Updates</vt:lpstr>
      <vt:lpstr>Deployment Examples </vt:lpstr>
      <vt:lpstr>Self-contained deployment</vt:lpstr>
      <vt:lpstr>Demo</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669</cp:revision>
  <dcterms:created xsi:type="dcterms:W3CDTF">2014-06-10T19:28:25Z</dcterms:created>
  <dcterms:modified xsi:type="dcterms:W3CDTF">2017-09-23T15:32:33Z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