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89" r:id="rId6"/>
  </p:sldMasterIdLst>
  <p:notesMasterIdLst>
    <p:notesMasterId r:id="rId53"/>
  </p:notesMasterIdLst>
  <p:handoutMasterIdLst>
    <p:handoutMasterId r:id="rId54"/>
  </p:handoutMasterIdLst>
  <p:sldIdLst>
    <p:sldId id="1393" r:id="rId7"/>
    <p:sldId id="1515" r:id="rId8"/>
    <p:sldId id="1459" r:id="rId9"/>
    <p:sldId id="1464" r:id="rId10"/>
    <p:sldId id="1497" r:id="rId11"/>
    <p:sldId id="1638" r:id="rId12"/>
    <p:sldId id="1639" r:id="rId13"/>
    <p:sldId id="1640" r:id="rId14"/>
    <p:sldId id="1641" r:id="rId15"/>
    <p:sldId id="1642" r:id="rId16"/>
    <p:sldId id="1659" r:id="rId17"/>
    <p:sldId id="1624" r:id="rId18"/>
    <p:sldId id="1647" r:id="rId19"/>
    <p:sldId id="1648" r:id="rId20"/>
    <p:sldId id="1579" r:id="rId21"/>
    <p:sldId id="1646" r:id="rId22"/>
    <p:sldId id="1669" r:id="rId23"/>
    <p:sldId id="1670" r:id="rId24"/>
    <p:sldId id="1578" r:id="rId25"/>
    <p:sldId id="1586" r:id="rId26"/>
    <p:sldId id="1591" r:id="rId27"/>
    <p:sldId id="1582" r:id="rId28"/>
    <p:sldId id="1534" r:id="rId29"/>
    <p:sldId id="1581" r:id="rId30"/>
    <p:sldId id="1643" r:id="rId31"/>
    <p:sldId id="1644" r:id="rId32"/>
    <p:sldId id="1523" r:id="rId33"/>
    <p:sldId id="1524" r:id="rId34"/>
    <p:sldId id="1514" r:id="rId35"/>
    <p:sldId id="1576" r:id="rId36"/>
    <p:sldId id="1589" r:id="rId37"/>
    <p:sldId id="1662" r:id="rId38"/>
    <p:sldId id="1663" r:id="rId39"/>
    <p:sldId id="1664" r:id="rId40"/>
    <p:sldId id="1665" r:id="rId41"/>
    <p:sldId id="1666" r:id="rId42"/>
    <p:sldId id="1660" r:id="rId43"/>
    <p:sldId id="1661" r:id="rId44"/>
    <p:sldId id="1658" r:id="rId45"/>
    <p:sldId id="1652" r:id="rId46"/>
    <p:sldId id="1653" r:id="rId47"/>
    <p:sldId id="1654" r:id="rId48"/>
    <p:sldId id="1655" r:id="rId49"/>
    <p:sldId id="1656" r:id="rId50"/>
    <p:sldId id="1657" r:id="rId51"/>
    <p:sldId id="1507" r:id="rId5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515"/>
            <p14:sldId id="1459"/>
            <p14:sldId id="1464"/>
            <p14:sldId id="1497"/>
            <p14:sldId id="1638"/>
            <p14:sldId id="1639"/>
            <p14:sldId id="1640"/>
            <p14:sldId id="1641"/>
            <p14:sldId id="1642"/>
            <p14:sldId id="1659"/>
            <p14:sldId id="1624"/>
            <p14:sldId id="1647"/>
            <p14:sldId id="1648"/>
            <p14:sldId id="1579"/>
            <p14:sldId id="1646"/>
            <p14:sldId id="1669"/>
            <p14:sldId id="1670"/>
            <p14:sldId id="1578"/>
            <p14:sldId id="1586"/>
            <p14:sldId id="1591"/>
            <p14:sldId id="1582"/>
            <p14:sldId id="1534"/>
            <p14:sldId id="1581"/>
            <p14:sldId id="1643"/>
            <p14:sldId id="1644"/>
            <p14:sldId id="1523"/>
            <p14:sldId id="1524"/>
            <p14:sldId id="1514"/>
            <p14:sldId id="1576"/>
            <p14:sldId id="1589"/>
            <p14:sldId id="1662"/>
            <p14:sldId id="1663"/>
            <p14:sldId id="1664"/>
            <p14:sldId id="1665"/>
            <p14:sldId id="1666"/>
            <p14:sldId id="1660"/>
            <p14:sldId id="1661"/>
            <p14:sldId id="1658"/>
            <p14:sldId id="1652"/>
            <p14:sldId id="1653"/>
            <p14:sldId id="1654"/>
            <p14:sldId id="1655"/>
            <p14:sldId id="1656"/>
            <p14:sldId id="1657"/>
            <p14:sldId id="150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E6E6E6"/>
    <a:srgbClr val="D93A00"/>
    <a:srgbClr val="F8F8F8"/>
    <a:srgbClr val="D83B01"/>
    <a:srgbClr val="505050"/>
    <a:srgbClr val="FF8C00"/>
    <a:srgbClr val="D2D2D2"/>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69819" autoAdjust="0"/>
  </p:normalViewPr>
  <p:slideViewPr>
    <p:cSldViewPr>
      <p:cViewPr varScale="1">
        <p:scale>
          <a:sx n="68" d="100"/>
          <a:sy n="68" d="100"/>
        </p:scale>
        <p:origin x="852" y="3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9/14/2017 6:36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9/14/2017 6:35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227761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02745A-2C4B-462A-A6FF-95E2A723EE10}"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35845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82909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12141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611234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525823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383820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9/14/2017 6:35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4272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9/14/2017 6:35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7756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24232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53530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952301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9/14/2017 6:35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18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509916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340201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500061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10E155-47BD-4989-A4F2-012608A02D69}" type="slidenum">
              <a:rPr lang="en-US" smtClean="0"/>
              <a:t>25</a:t>
            </a:fld>
            <a:endParaRPr lang="en-US"/>
          </a:p>
        </p:txBody>
      </p:sp>
    </p:spTree>
    <p:extLst>
      <p:ext uri="{BB962C8B-B14F-4D97-AF65-F5344CB8AC3E}">
        <p14:creationId xmlns:p14="http://schemas.microsoft.com/office/powerpoint/2010/main" val="7200519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and VB are coming for Core</a:t>
            </a:r>
          </a:p>
        </p:txBody>
      </p:sp>
      <p:sp>
        <p:nvSpPr>
          <p:cNvPr id="4" name="Slide Number Placeholder 3"/>
          <p:cNvSpPr>
            <a:spLocks noGrp="1"/>
          </p:cNvSpPr>
          <p:nvPr>
            <p:ph type="sldNum" sz="quarter" idx="10"/>
          </p:nvPr>
        </p:nvSpPr>
        <p:spPr/>
        <p:txBody>
          <a:bodyPr/>
          <a:lstStyle/>
          <a:p>
            <a:fld id="{3E10E155-47BD-4989-A4F2-012608A02D69}" type="slidenum">
              <a:rPr lang="en-US" smtClean="0"/>
              <a:t>26</a:t>
            </a:fld>
            <a:endParaRPr lang="en-US"/>
          </a:p>
        </p:txBody>
      </p:sp>
    </p:spTree>
    <p:extLst>
      <p:ext uri="{BB962C8B-B14F-4D97-AF65-F5344CB8AC3E}">
        <p14:creationId xmlns:p14="http://schemas.microsoft.com/office/powerpoint/2010/main" val="871496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247694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4639084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9/14/2017 6:35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15211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9/14/2017 6:35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05195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following:</a:t>
            </a:r>
          </a:p>
          <a:p>
            <a:endParaRPr lang="en-US" dirty="0"/>
          </a:p>
          <a:p>
            <a:pPr marL="171450" indent="-171450">
              <a:buFontTx/>
              <a:buChar char="-"/>
            </a:pPr>
            <a:r>
              <a:rPr lang="en-US" baseline="0" dirty="0" err="1"/>
              <a:t>Microsoft.NET.SDK</a:t>
            </a:r>
            <a:r>
              <a:rPr lang="en-US" baseline="0" dirty="0"/>
              <a:t> pulls in a set of default settings, such as including *.</a:t>
            </a:r>
            <a:r>
              <a:rPr lang="en-US" baseline="0" dirty="0" err="1"/>
              <a:t>cs</a:t>
            </a:r>
            <a:r>
              <a:rPr lang="en-US" baseline="0" dirty="0"/>
              <a:t> files in the project, and appropriate reference assemblies</a:t>
            </a:r>
          </a:p>
          <a:p>
            <a:pPr marL="171450" indent="-171450">
              <a:buFontTx/>
              <a:buChar char="-"/>
            </a:pPr>
            <a:r>
              <a:rPr lang="en-US" baseline="0" dirty="0"/>
              <a:t>Exe produces an EXE build. Libraries are the default</a:t>
            </a:r>
          </a:p>
          <a:p>
            <a:pPr marL="171450" indent="-171450">
              <a:buFontTx/>
              <a:buChar char="-"/>
            </a:pPr>
            <a:r>
              <a:rPr lang="en-US" baseline="0" dirty="0"/>
              <a:t>netcoreapp2.0 is the target framework, so defines the set of reference assemblies you get</a:t>
            </a:r>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9/14/2017 6:35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910635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following:</a:t>
            </a:r>
          </a:p>
          <a:p>
            <a:endParaRPr lang="en-US" dirty="0"/>
          </a:p>
          <a:p>
            <a:pPr marL="171450" indent="-171450">
              <a:buFontTx/>
              <a:buChar char="-"/>
            </a:pPr>
            <a:r>
              <a:rPr lang="en-US" baseline="0" dirty="0" err="1"/>
              <a:t>Microsoft.NET.SDK.Web</a:t>
            </a:r>
            <a:r>
              <a:rPr lang="en-US" baseline="0" dirty="0"/>
              <a:t> pulls in a set of default settings, including referencing </a:t>
            </a:r>
            <a:r>
              <a:rPr lang="en-US" baseline="0" dirty="0" err="1"/>
              <a:t>Microsoft.Net.SDK</a:t>
            </a:r>
            <a:r>
              <a:rPr lang="en-US" baseline="0" dirty="0"/>
              <a:t> under the hood</a:t>
            </a:r>
          </a:p>
          <a:p>
            <a:pPr marL="171450" indent="-171450">
              <a:buFontTx/>
              <a:buChar char="-"/>
            </a:pPr>
            <a:r>
              <a:rPr lang="en-US" baseline="0" dirty="0"/>
              <a:t>Demonstrates </a:t>
            </a:r>
            <a:r>
              <a:rPr lang="en-US" baseline="0" dirty="0" err="1"/>
              <a:t>PackageReference</a:t>
            </a:r>
            <a:r>
              <a:rPr lang="en-US" baseline="0" dirty="0"/>
              <a:t> syntax, the new way to reference </a:t>
            </a:r>
            <a:r>
              <a:rPr lang="en-US" baseline="0" dirty="0" err="1"/>
              <a:t>NuGet</a:t>
            </a:r>
            <a:r>
              <a:rPr lang="en-US" baseline="0" dirty="0"/>
              <a:t> packages. ASP.NET remains in NuGet.</a:t>
            </a:r>
          </a:p>
          <a:p>
            <a:pPr marL="171450" indent="-171450">
              <a:buFontTx/>
              <a:buChar char="-"/>
            </a:pPr>
            <a:r>
              <a:rPr lang="en-US" baseline="0" dirty="0"/>
              <a:t>Uses new </a:t>
            </a:r>
            <a:r>
              <a:rPr lang="en-US" baseline="0" dirty="0" err="1"/>
              <a:t>AspNetCore.All</a:t>
            </a:r>
            <a:r>
              <a:rPr lang="en-US" baseline="0" dirty="0"/>
              <a:t> </a:t>
            </a:r>
            <a:r>
              <a:rPr lang="en-US" baseline="0" dirty="0" err="1"/>
              <a:t>metapackage</a:t>
            </a:r>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9/14/2017 6:35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7286805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1304394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501825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t>We are applying several principles when it comes to designing the CLI:</a:t>
            </a:r>
          </a:p>
          <a:p>
            <a:pPr lvl="1"/>
            <a:endParaRPr lang="en-US" sz="2800" dirty="0"/>
          </a:p>
          <a:p>
            <a:pPr lvl="1"/>
            <a:r>
              <a:rPr lang="en-US" dirty="0" err="1"/>
              <a:t>NuGet</a:t>
            </a:r>
            <a:r>
              <a:rPr lang="en-US" dirty="0"/>
              <a:t> (and $PATH-based) extensibility </a:t>
            </a:r>
          </a:p>
          <a:p>
            <a:pPr lvl="1"/>
            <a:r>
              <a:rPr lang="en-US" dirty="0"/>
              <a:t>Every command is a verb (“compile”, “run”, “restore” etc.) </a:t>
            </a:r>
          </a:p>
          <a:p>
            <a:pPr lvl="1"/>
            <a:r>
              <a:rPr lang="en-US" dirty="0"/>
              <a:t>The driver knows enough to run the command(s) and no more</a:t>
            </a:r>
          </a:p>
          <a:p>
            <a:pPr lvl="1"/>
            <a:r>
              <a:rPr lang="en-US" dirty="0"/>
              <a:t>All core commands are consumable by humans </a:t>
            </a:r>
            <a:r>
              <a:rPr lang="en-US" b="1" dirty="0"/>
              <a:t>and</a:t>
            </a:r>
            <a:r>
              <a:rPr lang="en-US" dirty="0"/>
              <a:t> machines </a:t>
            </a:r>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9242276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8717854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9/14/2017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0647585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9/14/2017 6:35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1159842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9/14/2017 6:35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1275569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9/14/2017 6:35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5554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9/14/2017 6:35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11257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767950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6515182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8224851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6559094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3805761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602142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9/14/2017 6:35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56011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9/14/2017 6:35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17638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53926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761832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9/14/2017 6:35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63873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0979795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png"/><Relationship Id="rId2" Type="http://schemas.openxmlformats.org/officeDocument/2006/relationships/image" Target="../media/image8.emf"/><Relationship Id="rId1" Type="http://schemas.openxmlformats.org/officeDocument/2006/relationships/slideMaster" Target="../slideMasters/slideMaster3.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hqprint">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40612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Option 1">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3" y="1645920"/>
            <a:ext cx="6400736" cy="1828800"/>
          </a:xfrm>
          <a:noFill/>
        </p:spPr>
        <p:txBody>
          <a:bodyPr lIns="146304" tIns="91440" rIns="146304" bIns="91440" anchor="t" anchorCtr="0"/>
          <a:lstStyle>
            <a:lvl1pPr>
              <a:defRPr sz="5399"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199">
                <a:gradFill>
                  <a:gsLst>
                    <a:gs pos="76852">
                      <a:schemeClr val="tx1"/>
                    </a:gs>
                    <a:gs pos="57576">
                      <a:schemeClr val="tx1"/>
                    </a:gs>
                  </a:gsLst>
                  <a:lin ang="5400000" scaled="0"/>
                </a:gradFill>
              </a:defRPr>
            </a:lvl1pPr>
          </a:lstStyle>
          <a:p>
            <a:pPr lvl="0"/>
            <a:r>
              <a:rPr lang="en-US" dirty="0"/>
              <a:t>Speaker Name</a:t>
            </a:r>
          </a:p>
        </p:txBody>
      </p:sp>
      <p:pic>
        <p:nvPicPr>
          <p:cNvPr id="13" name="Picture 12"/>
          <p:cNvPicPr>
            <a:picLocks noChangeAspect="1"/>
          </p:cNvPicPr>
          <p:nvPr userDrawn="1"/>
        </p:nvPicPr>
        <p:blipFill>
          <a:blip r:embed="rId2"/>
          <a:stretch>
            <a:fillRect/>
          </a:stretch>
        </p:blipFill>
        <p:spPr>
          <a:xfrm>
            <a:off x="7041188" y="1942799"/>
            <a:ext cx="5237730" cy="4569444"/>
          </a:xfrm>
          <a:prstGeom prst="rect">
            <a:avLst/>
          </a:prstGeom>
        </p:spPr>
      </p:pic>
      <p:grpSp>
        <p:nvGrpSpPr>
          <p:cNvPr id="8" name="Group 7"/>
          <p:cNvGrpSpPr>
            <a:grpSpLocks noChangeAspect="1"/>
          </p:cNvGrpSpPr>
          <p:nvPr userDrawn="1"/>
        </p:nvGrpSpPr>
        <p:grpSpPr bwMode="gray">
          <a:xfrm>
            <a:off x="457201" y="6154122"/>
            <a:ext cx="1681413" cy="360979"/>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222629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Option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3" y="1645920"/>
            <a:ext cx="6400736" cy="1828800"/>
          </a:xfrm>
          <a:noFill/>
        </p:spPr>
        <p:txBody>
          <a:bodyPr lIns="146304" tIns="91440" rIns="146304" bIns="91440" anchor="t" anchorCtr="0"/>
          <a:lstStyle>
            <a:lvl1pPr>
              <a:defRPr sz="5399"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199">
                <a:gradFill>
                  <a:gsLst>
                    <a:gs pos="76852">
                      <a:schemeClr val="tx1"/>
                    </a:gs>
                    <a:gs pos="57576">
                      <a:schemeClr val="tx1"/>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201" y="6154122"/>
            <a:ext cx="1681413" cy="360979"/>
            <a:chOff x="457200" y="1643393"/>
            <a:chExt cx="4492753" cy="964540"/>
          </a:xfrm>
        </p:grpSpPr>
        <p:pic>
          <p:nvPicPr>
            <p:cNvPr id="10" name="Picture 9"/>
            <p:cNvPicPr>
              <a:picLocks noChangeAspect="1"/>
            </p:cNvPicPr>
            <p:nvPr/>
          </p:nvPicPr>
          <p:blipFill>
            <a:blip r:embed="rId2"/>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12" name="Picture 11"/>
          <p:cNvPicPr>
            <a:picLocks noChangeAspect="1"/>
          </p:cNvPicPr>
          <p:nvPr userDrawn="1"/>
        </p:nvPicPr>
        <p:blipFill>
          <a:blip r:embed="rId3"/>
          <a:stretch>
            <a:fillRect/>
          </a:stretch>
        </p:blipFill>
        <p:spPr>
          <a:xfrm>
            <a:off x="7139240" y="1942799"/>
            <a:ext cx="5117100" cy="4572000"/>
          </a:xfrm>
          <a:prstGeom prst="rect">
            <a:avLst/>
          </a:prstGeom>
        </p:spPr>
      </p:pic>
    </p:spTree>
    <p:extLst>
      <p:ext uri="{BB962C8B-B14F-4D97-AF65-F5344CB8AC3E}">
        <p14:creationId xmlns:p14="http://schemas.microsoft.com/office/powerpoint/2010/main" val="27025507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399"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9" y="6154122"/>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2" name="Picture 1"/>
          <p:cNvPicPr>
            <a:picLocks noChangeAspect="1"/>
          </p:cNvPicPr>
          <p:nvPr userDrawn="1"/>
        </p:nvPicPr>
        <p:blipFill>
          <a:blip r:embed="rId3"/>
          <a:stretch>
            <a:fillRect/>
          </a:stretch>
        </p:blipFill>
        <p:spPr>
          <a:xfrm>
            <a:off x="8118861" y="2282575"/>
            <a:ext cx="4003902" cy="3474721"/>
          </a:xfrm>
          <a:prstGeom prst="rect">
            <a:avLst/>
          </a:prstGeom>
        </p:spPr>
      </p:pic>
    </p:spTree>
    <p:extLst>
      <p:ext uri="{BB962C8B-B14F-4D97-AF65-F5344CB8AC3E}">
        <p14:creationId xmlns:p14="http://schemas.microsoft.com/office/powerpoint/2010/main" val="2630348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Option 4">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399"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9" y="6154122"/>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11" name="Picture 10"/>
          <p:cNvPicPr>
            <a:picLocks noChangeAspect="1"/>
          </p:cNvPicPr>
          <p:nvPr userDrawn="1"/>
        </p:nvPicPr>
        <p:blipFill>
          <a:blip r:embed="rId3"/>
          <a:stretch>
            <a:fillRect/>
          </a:stretch>
        </p:blipFill>
        <p:spPr>
          <a:xfrm>
            <a:off x="8714770" y="4649391"/>
            <a:ext cx="548617" cy="2071503"/>
          </a:xfrm>
          <a:prstGeom prst="rect">
            <a:avLst/>
          </a:prstGeom>
        </p:spPr>
      </p:pic>
      <p:pic>
        <p:nvPicPr>
          <p:cNvPr id="13" name="Picture 12"/>
          <p:cNvPicPr>
            <a:picLocks noChangeAspect="1"/>
          </p:cNvPicPr>
          <p:nvPr userDrawn="1"/>
        </p:nvPicPr>
        <p:blipFill>
          <a:blip r:embed="rId4"/>
          <a:stretch>
            <a:fillRect/>
          </a:stretch>
        </p:blipFill>
        <p:spPr>
          <a:xfrm>
            <a:off x="10875009" y="4649389"/>
            <a:ext cx="534582" cy="2071504"/>
          </a:xfrm>
          <a:prstGeom prst="rect">
            <a:avLst/>
          </a:prstGeom>
        </p:spPr>
      </p:pic>
      <p:grpSp>
        <p:nvGrpSpPr>
          <p:cNvPr id="14" name="Group 4"/>
          <p:cNvGrpSpPr>
            <a:grpSpLocks noChangeAspect="1"/>
          </p:cNvGrpSpPr>
          <p:nvPr userDrawn="1"/>
        </p:nvGrpSpPr>
        <p:grpSpPr bwMode="auto">
          <a:xfrm>
            <a:off x="9796354" y="4721796"/>
            <a:ext cx="544513" cy="2081212"/>
            <a:chOff x="4526" y="2929"/>
            <a:chExt cx="343" cy="1311"/>
          </a:xfrm>
        </p:grpSpPr>
        <p:sp>
          <p:nvSpPr>
            <p:cNvPr id="15" name="AutoShape 3"/>
            <p:cNvSpPr>
              <a:spLocks noChangeAspect="1" noChangeArrowheads="1" noTextEdit="1"/>
            </p:cNvSpPr>
            <p:nvPr/>
          </p:nvSpPr>
          <p:spPr bwMode="auto">
            <a:xfrm>
              <a:off x="4526" y="2929"/>
              <a:ext cx="343"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6" name="Oval 5"/>
            <p:cNvSpPr>
              <a:spLocks noChangeArrowheads="1"/>
            </p:cNvSpPr>
            <p:nvPr/>
          </p:nvSpPr>
          <p:spPr bwMode="auto">
            <a:xfrm>
              <a:off x="4544" y="3016"/>
              <a:ext cx="290" cy="2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7" name="Rectangle 6"/>
            <p:cNvSpPr>
              <a:spLocks noChangeArrowheads="1"/>
            </p:cNvSpPr>
            <p:nvPr/>
          </p:nvSpPr>
          <p:spPr bwMode="auto">
            <a:xfrm>
              <a:off x="4583" y="3356"/>
              <a:ext cx="212" cy="246"/>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8" name="Freeform 7"/>
            <p:cNvSpPr>
              <a:spLocks/>
            </p:cNvSpPr>
            <p:nvPr/>
          </p:nvSpPr>
          <p:spPr bwMode="auto">
            <a:xfrm>
              <a:off x="4593" y="3207"/>
              <a:ext cx="194" cy="40"/>
            </a:xfrm>
            <a:custGeom>
              <a:avLst/>
              <a:gdLst>
                <a:gd name="T0" fmla="*/ 0 w 95"/>
                <a:gd name="T1" fmla="*/ 15 h 20"/>
                <a:gd name="T2" fmla="*/ 5 w 95"/>
                <a:gd name="T3" fmla="*/ 20 h 20"/>
                <a:gd name="T4" fmla="*/ 90 w 95"/>
                <a:gd name="T5" fmla="*/ 20 h 20"/>
                <a:gd name="T6" fmla="*/ 95 w 95"/>
                <a:gd name="T7" fmla="*/ 15 h 20"/>
                <a:gd name="T8" fmla="*/ 95 w 95"/>
                <a:gd name="T9" fmla="*/ 5 h 20"/>
                <a:gd name="T10" fmla="*/ 90 w 95"/>
                <a:gd name="T11" fmla="*/ 0 h 20"/>
                <a:gd name="T12" fmla="*/ 5 w 95"/>
                <a:gd name="T13" fmla="*/ 0 h 20"/>
                <a:gd name="T14" fmla="*/ 0 w 95"/>
                <a:gd name="T15" fmla="*/ 5 h 20"/>
                <a:gd name="T16" fmla="*/ 0 w 95"/>
                <a:gd name="T1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0">
                  <a:moveTo>
                    <a:pt x="0" y="15"/>
                  </a:moveTo>
                  <a:cubicBezTo>
                    <a:pt x="0" y="18"/>
                    <a:pt x="2" y="20"/>
                    <a:pt x="5" y="20"/>
                  </a:cubicBezTo>
                  <a:cubicBezTo>
                    <a:pt x="90" y="20"/>
                    <a:pt x="90" y="20"/>
                    <a:pt x="90" y="20"/>
                  </a:cubicBezTo>
                  <a:cubicBezTo>
                    <a:pt x="92" y="20"/>
                    <a:pt x="95" y="18"/>
                    <a:pt x="95" y="15"/>
                  </a:cubicBezTo>
                  <a:cubicBezTo>
                    <a:pt x="95" y="5"/>
                    <a:pt x="95" y="5"/>
                    <a:pt x="95" y="5"/>
                  </a:cubicBezTo>
                  <a:cubicBezTo>
                    <a:pt x="95" y="2"/>
                    <a:pt x="92" y="0"/>
                    <a:pt x="90" y="0"/>
                  </a:cubicBezTo>
                  <a:cubicBezTo>
                    <a:pt x="5" y="0"/>
                    <a:pt x="5" y="0"/>
                    <a:pt x="5" y="0"/>
                  </a:cubicBezTo>
                  <a:cubicBezTo>
                    <a:pt x="2" y="0"/>
                    <a:pt x="0" y="2"/>
                    <a:pt x="0" y="5"/>
                  </a:cubicBezTo>
                  <a:lnTo>
                    <a:pt x="0" y="15"/>
                  </a:lnTo>
                  <a:close/>
                </a:path>
              </a:pathLst>
            </a:custGeom>
            <a:solidFill>
              <a:srgbClr val="9677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9" name="Freeform 8"/>
            <p:cNvSpPr>
              <a:spLocks/>
            </p:cNvSpPr>
            <p:nvPr/>
          </p:nvSpPr>
          <p:spPr bwMode="auto">
            <a:xfrm>
              <a:off x="4740" y="4176"/>
              <a:ext cx="127" cy="64"/>
            </a:xfrm>
            <a:custGeom>
              <a:avLst/>
              <a:gdLst>
                <a:gd name="T0" fmla="*/ 27 w 62"/>
                <a:gd name="T1" fmla="*/ 0 h 32"/>
                <a:gd name="T2" fmla="*/ 62 w 62"/>
                <a:gd name="T3" fmla="*/ 32 h 32"/>
                <a:gd name="T4" fmla="*/ 27 w 62"/>
                <a:gd name="T5" fmla="*/ 32 h 32"/>
                <a:gd name="T6" fmla="*/ 0 w 62"/>
                <a:gd name="T7" fmla="*/ 32 h 32"/>
                <a:gd name="T8" fmla="*/ 0 w 62"/>
                <a:gd name="T9" fmla="*/ 0 h 32"/>
                <a:gd name="T10" fmla="*/ 27 w 62"/>
                <a:gd name="T11" fmla="*/ 0 h 32"/>
              </a:gdLst>
              <a:ahLst/>
              <a:cxnLst>
                <a:cxn ang="0">
                  <a:pos x="T0" y="T1"/>
                </a:cxn>
                <a:cxn ang="0">
                  <a:pos x="T2" y="T3"/>
                </a:cxn>
                <a:cxn ang="0">
                  <a:pos x="T4" y="T5"/>
                </a:cxn>
                <a:cxn ang="0">
                  <a:pos x="T6" y="T7"/>
                </a:cxn>
                <a:cxn ang="0">
                  <a:pos x="T8" y="T9"/>
                </a:cxn>
                <a:cxn ang="0">
                  <a:pos x="T10" y="T11"/>
                </a:cxn>
              </a:cxnLst>
              <a:rect l="0" t="0" r="r" b="b"/>
              <a:pathLst>
                <a:path w="62" h="32">
                  <a:moveTo>
                    <a:pt x="27" y="0"/>
                  </a:moveTo>
                  <a:cubicBezTo>
                    <a:pt x="46" y="0"/>
                    <a:pt x="61" y="14"/>
                    <a:pt x="62" y="32"/>
                  </a:cubicBezTo>
                  <a:cubicBezTo>
                    <a:pt x="27" y="32"/>
                    <a:pt x="27" y="32"/>
                    <a:pt x="27" y="32"/>
                  </a:cubicBezTo>
                  <a:cubicBezTo>
                    <a:pt x="0" y="32"/>
                    <a:pt x="0" y="32"/>
                    <a:pt x="0" y="32"/>
                  </a:cubicBezTo>
                  <a:cubicBezTo>
                    <a:pt x="0" y="0"/>
                    <a:pt x="0" y="0"/>
                    <a:pt x="0" y="0"/>
                  </a:cubicBezTo>
                  <a:lnTo>
                    <a:pt x="27" y="0"/>
                  </a:ln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0" name="Freeform 9"/>
            <p:cNvSpPr>
              <a:spLocks/>
            </p:cNvSpPr>
            <p:nvPr/>
          </p:nvSpPr>
          <p:spPr bwMode="auto">
            <a:xfrm>
              <a:off x="4583" y="3730"/>
              <a:ext cx="212" cy="194"/>
            </a:xfrm>
            <a:custGeom>
              <a:avLst/>
              <a:gdLst>
                <a:gd name="T0" fmla="*/ 0 w 212"/>
                <a:gd name="T1" fmla="*/ 0 h 194"/>
                <a:gd name="T2" fmla="*/ 212 w 212"/>
                <a:gd name="T3" fmla="*/ 0 h 194"/>
                <a:gd name="T4" fmla="*/ 212 w 212"/>
                <a:gd name="T5" fmla="*/ 194 h 194"/>
                <a:gd name="T6" fmla="*/ 157 w 212"/>
                <a:gd name="T7" fmla="*/ 194 h 194"/>
                <a:gd name="T8" fmla="*/ 157 w 212"/>
                <a:gd name="T9" fmla="*/ 69 h 194"/>
                <a:gd name="T10" fmla="*/ 55 w 212"/>
                <a:gd name="T11" fmla="*/ 69 h 194"/>
                <a:gd name="T12" fmla="*/ 55 w 212"/>
                <a:gd name="T13" fmla="*/ 194 h 194"/>
                <a:gd name="T14" fmla="*/ 2 w 212"/>
                <a:gd name="T15" fmla="*/ 194 h 194"/>
                <a:gd name="T16" fmla="*/ 0 w 212"/>
                <a:gd name="T17"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94">
                  <a:moveTo>
                    <a:pt x="0" y="0"/>
                  </a:moveTo>
                  <a:lnTo>
                    <a:pt x="212" y="0"/>
                  </a:lnTo>
                  <a:lnTo>
                    <a:pt x="212" y="194"/>
                  </a:lnTo>
                  <a:lnTo>
                    <a:pt x="157" y="194"/>
                  </a:lnTo>
                  <a:lnTo>
                    <a:pt x="157" y="69"/>
                  </a:lnTo>
                  <a:lnTo>
                    <a:pt x="55" y="69"/>
                  </a:lnTo>
                  <a:lnTo>
                    <a:pt x="55" y="194"/>
                  </a:lnTo>
                  <a:lnTo>
                    <a:pt x="2" y="194"/>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1" name="Freeform 10"/>
            <p:cNvSpPr>
              <a:spLocks/>
            </p:cNvSpPr>
            <p:nvPr/>
          </p:nvSpPr>
          <p:spPr bwMode="auto">
            <a:xfrm>
              <a:off x="4583" y="4176"/>
              <a:ext cx="129" cy="64"/>
            </a:xfrm>
            <a:custGeom>
              <a:avLst/>
              <a:gdLst>
                <a:gd name="T0" fmla="*/ 27 w 63"/>
                <a:gd name="T1" fmla="*/ 0 h 32"/>
                <a:gd name="T2" fmla="*/ 63 w 63"/>
                <a:gd name="T3" fmla="*/ 32 h 32"/>
                <a:gd name="T4" fmla="*/ 27 w 63"/>
                <a:gd name="T5" fmla="*/ 32 h 32"/>
                <a:gd name="T6" fmla="*/ 0 w 63"/>
                <a:gd name="T7" fmla="*/ 32 h 32"/>
                <a:gd name="T8" fmla="*/ 0 w 63"/>
                <a:gd name="T9" fmla="*/ 0 h 32"/>
                <a:gd name="T10" fmla="*/ 27 w 63"/>
                <a:gd name="T11" fmla="*/ 0 h 32"/>
              </a:gdLst>
              <a:ahLst/>
              <a:cxnLst>
                <a:cxn ang="0">
                  <a:pos x="T0" y="T1"/>
                </a:cxn>
                <a:cxn ang="0">
                  <a:pos x="T2" y="T3"/>
                </a:cxn>
                <a:cxn ang="0">
                  <a:pos x="T4" y="T5"/>
                </a:cxn>
                <a:cxn ang="0">
                  <a:pos x="T6" y="T7"/>
                </a:cxn>
                <a:cxn ang="0">
                  <a:pos x="T8" y="T9"/>
                </a:cxn>
                <a:cxn ang="0">
                  <a:pos x="T10" y="T11"/>
                </a:cxn>
              </a:cxnLst>
              <a:rect l="0" t="0" r="r" b="b"/>
              <a:pathLst>
                <a:path w="63" h="32">
                  <a:moveTo>
                    <a:pt x="27" y="0"/>
                  </a:moveTo>
                  <a:cubicBezTo>
                    <a:pt x="46" y="0"/>
                    <a:pt x="61" y="14"/>
                    <a:pt x="63" y="32"/>
                  </a:cubicBezTo>
                  <a:cubicBezTo>
                    <a:pt x="27" y="32"/>
                    <a:pt x="27" y="32"/>
                    <a:pt x="27" y="32"/>
                  </a:cubicBezTo>
                  <a:cubicBezTo>
                    <a:pt x="0" y="32"/>
                    <a:pt x="0" y="32"/>
                    <a:pt x="0" y="32"/>
                  </a:cubicBezTo>
                  <a:cubicBezTo>
                    <a:pt x="0" y="0"/>
                    <a:pt x="0" y="0"/>
                    <a:pt x="0" y="0"/>
                  </a:cubicBezTo>
                  <a:lnTo>
                    <a:pt x="27" y="0"/>
                  </a:ln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2" name="Freeform 11"/>
            <p:cNvSpPr>
              <a:spLocks/>
            </p:cNvSpPr>
            <p:nvPr/>
          </p:nvSpPr>
          <p:spPr bwMode="auto">
            <a:xfrm>
              <a:off x="4657" y="3279"/>
              <a:ext cx="67" cy="133"/>
            </a:xfrm>
            <a:custGeom>
              <a:avLst/>
              <a:gdLst>
                <a:gd name="T0" fmla="*/ 32 w 67"/>
                <a:gd name="T1" fmla="*/ 133 h 133"/>
                <a:gd name="T2" fmla="*/ 67 w 67"/>
                <a:gd name="T3" fmla="*/ 125 h 133"/>
                <a:gd name="T4" fmla="*/ 67 w 67"/>
                <a:gd name="T5" fmla="*/ 0 h 133"/>
                <a:gd name="T6" fmla="*/ 0 w 67"/>
                <a:gd name="T7" fmla="*/ 0 h 133"/>
                <a:gd name="T8" fmla="*/ 0 w 67"/>
                <a:gd name="T9" fmla="*/ 133 h 133"/>
                <a:gd name="T10" fmla="*/ 32 w 67"/>
                <a:gd name="T11" fmla="*/ 133 h 133"/>
              </a:gdLst>
              <a:ahLst/>
              <a:cxnLst>
                <a:cxn ang="0">
                  <a:pos x="T0" y="T1"/>
                </a:cxn>
                <a:cxn ang="0">
                  <a:pos x="T2" y="T3"/>
                </a:cxn>
                <a:cxn ang="0">
                  <a:pos x="T4" y="T5"/>
                </a:cxn>
                <a:cxn ang="0">
                  <a:pos x="T6" y="T7"/>
                </a:cxn>
                <a:cxn ang="0">
                  <a:pos x="T8" y="T9"/>
                </a:cxn>
                <a:cxn ang="0">
                  <a:pos x="T10" y="T11"/>
                </a:cxn>
              </a:cxnLst>
              <a:rect l="0" t="0" r="r" b="b"/>
              <a:pathLst>
                <a:path w="67" h="133">
                  <a:moveTo>
                    <a:pt x="32" y="133"/>
                  </a:moveTo>
                  <a:lnTo>
                    <a:pt x="67" y="125"/>
                  </a:lnTo>
                  <a:lnTo>
                    <a:pt x="67" y="0"/>
                  </a:lnTo>
                  <a:lnTo>
                    <a:pt x="0" y="0"/>
                  </a:lnTo>
                  <a:lnTo>
                    <a:pt x="0" y="133"/>
                  </a:lnTo>
                  <a:lnTo>
                    <a:pt x="32" y="133"/>
                  </a:lnTo>
                  <a:close/>
                </a:path>
              </a:pathLst>
            </a:custGeom>
            <a:solidFill>
              <a:srgbClr val="9677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3" name="Freeform 12"/>
            <p:cNvSpPr>
              <a:spLocks/>
            </p:cNvSpPr>
            <p:nvPr/>
          </p:nvSpPr>
          <p:spPr bwMode="auto">
            <a:xfrm>
              <a:off x="4657" y="3279"/>
              <a:ext cx="67" cy="57"/>
            </a:xfrm>
            <a:custGeom>
              <a:avLst/>
              <a:gdLst>
                <a:gd name="T0" fmla="*/ 33 w 33"/>
                <a:gd name="T1" fmla="*/ 26 h 28"/>
                <a:gd name="T2" fmla="*/ 16 w 33"/>
                <a:gd name="T3" fmla="*/ 28 h 28"/>
                <a:gd name="T4" fmla="*/ 0 w 33"/>
                <a:gd name="T5" fmla="*/ 26 h 28"/>
                <a:gd name="T6" fmla="*/ 0 w 33"/>
                <a:gd name="T7" fmla="*/ 0 h 28"/>
                <a:gd name="T8" fmla="*/ 33 w 33"/>
                <a:gd name="T9" fmla="*/ 0 h 28"/>
                <a:gd name="T10" fmla="*/ 33 w 33"/>
                <a:gd name="T11" fmla="*/ 26 h 28"/>
              </a:gdLst>
              <a:ahLst/>
              <a:cxnLst>
                <a:cxn ang="0">
                  <a:pos x="T0" y="T1"/>
                </a:cxn>
                <a:cxn ang="0">
                  <a:pos x="T2" y="T3"/>
                </a:cxn>
                <a:cxn ang="0">
                  <a:pos x="T4" y="T5"/>
                </a:cxn>
                <a:cxn ang="0">
                  <a:pos x="T6" y="T7"/>
                </a:cxn>
                <a:cxn ang="0">
                  <a:pos x="T8" y="T9"/>
                </a:cxn>
                <a:cxn ang="0">
                  <a:pos x="T10" y="T11"/>
                </a:cxn>
              </a:cxnLst>
              <a:rect l="0" t="0" r="r" b="b"/>
              <a:pathLst>
                <a:path w="33" h="28">
                  <a:moveTo>
                    <a:pt x="33" y="26"/>
                  </a:moveTo>
                  <a:cubicBezTo>
                    <a:pt x="28" y="28"/>
                    <a:pt x="22" y="28"/>
                    <a:pt x="16" y="28"/>
                  </a:cubicBezTo>
                  <a:cubicBezTo>
                    <a:pt x="11" y="28"/>
                    <a:pt x="5" y="28"/>
                    <a:pt x="0" y="26"/>
                  </a:cubicBezTo>
                  <a:cubicBezTo>
                    <a:pt x="0" y="0"/>
                    <a:pt x="0" y="0"/>
                    <a:pt x="0" y="0"/>
                  </a:cubicBezTo>
                  <a:cubicBezTo>
                    <a:pt x="33" y="0"/>
                    <a:pt x="33" y="0"/>
                    <a:pt x="33" y="0"/>
                  </a:cubicBezTo>
                  <a:lnTo>
                    <a:pt x="33" y="26"/>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4" name="Freeform 13"/>
            <p:cNvSpPr>
              <a:spLocks/>
            </p:cNvSpPr>
            <p:nvPr/>
          </p:nvSpPr>
          <p:spPr bwMode="auto">
            <a:xfrm>
              <a:off x="4610" y="3096"/>
              <a:ext cx="159" cy="107"/>
            </a:xfrm>
            <a:custGeom>
              <a:avLst/>
              <a:gdLst>
                <a:gd name="T0" fmla="*/ 39 w 78"/>
                <a:gd name="T1" fmla="*/ 0 h 53"/>
                <a:gd name="T2" fmla="*/ 78 w 78"/>
                <a:gd name="T3" fmla="*/ 38 h 53"/>
                <a:gd name="T4" fmla="*/ 78 w 78"/>
                <a:gd name="T5" fmla="*/ 53 h 53"/>
                <a:gd name="T6" fmla="*/ 0 w 78"/>
                <a:gd name="T7" fmla="*/ 53 h 53"/>
                <a:gd name="T8" fmla="*/ 0 w 78"/>
                <a:gd name="T9" fmla="*/ 38 h 53"/>
                <a:gd name="T10" fmla="*/ 39 w 78"/>
                <a:gd name="T11" fmla="*/ 0 h 53"/>
              </a:gdLst>
              <a:ahLst/>
              <a:cxnLst>
                <a:cxn ang="0">
                  <a:pos x="T0" y="T1"/>
                </a:cxn>
                <a:cxn ang="0">
                  <a:pos x="T2" y="T3"/>
                </a:cxn>
                <a:cxn ang="0">
                  <a:pos x="T4" y="T5"/>
                </a:cxn>
                <a:cxn ang="0">
                  <a:pos x="T6" y="T7"/>
                </a:cxn>
                <a:cxn ang="0">
                  <a:pos x="T8" y="T9"/>
                </a:cxn>
                <a:cxn ang="0">
                  <a:pos x="T10" y="T11"/>
                </a:cxn>
              </a:cxnLst>
              <a:rect l="0" t="0" r="r" b="b"/>
              <a:pathLst>
                <a:path w="78" h="53">
                  <a:moveTo>
                    <a:pt x="39" y="0"/>
                  </a:moveTo>
                  <a:cubicBezTo>
                    <a:pt x="61" y="0"/>
                    <a:pt x="78" y="17"/>
                    <a:pt x="78" y="38"/>
                  </a:cubicBezTo>
                  <a:cubicBezTo>
                    <a:pt x="78" y="53"/>
                    <a:pt x="78" y="53"/>
                    <a:pt x="78" y="53"/>
                  </a:cubicBezTo>
                  <a:cubicBezTo>
                    <a:pt x="0" y="53"/>
                    <a:pt x="0" y="53"/>
                    <a:pt x="0" y="53"/>
                  </a:cubicBezTo>
                  <a:cubicBezTo>
                    <a:pt x="0" y="38"/>
                    <a:pt x="0" y="38"/>
                    <a:pt x="0" y="38"/>
                  </a:cubicBezTo>
                  <a:cubicBezTo>
                    <a:pt x="0" y="17"/>
                    <a:pt x="18" y="0"/>
                    <a:pt x="3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5" name="Freeform 14"/>
            <p:cNvSpPr>
              <a:spLocks/>
            </p:cNvSpPr>
            <p:nvPr/>
          </p:nvSpPr>
          <p:spPr bwMode="auto">
            <a:xfrm>
              <a:off x="4610" y="3177"/>
              <a:ext cx="159" cy="147"/>
            </a:xfrm>
            <a:custGeom>
              <a:avLst/>
              <a:gdLst>
                <a:gd name="T0" fmla="*/ 78 w 78"/>
                <a:gd name="T1" fmla="*/ 0 h 73"/>
                <a:gd name="T2" fmla="*/ 78 w 78"/>
                <a:gd name="T3" fmla="*/ 60 h 73"/>
                <a:gd name="T4" fmla="*/ 39 w 78"/>
                <a:gd name="T5" fmla="*/ 73 h 73"/>
                <a:gd name="T6" fmla="*/ 0 w 78"/>
                <a:gd name="T7" fmla="*/ 60 h 73"/>
                <a:gd name="T8" fmla="*/ 0 w 78"/>
                <a:gd name="T9" fmla="*/ 0 h 73"/>
                <a:gd name="T10" fmla="*/ 78 w 78"/>
                <a:gd name="T11" fmla="*/ 0 h 73"/>
              </a:gdLst>
              <a:ahLst/>
              <a:cxnLst>
                <a:cxn ang="0">
                  <a:pos x="T0" y="T1"/>
                </a:cxn>
                <a:cxn ang="0">
                  <a:pos x="T2" y="T3"/>
                </a:cxn>
                <a:cxn ang="0">
                  <a:pos x="T4" y="T5"/>
                </a:cxn>
                <a:cxn ang="0">
                  <a:pos x="T6" y="T7"/>
                </a:cxn>
                <a:cxn ang="0">
                  <a:pos x="T8" y="T9"/>
                </a:cxn>
                <a:cxn ang="0">
                  <a:pos x="T10" y="T11"/>
                </a:cxn>
              </a:cxnLst>
              <a:rect l="0" t="0" r="r" b="b"/>
              <a:pathLst>
                <a:path w="78" h="73">
                  <a:moveTo>
                    <a:pt x="78" y="0"/>
                  </a:moveTo>
                  <a:cubicBezTo>
                    <a:pt x="78" y="60"/>
                    <a:pt x="78" y="60"/>
                    <a:pt x="78" y="60"/>
                  </a:cubicBezTo>
                  <a:cubicBezTo>
                    <a:pt x="67" y="68"/>
                    <a:pt x="54" y="73"/>
                    <a:pt x="39" y="73"/>
                  </a:cubicBezTo>
                  <a:cubicBezTo>
                    <a:pt x="19" y="73"/>
                    <a:pt x="0" y="60"/>
                    <a:pt x="0" y="60"/>
                  </a:cubicBezTo>
                  <a:cubicBezTo>
                    <a:pt x="0" y="0"/>
                    <a:pt x="0" y="0"/>
                    <a:pt x="0" y="0"/>
                  </a:cubicBezTo>
                  <a:lnTo>
                    <a:pt x="78" y="0"/>
                  </a:ln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6" name="Rectangle 15"/>
            <p:cNvSpPr>
              <a:spLocks noChangeArrowheads="1"/>
            </p:cNvSpPr>
            <p:nvPr/>
          </p:nvSpPr>
          <p:spPr bwMode="auto">
            <a:xfrm>
              <a:off x="4585" y="3924"/>
              <a:ext cx="53" cy="252"/>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7" name="Rectangle 16"/>
            <p:cNvSpPr>
              <a:spLocks noChangeArrowheads="1"/>
            </p:cNvSpPr>
            <p:nvPr/>
          </p:nvSpPr>
          <p:spPr bwMode="auto">
            <a:xfrm>
              <a:off x="4742" y="3924"/>
              <a:ext cx="53" cy="252"/>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8" name="Rectangle 17"/>
            <p:cNvSpPr>
              <a:spLocks noChangeArrowheads="1"/>
            </p:cNvSpPr>
            <p:nvPr/>
          </p:nvSpPr>
          <p:spPr bwMode="auto">
            <a:xfrm>
              <a:off x="4740" y="4045"/>
              <a:ext cx="55" cy="13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9" name="Rectangle 18"/>
            <p:cNvSpPr>
              <a:spLocks noChangeArrowheads="1"/>
            </p:cNvSpPr>
            <p:nvPr/>
          </p:nvSpPr>
          <p:spPr bwMode="auto">
            <a:xfrm>
              <a:off x="4740" y="4091"/>
              <a:ext cx="55"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0" name="Rectangle 19"/>
            <p:cNvSpPr>
              <a:spLocks noChangeArrowheads="1"/>
            </p:cNvSpPr>
            <p:nvPr/>
          </p:nvSpPr>
          <p:spPr bwMode="auto">
            <a:xfrm>
              <a:off x="4740" y="4065"/>
              <a:ext cx="55"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1" name="Rectangle 20"/>
            <p:cNvSpPr>
              <a:spLocks noChangeArrowheads="1"/>
            </p:cNvSpPr>
            <p:nvPr/>
          </p:nvSpPr>
          <p:spPr bwMode="auto">
            <a:xfrm>
              <a:off x="4585" y="4045"/>
              <a:ext cx="53" cy="13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2" name="Rectangle 21"/>
            <p:cNvSpPr>
              <a:spLocks noChangeArrowheads="1"/>
            </p:cNvSpPr>
            <p:nvPr/>
          </p:nvSpPr>
          <p:spPr bwMode="auto">
            <a:xfrm>
              <a:off x="4585" y="4091"/>
              <a:ext cx="53"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3" name="Rectangle 22"/>
            <p:cNvSpPr>
              <a:spLocks noChangeArrowheads="1"/>
            </p:cNvSpPr>
            <p:nvPr/>
          </p:nvSpPr>
          <p:spPr bwMode="auto">
            <a:xfrm>
              <a:off x="4585" y="4065"/>
              <a:ext cx="53"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4" name="Freeform 23"/>
            <p:cNvSpPr>
              <a:spLocks/>
            </p:cNvSpPr>
            <p:nvPr/>
          </p:nvSpPr>
          <p:spPr bwMode="auto">
            <a:xfrm>
              <a:off x="4583" y="3356"/>
              <a:ext cx="212" cy="374"/>
            </a:xfrm>
            <a:custGeom>
              <a:avLst/>
              <a:gdLst>
                <a:gd name="T0" fmla="*/ 84 w 104"/>
                <a:gd name="T1" fmla="*/ 88 h 186"/>
                <a:gd name="T2" fmla="*/ 84 w 104"/>
                <a:gd name="T3" fmla="*/ 0 h 186"/>
                <a:gd name="T4" fmla="*/ 69 w 104"/>
                <a:gd name="T5" fmla="*/ 0 h 186"/>
                <a:gd name="T6" fmla="*/ 52 w 104"/>
                <a:gd name="T7" fmla="*/ 16 h 186"/>
                <a:gd name="T8" fmla="*/ 36 w 104"/>
                <a:gd name="T9" fmla="*/ 0 h 186"/>
                <a:gd name="T10" fmla="*/ 19 w 104"/>
                <a:gd name="T11" fmla="*/ 0 h 186"/>
                <a:gd name="T12" fmla="*/ 19 w 104"/>
                <a:gd name="T13" fmla="*/ 88 h 186"/>
                <a:gd name="T14" fmla="*/ 0 w 104"/>
                <a:gd name="T15" fmla="*/ 119 h 186"/>
                <a:gd name="T16" fmla="*/ 0 w 104"/>
                <a:gd name="T17" fmla="*/ 186 h 186"/>
                <a:gd name="T18" fmla="*/ 104 w 104"/>
                <a:gd name="T19" fmla="*/ 186 h 186"/>
                <a:gd name="T20" fmla="*/ 104 w 104"/>
                <a:gd name="T21" fmla="*/ 120 h 186"/>
                <a:gd name="T22" fmla="*/ 84 w 104"/>
                <a:gd name="T23" fmla="*/ 8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86">
                  <a:moveTo>
                    <a:pt x="84" y="88"/>
                  </a:moveTo>
                  <a:cubicBezTo>
                    <a:pt x="84" y="0"/>
                    <a:pt x="84" y="0"/>
                    <a:pt x="84" y="0"/>
                  </a:cubicBezTo>
                  <a:cubicBezTo>
                    <a:pt x="69" y="0"/>
                    <a:pt x="69" y="0"/>
                    <a:pt x="69" y="0"/>
                  </a:cubicBezTo>
                  <a:cubicBezTo>
                    <a:pt x="69" y="9"/>
                    <a:pt x="61" y="16"/>
                    <a:pt x="52" y="16"/>
                  </a:cubicBezTo>
                  <a:cubicBezTo>
                    <a:pt x="43" y="16"/>
                    <a:pt x="36" y="9"/>
                    <a:pt x="36" y="0"/>
                  </a:cubicBezTo>
                  <a:cubicBezTo>
                    <a:pt x="19" y="0"/>
                    <a:pt x="19" y="0"/>
                    <a:pt x="19" y="0"/>
                  </a:cubicBezTo>
                  <a:cubicBezTo>
                    <a:pt x="19" y="88"/>
                    <a:pt x="19" y="88"/>
                    <a:pt x="19" y="88"/>
                  </a:cubicBezTo>
                  <a:cubicBezTo>
                    <a:pt x="19" y="102"/>
                    <a:pt x="12" y="113"/>
                    <a:pt x="0" y="119"/>
                  </a:cubicBezTo>
                  <a:cubicBezTo>
                    <a:pt x="0" y="186"/>
                    <a:pt x="0" y="186"/>
                    <a:pt x="0" y="186"/>
                  </a:cubicBezTo>
                  <a:cubicBezTo>
                    <a:pt x="104" y="186"/>
                    <a:pt x="104" y="186"/>
                    <a:pt x="104" y="186"/>
                  </a:cubicBezTo>
                  <a:cubicBezTo>
                    <a:pt x="104" y="120"/>
                    <a:pt x="104" y="120"/>
                    <a:pt x="104" y="120"/>
                  </a:cubicBezTo>
                  <a:cubicBezTo>
                    <a:pt x="92" y="114"/>
                    <a:pt x="84" y="102"/>
                    <a:pt x="84" y="88"/>
                  </a:cubicBez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5" name="Freeform 24"/>
            <p:cNvSpPr>
              <a:spLocks/>
            </p:cNvSpPr>
            <p:nvPr/>
          </p:nvSpPr>
          <p:spPr bwMode="auto">
            <a:xfrm>
              <a:off x="4787" y="2931"/>
              <a:ext cx="66" cy="495"/>
            </a:xfrm>
            <a:custGeom>
              <a:avLst/>
              <a:gdLst>
                <a:gd name="T0" fmla="*/ 18 w 32"/>
                <a:gd name="T1" fmla="*/ 0 h 246"/>
                <a:gd name="T2" fmla="*/ 4 w 32"/>
                <a:gd name="T3" fmla="*/ 14 h 246"/>
                <a:gd name="T4" fmla="*/ 4 w 32"/>
                <a:gd name="T5" fmla="*/ 210 h 246"/>
                <a:gd name="T6" fmla="*/ 0 w 32"/>
                <a:gd name="T7" fmla="*/ 228 h 246"/>
                <a:gd name="T8" fmla="*/ 4 w 32"/>
                <a:gd name="T9" fmla="*/ 246 h 246"/>
                <a:gd name="T10" fmla="*/ 32 w 32"/>
                <a:gd name="T11" fmla="*/ 218 h 246"/>
                <a:gd name="T12" fmla="*/ 32 w 32"/>
                <a:gd name="T13" fmla="*/ 14 h 246"/>
                <a:gd name="T14" fmla="*/ 18 w 32"/>
                <a:gd name="T15" fmla="*/ 0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46">
                  <a:moveTo>
                    <a:pt x="18" y="0"/>
                  </a:moveTo>
                  <a:cubicBezTo>
                    <a:pt x="11" y="0"/>
                    <a:pt x="4" y="6"/>
                    <a:pt x="4" y="14"/>
                  </a:cubicBezTo>
                  <a:cubicBezTo>
                    <a:pt x="4" y="210"/>
                    <a:pt x="4" y="210"/>
                    <a:pt x="4" y="210"/>
                  </a:cubicBezTo>
                  <a:cubicBezTo>
                    <a:pt x="0" y="228"/>
                    <a:pt x="0" y="228"/>
                    <a:pt x="0" y="228"/>
                  </a:cubicBezTo>
                  <a:cubicBezTo>
                    <a:pt x="4" y="246"/>
                    <a:pt x="4" y="246"/>
                    <a:pt x="4" y="246"/>
                  </a:cubicBezTo>
                  <a:cubicBezTo>
                    <a:pt x="20" y="246"/>
                    <a:pt x="32" y="234"/>
                    <a:pt x="32" y="218"/>
                  </a:cubicBezTo>
                  <a:cubicBezTo>
                    <a:pt x="32" y="14"/>
                    <a:pt x="32" y="14"/>
                    <a:pt x="32" y="14"/>
                  </a:cubicBezTo>
                  <a:cubicBezTo>
                    <a:pt x="32" y="6"/>
                    <a:pt x="26" y="0"/>
                    <a:pt x="18" y="0"/>
                  </a:cubicBez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6" name="Freeform 25"/>
            <p:cNvSpPr>
              <a:spLocks/>
            </p:cNvSpPr>
            <p:nvPr/>
          </p:nvSpPr>
          <p:spPr bwMode="auto">
            <a:xfrm>
              <a:off x="4526" y="2931"/>
              <a:ext cx="65" cy="495"/>
            </a:xfrm>
            <a:custGeom>
              <a:avLst/>
              <a:gdLst>
                <a:gd name="T0" fmla="*/ 14 w 32"/>
                <a:gd name="T1" fmla="*/ 0 h 246"/>
                <a:gd name="T2" fmla="*/ 28 w 32"/>
                <a:gd name="T3" fmla="*/ 14 h 246"/>
                <a:gd name="T4" fmla="*/ 28 w 32"/>
                <a:gd name="T5" fmla="*/ 211 h 246"/>
                <a:gd name="T6" fmla="*/ 32 w 32"/>
                <a:gd name="T7" fmla="*/ 227 h 246"/>
                <a:gd name="T8" fmla="*/ 28 w 32"/>
                <a:gd name="T9" fmla="*/ 246 h 246"/>
                <a:gd name="T10" fmla="*/ 0 w 32"/>
                <a:gd name="T11" fmla="*/ 218 h 246"/>
                <a:gd name="T12" fmla="*/ 0 w 32"/>
                <a:gd name="T13" fmla="*/ 14 h 246"/>
                <a:gd name="T14" fmla="*/ 14 w 32"/>
                <a:gd name="T15" fmla="*/ 0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46">
                  <a:moveTo>
                    <a:pt x="14" y="0"/>
                  </a:moveTo>
                  <a:cubicBezTo>
                    <a:pt x="22" y="0"/>
                    <a:pt x="28" y="6"/>
                    <a:pt x="28" y="14"/>
                  </a:cubicBezTo>
                  <a:cubicBezTo>
                    <a:pt x="28" y="211"/>
                    <a:pt x="28" y="211"/>
                    <a:pt x="28" y="211"/>
                  </a:cubicBezTo>
                  <a:cubicBezTo>
                    <a:pt x="32" y="227"/>
                    <a:pt x="32" y="227"/>
                    <a:pt x="32" y="227"/>
                  </a:cubicBezTo>
                  <a:cubicBezTo>
                    <a:pt x="28" y="246"/>
                    <a:pt x="28" y="246"/>
                    <a:pt x="28" y="246"/>
                  </a:cubicBezTo>
                  <a:cubicBezTo>
                    <a:pt x="13" y="246"/>
                    <a:pt x="0" y="234"/>
                    <a:pt x="0" y="218"/>
                  </a:cubicBezTo>
                  <a:cubicBezTo>
                    <a:pt x="0" y="14"/>
                    <a:pt x="0" y="14"/>
                    <a:pt x="0" y="14"/>
                  </a:cubicBezTo>
                  <a:cubicBezTo>
                    <a:pt x="0" y="6"/>
                    <a:pt x="7" y="0"/>
                    <a:pt x="14" y="0"/>
                  </a:cubicBez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7" name="Oval 26"/>
            <p:cNvSpPr>
              <a:spLocks noChangeArrowheads="1"/>
            </p:cNvSpPr>
            <p:nvPr/>
          </p:nvSpPr>
          <p:spPr bwMode="auto">
            <a:xfrm>
              <a:off x="4630" y="3231"/>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8" name="Oval 27"/>
            <p:cNvSpPr>
              <a:spLocks noChangeArrowheads="1"/>
            </p:cNvSpPr>
            <p:nvPr/>
          </p:nvSpPr>
          <p:spPr bwMode="auto">
            <a:xfrm>
              <a:off x="4740" y="3231"/>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9" name="Freeform 28"/>
            <p:cNvSpPr>
              <a:spLocks/>
            </p:cNvSpPr>
            <p:nvPr/>
          </p:nvSpPr>
          <p:spPr bwMode="auto">
            <a:xfrm>
              <a:off x="4677" y="3259"/>
              <a:ext cx="27" cy="12"/>
            </a:xfrm>
            <a:custGeom>
              <a:avLst/>
              <a:gdLst>
                <a:gd name="T0" fmla="*/ 0 w 13"/>
                <a:gd name="T1" fmla="*/ 0 h 6"/>
                <a:gd name="T2" fmla="*/ 6 w 13"/>
                <a:gd name="T3" fmla="*/ 6 h 6"/>
                <a:gd name="T4" fmla="*/ 13 w 13"/>
                <a:gd name="T5" fmla="*/ 0 h 6"/>
                <a:gd name="T6" fmla="*/ 0 w 13"/>
                <a:gd name="T7" fmla="*/ 0 h 6"/>
              </a:gdLst>
              <a:ahLst/>
              <a:cxnLst>
                <a:cxn ang="0">
                  <a:pos x="T0" y="T1"/>
                </a:cxn>
                <a:cxn ang="0">
                  <a:pos x="T2" y="T3"/>
                </a:cxn>
                <a:cxn ang="0">
                  <a:pos x="T4" y="T5"/>
                </a:cxn>
                <a:cxn ang="0">
                  <a:pos x="T6" y="T7"/>
                </a:cxn>
              </a:cxnLst>
              <a:rect l="0" t="0" r="r" b="b"/>
              <a:pathLst>
                <a:path w="13" h="6">
                  <a:moveTo>
                    <a:pt x="0" y="0"/>
                  </a:moveTo>
                  <a:cubicBezTo>
                    <a:pt x="0" y="4"/>
                    <a:pt x="3" y="6"/>
                    <a:pt x="6" y="6"/>
                  </a:cubicBezTo>
                  <a:cubicBezTo>
                    <a:pt x="9" y="6"/>
                    <a:pt x="12" y="4"/>
                    <a:pt x="13" y="0"/>
                  </a:cubicBezTo>
                  <a:lnTo>
                    <a:pt x="0" y="0"/>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40" name="Line 29"/>
            <p:cNvSpPr>
              <a:spLocks noChangeShapeType="1"/>
            </p:cNvSpPr>
            <p:nvPr/>
          </p:nvSpPr>
          <p:spPr bwMode="auto">
            <a:xfrm>
              <a:off x="4673" y="3293"/>
              <a:ext cx="33" cy="0"/>
            </a:xfrm>
            <a:prstGeom prst="line">
              <a:avLst/>
            </a:prstGeom>
            <a:noFill/>
            <a:ln w="952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1800"/>
            </a:p>
          </p:txBody>
        </p:sp>
      </p:grpSp>
      <p:pic>
        <p:nvPicPr>
          <p:cNvPr id="41" name="Picture 40"/>
          <p:cNvPicPr>
            <a:picLocks noChangeAspect="1"/>
          </p:cNvPicPr>
          <p:nvPr userDrawn="1"/>
        </p:nvPicPr>
        <p:blipFill>
          <a:blip r:embed="rId5"/>
          <a:stretch>
            <a:fillRect/>
          </a:stretch>
        </p:blipFill>
        <p:spPr>
          <a:xfrm>
            <a:off x="8495163" y="2633167"/>
            <a:ext cx="3133712" cy="1948754"/>
          </a:xfrm>
          <a:prstGeom prst="rect">
            <a:avLst/>
          </a:prstGeom>
        </p:spPr>
      </p:pic>
      <p:pic>
        <p:nvPicPr>
          <p:cNvPr id="42" name="Picture 41"/>
          <p:cNvPicPr>
            <a:picLocks noChangeAspect="1"/>
          </p:cNvPicPr>
          <p:nvPr userDrawn="1"/>
        </p:nvPicPr>
        <p:blipFill>
          <a:blip r:embed="rId6"/>
          <a:stretch>
            <a:fillRect/>
          </a:stretch>
        </p:blipFill>
        <p:spPr>
          <a:xfrm>
            <a:off x="9367413" y="1334083"/>
            <a:ext cx="2125201" cy="777339"/>
          </a:xfrm>
          <a:prstGeom prst="rect">
            <a:avLst/>
          </a:prstGeom>
        </p:spPr>
      </p:pic>
      <p:pic>
        <p:nvPicPr>
          <p:cNvPr id="43" name="Picture 42"/>
          <p:cNvPicPr>
            <a:picLocks noChangeAspect="1"/>
          </p:cNvPicPr>
          <p:nvPr userDrawn="1"/>
        </p:nvPicPr>
        <p:blipFill>
          <a:blip r:embed="rId7"/>
          <a:stretch>
            <a:fillRect/>
          </a:stretch>
        </p:blipFill>
        <p:spPr>
          <a:xfrm>
            <a:off x="8867211" y="2777182"/>
            <a:ext cx="2357527" cy="1429121"/>
          </a:xfrm>
          <a:prstGeom prst="rect">
            <a:avLst/>
          </a:prstGeom>
        </p:spPr>
      </p:pic>
      <p:pic>
        <p:nvPicPr>
          <p:cNvPr id="44" name="Picture 43"/>
          <p:cNvPicPr>
            <a:picLocks noChangeAspect="1"/>
          </p:cNvPicPr>
          <p:nvPr userDrawn="1"/>
        </p:nvPicPr>
        <p:blipFill>
          <a:blip r:embed="rId8"/>
          <a:stretch>
            <a:fillRect/>
          </a:stretch>
        </p:blipFill>
        <p:spPr>
          <a:xfrm>
            <a:off x="8650670" y="472927"/>
            <a:ext cx="716743" cy="1019367"/>
          </a:xfrm>
          <a:prstGeom prst="rect">
            <a:avLst/>
          </a:prstGeom>
        </p:spPr>
      </p:pic>
      <p:sp>
        <p:nvSpPr>
          <p:cNvPr id="2" name="Rectangle 1"/>
          <p:cNvSpPr/>
          <p:nvPr userDrawn="1"/>
        </p:nvSpPr>
        <p:spPr bwMode="auto">
          <a:xfrm>
            <a:off x="10136078" y="3065215"/>
            <a:ext cx="149225" cy="216024"/>
          </a:xfrm>
          <a:prstGeom prst="rect">
            <a:avLst/>
          </a:prstGeom>
          <a:solidFill>
            <a:srgbClr val="55C6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497315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69411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83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34519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368084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73212"/>
          </a:xfrm>
        </p:spPr>
        <p:txBody>
          <a:bodyPr wrap="square">
            <a:spAutoFit/>
          </a:bodyPr>
          <a:lstStyle>
            <a:lvl1pPr marL="0" indent="0">
              <a:spcBef>
                <a:spcPts val="1224"/>
              </a:spcBef>
              <a:buClr>
                <a:schemeClr val="tx1"/>
              </a:buClr>
              <a:buFont typeface="Wingdings" pitchFamily="2" charset="2"/>
              <a:buNone/>
              <a:defRPr sz="35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73212"/>
          </a:xfrm>
        </p:spPr>
        <p:txBody>
          <a:bodyPr wrap="square">
            <a:spAutoFit/>
          </a:bodyPr>
          <a:lstStyle>
            <a:lvl1pPr marL="0" indent="0">
              <a:spcBef>
                <a:spcPts val="1224"/>
              </a:spcBef>
              <a:buClr>
                <a:schemeClr val="tx1"/>
              </a:buClr>
              <a:buFont typeface="Wingdings" pitchFamily="2" charset="2"/>
              <a:buNone/>
              <a:defRPr sz="35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8067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73212"/>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73212"/>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023697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633425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51928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859933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198"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4"/>
            <a:ext cx="10058401" cy="1829593"/>
          </a:xfrm>
          <a:noFill/>
        </p:spPr>
        <p:txBody>
          <a:bodyPr lIns="182880" tIns="146304" rIns="182880" bIns="146304">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84627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198"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9369475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484206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979442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266477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599039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9187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47960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8107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100816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92889"/>
            <a:ext cx="11856403"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1"/>
            <a:ext cx="3288506" cy="704444"/>
          </a:xfrm>
          <a:prstGeom prst="rect">
            <a:avLst/>
          </a:prstGeom>
        </p:spPr>
      </p:pic>
    </p:spTree>
    <p:extLst>
      <p:ext uri="{BB962C8B-B14F-4D97-AF65-F5344CB8AC3E}">
        <p14:creationId xmlns:p14="http://schemas.microsoft.com/office/powerpoint/2010/main" val="413794405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936750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347346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425795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2540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49523834"/>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2.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theme" Target="../theme/theme3.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9" r:id="rId2"/>
    <p:sldLayoutId id="2147484573" r:id="rId3"/>
    <p:sldLayoutId id="2147484576" r:id="rId4"/>
    <p:sldLayoutId id="2147484580" r:id="rId5"/>
    <p:sldLayoutId id="2147484583" r:id="rId6"/>
    <p:sldLayoutId id="2147484584" r:id="rId7"/>
    <p:sldLayoutId id="2147484585" r:id="rId8"/>
    <p:sldLayoutId id="2147484587" r:id="rId9"/>
    <p:sldLayoutId id="2147484588" r:id="rId1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3653921829"/>
      </p:ext>
    </p:extLst>
  </p:cSld>
  <p:clrMap bg1="lt1" tx1="dk1" bg2="lt2" tx2="dk2" accent1="accent1" accent2="accent2" accent3="accent3" accent4="accent4" accent5="accent5" accent6="accent6" hlink="hlink" folHlink="folHlink"/>
  <p:sldLayoutIdLst>
    <p:sldLayoutId id="2147484590" r:id="rId1"/>
    <p:sldLayoutId id="2147484591" r:id="rId2"/>
    <p:sldLayoutId id="2147484592" r:id="rId3"/>
    <p:sldLayoutId id="2147484593" r:id="rId4"/>
    <p:sldLayoutId id="2147484594" r:id="rId5"/>
    <p:sldLayoutId id="2147484595" r:id="rId6"/>
    <p:sldLayoutId id="2147484596" r:id="rId7"/>
    <p:sldLayoutId id="2147484597" r:id="rId8"/>
    <p:sldLayoutId id="2147484598" r:id="rId9"/>
    <p:sldLayoutId id="2147484599" r:id="rId10"/>
    <p:sldLayoutId id="2147484600" r:id="rId11"/>
    <p:sldLayoutId id="2147484601" r:id="rId12"/>
    <p:sldLayoutId id="2147484602" r:id="rId13"/>
    <p:sldLayoutId id="2147484603" r:id="rId14"/>
    <p:sldLayoutId id="2147484604" r:id="rId15"/>
    <p:sldLayoutId id="2147484605" r:id="rId16"/>
    <p:sldLayoutId id="2147484606" r:id="rId17"/>
    <p:sldLayoutId id="2147484607" r:id="rId18"/>
    <p:sldLayoutId id="2147484608" r:id="rId19"/>
    <p:sldLayoutId id="2147484609" r:id="rId20"/>
    <p:sldLayoutId id="2147484610" r:id="rId21"/>
    <p:sldLayoutId id="2147484611" r:id="rId22"/>
    <p:sldLayoutId id="2147484612" r:id="rId23"/>
    <p:sldLayoutId id="2147484613" r:id="rId24"/>
    <p:sldLayoutId id="2147484614" r:id="rId25"/>
  </p:sldLayoutIdLst>
  <p:transition>
    <p:fade/>
  </p:transition>
  <p:hf sldNum="0" hdr="0" ftr="0" dt="0"/>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9.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png"/><Relationship Id="rId9"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9.tif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9.tif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Overview and Tools</a:t>
            </a:r>
          </a:p>
        </p:txBody>
      </p:sp>
      <p:sp>
        <p:nvSpPr>
          <p:cNvPr id="5" name="Text Placeholder 4"/>
          <p:cNvSpPr>
            <a:spLocks noGrp="1"/>
          </p:cNvSpPr>
          <p:nvPr>
            <p:ph type="body" sz="quarter" idx="12"/>
          </p:nvPr>
        </p:nvSpPr>
        <p:spPr/>
        <p:txBody>
          <a:bodyPr/>
          <a:lstStyle/>
          <a:p>
            <a:endParaRPr lang="en-US" dirty="0"/>
          </a:p>
        </p:txBody>
      </p:sp>
      <p:sp>
        <p:nvSpPr>
          <p:cNvPr id="2" name="Text Placeholder 1"/>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8426" y="1337329"/>
            <a:ext cx="12207520" cy="5471832"/>
          </a:xfrm>
          <a:prstGeom prst="rect">
            <a:avLst/>
          </a:prstGeom>
        </p:spPr>
      </p:pic>
      <p:sp>
        <p:nvSpPr>
          <p:cNvPr id="7" name="Title 6"/>
          <p:cNvSpPr>
            <a:spLocks noGrp="1"/>
          </p:cNvSpPr>
          <p:nvPr>
            <p:ph type="title"/>
          </p:nvPr>
        </p:nvSpPr>
        <p:spPr/>
        <p:txBody>
          <a:bodyPr/>
          <a:lstStyle/>
          <a:p>
            <a:r>
              <a:rPr lang="en-US" dirty="0"/>
              <a:t>.NET Open Source Contributions as of 2017</a:t>
            </a:r>
          </a:p>
        </p:txBody>
      </p:sp>
    </p:spTree>
    <p:extLst>
      <p:ext uri="{BB962C8B-B14F-4D97-AF65-F5344CB8AC3E}">
        <p14:creationId xmlns:p14="http://schemas.microsoft.com/office/powerpoint/2010/main" val="141114084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9406489" y="1517506"/>
            <a:ext cx="2246443" cy="1877503"/>
          </a:xfrm>
          <a:prstGeom prst="rect">
            <a:avLst/>
          </a:prstGeom>
        </p:spPr>
      </p:pic>
      <p:sp>
        <p:nvSpPr>
          <p:cNvPr id="6" name="Rectangle 5"/>
          <p:cNvSpPr/>
          <p:nvPr/>
        </p:nvSpPr>
        <p:spPr>
          <a:xfrm>
            <a:off x="2646" y="994"/>
            <a:ext cx="3888535" cy="699254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49">
              <a:defRPr/>
            </a:pPr>
            <a:endParaRPr lang="en-GB" sz="1836" kern="0">
              <a:solidFill>
                <a:sysClr val="windowText" lastClr="000000"/>
              </a:solidFill>
              <a:latin typeface="Segoe UI"/>
            </a:endParaRPr>
          </a:p>
        </p:txBody>
      </p:sp>
      <p:sp>
        <p:nvSpPr>
          <p:cNvPr id="2" name="Title 1"/>
          <p:cNvSpPr>
            <a:spLocks noGrp="1"/>
          </p:cNvSpPr>
          <p:nvPr>
            <p:ph type="title" idx="4294967295"/>
          </p:nvPr>
        </p:nvSpPr>
        <p:spPr>
          <a:xfrm>
            <a:off x="191454" y="1749358"/>
            <a:ext cx="3297645" cy="2512492"/>
          </a:xfrm>
        </p:spPr>
        <p:txBody>
          <a:bodyPr>
            <a:normAutofit/>
          </a:bodyPr>
          <a:lstStyle/>
          <a:p>
            <a:r>
              <a:rPr lang="en-US" sz="5505" dirty="0">
                <a:solidFill>
                  <a:schemeClr val="bg1"/>
                </a:solidFill>
                <a:latin typeface="Segoe UI Light" panose="020B0502040204020203" pitchFamily="34" charset="0"/>
                <a:cs typeface="Segoe UI Light" panose="020B0502040204020203" pitchFamily="34" charset="0"/>
              </a:rPr>
              <a:t>Technical Steering Group</a:t>
            </a:r>
            <a:endParaRPr lang="en-GB" sz="5505" dirty="0">
              <a:solidFill>
                <a:schemeClr val="bg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4294967295"/>
          </p:nvPr>
        </p:nvSpPr>
        <p:spPr>
          <a:xfrm>
            <a:off x="4452048" y="405215"/>
            <a:ext cx="7982663" cy="1494221"/>
          </a:xfrm>
        </p:spPr>
        <p:txBody>
          <a:bodyPr>
            <a:normAutofit/>
          </a:bodyPr>
          <a:lstStyle/>
          <a:p>
            <a:pPr marL="0" indent="0">
              <a:buNone/>
            </a:pPr>
            <a:r>
              <a:rPr lang="en-US" sz="3264" dirty="0">
                <a:latin typeface="Segoe UI" panose="020B0502040204020203" pitchFamily="34" charset="0"/>
                <a:cs typeface="Segoe UI" panose="020B0502040204020203" pitchFamily="34" charset="0"/>
              </a:rPr>
              <a:t>The following companies are helping to drive the future of .NET</a:t>
            </a:r>
            <a:endParaRPr lang="en-GB" sz="3264" dirty="0">
              <a:latin typeface="Segoe UI" panose="020B0502040204020203" pitchFamily="34" charset="0"/>
              <a:cs typeface="Segoe UI" panose="020B0502040204020203" pitchFamily="34" charset="0"/>
            </a:endParaRPr>
          </a:p>
        </p:txBody>
      </p:sp>
      <p:pic>
        <p:nvPicPr>
          <p:cNvPr id="8" name="Picture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98061" y="403756"/>
            <a:ext cx="2592356" cy="94283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15839" y="3888810"/>
            <a:ext cx="2491997" cy="906851"/>
          </a:xfrm>
          <a:prstGeom prst="rect">
            <a:avLst/>
          </a:prstGeom>
        </p:spPr>
      </p:pic>
      <p:pic>
        <p:nvPicPr>
          <p:cNvPr id="14" name="Picture 13"/>
          <p:cNvPicPr>
            <a:picLocks noChangeAspect="1"/>
          </p:cNvPicPr>
          <p:nvPr/>
        </p:nvPicPr>
        <p:blipFill>
          <a:blip r:embed="rId6"/>
          <a:stretch>
            <a:fillRect/>
          </a:stretch>
        </p:blipFill>
        <p:spPr>
          <a:xfrm>
            <a:off x="4370989" y="1899007"/>
            <a:ext cx="4555692" cy="1406816"/>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81290" y="3395008"/>
            <a:ext cx="5150168" cy="1894456"/>
          </a:xfrm>
          <a:prstGeom prst="rect">
            <a:avLst/>
          </a:prstGeom>
        </p:spPr>
      </p:pic>
      <p:pic>
        <p:nvPicPr>
          <p:cNvPr id="1028" name="Picture 4" descr="http://logok.org/wp-content/uploads/2014/07/Samsung-logo-2015-Nobg.png"/>
          <p:cNvPicPr>
            <a:picLocks noChangeAspect="1" noChangeArrowheads="1"/>
          </p:cNvPicPr>
          <p:nvPr/>
        </p:nvPicPr>
        <p:blipFill rotWithShape="1">
          <a:blip r:embed="rId8">
            <a:extLst>
              <a:ext uri="{28A0092B-C50C-407E-A947-70E740481C1C}">
                <a14:useLocalDpi xmlns:a14="http://schemas.microsoft.com/office/drawing/2010/main" val="0"/>
              </a:ext>
            </a:extLst>
          </a:blip>
          <a:srcRect l="4214" t="38975" r="4216" b="38535"/>
          <a:stretch/>
        </p:blipFill>
        <p:spPr bwMode="auto">
          <a:xfrm>
            <a:off x="4370989" y="5464395"/>
            <a:ext cx="3860053" cy="711040"/>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40837" y="5413485"/>
            <a:ext cx="2642001" cy="893618"/>
          </a:xfrm>
          <a:prstGeom prst="rect">
            <a:avLst/>
          </a:prstGeom>
        </p:spPr>
      </p:pic>
    </p:spTree>
    <p:extLst>
      <p:ext uri="{BB962C8B-B14F-4D97-AF65-F5344CB8AC3E}">
        <p14:creationId xmlns:p14="http://schemas.microsoft.com/office/powerpoint/2010/main" val="2579424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fade">
                                      <p:cBhvr>
                                        <p:cTn id="31" dur="1000"/>
                                        <p:tgtEl>
                                          <p:spTgt spid="1028"/>
                                        </p:tgtEl>
                                      </p:cBhvr>
                                    </p:animEffect>
                                    <p:anim calcmode="lin" valueType="num">
                                      <p:cBhvr>
                                        <p:cTn id="32" dur="1000" fill="hold"/>
                                        <p:tgtEl>
                                          <p:spTgt spid="1028"/>
                                        </p:tgtEl>
                                        <p:attrNameLst>
                                          <p:attrName>ppt_x</p:attrName>
                                        </p:attrNameLst>
                                      </p:cBhvr>
                                      <p:tavLst>
                                        <p:tav tm="0">
                                          <p:val>
                                            <p:strVal val="#ppt_x"/>
                                          </p:val>
                                        </p:tav>
                                        <p:tav tm="100000">
                                          <p:val>
                                            <p:strVal val="#ppt_x"/>
                                          </p:val>
                                        </p:tav>
                                      </p:tavLst>
                                    </p:anim>
                                    <p:anim calcmode="lin" valueType="num">
                                      <p:cBhvr>
                                        <p:cTn id="33" dur="1000" fill="hold"/>
                                        <p:tgtEl>
                                          <p:spTgt spid="1028"/>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product shape</a:t>
            </a:r>
            <a:endParaRPr lang="en-US" sz="7200" dirty="0"/>
          </a:p>
        </p:txBody>
      </p:sp>
    </p:spTree>
    <p:extLst>
      <p:ext uri="{BB962C8B-B14F-4D97-AF65-F5344CB8AC3E}">
        <p14:creationId xmlns:p14="http://schemas.microsoft.com/office/powerpoint/2010/main" val="209724115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.NET Core Distributions </a:t>
            </a:r>
          </a:p>
        </p:txBody>
      </p:sp>
      <p:sp>
        <p:nvSpPr>
          <p:cNvPr id="3" name="Rounded Rectangle 2"/>
          <p:cNvSpPr/>
          <p:nvPr/>
        </p:nvSpPr>
        <p:spPr bwMode="auto">
          <a:xfrm>
            <a:off x="1554848" y="2261218"/>
            <a:ext cx="3200365" cy="2651731"/>
          </a:xfrm>
          <a:prstGeom prst="roundRect">
            <a:avLst>
              <a:gd name="adj" fmla="val 0"/>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.NET Core </a:t>
            </a:r>
          </a:p>
          <a:p>
            <a:pPr algn="ctr" defTabSz="932472" fontAlgn="base">
              <a:spcBef>
                <a:spcPct val="0"/>
              </a:spcBef>
              <a:spcAft>
                <a:spcPct val="0"/>
              </a:spcAft>
            </a:pPr>
            <a:r>
              <a:rPr lang="en-US" sz="6000" dirty="0">
                <a:gradFill>
                  <a:gsLst>
                    <a:gs pos="5439">
                      <a:srgbClr val="F8F8F8"/>
                    </a:gs>
                    <a:gs pos="10000">
                      <a:srgbClr val="F8F8F8"/>
                    </a:gs>
                  </a:gsLst>
                  <a:lin ang="5400000" scaled="0"/>
                </a:gradFill>
              </a:rPr>
              <a:t>SDK</a:t>
            </a:r>
          </a:p>
        </p:txBody>
      </p:sp>
      <p:sp>
        <p:nvSpPr>
          <p:cNvPr id="5" name="Rounded Rectangle 4"/>
          <p:cNvSpPr/>
          <p:nvPr/>
        </p:nvSpPr>
        <p:spPr bwMode="auto">
          <a:xfrm>
            <a:off x="7224066" y="2261219"/>
            <a:ext cx="3200365" cy="2651731"/>
          </a:xfrm>
          <a:prstGeom prst="roundRect">
            <a:avLst>
              <a:gd name="adj" fmla="val 0"/>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.NET Core Runtime</a:t>
            </a:r>
          </a:p>
        </p:txBody>
      </p:sp>
      <p:sp>
        <p:nvSpPr>
          <p:cNvPr id="8" name="Cross 7"/>
          <p:cNvSpPr/>
          <p:nvPr/>
        </p:nvSpPr>
        <p:spPr bwMode="auto">
          <a:xfrm>
            <a:off x="5513783" y="3129883"/>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330561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.NET Core Runtime Deployment Options</a:t>
            </a:r>
          </a:p>
        </p:txBody>
      </p:sp>
      <p:sp>
        <p:nvSpPr>
          <p:cNvPr id="3" name="Rounded Rectangle 2"/>
          <p:cNvSpPr/>
          <p:nvPr/>
        </p:nvSpPr>
        <p:spPr bwMode="auto">
          <a:xfrm>
            <a:off x="1554848" y="2261218"/>
            <a:ext cx="3200365" cy="2651731"/>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500" dirty="0">
                <a:gradFill>
                  <a:gsLst>
                    <a:gs pos="5439">
                      <a:srgbClr val="F8F8F8"/>
                    </a:gs>
                    <a:gs pos="10000">
                      <a:srgbClr val="F8F8F8"/>
                    </a:gs>
                  </a:gsLst>
                  <a:lin ang="5400000" scaled="0"/>
                </a:gradFill>
              </a:rPr>
              <a:t>Global</a:t>
            </a:r>
          </a:p>
          <a:p>
            <a:pPr algn="ctr" defTabSz="932472" fontAlgn="base">
              <a:spcBef>
                <a:spcPct val="0"/>
              </a:spcBef>
              <a:spcAft>
                <a:spcPct val="0"/>
              </a:spcAft>
            </a:pPr>
            <a:r>
              <a:rPr lang="en-US" sz="5500" dirty="0">
                <a:gradFill>
                  <a:gsLst>
                    <a:gs pos="5439">
                      <a:srgbClr val="F8F8F8"/>
                    </a:gs>
                    <a:gs pos="10000">
                      <a:srgbClr val="F8F8F8"/>
                    </a:gs>
                  </a:gsLst>
                  <a:lin ang="5400000" scaled="0"/>
                </a:gradFill>
              </a:rPr>
              <a:t>Install</a:t>
            </a:r>
          </a:p>
        </p:txBody>
      </p:sp>
      <p:sp>
        <p:nvSpPr>
          <p:cNvPr id="5" name="Rounded Rectangle 4"/>
          <p:cNvSpPr/>
          <p:nvPr/>
        </p:nvSpPr>
        <p:spPr bwMode="auto">
          <a:xfrm>
            <a:off x="7224066" y="2261219"/>
            <a:ext cx="3200365" cy="2651731"/>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000" dirty="0">
                <a:gradFill>
                  <a:gsLst>
                    <a:gs pos="5439">
                      <a:srgbClr val="F8F8F8"/>
                    </a:gs>
                    <a:gs pos="10000">
                      <a:srgbClr val="F8F8F8"/>
                    </a:gs>
                  </a:gsLst>
                  <a:lin ang="5400000" scaled="0"/>
                </a:gradFill>
              </a:rPr>
              <a:t>With App</a:t>
            </a:r>
          </a:p>
        </p:txBody>
      </p:sp>
      <p:sp>
        <p:nvSpPr>
          <p:cNvPr id="8" name="Cross 7"/>
          <p:cNvSpPr/>
          <p:nvPr/>
        </p:nvSpPr>
        <p:spPr bwMode="auto">
          <a:xfrm>
            <a:off x="5513783" y="3129883"/>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995510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Workloads</a:t>
            </a:r>
          </a:p>
        </p:txBody>
      </p:sp>
      <p:sp>
        <p:nvSpPr>
          <p:cNvPr id="3" name="Rounded Rectangle 2"/>
          <p:cNvSpPr/>
          <p:nvPr/>
        </p:nvSpPr>
        <p:spPr bwMode="auto">
          <a:xfrm>
            <a:off x="1554848" y="2261218"/>
            <a:ext cx="3200365" cy="2651731"/>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Web</a:t>
            </a:r>
          </a:p>
        </p:txBody>
      </p:sp>
      <p:sp>
        <p:nvSpPr>
          <p:cNvPr id="5" name="Rounded Rectangle 4"/>
          <p:cNvSpPr/>
          <p:nvPr/>
        </p:nvSpPr>
        <p:spPr bwMode="auto">
          <a:xfrm>
            <a:off x="7224066" y="2261219"/>
            <a:ext cx="3200365" cy="2651731"/>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Console</a:t>
            </a:r>
          </a:p>
        </p:txBody>
      </p:sp>
      <p:sp>
        <p:nvSpPr>
          <p:cNvPr id="8" name="Cross 7"/>
          <p:cNvSpPr/>
          <p:nvPr/>
        </p:nvSpPr>
        <p:spPr bwMode="auto">
          <a:xfrm>
            <a:off x="5513783" y="3129883"/>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600392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APIs</a:t>
            </a:r>
          </a:p>
        </p:txBody>
      </p:sp>
      <p:sp>
        <p:nvSpPr>
          <p:cNvPr id="3" name="Rounded Rectangle 2"/>
          <p:cNvSpPr/>
          <p:nvPr/>
        </p:nvSpPr>
        <p:spPr bwMode="auto">
          <a:xfrm>
            <a:off x="1554848" y="2261218"/>
            <a:ext cx="3200365" cy="2651731"/>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.NET Core 1.0</a:t>
            </a:r>
          </a:p>
          <a:p>
            <a:pPr algn="ctr" defTabSz="932472" fontAlgn="base">
              <a:spcBef>
                <a:spcPct val="0"/>
              </a:spcBef>
              <a:spcAft>
                <a:spcPct val="0"/>
              </a:spcAft>
            </a:pPr>
            <a:r>
              <a:rPr lang="en-US" sz="6000" dirty="0">
                <a:gradFill>
                  <a:gsLst>
                    <a:gs pos="5439">
                      <a:srgbClr val="F8F8F8"/>
                    </a:gs>
                    <a:gs pos="10000">
                      <a:srgbClr val="F8F8F8"/>
                    </a:gs>
                  </a:gsLst>
                  <a:lin ang="5400000" scaled="0"/>
                </a:gradFill>
              </a:rPr>
              <a:t>13.5k </a:t>
            </a:r>
          </a:p>
        </p:txBody>
      </p:sp>
      <p:sp>
        <p:nvSpPr>
          <p:cNvPr id="5" name="Rounded Rectangle 4"/>
          <p:cNvSpPr/>
          <p:nvPr/>
        </p:nvSpPr>
        <p:spPr bwMode="auto">
          <a:xfrm>
            <a:off x="7224066" y="2261219"/>
            <a:ext cx="3200365" cy="2651731"/>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.NET Core 2.0</a:t>
            </a:r>
          </a:p>
          <a:p>
            <a:pPr algn="ctr" defTabSz="932472" fontAlgn="base">
              <a:spcBef>
                <a:spcPct val="0"/>
              </a:spcBef>
              <a:spcAft>
                <a:spcPct val="0"/>
              </a:spcAft>
            </a:pPr>
            <a:r>
              <a:rPr lang="en-US" sz="6000" dirty="0">
                <a:gradFill>
                  <a:gsLst>
                    <a:gs pos="5439">
                      <a:srgbClr val="F8F8F8"/>
                    </a:gs>
                    <a:gs pos="10000">
                      <a:srgbClr val="F8F8F8"/>
                    </a:gs>
                  </a:gsLst>
                  <a:lin ang="5400000" scaled="0"/>
                </a:gradFill>
              </a:rPr>
              <a:t>&gt; 30k</a:t>
            </a:r>
          </a:p>
        </p:txBody>
      </p:sp>
      <p:sp>
        <p:nvSpPr>
          <p:cNvPr id="8" name="Cross 7"/>
          <p:cNvSpPr/>
          <p:nvPr/>
        </p:nvSpPr>
        <p:spPr bwMode="auto">
          <a:xfrm>
            <a:off x="5513783" y="3129883"/>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456409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Core Runtimes</a:t>
            </a:r>
          </a:p>
        </p:txBody>
      </p:sp>
      <p:sp>
        <p:nvSpPr>
          <p:cNvPr id="3" name="Text Placeholder 2"/>
          <p:cNvSpPr>
            <a:spLocks noGrp="1"/>
          </p:cNvSpPr>
          <p:nvPr>
            <p:ph type="body" sz="quarter" idx="10"/>
          </p:nvPr>
        </p:nvSpPr>
        <p:spPr>
          <a:xfrm>
            <a:off x="274639" y="1212849"/>
            <a:ext cx="11889564" cy="3637919"/>
          </a:xfrm>
        </p:spPr>
        <p:txBody>
          <a:bodyPr/>
          <a:lstStyle/>
          <a:p>
            <a:r>
              <a:rPr lang="en-US" dirty="0"/>
              <a:t>.NET Core 1.0</a:t>
            </a:r>
          </a:p>
          <a:p>
            <a:pPr lvl="1"/>
            <a:r>
              <a:rPr lang="en-US" dirty="0"/>
              <a:t>Latest patch is 1.0.4</a:t>
            </a:r>
          </a:p>
          <a:p>
            <a:r>
              <a:rPr lang="en-US" dirty="0"/>
              <a:t>.NET Core 1.1</a:t>
            </a:r>
          </a:p>
          <a:p>
            <a:pPr lvl="1"/>
            <a:r>
              <a:rPr lang="en-US" dirty="0"/>
              <a:t>Latest patch is 1.1.1</a:t>
            </a:r>
          </a:p>
          <a:p>
            <a:r>
              <a:rPr lang="en-US" dirty="0"/>
              <a:t>.NET Core 2.0 (recommended version)</a:t>
            </a:r>
          </a:p>
          <a:p>
            <a:pPr lvl="1"/>
            <a:r>
              <a:rPr lang="en-US" dirty="0"/>
              <a:t>Shipped August 2017</a:t>
            </a:r>
          </a:p>
          <a:p>
            <a:endParaRPr lang="en-US" dirty="0"/>
          </a:p>
        </p:txBody>
      </p:sp>
    </p:spTree>
    <p:extLst>
      <p:ext uri="{BB962C8B-B14F-4D97-AF65-F5344CB8AC3E}">
        <p14:creationId xmlns:p14="http://schemas.microsoft.com/office/powerpoint/2010/main" val="124685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Core 2.0 SDK</a:t>
            </a:r>
          </a:p>
        </p:txBody>
      </p:sp>
      <p:sp>
        <p:nvSpPr>
          <p:cNvPr id="3" name="Text Placeholder 2"/>
          <p:cNvSpPr>
            <a:spLocks noGrp="1"/>
          </p:cNvSpPr>
          <p:nvPr>
            <p:ph type="body" sz="quarter" idx="10"/>
          </p:nvPr>
        </p:nvSpPr>
        <p:spPr>
          <a:xfrm>
            <a:off x="274639" y="1212849"/>
            <a:ext cx="10881304" cy="1415772"/>
          </a:xfrm>
        </p:spPr>
        <p:txBody>
          <a:bodyPr/>
          <a:lstStyle/>
          <a:p>
            <a:pPr lvl="1"/>
            <a:r>
              <a:rPr lang="en-US" sz="4000" dirty="0"/>
              <a:t>Contains .NET Core 1.0, 1.1 and 2.0 runtimes</a:t>
            </a:r>
          </a:p>
          <a:p>
            <a:pPr lvl="1"/>
            <a:r>
              <a:rPr lang="en-US" sz="4000" dirty="0"/>
              <a:t>Comes with Visual Studio 2017</a:t>
            </a:r>
          </a:p>
        </p:txBody>
      </p:sp>
    </p:spTree>
    <p:extLst>
      <p:ext uri="{BB962C8B-B14F-4D97-AF65-F5344CB8AC3E}">
        <p14:creationId xmlns:p14="http://schemas.microsoft.com/office/powerpoint/2010/main" val="18820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Developer Experiences</a:t>
            </a:r>
          </a:p>
        </p:txBody>
      </p:sp>
      <p:sp>
        <p:nvSpPr>
          <p:cNvPr id="3" name="Rounded Rectangle 2"/>
          <p:cNvSpPr/>
          <p:nvPr/>
        </p:nvSpPr>
        <p:spPr bwMode="auto">
          <a:xfrm>
            <a:off x="274639" y="2261219"/>
            <a:ext cx="3200365" cy="2651731"/>
          </a:xfrm>
          <a:prstGeom prst="roundRect">
            <a:avLst>
              <a:gd name="adj" fmla="val 0"/>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Visual Studio</a:t>
            </a:r>
          </a:p>
        </p:txBody>
      </p:sp>
      <p:sp>
        <p:nvSpPr>
          <p:cNvPr id="5" name="Rounded Rectangle 4"/>
          <p:cNvSpPr/>
          <p:nvPr/>
        </p:nvSpPr>
        <p:spPr bwMode="auto">
          <a:xfrm>
            <a:off x="4615768" y="2299008"/>
            <a:ext cx="3200365" cy="2651731"/>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VS Code</a:t>
            </a:r>
          </a:p>
        </p:txBody>
      </p:sp>
      <p:sp>
        <p:nvSpPr>
          <p:cNvPr id="8" name="Cross 7"/>
          <p:cNvSpPr/>
          <p:nvPr/>
        </p:nvSpPr>
        <p:spPr bwMode="auto">
          <a:xfrm>
            <a:off x="3555060" y="3129884"/>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Rounded Rectangle 5"/>
          <p:cNvSpPr/>
          <p:nvPr/>
        </p:nvSpPr>
        <p:spPr bwMode="auto">
          <a:xfrm>
            <a:off x="8963838" y="2261219"/>
            <a:ext cx="3200365" cy="2651731"/>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.NET CLI</a:t>
            </a:r>
          </a:p>
        </p:txBody>
      </p:sp>
      <p:sp>
        <p:nvSpPr>
          <p:cNvPr id="7" name="Cross 6"/>
          <p:cNvSpPr/>
          <p:nvPr/>
        </p:nvSpPr>
        <p:spPr bwMode="auto">
          <a:xfrm>
            <a:off x="7899659" y="3129884"/>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996362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Introducing .NET Core</a:t>
            </a:r>
          </a:p>
        </p:txBody>
      </p:sp>
    </p:spTree>
    <p:extLst>
      <p:ext uri="{BB962C8B-B14F-4D97-AF65-F5344CB8AC3E}">
        <p14:creationId xmlns:p14="http://schemas.microsoft.com/office/powerpoint/2010/main" val="8877949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Operating Systems</a:t>
            </a:r>
          </a:p>
        </p:txBody>
      </p:sp>
      <p:sp>
        <p:nvSpPr>
          <p:cNvPr id="3" name="Rounded Rectangle 2"/>
          <p:cNvSpPr/>
          <p:nvPr/>
        </p:nvSpPr>
        <p:spPr bwMode="auto">
          <a:xfrm>
            <a:off x="274639" y="2261219"/>
            <a:ext cx="3200365" cy="2651731"/>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400" dirty="0">
                <a:gradFill>
                  <a:gsLst>
                    <a:gs pos="5439">
                      <a:srgbClr val="F8F8F8"/>
                    </a:gs>
                    <a:gs pos="10000">
                      <a:srgbClr val="F8F8F8"/>
                    </a:gs>
                  </a:gsLst>
                  <a:lin ang="5400000" scaled="0"/>
                </a:gradFill>
              </a:rPr>
              <a:t>Windows</a:t>
            </a:r>
          </a:p>
        </p:txBody>
      </p:sp>
      <p:sp>
        <p:nvSpPr>
          <p:cNvPr id="5" name="Rounded Rectangle 4"/>
          <p:cNvSpPr/>
          <p:nvPr/>
        </p:nvSpPr>
        <p:spPr bwMode="auto">
          <a:xfrm>
            <a:off x="4615768" y="2299008"/>
            <a:ext cx="3200365" cy="2651731"/>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Linux</a:t>
            </a:r>
          </a:p>
        </p:txBody>
      </p:sp>
      <p:sp>
        <p:nvSpPr>
          <p:cNvPr id="8" name="Cross 7"/>
          <p:cNvSpPr/>
          <p:nvPr/>
        </p:nvSpPr>
        <p:spPr bwMode="auto">
          <a:xfrm>
            <a:off x="3555060" y="3129884"/>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Rounded Rectangle 5"/>
          <p:cNvSpPr/>
          <p:nvPr/>
        </p:nvSpPr>
        <p:spPr bwMode="auto">
          <a:xfrm>
            <a:off x="8963838" y="2261219"/>
            <a:ext cx="3200365" cy="2651731"/>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err="1">
                <a:gradFill>
                  <a:gsLst>
                    <a:gs pos="5439">
                      <a:srgbClr val="F8F8F8"/>
                    </a:gs>
                    <a:gs pos="10000">
                      <a:srgbClr val="F8F8F8"/>
                    </a:gs>
                  </a:gsLst>
                  <a:lin ang="5400000" scaled="0"/>
                </a:gradFill>
              </a:rPr>
              <a:t>macOS</a:t>
            </a:r>
            <a:endParaRPr lang="en-US" sz="6000" dirty="0">
              <a:gradFill>
                <a:gsLst>
                  <a:gs pos="5439">
                    <a:srgbClr val="F8F8F8"/>
                  </a:gs>
                  <a:gs pos="10000">
                    <a:srgbClr val="F8F8F8"/>
                  </a:gs>
                </a:gsLst>
                <a:lin ang="5400000" scaled="0"/>
              </a:gradFill>
            </a:endParaRPr>
          </a:p>
        </p:txBody>
      </p:sp>
      <p:sp>
        <p:nvSpPr>
          <p:cNvPr id="7" name="Cross 6"/>
          <p:cNvSpPr/>
          <p:nvPr/>
        </p:nvSpPr>
        <p:spPr bwMode="auto">
          <a:xfrm>
            <a:off x="7899659" y="3129884"/>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299313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Supported OSes</a:t>
            </a:r>
          </a:p>
        </p:txBody>
      </p:sp>
      <p:sp>
        <p:nvSpPr>
          <p:cNvPr id="3" name="Text Placeholder 2"/>
          <p:cNvSpPr>
            <a:spLocks noGrp="1"/>
          </p:cNvSpPr>
          <p:nvPr>
            <p:ph type="body" sz="quarter" idx="10"/>
          </p:nvPr>
        </p:nvSpPr>
        <p:spPr>
          <a:xfrm>
            <a:off x="274639" y="1212849"/>
            <a:ext cx="5486399" cy="3447098"/>
          </a:xfrm>
        </p:spPr>
        <p:txBody>
          <a:bodyPr/>
          <a:lstStyle/>
          <a:p>
            <a:r>
              <a:rPr lang="en-US" dirty="0"/>
              <a:t>Windows</a:t>
            </a:r>
          </a:p>
          <a:p>
            <a:pPr lvl="1"/>
            <a:r>
              <a:rPr lang="en-US" dirty="0"/>
              <a:t>Windows 7+</a:t>
            </a:r>
          </a:p>
          <a:p>
            <a:pPr lvl="1"/>
            <a:r>
              <a:rPr lang="en-US" dirty="0"/>
              <a:t>Server 2008 R2 SP1+</a:t>
            </a:r>
          </a:p>
          <a:p>
            <a:pPr lvl="1"/>
            <a:r>
              <a:rPr lang="en-US" dirty="0"/>
              <a:t>Server 2016 (incl. Nano)</a:t>
            </a:r>
          </a:p>
          <a:p>
            <a:r>
              <a:rPr lang="en-US" dirty="0" err="1"/>
              <a:t>macOS</a:t>
            </a:r>
            <a:endParaRPr lang="en-US" dirty="0"/>
          </a:p>
          <a:p>
            <a:pPr lvl="1"/>
            <a:r>
              <a:rPr lang="en-US" dirty="0"/>
              <a:t>Sierra</a:t>
            </a:r>
          </a:p>
          <a:p>
            <a:endParaRPr lang="en-US" dirty="0"/>
          </a:p>
        </p:txBody>
      </p:sp>
      <p:sp>
        <p:nvSpPr>
          <p:cNvPr id="4" name="Text Placeholder 3"/>
          <p:cNvSpPr>
            <a:spLocks noGrp="1"/>
          </p:cNvSpPr>
          <p:nvPr>
            <p:ph type="body" sz="quarter" idx="11"/>
          </p:nvPr>
        </p:nvSpPr>
        <p:spPr>
          <a:xfrm>
            <a:off x="6675439" y="1212849"/>
            <a:ext cx="5486399" cy="4284250"/>
          </a:xfrm>
        </p:spPr>
        <p:txBody>
          <a:bodyPr/>
          <a:lstStyle/>
          <a:p>
            <a:r>
              <a:rPr lang="en-US" dirty="0"/>
              <a:t>Linux</a:t>
            </a:r>
          </a:p>
          <a:p>
            <a:pPr lvl="1"/>
            <a:r>
              <a:rPr lang="en-US" dirty="0"/>
              <a:t>RHEL</a:t>
            </a:r>
          </a:p>
          <a:p>
            <a:pPr lvl="1"/>
            <a:r>
              <a:rPr lang="en-US" dirty="0"/>
              <a:t>Fedora</a:t>
            </a:r>
          </a:p>
          <a:p>
            <a:pPr lvl="1"/>
            <a:r>
              <a:rPr lang="en-US" dirty="0"/>
              <a:t>Centos</a:t>
            </a:r>
          </a:p>
          <a:p>
            <a:pPr lvl="1"/>
            <a:r>
              <a:rPr lang="en-US" dirty="0" err="1"/>
              <a:t>Debian</a:t>
            </a:r>
            <a:endParaRPr lang="en-US" dirty="0"/>
          </a:p>
          <a:p>
            <a:pPr lvl="1"/>
            <a:r>
              <a:rPr lang="en-US" dirty="0"/>
              <a:t>Ubuntu</a:t>
            </a:r>
          </a:p>
          <a:p>
            <a:pPr lvl="1"/>
            <a:r>
              <a:rPr lang="en-US" dirty="0"/>
              <a:t>Linux Mint</a:t>
            </a:r>
          </a:p>
          <a:p>
            <a:pPr lvl="1"/>
            <a:r>
              <a:rPr lang="en-US" dirty="0" err="1"/>
              <a:t>openSUSE</a:t>
            </a:r>
            <a:endParaRPr lang="en-US" dirty="0"/>
          </a:p>
          <a:p>
            <a:pPr lvl="1"/>
            <a:r>
              <a:rPr lang="en-US" dirty="0"/>
              <a:t>Oracle Linux</a:t>
            </a:r>
          </a:p>
          <a:p>
            <a:pPr lvl="1"/>
            <a:endParaRPr lang="en-US" dirty="0"/>
          </a:p>
        </p:txBody>
      </p:sp>
    </p:spTree>
    <p:extLst>
      <p:ext uri="{BB962C8B-B14F-4D97-AF65-F5344CB8AC3E}">
        <p14:creationId xmlns:p14="http://schemas.microsoft.com/office/powerpoint/2010/main" val="189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19395"/>
            <a:ext cx="11889564" cy="917575"/>
          </a:xfrm>
        </p:spPr>
        <p:txBody>
          <a:bodyPr/>
          <a:lstStyle/>
          <a:p>
            <a:r>
              <a:rPr lang="en-US" dirty="0"/>
              <a:t>http://redhatloves.net</a:t>
            </a: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648098" y="754092"/>
            <a:ext cx="9142771" cy="6084561"/>
          </a:xfrm>
          <a:prstGeom prst="rect">
            <a:avLst/>
          </a:prstGeom>
        </p:spPr>
      </p:pic>
    </p:spTree>
    <p:extLst>
      <p:ext uri="{BB962C8B-B14F-4D97-AF65-F5344CB8AC3E}">
        <p14:creationId xmlns:p14="http://schemas.microsoft.com/office/powerpoint/2010/main" val="1965958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Isolation</a:t>
            </a:r>
          </a:p>
        </p:txBody>
      </p:sp>
      <p:sp>
        <p:nvSpPr>
          <p:cNvPr id="3" name="Rounded Rectangle 2"/>
          <p:cNvSpPr/>
          <p:nvPr/>
        </p:nvSpPr>
        <p:spPr bwMode="auto">
          <a:xfrm>
            <a:off x="1554848" y="2261218"/>
            <a:ext cx="3200365" cy="2651731"/>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000" dirty="0">
                <a:gradFill>
                  <a:gsLst>
                    <a:gs pos="5439">
                      <a:srgbClr val="F8F8F8"/>
                    </a:gs>
                    <a:gs pos="10000">
                      <a:srgbClr val="F8F8F8"/>
                    </a:gs>
                  </a:gsLst>
                  <a:lin ang="5400000" scaled="0"/>
                </a:gradFill>
              </a:rPr>
              <a:t>Bare Metal</a:t>
            </a:r>
          </a:p>
        </p:txBody>
      </p:sp>
      <p:sp>
        <p:nvSpPr>
          <p:cNvPr id="5" name="Rounded Rectangle 4"/>
          <p:cNvSpPr/>
          <p:nvPr/>
        </p:nvSpPr>
        <p:spPr bwMode="auto">
          <a:xfrm>
            <a:off x="7224066" y="2261218"/>
            <a:ext cx="3200365" cy="2651731"/>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4800" dirty="0">
                <a:gradFill>
                  <a:gsLst>
                    <a:gs pos="5439">
                      <a:srgbClr val="F8F8F8"/>
                    </a:gs>
                    <a:gs pos="10000">
                      <a:srgbClr val="F8F8F8"/>
                    </a:gs>
                  </a:gsLst>
                  <a:lin ang="5400000" scaled="0"/>
                </a:gradFill>
              </a:rPr>
              <a:t>Containers</a:t>
            </a:r>
          </a:p>
        </p:txBody>
      </p:sp>
      <p:sp>
        <p:nvSpPr>
          <p:cNvPr id="8" name="Cross 7"/>
          <p:cNvSpPr/>
          <p:nvPr/>
        </p:nvSpPr>
        <p:spPr bwMode="auto">
          <a:xfrm>
            <a:off x="5513783" y="3129883"/>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632424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27200" y="0"/>
            <a:ext cx="8972086" cy="6994525"/>
          </a:xfrm>
          <a:prstGeom prst="rect">
            <a:avLst/>
          </a:prstGeom>
        </p:spPr>
      </p:pic>
      <p:sp>
        <p:nvSpPr>
          <p:cNvPr id="2" name="TextBox 1"/>
          <p:cNvSpPr txBox="1"/>
          <p:nvPr/>
        </p:nvSpPr>
        <p:spPr>
          <a:xfrm>
            <a:off x="3109311" y="1759921"/>
            <a:ext cx="7947086" cy="738664"/>
          </a:xfrm>
          <a:prstGeom prst="rect">
            <a:avLst/>
          </a:prstGeom>
          <a:noFill/>
        </p:spPr>
        <p:txBody>
          <a:bodyPr wrap="square" lIns="182880" tIns="146304" rIns="182880" bIns="146304" rtlCol="0">
            <a:spAutoFit/>
          </a:bodyPr>
          <a:lstStyle/>
          <a:p>
            <a:pPr>
              <a:lnSpc>
                <a:spcPct val="90000"/>
              </a:lnSpc>
              <a:spcAft>
                <a:spcPts val="600"/>
              </a:spcAft>
            </a:pPr>
            <a:r>
              <a:rPr lang="en-US" sz="3200" b="1" dirty="0">
                <a:solidFill>
                  <a:srgbClr val="FF0000"/>
                </a:solidFill>
              </a:rPr>
              <a:t>https://</a:t>
            </a:r>
            <a:r>
              <a:rPr lang="en-US" sz="3200" b="1" dirty="0" err="1">
                <a:solidFill>
                  <a:srgbClr val="FF0000"/>
                </a:solidFill>
              </a:rPr>
              <a:t>hub.docker.com</a:t>
            </a:r>
            <a:r>
              <a:rPr lang="en-US" sz="3200" b="1" dirty="0">
                <a:solidFill>
                  <a:srgbClr val="FF0000"/>
                </a:solidFill>
              </a:rPr>
              <a:t>/r/</a:t>
            </a:r>
            <a:r>
              <a:rPr lang="en-US" sz="3200" b="1" dirty="0" err="1">
                <a:solidFill>
                  <a:srgbClr val="FF0000"/>
                </a:solidFill>
              </a:rPr>
              <a:t>microsoft</a:t>
            </a:r>
            <a:r>
              <a:rPr lang="en-US" sz="3200" b="1" dirty="0">
                <a:solidFill>
                  <a:srgbClr val="FF0000"/>
                </a:solidFill>
              </a:rPr>
              <a:t>/</a:t>
            </a:r>
            <a:r>
              <a:rPr lang="en-US" sz="3200" b="1" dirty="0" err="1">
                <a:solidFill>
                  <a:srgbClr val="FF0000"/>
                </a:solidFill>
              </a:rPr>
              <a:t>dotnet</a:t>
            </a:r>
            <a:r>
              <a:rPr lang="en-US" sz="3200" b="1" dirty="0">
                <a:solidFill>
                  <a:srgbClr val="FF0000"/>
                </a:solidFill>
              </a:rPr>
              <a:t>/</a:t>
            </a:r>
          </a:p>
        </p:txBody>
      </p:sp>
    </p:spTree>
    <p:extLst>
      <p:ext uri="{BB962C8B-B14F-4D97-AF65-F5344CB8AC3E}">
        <p14:creationId xmlns:p14="http://schemas.microsoft.com/office/powerpoint/2010/main" val="97170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383251" y="1211287"/>
            <a:ext cx="804549" cy="4114755"/>
          </a:xfrm>
          <a:prstGeom prst="rect">
            <a:avLst/>
          </a:prstGeom>
          <a:solidFill>
            <a:srgbClr val="000000">
              <a:alpha val="12941"/>
            </a:srgbClr>
          </a:solidFill>
        </p:spPr>
        <p:txBody>
          <a:bodyPr wrap="square" lIns="373041" rIns="186521" rtlCol="0" anchor="ctr">
            <a:noAutofit/>
          </a:bodyPr>
          <a:lstStyle/>
          <a:p>
            <a:pPr marL="349724" indent="-349724">
              <a:buFont typeface="Arial" panose="020B0604020202020204" pitchFamily="34" charset="0"/>
              <a:buChar char="•"/>
            </a:pPr>
            <a:endParaRPr lang="en-US" sz="2040" dirty="0">
              <a:latin typeface="Segoe UI Light" panose="020B0502040204020203" pitchFamily="34" charset="0"/>
              <a:cs typeface="Segoe UI Light" panose="020B0502040204020203" pitchFamily="34" charset="0"/>
            </a:endParaRPr>
          </a:p>
        </p:txBody>
      </p:sp>
      <p:sp>
        <p:nvSpPr>
          <p:cNvPr id="14" name="TextBox 13"/>
          <p:cNvSpPr txBox="1"/>
          <p:nvPr/>
        </p:nvSpPr>
        <p:spPr>
          <a:xfrm>
            <a:off x="1097653" y="1211287"/>
            <a:ext cx="3044676" cy="4114755"/>
          </a:xfrm>
          <a:prstGeom prst="homePlate">
            <a:avLst>
              <a:gd name="adj" fmla="val 20154"/>
            </a:avLst>
          </a:prstGeom>
          <a:solidFill>
            <a:srgbClr val="0078D7"/>
          </a:solidFill>
        </p:spPr>
        <p:txBody>
          <a:bodyPr wrap="square" rtlCol="0" anchor="ctr">
            <a:noAutofit/>
          </a:bodyPr>
          <a:lstStyle/>
          <a:p>
            <a:pPr algn="ctr"/>
            <a:r>
              <a:rPr lang="en-US" sz="4000" dirty="0">
                <a:solidFill>
                  <a:schemeClr val="tx2"/>
                </a:solidFill>
                <a:latin typeface="Segoe UI Semibold" panose="020B0702040204020203" pitchFamily="34" charset="0"/>
                <a:cs typeface="Segoe UI Semibold" panose="020B0702040204020203" pitchFamily="34" charset="0"/>
              </a:rPr>
              <a:t>Similarities</a:t>
            </a:r>
          </a:p>
        </p:txBody>
      </p:sp>
      <p:sp>
        <p:nvSpPr>
          <p:cNvPr id="61" name="TextBox 60"/>
          <p:cNvSpPr txBox="1"/>
          <p:nvPr/>
        </p:nvSpPr>
        <p:spPr>
          <a:xfrm>
            <a:off x="32609" y="148956"/>
            <a:ext cx="7358757" cy="860514"/>
          </a:xfrm>
          <a:prstGeom prst="rect">
            <a:avLst/>
          </a:prstGeom>
          <a:noFill/>
        </p:spPr>
        <p:txBody>
          <a:bodyPr wrap="none" lIns="182854" tIns="146283" rIns="182854" bIns="146283" rtlCol="0">
            <a:spAutoFit/>
          </a:bodyPr>
          <a:lstStyle/>
          <a:p>
            <a:pPr>
              <a:lnSpc>
                <a:spcPct val="90000"/>
              </a:lnSpc>
            </a:pPr>
            <a:r>
              <a:rPr lang="en-US" sz="408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.NET Core and .NET Framework</a:t>
            </a:r>
          </a:p>
        </p:txBody>
      </p:sp>
      <p:sp>
        <p:nvSpPr>
          <p:cNvPr id="46" name="TextBox 45"/>
          <p:cNvSpPr txBox="1"/>
          <p:nvPr/>
        </p:nvSpPr>
        <p:spPr>
          <a:xfrm>
            <a:off x="4187799" y="1211287"/>
            <a:ext cx="8248676" cy="4114755"/>
          </a:xfrm>
          <a:prstGeom prst="rect">
            <a:avLst/>
          </a:prstGeom>
          <a:solidFill>
            <a:srgbClr val="000000">
              <a:alpha val="12941"/>
            </a:srgbClr>
          </a:solidFill>
        </p:spPr>
        <p:txBody>
          <a:bodyPr wrap="square" lIns="373041" rIns="186521" rtlCol="0" anchor="ctr">
            <a:noAutofit/>
          </a:bodyPr>
          <a:lstStyle/>
          <a:p>
            <a:pPr marL="349724" indent="-349724">
              <a:buFont typeface="Arial" charset="0"/>
              <a:buChar char="•"/>
            </a:pPr>
            <a:endParaRPr lang="en-US" sz="3200" dirty="0"/>
          </a:p>
          <a:p>
            <a:pPr marL="349724" indent="-349724">
              <a:buFont typeface="Arial" charset="0"/>
              <a:buChar char="•"/>
            </a:pPr>
            <a:r>
              <a:rPr lang="en-US" sz="3200" dirty="0"/>
              <a:t>Support the latest C#, VB.NET, F#</a:t>
            </a:r>
          </a:p>
          <a:p>
            <a:pPr marL="349724" indent="-349724">
              <a:buFont typeface="Arial" charset="0"/>
              <a:buChar char="•"/>
            </a:pPr>
            <a:r>
              <a:rPr lang="en-US" sz="3200" dirty="0"/>
              <a:t>Implements .NET Standard API</a:t>
            </a:r>
          </a:p>
          <a:p>
            <a:pPr marL="349724" indent="-349724">
              <a:buFont typeface="Arial" charset="0"/>
              <a:buChar char="•"/>
            </a:pPr>
            <a:r>
              <a:rPr lang="en-US" sz="3200" dirty="0"/>
              <a:t>Supports ASP.NET Core and EF Core</a:t>
            </a:r>
          </a:p>
          <a:p>
            <a:pPr marL="349724" indent="-349724">
              <a:buFont typeface="Arial" charset="0"/>
              <a:buChar char="•"/>
            </a:pPr>
            <a:r>
              <a:rPr lang="en-US" sz="3200" dirty="0"/>
              <a:t>Best experience in Visual Studio </a:t>
            </a:r>
          </a:p>
          <a:p>
            <a:pPr marL="349724" indent="-349724">
              <a:buFont typeface="Arial" charset="0"/>
              <a:buChar char="•"/>
            </a:pPr>
            <a:r>
              <a:rPr lang="en-US" sz="3200" dirty="0"/>
              <a:t>Great experience in Visual Studio Code</a:t>
            </a:r>
          </a:p>
          <a:p>
            <a:pPr marL="349724" indent="-349724">
              <a:buFont typeface="Arial" charset="0"/>
              <a:buChar char="•"/>
            </a:pPr>
            <a:r>
              <a:rPr lang="en-US" sz="3200" dirty="0"/>
              <a:t>Can be used in/with Docker</a:t>
            </a:r>
          </a:p>
          <a:p>
            <a:pPr marL="349724" indent="-349724">
              <a:buFont typeface="Arial" charset="0"/>
              <a:buChar char="•"/>
            </a:pPr>
            <a:endParaRPr lang="en-US" sz="3200" dirty="0"/>
          </a:p>
        </p:txBody>
      </p:sp>
    </p:spTree>
    <p:extLst>
      <p:ext uri="{BB962C8B-B14F-4D97-AF65-F5344CB8AC3E}">
        <p14:creationId xmlns:p14="http://schemas.microsoft.com/office/powerpoint/2010/main" val="170274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383251" y="1211287"/>
            <a:ext cx="804549" cy="4114755"/>
          </a:xfrm>
          <a:prstGeom prst="rect">
            <a:avLst/>
          </a:prstGeom>
          <a:solidFill>
            <a:srgbClr val="000000">
              <a:alpha val="12941"/>
            </a:srgbClr>
          </a:solidFill>
        </p:spPr>
        <p:txBody>
          <a:bodyPr wrap="square" lIns="373041" rIns="186521" rtlCol="0" anchor="ctr">
            <a:noAutofit/>
          </a:bodyPr>
          <a:lstStyle/>
          <a:p>
            <a:pPr marL="349724" indent="-349724">
              <a:buFont typeface="Arial" panose="020B0604020202020204" pitchFamily="34" charset="0"/>
              <a:buChar char="•"/>
            </a:pPr>
            <a:endParaRPr lang="en-US" sz="2040" dirty="0">
              <a:latin typeface="Segoe UI Light" panose="020B0502040204020203" pitchFamily="34" charset="0"/>
              <a:cs typeface="Segoe UI Light" panose="020B0502040204020203" pitchFamily="34" charset="0"/>
            </a:endParaRPr>
          </a:p>
        </p:txBody>
      </p:sp>
      <p:sp>
        <p:nvSpPr>
          <p:cNvPr id="14" name="TextBox 13"/>
          <p:cNvSpPr txBox="1"/>
          <p:nvPr/>
        </p:nvSpPr>
        <p:spPr>
          <a:xfrm>
            <a:off x="1097653" y="1211287"/>
            <a:ext cx="3044676" cy="4114755"/>
          </a:xfrm>
          <a:prstGeom prst="homePlate">
            <a:avLst>
              <a:gd name="adj" fmla="val 20154"/>
            </a:avLst>
          </a:prstGeom>
          <a:solidFill>
            <a:srgbClr val="0078D7"/>
          </a:solidFill>
        </p:spPr>
        <p:txBody>
          <a:bodyPr wrap="square" rtlCol="0" anchor="ctr">
            <a:noAutofit/>
          </a:bodyPr>
          <a:lstStyle/>
          <a:p>
            <a:pPr algn="ctr"/>
            <a:r>
              <a:rPr lang="en-US" sz="3600" dirty="0">
                <a:solidFill>
                  <a:schemeClr val="tx2"/>
                </a:solidFill>
                <a:latin typeface="Segoe UI Semibold" panose="020B0702040204020203" pitchFamily="34" charset="0"/>
                <a:cs typeface="Segoe UI Semibold" panose="020B0702040204020203" pitchFamily="34" charset="0"/>
              </a:rPr>
              <a:t>Differences</a:t>
            </a:r>
            <a:endParaRPr lang="en-US" sz="4000" dirty="0">
              <a:solidFill>
                <a:schemeClr val="tx2"/>
              </a:solidFill>
              <a:latin typeface="Segoe UI Semibold" panose="020B0702040204020203" pitchFamily="34" charset="0"/>
              <a:cs typeface="Segoe UI Semibold" panose="020B0702040204020203" pitchFamily="34" charset="0"/>
            </a:endParaRPr>
          </a:p>
        </p:txBody>
      </p:sp>
      <p:sp>
        <p:nvSpPr>
          <p:cNvPr id="61" name="TextBox 60"/>
          <p:cNvSpPr txBox="1"/>
          <p:nvPr/>
        </p:nvSpPr>
        <p:spPr>
          <a:xfrm>
            <a:off x="32609" y="148956"/>
            <a:ext cx="7358757" cy="860514"/>
          </a:xfrm>
          <a:prstGeom prst="rect">
            <a:avLst/>
          </a:prstGeom>
          <a:noFill/>
        </p:spPr>
        <p:txBody>
          <a:bodyPr wrap="none" lIns="182854" tIns="146283" rIns="182854" bIns="146283" rtlCol="0">
            <a:spAutoFit/>
          </a:bodyPr>
          <a:lstStyle/>
          <a:p>
            <a:pPr>
              <a:lnSpc>
                <a:spcPct val="90000"/>
              </a:lnSpc>
            </a:pPr>
            <a:r>
              <a:rPr lang="en-US" sz="408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.NET Core and .NET Framework</a:t>
            </a:r>
          </a:p>
        </p:txBody>
      </p:sp>
      <p:sp>
        <p:nvSpPr>
          <p:cNvPr id="46" name="TextBox 45"/>
          <p:cNvSpPr txBox="1"/>
          <p:nvPr/>
        </p:nvSpPr>
        <p:spPr>
          <a:xfrm>
            <a:off x="4187799" y="1211287"/>
            <a:ext cx="8248676" cy="4114755"/>
          </a:xfrm>
          <a:prstGeom prst="rect">
            <a:avLst/>
          </a:prstGeom>
          <a:solidFill>
            <a:srgbClr val="000000">
              <a:alpha val="12941"/>
            </a:srgbClr>
          </a:solidFill>
        </p:spPr>
        <p:txBody>
          <a:bodyPr wrap="square" lIns="373041" rIns="186521" rtlCol="0" anchor="ctr">
            <a:noAutofit/>
          </a:bodyPr>
          <a:lstStyle/>
          <a:p>
            <a:pPr marL="349724" indent="-349724">
              <a:buFont typeface="Arial" charset="0"/>
              <a:buChar char="•"/>
            </a:pPr>
            <a:r>
              <a:rPr lang="en-US" sz="3200" dirty="0"/>
              <a:t>.NET Framework comes with Windows</a:t>
            </a:r>
          </a:p>
          <a:p>
            <a:pPr marL="349724" indent="-349724">
              <a:buFont typeface="Arial" charset="0"/>
              <a:buChar char="•"/>
            </a:pPr>
            <a:r>
              <a:rPr lang="en-US" sz="3200" dirty="0"/>
              <a:t>.NET Core installs side-by-side</a:t>
            </a:r>
          </a:p>
          <a:p>
            <a:pPr marL="349724" indent="-349724">
              <a:buFont typeface="Arial" charset="0"/>
              <a:buChar char="•"/>
            </a:pPr>
            <a:r>
              <a:rPr lang="en-US" sz="3200" dirty="0"/>
              <a:t>.NET Core is cross-platform and OSS</a:t>
            </a:r>
          </a:p>
          <a:p>
            <a:pPr marL="349724" indent="-349724">
              <a:buFont typeface="Arial" charset="0"/>
              <a:buChar char="•"/>
            </a:pPr>
            <a:r>
              <a:rPr lang="en-US" sz="3200" dirty="0"/>
              <a:t>.NET Core works on Nano</a:t>
            </a:r>
          </a:p>
          <a:p>
            <a:pPr marL="349724" indent="-349724">
              <a:buFont typeface="Arial" charset="0"/>
              <a:buChar char="•"/>
            </a:pPr>
            <a:r>
              <a:rPr lang="en-US" sz="3200" dirty="0"/>
              <a:t>.NET Core has a strong CLI experience</a:t>
            </a:r>
          </a:p>
        </p:txBody>
      </p:sp>
    </p:spTree>
    <p:extLst>
      <p:ext uri="{BB962C8B-B14F-4D97-AF65-F5344CB8AC3E}">
        <p14:creationId xmlns:p14="http://schemas.microsoft.com/office/powerpoint/2010/main" val="841949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source code</a:t>
            </a:r>
            <a:endParaRPr lang="en-US" sz="7200" dirty="0"/>
          </a:p>
        </p:txBody>
      </p:sp>
    </p:spTree>
    <p:extLst>
      <p:ext uri="{BB962C8B-B14F-4D97-AF65-F5344CB8AC3E}">
        <p14:creationId xmlns:p14="http://schemas.microsoft.com/office/powerpoint/2010/main" val="205536661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.NET Core source artifacts</a:t>
            </a:r>
          </a:p>
        </p:txBody>
      </p:sp>
      <p:sp>
        <p:nvSpPr>
          <p:cNvPr id="3" name="Rounded Rectangle 2"/>
          <p:cNvSpPr/>
          <p:nvPr/>
        </p:nvSpPr>
        <p:spPr bwMode="auto">
          <a:xfrm>
            <a:off x="1554848" y="2261218"/>
            <a:ext cx="3200365" cy="2651731"/>
          </a:xfrm>
          <a:prstGeom prst="roundRect">
            <a:avLst>
              <a:gd name="adj" fmla="val 0"/>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Source code</a:t>
            </a:r>
          </a:p>
        </p:txBody>
      </p:sp>
      <p:sp>
        <p:nvSpPr>
          <p:cNvPr id="5" name="Rounded Rectangle 4"/>
          <p:cNvSpPr/>
          <p:nvPr/>
        </p:nvSpPr>
        <p:spPr bwMode="auto">
          <a:xfrm>
            <a:off x="7224066" y="2261219"/>
            <a:ext cx="3200365" cy="2651731"/>
          </a:xfrm>
          <a:prstGeom prst="roundRect">
            <a:avLst>
              <a:gd name="adj" fmla="val 0"/>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Project</a:t>
            </a:r>
          </a:p>
          <a:p>
            <a:pPr algn="ctr" defTabSz="932472" fontAlgn="base">
              <a:spcBef>
                <a:spcPct val="0"/>
              </a:spcBef>
              <a:spcAft>
                <a:spcPct val="0"/>
              </a:spcAft>
            </a:pPr>
            <a:r>
              <a:rPr lang="en-US" sz="6000" dirty="0">
                <a:gradFill>
                  <a:gsLst>
                    <a:gs pos="5439">
                      <a:srgbClr val="F8F8F8"/>
                    </a:gs>
                    <a:gs pos="10000">
                      <a:srgbClr val="F8F8F8"/>
                    </a:gs>
                  </a:gsLst>
                  <a:lin ang="5400000" scaled="0"/>
                </a:gradFill>
              </a:rPr>
              <a:t>file</a:t>
            </a:r>
          </a:p>
        </p:txBody>
      </p:sp>
      <p:sp>
        <p:nvSpPr>
          <p:cNvPr id="8" name="Cross 7"/>
          <p:cNvSpPr/>
          <p:nvPr/>
        </p:nvSpPr>
        <p:spPr bwMode="auto">
          <a:xfrm>
            <a:off x="5513783" y="3129883"/>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2054067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Source Code</a:t>
            </a:r>
          </a:p>
        </p:txBody>
      </p:sp>
      <p:sp>
        <p:nvSpPr>
          <p:cNvPr id="5" name="Text Placeholder 4"/>
          <p:cNvSpPr>
            <a:spLocks noGrp="1"/>
          </p:cNvSpPr>
          <p:nvPr>
            <p:ph type="body" sz="quarter" idx="10"/>
          </p:nvPr>
        </p:nvSpPr>
        <p:spPr>
          <a:xfrm>
            <a:off x="274638" y="1221157"/>
            <a:ext cx="11887199" cy="5123326"/>
          </a:xfrm>
        </p:spPr>
        <p:txBody>
          <a:bodyPr/>
          <a:lstStyle/>
          <a:p>
            <a:r>
              <a:rPr lang="en-US" dirty="0"/>
              <a:t>using System;</a:t>
            </a:r>
          </a:p>
          <a:p>
            <a:endParaRPr lang="en-US" dirty="0"/>
          </a:p>
          <a:p>
            <a:r>
              <a:rPr lang="en-US" dirty="0"/>
              <a:t>class Program</a:t>
            </a:r>
          </a:p>
          <a:p>
            <a:r>
              <a:rPr lang="en-US" dirty="0"/>
              <a:t>{</a:t>
            </a:r>
          </a:p>
          <a:p>
            <a:r>
              <a:rPr lang="en-US" dirty="0"/>
              <a:t>    static void Main(string[] </a:t>
            </a:r>
            <a:r>
              <a:rPr lang="en-US" dirty="0" err="1"/>
              <a:t>args</a:t>
            </a:r>
            <a:r>
              <a:rPr lang="en-US" dirty="0"/>
              <a:t>)</a:t>
            </a:r>
          </a:p>
          <a:p>
            <a:r>
              <a:rPr lang="mr-IN" dirty="0"/>
              <a:t>    {</a:t>
            </a:r>
          </a:p>
          <a:p>
            <a:r>
              <a:rPr lang="en-US" dirty="0"/>
              <a:t>        </a:t>
            </a:r>
            <a:r>
              <a:rPr lang="en-US" dirty="0" err="1"/>
              <a:t>Console.WriteLine</a:t>
            </a:r>
            <a:r>
              <a:rPr lang="en-US" dirty="0"/>
              <a:t>("Hello World!");</a:t>
            </a:r>
          </a:p>
          <a:p>
            <a:r>
              <a:rPr lang="mr-IN" dirty="0"/>
              <a:t>    }</a:t>
            </a:r>
          </a:p>
          <a:p>
            <a:r>
              <a:rPr lang="mr-IN" dirty="0"/>
              <a:t>}</a:t>
            </a:r>
          </a:p>
        </p:txBody>
      </p:sp>
    </p:spTree>
    <p:extLst>
      <p:ext uri="{BB962C8B-B14F-4D97-AF65-F5344CB8AC3E}">
        <p14:creationId xmlns:p14="http://schemas.microsoft.com/office/powerpoint/2010/main" val="106480611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bwMode="auto">
          <a:xfrm>
            <a:off x="6766015" y="1394167"/>
            <a:ext cx="2971379" cy="2127914"/>
          </a:xfrm>
          <a:prstGeom prst="rect">
            <a:avLst/>
          </a:prstGeom>
          <a:solidFill>
            <a:srgbClr val="505050"/>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XAMARIN</a:t>
            </a:r>
          </a:p>
        </p:txBody>
      </p:sp>
      <p:sp>
        <p:nvSpPr>
          <p:cNvPr id="90" name="Rectangle 89"/>
          <p:cNvSpPr/>
          <p:nvPr/>
        </p:nvSpPr>
        <p:spPr bwMode="auto">
          <a:xfrm>
            <a:off x="731897" y="1394166"/>
            <a:ext cx="2971379" cy="2127914"/>
          </a:xfrm>
          <a:prstGeom prst="rect">
            <a:avLst/>
          </a:prstGeom>
          <a:solidFill>
            <a:srgbClr val="D83B01"/>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FRAMEWORK</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UWP</a:t>
            </a: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97" name="Rectangle 96"/>
          <p:cNvSpPr/>
          <p:nvPr/>
        </p:nvSpPr>
        <p:spPr bwMode="auto">
          <a:xfrm>
            <a:off x="3748955" y="1394166"/>
            <a:ext cx="2971379" cy="2127914"/>
          </a:xfrm>
          <a:prstGeom prst="rect">
            <a:avLst/>
          </a:prstGeom>
          <a:solidFill>
            <a:srgbClr val="0078D7"/>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CORE</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ASP.NET</a:t>
            </a:r>
          </a:p>
        </p:txBody>
      </p:sp>
      <p:sp>
        <p:nvSpPr>
          <p:cNvPr id="17" name="Title 16"/>
          <p:cNvSpPr>
            <a:spLocks noGrp="1"/>
          </p:cNvSpPr>
          <p:nvPr>
            <p:ph type="title"/>
          </p:nvPr>
        </p:nvSpPr>
        <p:spPr/>
        <p:txBody>
          <a:bodyPr/>
          <a:lstStyle/>
          <a:p>
            <a:r>
              <a:rPr lang="en-US" dirty="0"/>
              <a:t>.NET platform</a:t>
            </a:r>
          </a:p>
        </p:txBody>
      </p:sp>
      <p:sp>
        <p:nvSpPr>
          <p:cNvPr id="69" name="TextBox 68"/>
          <p:cNvSpPr txBox="1"/>
          <p:nvPr/>
        </p:nvSpPr>
        <p:spPr>
          <a:xfrm>
            <a:off x="731832" y="5163645"/>
            <a:ext cx="9005562" cy="1533267"/>
          </a:xfrm>
          <a:prstGeom prst="rect">
            <a:avLst/>
          </a:prstGeom>
          <a:solidFill>
            <a:srgbClr val="D2D2D2"/>
          </a:solidFill>
        </p:spPr>
        <p:txBody>
          <a:bodyPr wrap="square" lIns="182854" tIns="146283" rIns="182854" bIns="146283" rtlCol="0" anchor="ctr">
            <a:noAutofit/>
          </a:bodyPr>
          <a:lstStyle/>
          <a:p>
            <a:pPr marL="0" marR="0" lvl="0" indent="0" algn="ctr" defTabSz="914049" eaLnBrk="1" fontAlgn="auto" latinLnBrk="0" hangingPunct="1">
              <a:lnSpc>
                <a:spcPct val="90000"/>
              </a:lnSpc>
              <a:spcBef>
                <a:spcPts val="0"/>
              </a:spcBef>
              <a:spcAft>
                <a:spcPts val="0"/>
              </a:spcAft>
              <a:buClrTx/>
              <a:buSzTx/>
              <a:buFontTx/>
              <a:buNone/>
              <a:tabLst/>
              <a:defRPr/>
            </a:pPr>
            <a:endParaRPr kumimoji="0" lang="en-US" sz="1599" b="0" i="0" u="none" strike="noStrike" kern="0" cap="none" spc="0" normalizeH="0" baseline="0" noProof="0" dirty="0">
              <a:ln>
                <a:noFill/>
              </a:ln>
              <a:solidFill>
                <a:sysClr val="windowText" lastClr="000000"/>
              </a:solidFill>
              <a:effectLst/>
              <a:uLnTx/>
              <a:uFillTx/>
              <a:latin typeface="Segoe UI Semilight" panose="020B0402040204020203" pitchFamily="34" charset="0"/>
              <a:cs typeface="Segoe UI Semilight" panose="020B0402040204020203" pitchFamily="34" charset="0"/>
            </a:endParaRPr>
          </a:p>
        </p:txBody>
      </p:sp>
      <p:sp>
        <p:nvSpPr>
          <p:cNvPr id="70" name="TextBox 69"/>
          <p:cNvSpPr txBox="1"/>
          <p:nvPr/>
        </p:nvSpPr>
        <p:spPr>
          <a:xfrm>
            <a:off x="822886"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cs typeface="Segoe UI Semilight" panose="020B0402040204020203" pitchFamily="34" charset="0"/>
              </a:rPr>
              <a:t>Compilers</a:t>
            </a:r>
          </a:p>
        </p:txBody>
      </p:sp>
      <p:sp>
        <p:nvSpPr>
          <p:cNvPr id="71" name="TextBox 70"/>
          <p:cNvSpPr txBox="1"/>
          <p:nvPr/>
        </p:nvSpPr>
        <p:spPr>
          <a:xfrm>
            <a:off x="3839978"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Languages</a:t>
            </a:r>
          </a:p>
        </p:txBody>
      </p:sp>
      <p:sp>
        <p:nvSpPr>
          <p:cNvPr id="72" name="TextBox 71"/>
          <p:cNvSpPr txBox="1"/>
          <p:nvPr/>
        </p:nvSpPr>
        <p:spPr>
          <a:xfrm>
            <a:off x="6857070"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Runtime components</a:t>
            </a:r>
          </a:p>
        </p:txBody>
      </p:sp>
      <p:sp>
        <p:nvSpPr>
          <p:cNvPr id="73" name="TextBox 72"/>
          <p:cNvSpPr txBox="1"/>
          <p:nvPr/>
        </p:nvSpPr>
        <p:spPr>
          <a:xfrm>
            <a:off x="731832" y="5139457"/>
            <a:ext cx="9005562" cy="41142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COMMON INFRASTRUCTURE</a:t>
            </a:r>
          </a:p>
        </p:txBody>
      </p:sp>
      <p:sp>
        <p:nvSpPr>
          <p:cNvPr id="82" name="TextBox 81"/>
          <p:cNvSpPr txBox="1"/>
          <p:nvPr/>
        </p:nvSpPr>
        <p:spPr>
          <a:xfrm>
            <a:off x="731833" y="3634321"/>
            <a:ext cx="9005562" cy="1417084"/>
          </a:xfrm>
          <a:prstGeom prst="rect">
            <a:avLst/>
          </a:prstGeom>
          <a:solidFill>
            <a:srgbClr val="FF8C00"/>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32417">
              <a:defRPr/>
            </a:pPr>
            <a:r>
              <a:rPr lang="en-US" b="1" dirty="0">
                <a:solidFill>
                  <a:schemeClr val="bg1"/>
                </a:solidFill>
                <a:latin typeface="Segoe UI"/>
              </a:rPr>
              <a:t>.NET STANDARD LIBRARY</a:t>
            </a:r>
          </a:p>
        </p:txBody>
      </p:sp>
      <p:grpSp>
        <p:nvGrpSpPr>
          <p:cNvPr id="103" name="Group 102"/>
          <p:cNvGrpSpPr/>
          <p:nvPr/>
        </p:nvGrpSpPr>
        <p:grpSpPr>
          <a:xfrm>
            <a:off x="9828451" y="1394167"/>
            <a:ext cx="1965682" cy="5299712"/>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marL="0" marR="0" lvl="0" indent="0" defTabSz="912423" eaLnBrk="1" fontAlgn="auto" latinLnBrk="0" hangingPunct="1">
                <a:lnSpc>
                  <a:spcPct val="100000"/>
                </a:lnSpc>
                <a:spcBef>
                  <a:spcPts val="0"/>
                </a:spcBef>
                <a:spcAft>
                  <a:spcPts val="0"/>
                </a:spcAft>
                <a:buClrTx/>
                <a:buSzTx/>
                <a:buFontTx/>
                <a:buNone/>
                <a:tabLst/>
                <a:defRPr/>
              </a:pPr>
              <a:r>
                <a:rPr kumimoji="0" lang="en-US" sz="2797"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32417"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TOOLS</a:t>
              </a:r>
            </a:p>
          </p:txBody>
        </p:sp>
      </p:grpSp>
      <p:grpSp>
        <p:nvGrpSpPr>
          <p:cNvPr id="104" name="Group 103"/>
          <p:cNvGrpSpPr/>
          <p:nvPr/>
        </p:nvGrpSpPr>
        <p:grpSpPr>
          <a:xfrm>
            <a:off x="10037203" y="2171273"/>
            <a:ext cx="1548177" cy="1350808"/>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a:t>
              </a:r>
            </a:p>
          </p:txBody>
        </p:sp>
      </p:grpSp>
      <p:grpSp>
        <p:nvGrpSpPr>
          <p:cNvPr id="105" name="Group 104"/>
          <p:cNvGrpSpPr/>
          <p:nvPr/>
        </p:nvGrpSpPr>
        <p:grpSpPr>
          <a:xfrm>
            <a:off x="9830335" y="4889625"/>
            <a:ext cx="1965681" cy="1350807"/>
            <a:chOff x="10195561" y="3458117"/>
            <a:chExt cx="1965960" cy="1350999"/>
          </a:xfrm>
        </p:grpSpPr>
        <p:sp>
          <p:nvSpPr>
            <p:cNvPr id="106" name="TextBox 105"/>
            <p:cNvSpPr txBox="1"/>
            <p:nvPr/>
          </p:nvSpPr>
          <p:spPr>
            <a:xfrm>
              <a:off x="10195561" y="4301735"/>
              <a:ext cx="1965960"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Code</a:t>
              </a:r>
            </a:p>
          </p:txBody>
        </p:sp>
        <p:pic>
          <p:nvPicPr>
            <p:cNvPr id="107" name="Picture 106"/>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02" name="TextBox 101"/>
          <p:cNvSpPr txBox="1"/>
          <p:nvPr/>
        </p:nvSpPr>
        <p:spPr>
          <a:xfrm>
            <a:off x="9825772" y="4543626"/>
            <a:ext cx="1965681" cy="507309"/>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for Mac</a:t>
            </a:r>
          </a:p>
        </p:txBody>
      </p:sp>
      <p:sp>
        <p:nvSpPr>
          <p:cNvPr id="117" name="TextBox 2"/>
          <p:cNvSpPr txBox="1"/>
          <p:nvPr/>
        </p:nvSpPr>
        <p:spPr>
          <a:xfrm>
            <a:off x="731835" y="1394166"/>
            <a:ext cx="2971442"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DESKTOP</a:t>
            </a:r>
          </a:p>
        </p:txBody>
      </p:sp>
      <p:sp>
        <p:nvSpPr>
          <p:cNvPr id="118" name="TextBox 2"/>
          <p:cNvSpPr txBox="1"/>
          <p:nvPr/>
        </p:nvSpPr>
        <p:spPr>
          <a:xfrm>
            <a:off x="3748957" y="1396893"/>
            <a:ext cx="2971379"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CLOUD</a:t>
            </a:r>
          </a:p>
        </p:txBody>
      </p:sp>
      <p:sp>
        <p:nvSpPr>
          <p:cNvPr id="119" name="TextBox 2"/>
          <p:cNvSpPr txBox="1"/>
          <p:nvPr/>
        </p:nvSpPr>
        <p:spPr>
          <a:xfrm>
            <a:off x="6766015" y="1394166"/>
            <a:ext cx="2971381"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MOBILE</a:t>
            </a:r>
          </a:p>
        </p:txBody>
      </p:sp>
      <p:pic>
        <p:nvPicPr>
          <p:cNvPr id="3" name="Picture 2"/>
          <p:cNvPicPr>
            <a:picLocks noChangeAspect="1"/>
          </p:cNvPicPr>
          <p:nvPr/>
        </p:nvPicPr>
        <p:blipFill>
          <a:blip r:embed="rId4"/>
          <a:stretch>
            <a:fillRect/>
          </a:stretch>
        </p:blipFill>
        <p:spPr>
          <a:xfrm>
            <a:off x="10344174" y="3588701"/>
            <a:ext cx="928876" cy="928876"/>
          </a:xfrm>
          <a:prstGeom prst="rect">
            <a:avLst/>
          </a:prstGeom>
        </p:spPr>
      </p:pic>
    </p:spTree>
    <p:extLst>
      <p:ext uri="{BB962C8B-B14F-4D97-AF65-F5344CB8AC3E}">
        <p14:creationId xmlns:p14="http://schemas.microsoft.com/office/powerpoint/2010/main" val="278579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CSProj</a:t>
            </a:r>
            <a:r>
              <a:rPr lang="en-US" dirty="0"/>
              <a:t> </a:t>
            </a:r>
            <a:r>
              <a:rPr lang="mr-IN" dirty="0"/>
              <a:t>–</a:t>
            </a:r>
            <a:r>
              <a:rPr lang="en-US" dirty="0"/>
              <a:t> default console template</a:t>
            </a:r>
          </a:p>
        </p:txBody>
      </p:sp>
      <p:sp>
        <p:nvSpPr>
          <p:cNvPr id="5" name="Text Placeholder 4"/>
          <p:cNvSpPr>
            <a:spLocks noGrp="1"/>
          </p:cNvSpPr>
          <p:nvPr>
            <p:ph type="body" sz="quarter" idx="10"/>
          </p:nvPr>
        </p:nvSpPr>
        <p:spPr>
          <a:xfrm>
            <a:off x="274638" y="1221157"/>
            <a:ext cx="12527207" cy="4450449"/>
          </a:xfrm>
        </p:spPr>
        <p:txBody>
          <a:bodyPr/>
          <a:lstStyle/>
          <a:p>
            <a:r>
              <a:rPr lang="en-US" dirty="0"/>
              <a:t>&lt;Project </a:t>
            </a:r>
            <a:r>
              <a:rPr lang="en-US" dirty="0" err="1"/>
              <a:t>Sdk</a:t>
            </a:r>
            <a:r>
              <a:rPr lang="en-US" dirty="0"/>
              <a:t>="</a:t>
            </a:r>
            <a:r>
              <a:rPr lang="en-US" dirty="0" err="1">
                <a:solidFill>
                  <a:srgbClr val="00B050"/>
                </a:solidFill>
              </a:rPr>
              <a:t>Microsoft.NET.Sdk</a:t>
            </a:r>
            <a:r>
              <a:rPr lang="en-US" dirty="0"/>
              <a:t>"&gt;</a:t>
            </a:r>
          </a:p>
          <a:p>
            <a:endParaRPr lang="en-US" dirty="0"/>
          </a:p>
          <a:p>
            <a:r>
              <a:rPr lang="en-US" dirty="0"/>
              <a:t>  &lt;</a:t>
            </a:r>
            <a:r>
              <a:rPr lang="en-US" dirty="0" err="1"/>
              <a:t>PropertyGroup</a:t>
            </a:r>
            <a:r>
              <a:rPr lang="en-US" dirty="0"/>
              <a:t>&gt;</a:t>
            </a:r>
          </a:p>
          <a:p>
            <a:r>
              <a:rPr lang="en-US" dirty="0"/>
              <a:t>    &lt;</a:t>
            </a:r>
            <a:r>
              <a:rPr lang="en-US" dirty="0" err="1"/>
              <a:t>OutputType</a:t>
            </a:r>
            <a:r>
              <a:rPr lang="en-US" dirty="0"/>
              <a:t>&gt;</a:t>
            </a:r>
            <a:r>
              <a:rPr lang="en-US" dirty="0">
                <a:solidFill>
                  <a:srgbClr val="00B050"/>
                </a:solidFill>
              </a:rPr>
              <a:t>Exe</a:t>
            </a:r>
            <a:r>
              <a:rPr lang="en-US" dirty="0"/>
              <a:t>&lt;/</a:t>
            </a:r>
            <a:r>
              <a:rPr lang="en-US" dirty="0" err="1"/>
              <a:t>OutputType</a:t>
            </a:r>
            <a:r>
              <a:rPr lang="en-US" dirty="0"/>
              <a:t>&gt;</a:t>
            </a:r>
          </a:p>
          <a:p>
            <a:r>
              <a:rPr lang="en-US" dirty="0"/>
              <a:t>    &lt;</a:t>
            </a:r>
            <a:r>
              <a:rPr lang="en-US" dirty="0" err="1"/>
              <a:t>TargetFramework</a:t>
            </a:r>
            <a:r>
              <a:rPr lang="en-US" dirty="0"/>
              <a:t>&gt;</a:t>
            </a:r>
            <a:r>
              <a:rPr lang="en-US" dirty="0">
                <a:solidFill>
                  <a:srgbClr val="00B050"/>
                </a:solidFill>
              </a:rPr>
              <a:t>netcoreapp2.0</a:t>
            </a:r>
            <a:r>
              <a:rPr lang="en-US" dirty="0"/>
              <a:t>&lt;/</a:t>
            </a:r>
            <a:r>
              <a:rPr lang="en-US" dirty="0" err="1"/>
              <a:t>TargetFramework</a:t>
            </a:r>
            <a:r>
              <a:rPr lang="en-US" dirty="0"/>
              <a:t>&gt;</a:t>
            </a:r>
          </a:p>
          <a:p>
            <a:r>
              <a:rPr lang="en-US" dirty="0"/>
              <a:t>  &lt;/</a:t>
            </a:r>
            <a:r>
              <a:rPr lang="en-US" dirty="0" err="1"/>
              <a:t>PropertyGroup</a:t>
            </a:r>
            <a:r>
              <a:rPr lang="en-US" dirty="0"/>
              <a:t>&gt;</a:t>
            </a:r>
            <a:br>
              <a:rPr lang="en-US" dirty="0"/>
            </a:br>
            <a:endParaRPr lang="en-US" dirty="0"/>
          </a:p>
          <a:p>
            <a:r>
              <a:rPr lang="en-US" dirty="0"/>
              <a:t>&lt;/Project&gt;</a:t>
            </a:r>
          </a:p>
        </p:txBody>
      </p:sp>
    </p:spTree>
    <p:extLst>
      <p:ext uri="{BB962C8B-B14F-4D97-AF65-F5344CB8AC3E}">
        <p14:creationId xmlns:p14="http://schemas.microsoft.com/office/powerpoint/2010/main" val="53739232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CSProj</a:t>
            </a:r>
            <a:r>
              <a:rPr lang="en-US" dirty="0"/>
              <a:t> </a:t>
            </a:r>
            <a:r>
              <a:rPr lang="mr-IN" dirty="0"/>
              <a:t>–</a:t>
            </a:r>
            <a:r>
              <a:rPr lang="en-US" dirty="0"/>
              <a:t> default Web template</a:t>
            </a:r>
          </a:p>
        </p:txBody>
      </p:sp>
      <p:sp>
        <p:nvSpPr>
          <p:cNvPr id="5" name="Text Placeholder 4"/>
          <p:cNvSpPr>
            <a:spLocks noGrp="1"/>
          </p:cNvSpPr>
          <p:nvPr>
            <p:ph type="body" sz="quarter" idx="10"/>
          </p:nvPr>
        </p:nvSpPr>
        <p:spPr>
          <a:xfrm>
            <a:off x="274638" y="1221157"/>
            <a:ext cx="12527207" cy="5769272"/>
          </a:xfrm>
        </p:spPr>
        <p:txBody>
          <a:bodyPr/>
          <a:lstStyle/>
          <a:p>
            <a:r>
              <a:rPr lang="en-US" sz="2800" dirty="0"/>
              <a:t>&lt;Project </a:t>
            </a:r>
            <a:r>
              <a:rPr lang="en-US" sz="2800" dirty="0" err="1"/>
              <a:t>Sdk</a:t>
            </a:r>
            <a:r>
              <a:rPr lang="en-US" sz="2800" dirty="0"/>
              <a:t>="</a:t>
            </a:r>
            <a:r>
              <a:rPr lang="en-US" sz="2800" dirty="0" err="1">
                <a:solidFill>
                  <a:srgbClr val="00B050"/>
                </a:solidFill>
              </a:rPr>
              <a:t>Microsoft.NET.Sdk.Web</a:t>
            </a:r>
            <a:r>
              <a:rPr lang="en-US" sz="2800" dirty="0"/>
              <a:t>"&gt;</a:t>
            </a:r>
          </a:p>
          <a:p>
            <a:r>
              <a:rPr lang="en-US" sz="2800" dirty="0"/>
              <a:t>  &lt;</a:t>
            </a:r>
            <a:r>
              <a:rPr lang="en-US" sz="2800" dirty="0" err="1"/>
              <a:t>PropertyGroup</a:t>
            </a:r>
            <a:r>
              <a:rPr lang="en-US" sz="2800" dirty="0"/>
              <a:t>&gt;</a:t>
            </a:r>
          </a:p>
          <a:p>
            <a:r>
              <a:rPr lang="en-US" sz="2800" dirty="0"/>
              <a:t>    &lt;</a:t>
            </a:r>
            <a:r>
              <a:rPr lang="en-US" sz="2800" dirty="0" err="1"/>
              <a:t>TargetFramework</a:t>
            </a:r>
            <a:r>
              <a:rPr lang="en-US" sz="2800" dirty="0"/>
              <a:t>&gt;</a:t>
            </a:r>
            <a:r>
              <a:rPr lang="en-US" sz="2800" dirty="0">
                <a:solidFill>
                  <a:srgbClr val="00B050"/>
                </a:solidFill>
              </a:rPr>
              <a:t>netcoreapp2.0</a:t>
            </a:r>
            <a:r>
              <a:rPr lang="en-US" sz="2800" dirty="0"/>
              <a:t>&lt;/</a:t>
            </a:r>
            <a:r>
              <a:rPr lang="en-US" sz="2800" dirty="0" err="1"/>
              <a:t>TargetFramework</a:t>
            </a:r>
            <a:r>
              <a:rPr lang="en-US" sz="2800" dirty="0"/>
              <a:t>&gt;</a:t>
            </a:r>
          </a:p>
          <a:p>
            <a:r>
              <a:rPr lang="en-US" sz="2800" dirty="0"/>
              <a:t>  &lt;/</a:t>
            </a:r>
            <a:r>
              <a:rPr lang="en-US" sz="2800" dirty="0" err="1"/>
              <a:t>PropertyGroup</a:t>
            </a:r>
            <a:r>
              <a:rPr lang="en-US" sz="2800" dirty="0"/>
              <a:t>&gt;</a:t>
            </a:r>
          </a:p>
          <a:p>
            <a:r>
              <a:rPr lang="en-US" sz="2800" dirty="0"/>
              <a:t>  &lt;</a:t>
            </a:r>
            <a:r>
              <a:rPr lang="en-US" sz="2800" dirty="0" err="1"/>
              <a:t>ItemGroup</a:t>
            </a:r>
            <a:r>
              <a:rPr lang="en-US" sz="2800" dirty="0"/>
              <a:t>&gt;</a:t>
            </a:r>
          </a:p>
          <a:p>
            <a:r>
              <a:rPr lang="en-US" sz="2800" dirty="0"/>
              <a:t>    &lt;Folder Include="</a:t>
            </a:r>
            <a:r>
              <a:rPr lang="en-US" sz="2800" dirty="0" err="1"/>
              <a:t>wwwroot</a:t>
            </a:r>
            <a:r>
              <a:rPr lang="en-US" sz="2800" dirty="0"/>
              <a:t>\" /&gt;</a:t>
            </a:r>
          </a:p>
          <a:p>
            <a:r>
              <a:rPr lang="en-US" sz="2800" dirty="0"/>
              <a:t>  &lt;/</a:t>
            </a:r>
            <a:r>
              <a:rPr lang="en-US" sz="2800" dirty="0" err="1"/>
              <a:t>ItemGroup</a:t>
            </a:r>
            <a:r>
              <a:rPr lang="en-US" sz="2800" dirty="0"/>
              <a:t>&gt;</a:t>
            </a:r>
          </a:p>
          <a:p>
            <a:r>
              <a:rPr lang="en-US" sz="2800" dirty="0"/>
              <a:t>  &lt;</a:t>
            </a:r>
            <a:r>
              <a:rPr lang="en-US" sz="2800" dirty="0" err="1"/>
              <a:t>ItemGroup</a:t>
            </a:r>
            <a:r>
              <a:rPr lang="en-US" sz="2800" dirty="0"/>
              <a:t>&gt;</a:t>
            </a:r>
          </a:p>
          <a:p>
            <a:r>
              <a:rPr lang="en-US" sz="2800" dirty="0"/>
              <a:t>    &lt;</a:t>
            </a:r>
            <a:r>
              <a:rPr lang="en-US" sz="2800" dirty="0" err="1"/>
              <a:t>PackageReference</a:t>
            </a:r>
            <a:r>
              <a:rPr lang="en-US" sz="2800" dirty="0"/>
              <a:t> Include="</a:t>
            </a:r>
            <a:r>
              <a:rPr lang="en-US" sz="2800" dirty="0" err="1">
                <a:solidFill>
                  <a:srgbClr val="00B050"/>
                </a:solidFill>
              </a:rPr>
              <a:t>Microsoft.AspNetCore.All</a:t>
            </a:r>
            <a:r>
              <a:rPr lang="en-US" sz="2800" dirty="0"/>
              <a:t>" 	Version="2.0.0" /&gt;</a:t>
            </a:r>
          </a:p>
          <a:p>
            <a:r>
              <a:rPr lang="en-US" sz="2800" dirty="0"/>
              <a:t>  &lt;/</a:t>
            </a:r>
            <a:r>
              <a:rPr lang="en-US" sz="2800" dirty="0" err="1"/>
              <a:t>ItemGroup</a:t>
            </a:r>
            <a:r>
              <a:rPr lang="en-US" sz="2800" dirty="0"/>
              <a:t>&gt;</a:t>
            </a:r>
          </a:p>
          <a:p>
            <a:r>
              <a:rPr lang="en-US" sz="2800" dirty="0"/>
              <a:t>&lt;/Project&gt;</a:t>
            </a:r>
          </a:p>
        </p:txBody>
      </p:sp>
    </p:spTree>
    <p:extLst>
      <p:ext uri="{BB962C8B-B14F-4D97-AF65-F5344CB8AC3E}">
        <p14:creationId xmlns:p14="http://schemas.microsoft.com/office/powerpoint/2010/main" val="39396803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CLI</a:t>
            </a:r>
            <a:endParaRPr lang="en-US" sz="7200" dirty="0"/>
          </a:p>
        </p:txBody>
      </p:sp>
    </p:spTree>
    <p:extLst>
      <p:ext uri="{BB962C8B-B14F-4D97-AF65-F5344CB8AC3E}">
        <p14:creationId xmlns:p14="http://schemas.microsoft.com/office/powerpoint/2010/main" val="176182959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are the .NET Core command-line tools?</a:t>
            </a:r>
          </a:p>
        </p:txBody>
      </p:sp>
      <p:sp>
        <p:nvSpPr>
          <p:cNvPr id="5" name="Content Placeholder 4"/>
          <p:cNvSpPr>
            <a:spLocks noGrp="1"/>
          </p:cNvSpPr>
          <p:nvPr>
            <p:ph type="body" sz="quarter" idx="10"/>
          </p:nvPr>
        </p:nvSpPr>
        <p:spPr>
          <a:xfrm>
            <a:off x="855768" y="1861968"/>
            <a:ext cx="10724938" cy="5109091"/>
          </a:xfrm>
          <a:prstGeom prst="rect">
            <a:avLst/>
          </a:prstGeom>
        </p:spPr>
        <p:txBody>
          <a:bodyPr/>
          <a:lstStyle/>
          <a:p>
            <a:pPr marL="0" indent="0" algn="ctr" defTabSz="932597">
              <a:lnSpc>
                <a:spcPct val="100000"/>
              </a:lnSpc>
              <a:spcBef>
                <a:spcPts val="0"/>
              </a:spcBef>
              <a:buClrTx/>
              <a:buSzTx/>
              <a:buNone/>
              <a:defRPr/>
            </a:pPr>
            <a:r>
              <a:rPr lang="en-US" b="1" dirty="0"/>
              <a:t>Cross-platform </a:t>
            </a:r>
            <a:r>
              <a:rPr lang="en-US" dirty="0"/>
              <a:t>command-line set of tools that are</a:t>
            </a:r>
            <a:r>
              <a:rPr lang="is-IS" dirty="0"/>
              <a:t>…</a:t>
            </a:r>
            <a:endParaRPr lang="en-US" dirty="0"/>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b="1" dirty="0"/>
              <a:t>…</a:t>
            </a:r>
            <a:r>
              <a:rPr lang="en-US" b="1" dirty="0"/>
              <a:t>focused</a:t>
            </a:r>
            <a:r>
              <a:rPr lang="en-US" dirty="0"/>
              <a:t> on building code</a:t>
            </a:r>
            <a:r>
              <a:rPr lang="is-IS" dirty="0"/>
              <a:t>…</a:t>
            </a:r>
            <a:r>
              <a:rPr lang="en-US" dirty="0"/>
              <a:t> </a:t>
            </a:r>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dirty="0"/>
              <a:t>…</a:t>
            </a:r>
            <a:r>
              <a:rPr lang="en-US" dirty="0"/>
              <a:t>for both </a:t>
            </a:r>
            <a:r>
              <a:rPr lang="en-US" b="1" dirty="0"/>
              <a:t>humans</a:t>
            </a:r>
            <a:r>
              <a:rPr lang="is-IS" dirty="0"/>
              <a:t>…</a:t>
            </a:r>
            <a:endParaRPr lang="en-US" dirty="0"/>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dirty="0"/>
              <a:t>…a</a:t>
            </a:r>
            <a:r>
              <a:rPr lang="en-US" dirty="0" err="1"/>
              <a:t>nd</a:t>
            </a:r>
            <a:r>
              <a:rPr lang="en-US" dirty="0"/>
              <a:t> </a:t>
            </a:r>
            <a:r>
              <a:rPr lang="en-US" b="1" dirty="0"/>
              <a:t>machines</a:t>
            </a:r>
            <a:r>
              <a:rPr lang="en-US" dirty="0"/>
              <a:t> </a:t>
            </a:r>
          </a:p>
        </p:txBody>
      </p:sp>
    </p:spTree>
    <p:extLst>
      <p:ext uri="{BB962C8B-B14F-4D97-AF65-F5344CB8AC3E}">
        <p14:creationId xmlns:p14="http://schemas.microsoft.com/office/powerpoint/2010/main" val="2815806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design</a:t>
            </a:r>
          </a:p>
        </p:txBody>
      </p:sp>
      <p:sp>
        <p:nvSpPr>
          <p:cNvPr id="3" name="Content Placeholder 2"/>
          <p:cNvSpPr>
            <a:spLocks noGrp="1"/>
          </p:cNvSpPr>
          <p:nvPr>
            <p:ph type="body" sz="quarter" idx="10"/>
          </p:nvPr>
        </p:nvSpPr>
        <p:spPr>
          <a:xfrm>
            <a:off x="1092027" y="2163639"/>
            <a:ext cx="10258637" cy="4346475"/>
          </a:xfrm>
          <a:prstGeom prst="rect">
            <a:avLst/>
          </a:prstGeom>
        </p:spPr>
        <p:txBody>
          <a:bodyPr>
            <a:noAutofit/>
          </a:bodyPr>
          <a:lstStyle/>
          <a:p>
            <a:r>
              <a:rPr lang="en-US" sz="3200" dirty="0"/>
              <a:t>Several principles inform CLI design:</a:t>
            </a:r>
          </a:p>
          <a:p>
            <a:pPr lvl="1"/>
            <a:endParaRPr lang="en-US" sz="2800" dirty="0"/>
          </a:p>
          <a:p>
            <a:pPr lvl="1"/>
            <a:r>
              <a:rPr lang="en-US" dirty="0" err="1"/>
              <a:t>NuGet</a:t>
            </a:r>
            <a:r>
              <a:rPr lang="en-US" dirty="0"/>
              <a:t> (and $PATH-based) extensibility </a:t>
            </a:r>
          </a:p>
          <a:p>
            <a:pPr lvl="1"/>
            <a:r>
              <a:rPr lang="en-US" dirty="0"/>
              <a:t>Every command is a verb (“compile”, “run”, “restore” etc.) </a:t>
            </a:r>
          </a:p>
          <a:p>
            <a:pPr lvl="1"/>
            <a:r>
              <a:rPr lang="en-US" dirty="0"/>
              <a:t>The driver knows enough to run the command(s) and no more</a:t>
            </a:r>
          </a:p>
          <a:p>
            <a:pPr lvl="1"/>
            <a:r>
              <a:rPr lang="en-US" dirty="0"/>
              <a:t>All core commands are consumable by humans </a:t>
            </a:r>
            <a:r>
              <a:rPr lang="en-US" b="1" dirty="0"/>
              <a:t>and</a:t>
            </a:r>
            <a:r>
              <a:rPr lang="en-US" dirty="0"/>
              <a:t> machines </a:t>
            </a:r>
          </a:p>
        </p:txBody>
      </p:sp>
    </p:spTree>
    <p:extLst>
      <p:ext uri="{BB962C8B-B14F-4D97-AF65-F5344CB8AC3E}">
        <p14:creationId xmlns:p14="http://schemas.microsoft.com/office/powerpoint/2010/main" val="3351700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 commands: basic architecture </a:t>
            </a:r>
          </a:p>
        </p:txBody>
      </p:sp>
      <p:sp>
        <p:nvSpPr>
          <p:cNvPr id="4" name="TextBox 3"/>
          <p:cNvSpPr txBox="1"/>
          <p:nvPr/>
        </p:nvSpPr>
        <p:spPr>
          <a:xfrm>
            <a:off x="1757477" y="3069719"/>
            <a:ext cx="2361544" cy="769441"/>
          </a:xfrm>
          <a:prstGeom prst="rect">
            <a:avLst/>
          </a:prstGeom>
          <a:noFill/>
        </p:spPr>
        <p:txBody>
          <a:bodyPr wrap="none" rtlCol="0">
            <a:spAutoFit/>
          </a:bodyPr>
          <a:lstStyle/>
          <a:p>
            <a:r>
              <a:rPr lang="en-US" sz="4400" b="1" dirty="0">
                <a:latin typeface="Consolas" charset="0"/>
                <a:ea typeface="Consolas" charset="0"/>
                <a:cs typeface="Consolas" charset="0"/>
              </a:rPr>
              <a:t>dotnet</a:t>
            </a:r>
            <a:r>
              <a:rPr lang="en-US" sz="4400" dirty="0">
                <a:latin typeface="Consolas" charset="0"/>
                <a:ea typeface="Consolas" charset="0"/>
                <a:cs typeface="Consolas" charset="0"/>
              </a:rPr>
              <a:t> </a:t>
            </a:r>
          </a:p>
        </p:txBody>
      </p:sp>
      <p:sp>
        <p:nvSpPr>
          <p:cNvPr id="5" name="TextBox 4"/>
          <p:cNvSpPr txBox="1"/>
          <p:nvPr/>
        </p:nvSpPr>
        <p:spPr>
          <a:xfrm>
            <a:off x="4345951" y="3064783"/>
            <a:ext cx="1739579" cy="769441"/>
          </a:xfrm>
          <a:prstGeom prst="rect">
            <a:avLst/>
          </a:prstGeom>
          <a:noFill/>
        </p:spPr>
        <p:txBody>
          <a:bodyPr wrap="none" rtlCol="0">
            <a:spAutoFit/>
          </a:bodyPr>
          <a:lstStyle/>
          <a:p>
            <a:r>
              <a:rPr lang="en-US" sz="4400" b="1" dirty="0">
                <a:latin typeface="Consolas" charset="0"/>
                <a:ea typeface="Consolas" charset="0"/>
                <a:cs typeface="Consolas" charset="0"/>
              </a:rPr>
              <a:t>build</a:t>
            </a:r>
          </a:p>
        </p:txBody>
      </p:sp>
      <p:sp>
        <p:nvSpPr>
          <p:cNvPr id="6" name="TextBox 5"/>
          <p:cNvSpPr txBox="1"/>
          <p:nvPr/>
        </p:nvSpPr>
        <p:spPr>
          <a:xfrm>
            <a:off x="6432097" y="3064783"/>
            <a:ext cx="4849404" cy="769441"/>
          </a:xfrm>
          <a:prstGeom prst="rect">
            <a:avLst/>
          </a:prstGeom>
          <a:noFill/>
        </p:spPr>
        <p:txBody>
          <a:bodyPr wrap="none" rtlCol="0">
            <a:spAutoFit/>
          </a:bodyPr>
          <a:lstStyle/>
          <a:p>
            <a:r>
              <a:rPr lang="en-US" sz="4400" b="1" dirty="0">
                <a:latin typeface="Consolas" charset="0"/>
                <a:ea typeface="Consolas" charset="0"/>
                <a:cs typeface="Consolas" charset="0"/>
              </a:rPr>
              <a:t>--output [path]</a:t>
            </a:r>
          </a:p>
        </p:txBody>
      </p:sp>
      <p:sp>
        <p:nvSpPr>
          <p:cNvPr id="10" name="Left Brace 9"/>
          <p:cNvSpPr/>
          <p:nvPr/>
        </p:nvSpPr>
        <p:spPr>
          <a:xfrm rot="16200000">
            <a:off x="2648910" y="2760773"/>
            <a:ext cx="349650" cy="241149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1" name="Left Brace 10"/>
          <p:cNvSpPr/>
          <p:nvPr/>
        </p:nvSpPr>
        <p:spPr>
          <a:xfrm rot="16200000">
            <a:off x="5117187" y="2941061"/>
            <a:ext cx="349650" cy="207666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2" name="Left Brace 11"/>
          <p:cNvSpPr/>
          <p:nvPr/>
        </p:nvSpPr>
        <p:spPr>
          <a:xfrm rot="16200000">
            <a:off x="8717984" y="1628772"/>
            <a:ext cx="349650" cy="467849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3" name="TextBox 12"/>
          <p:cNvSpPr txBox="1"/>
          <p:nvPr/>
        </p:nvSpPr>
        <p:spPr>
          <a:xfrm>
            <a:off x="2002026" y="4275426"/>
            <a:ext cx="1676050" cy="542399"/>
          </a:xfrm>
          <a:prstGeom prst="rect">
            <a:avLst/>
          </a:prstGeom>
          <a:noFill/>
        </p:spPr>
        <p:txBody>
          <a:bodyPr wrap="none" rtlCol="0">
            <a:spAutoFit/>
          </a:bodyPr>
          <a:lstStyle/>
          <a:p>
            <a:r>
              <a:rPr lang="en-US" sz="2856"/>
              <a:t>the driver</a:t>
            </a:r>
            <a:endParaRPr lang="en-US" sz="2856" dirty="0"/>
          </a:p>
        </p:txBody>
      </p:sp>
      <p:sp>
        <p:nvSpPr>
          <p:cNvPr id="14" name="TextBox 13"/>
          <p:cNvSpPr txBox="1"/>
          <p:nvPr/>
        </p:nvSpPr>
        <p:spPr>
          <a:xfrm>
            <a:off x="3967404" y="4275426"/>
            <a:ext cx="2698132" cy="542399"/>
          </a:xfrm>
          <a:prstGeom prst="rect">
            <a:avLst/>
          </a:prstGeom>
          <a:noFill/>
        </p:spPr>
        <p:txBody>
          <a:bodyPr wrap="none" rtlCol="0">
            <a:spAutoFit/>
          </a:bodyPr>
          <a:lstStyle/>
          <a:p>
            <a:r>
              <a:rPr lang="en-US" sz="2856" dirty="0"/>
              <a:t>verb (command)</a:t>
            </a:r>
          </a:p>
        </p:txBody>
      </p:sp>
      <p:sp>
        <p:nvSpPr>
          <p:cNvPr id="15" name="TextBox 14"/>
          <p:cNvSpPr txBox="1"/>
          <p:nvPr/>
        </p:nvSpPr>
        <p:spPr>
          <a:xfrm>
            <a:off x="7628790" y="4274524"/>
            <a:ext cx="2578523" cy="542399"/>
          </a:xfrm>
          <a:prstGeom prst="rect">
            <a:avLst/>
          </a:prstGeom>
          <a:noFill/>
        </p:spPr>
        <p:txBody>
          <a:bodyPr wrap="none" rtlCol="0">
            <a:spAutoFit/>
          </a:bodyPr>
          <a:lstStyle/>
          <a:p>
            <a:r>
              <a:rPr lang="en-US" sz="2856" dirty="0"/>
              <a:t>verb arguments</a:t>
            </a:r>
          </a:p>
        </p:txBody>
      </p:sp>
    </p:spTree>
    <p:extLst>
      <p:ext uri="{BB962C8B-B14F-4D97-AF65-F5344CB8AC3E}">
        <p14:creationId xmlns:p14="http://schemas.microsoft.com/office/powerpoint/2010/main" val="2509446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strVal val="#ppt_h"/>
                                          </p:val>
                                        </p:tav>
                                        <p:tav tm="100000">
                                          <p:val>
                                            <p:strVal val="#ppt_h"/>
                                          </p:val>
                                        </p:tav>
                                      </p:tavLst>
                                    </p:anim>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strVal val="#ppt_h"/>
                                          </p:val>
                                        </p:tav>
                                        <p:tav tm="100000">
                                          <p:val>
                                            <p:strVal val="#ppt_h"/>
                                          </p:val>
                                        </p:tav>
                                      </p:tavLst>
                                    </p:anim>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animBg="1"/>
      <p:bldP spid="11" grpId="0" animBg="1"/>
      <p:bldP spid="12" grpId="0" animBg="1"/>
      <p:bldP spid="13" grpId="0"/>
      <p:bldP spid="14"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 commands: architecture explained</a:t>
            </a:r>
          </a:p>
        </p:txBody>
      </p:sp>
      <p:sp>
        <p:nvSpPr>
          <p:cNvPr id="3" name="Content Placeholder 2"/>
          <p:cNvSpPr>
            <a:spLocks noGrp="1"/>
          </p:cNvSpPr>
          <p:nvPr>
            <p:ph type="body" sz="quarter" idx="10"/>
          </p:nvPr>
        </p:nvSpPr>
        <p:spPr>
          <a:xfrm>
            <a:off x="855768" y="1861968"/>
            <a:ext cx="10724938" cy="4437962"/>
          </a:xfrm>
          <a:prstGeom prst="rect">
            <a:avLst/>
          </a:prstGeom>
        </p:spPr>
        <p:txBody>
          <a:bodyPr>
            <a:normAutofit fontScale="92500"/>
          </a:bodyPr>
          <a:lstStyle/>
          <a:p>
            <a:r>
              <a:rPr lang="en-US" b="1" dirty="0"/>
              <a:t>Driver</a:t>
            </a:r>
            <a:r>
              <a:rPr lang="en-US" dirty="0"/>
              <a:t>, dotnet, is invoked first, followed by a </a:t>
            </a:r>
            <a:r>
              <a:rPr lang="en-US" b="1" dirty="0"/>
              <a:t>verb</a:t>
            </a:r>
          </a:p>
          <a:p>
            <a:endParaRPr lang="en-US" dirty="0"/>
          </a:p>
          <a:p>
            <a:r>
              <a:rPr lang="en-US" dirty="0"/>
              <a:t>The verb is a </a:t>
            </a:r>
            <a:r>
              <a:rPr lang="en-US" b="1" dirty="0"/>
              <a:t>command</a:t>
            </a:r>
            <a:r>
              <a:rPr lang="en-US" dirty="0"/>
              <a:t> that is implemented as:</a:t>
            </a:r>
          </a:p>
          <a:p>
            <a:pPr lvl="1"/>
            <a:r>
              <a:rPr lang="en-US" dirty="0"/>
              <a:t>A </a:t>
            </a:r>
            <a:r>
              <a:rPr lang="en-US" dirty="0" err="1"/>
              <a:t>NuGet</a:t>
            </a:r>
            <a:r>
              <a:rPr lang="en-US" dirty="0"/>
              <a:t> package</a:t>
            </a:r>
          </a:p>
          <a:p>
            <a:pPr lvl="1"/>
            <a:r>
              <a:rPr lang="en-US" dirty="0"/>
              <a:t>A binary in the $PATH</a:t>
            </a:r>
          </a:p>
          <a:p>
            <a:endParaRPr lang="en-US" dirty="0"/>
          </a:p>
          <a:p>
            <a:r>
              <a:rPr lang="en-US" dirty="0"/>
              <a:t>Driver invokes the command passing the </a:t>
            </a:r>
            <a:r>
              <a:rPr lang="en-US" b="1" dirty="0"/>
              <a:t>arguments</a:t>
            </a:r>
            <a:r>
              <a:rPr lang="en-US" dirty="0"/>
              <a:t> to it</a:t>
            </a:r>
          </a:p>
          <a:p>
            <a:pPr lvl="1"/>
            <a:r>
              <a:rPr lang="en-US" dirty="0"/>
              <a:t>The command is responsible for the arguments</a:t>
            </a:r>
          </a:p>
          <a:p>
            <a:endParaRPr lang="en-US" dirty="0"/>
          </a:p>
        </p:txBody>
      </p:sp>
    </p:spTree>
    <p:extLst>
      <p:ext uri="{BB962C8B-B14F-4D97-AF65-F5344CB8AC3E}">
        <p14:creationId xmlns:p14="http://schemas.microsoft.com/office/powerpoint/2010/main" val="231185745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SDK </a:t>
            </a:r>
            <a:r>
              <a:rPr lang="en-US" dirty="0" err="1"/>
              <a:t>Commandline</a:t>
            </a:r>
            <a:r>
              <a:rPr lang="en-US" dirty="0"/>
              <a:t> Usage (1/2)</a:t>
            </a:r>
          </a:p>
        </p:txBody>
      </p:sp>
      <p:graphicFrame>
        <p:nvGraphicFramePr>
          <p:cNvPr id="3" name="Table 2">
            <a:extLst>
              <a:ext uri="{FF2B5EF4-FFF2-40B4-BE49-F238E27FC236}">
                <a16:creationId xmlns:a16="http://schemas.microsoft.com/office/drawing/2014/main" id="{C76AA982-6F12-4D3D-B1C5-65A12C1616B6}"/>
              </a:ext>
            </a:extLst>
          </p:cNvPr>
          <p:cNvGraphicFramePr>
            <a:graphicFrameLocks noGrp="1"/>
          </p:cNvGraphicFramePr>
          <p:nvPr>
            <p:extLst>
              <p:ext uri="{D42A27DB-BD31-4B8C-83A1-F6EECF244321}">
                <p14:modId xmlns:p14="http://schemas.microsoft.com/office/powerpoint/2010/main" val="4275350686"/>
              </p:ext>
            </p:extLst>
          </p:nvPr>
        </p:nvGraphicFramePr>
        <p:xfrm>
          <a:off x="134951" y="1394164"/>
          <a:ext cx="12118259" cy="5436380"/>
        </p:xfrm>
        <a:graphic>
          <a:graphicData uri="http://schemas.openxmlformats.org/drawingml/2006/table">
            <a:tbl>
              <a:tblPr firstRow="1">
                <a:tableStyleId>{073A0DAA-6AF3-43AB-8588-CEC1D06C72B9}</a:tableStyleId>
              </a:tblPr>
              <a:tblGrid>
                <a:gridCol w="2515110">
                  <a:extLst>
                    <a:ext uri="{9D8B030D-6E8A-4147-A177-3AD203B41FA5}">
                      <a16:colId xmlns:a16="http://schemas.microsoft.com/office/drawing/2014/main" val="319874364"/>
                    </a:ext>
                  </a:extLst>
                </a:gridCol>
                <a:gridCol w="9603149">
                  <a:extLst>
                    <a:ext uri="{9D8B030D-6E8A-4147-A177-3AD203B41FA5}">
                      <a16:colId xmlns:a16="http://schemas.microsoft.com/office/drawing/2014/main" val="1744255638"/>
                    </a:ext>
                  </a:extLst>
                </a:gridCol>
              </a:tblGrid>
              <a:tr h="552875">
                <a:tc>
                  <a:txBody>
                    <a:bodyPr/>
                    <a:lstStyle/>
                    <a:p>
                      <a:pPr algn="l" fontAlgn="b"/>
                      <a:r>
                        <a:rPr lang="en-US" sz="2800" u="none" strike="noStrike" dirty="0">
                          <a:effectLst/>
                        </a:rPr>
                        <a:t>Command</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Purpose</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818613867"/>
                  </a:ext>
                </a:extLst>
              </a:tr>
              <a:tr h="552875">
                <a:tc>
                  <a:txBody>
                    <a:bodyPr/>
                    <a:lstStyle/>
                    <a:p>
                      <a:pPr algn="l" fontAlgn="b"/>
                      <a:r>
                        <a:rPr lang="en-US" sz="2800" u="none" strike="noStrike" dirty="0">
                          <a:effectLst/>
                        </a:rPr>
                        <a:t>dotnet new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Initialize .NET projects.</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847847860"/>
                  </a:ext>
                </a:extLst>
              </a:tr>
              <a:tr h="552875">
                <a:tc>
                  <a:txBody>
                    <a:bodyPr/>
                    <a:lstStyle/>
                    <a:p>
                      <a:pPr algn="l" fontAlgn="b"/>
                      <a:r>
                        <a:rPr lang="en-US" sz="2800" u="none" strike="noStrike" dirty="0">
                          <a:effectLst/>
                        </a:rPr>
                        <a:t>dotnet restore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Restore dependencies specified in the .NET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1977054690"/>
                  </a:ext>
                </a:extLst>
              </a:tr>
              <a:tr h="552875">
                <a:tc>
                  <a:txBody>
                    <a:bodyPr/>
                    <a:lstStyle/>
                    <a:p>
                      <a:pPr algn="l" fontAlgn="b"/>
                      <a:r>
                        <a:rPr lang="en-US" sz="2800" u="none" strike="noStrike">
                          <a:effectLst/>
                        </a:rPr>
                        <a:t>dotnet run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Compiles and immediately executes a .NET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3346013994"/>
                  </a:ext>
                </a:extLst>
              </a:tr>
              <a:tr h="552875">
                <a:tc>
                  <a:txBody>
                    <a:bodyPr/>
                    <a:lstStyle/>
                    <a:p>
                      <a:pPr algn="l" fontAlgn="b"/>
                      <a:r>
                        <a:rPr lang="en-US" sz="2800" u="none" strike="noStrike">
                          <a:effectLst/>
                        </a:rPr>
                        <a:t>dotnet build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Builds a .NET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52659758"/>
                  </a:ext>
                </a:extLst>
              </a:tr>
              <a:tr h="527430">
                <a:tc>
                  <a:txBody>
                    <a:bodyPr/>
                    <a:lstStyle/>
                    <a:p>
                      <a:pPr algn="l" fontAlgn="b"/>
                      <a:r>
                        <a:rPr lang="en-US" sz="2800" u="none" strike="noStrike" dirty="0">
                          <a:effectLst/>
                        </a:rPr>
                        <a:t>dotnet publish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Publishes a .NET project for deployment (incl. runtime).</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176473586"/>
                  </a:ext>
                </a:extLst>
              </a:tr>
              <a:tr h="552875">
                <a:tc>
                  <a:txBody>
                    <a:bodyPr/>
                    <a:lstStyle/>
                    <a:p>
                      <a:pPr algn="l" fontAlgn="b"/>
                      <a:r>
                        <a:rPr lang="en-US" sz="2800" u="none" strike="noStrike">
                          <a:effectLst/>
                        </a:rPr>
                        <a:t>dotnet test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Runs unit tests using the test runner specified in the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704518248"/>
                  </a:ext>
                </a:extLst>
              </a:tr>
              <a:tr h="552875">
                <a:tc>
                  <a:txBody>
                    <a:bodyPr/>
                    <a:lstStyle/>
                    <a:p>
                      <a:pPr algn="l" fontAlgn="b"/>
                      <a:r>
                        <a:rPr lang="en-US" sz="2800" u="none" strike="noStrike">
                          <a:effectLst/>
                        </a:rPr>
                        <a:t>dotnet pack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Creates a NuGet package.</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442031860"/>
                  </a:ext>
                </a:extLst>
              </a:tr>
              <a:tr h="1038825">
                <a:tc>
                  <a:txBody>
                    <a:bodyPr/>
                    <a:lstStyle/>
                    <a:p>
                      <a:pPr algn="l" fontAlgn="b"/>
                      <a:r>
                        <a:rPr lang="en-US" sz="2800" u="none" strike="noStrike" dirty="0">
                          <a:effectLst/>
                        </a:rPr>
                        <a:t>dotnet migrate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Migrates </a:t>
                      </a:r>
                      <a:r>
                        <a:rPr lang="en-US" sz="2800" u="none" strike="noStrike" dirty="0" err="1">
                          <a:effectLst/>
                        </a:rPr>
                        <a:t>project.json</a:t>
                      </a:r>
                      <a:r>
                        <a:rPr lang="en-US" sz="2800" u="none" strike="noStrike" dirty="0">
                          <a:effectLst/>
                        </a:rPr>
                        <a:t> project to </a:t>
                      </a:r>
                      <a:r>
                        <a:rPr lang="en-US" sz="2800" u="none" strike="noStrike" dirty="0" err="1">
                          <a:effectLst/>
                        </a:rPr>
                        <a:t>msbuild</a:t>
                      </a:r>
                      <a:r>
                        <a:rPr lang="en-US" sz="2800" u="none" strike="noStrike" dirty="0">
                          <a:effectLst/>
                        </a:rPr>
                        <a:t> based project.</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485638740"/>
                  </a:ext>
                </a:extLst>
              </a:tr>
            </a:tbl>
          </a:graphicData>
        </a:graphic>
      </p:graphicFrame>
    </p:spTree>
    <p:extLst>
      <p:ext uri="{BB962C8B-B14F-4D97-AF65-F5344CB8AC3E}">
        <p14:creationId xmlns:p14="http://schemas.microsoft.com/office/powerpoint/2010/main" val="56840085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SDK </a:t>
            </a:r>
            <a:r>
              <a:rPr lang="en-US" dirty="0" err="1"/>
              <a:t>Commandline</a:t>
            </a:r>
            <a:r>
              <a:rPr lang="en-US" dirty="0"/>
              <a:t> Usage (2/2)</a:t>
            </a:r>
          </a:p>
        </p:txBody>
      </p:sp>
      <p:graphicFrame>
        <p:nvGraphicFramePr>
          <p:cNvPr id="3" name="Table 2">
            <a:extLst>
              <a:ext uri="{FF2B5EF4-FFF2-40B4-BE49-F238E27FC236}">
                <a16:creationId xmlns:a16="http://schemas.microsoft.com/office/drawing/2014/main" id="{C76AA982-6F12-4D3D-B1C5-65A12C1616B6}"/>
              </a:ext>
            </a:extLst>
          </p:cNvPr>
          <p:cNvGraphicFramePr>
            <a:graphicFrameLocks noGrp="1"/>
          </p:cNvGraphicFramePr>
          <p:nvPr>
            <p:extLst>
              <p:ext uri="{D42A27DB-BD31-4B8C-83A1-F6EECF244321}">
                <p14:modId xmlns:p14="http://schemas.microsoft.com/office/powerpoint/2010/main" val="2917238576"/>
              </p:ext>
            </p:extLst>
          </p:nvPr>
        </p:nvGraphicFramePr>
        <p:xfrm>
          <a:off x="134951" y="1394164"/>
          <a:ext cx="12118259" cy="5436380"/>
        </p:xfrm>
        <a:graphic>
          <a:graphicData uri="http://schemas.openxmlformats.org/drawingml/2006/table">
            <a:tbl>
              <a:tblPr firstRow="1">
                <a:tableStyleId>{073A0DAA-6AF3-43AB-8588-CEC1D06C72B9}</a:tableStyleId>
              </a:tblPr>
              <a:tblGrid>
                <a:gridCol w="2515110">
                  <a:extLst>
                    <a:ext uri="{9D8B030D-6E8A-4147-A177-3AD203B41FA5}">
                      <a16:colId xmlns:a16="http://schemas.microsoft.com/office/drawing/2014/main" val="319874364"/>
                    </a:ext>
                  </a:extLst>
                </a:gridCol>
                <a:gridCol w="9603149">
                  <a:extLst>
                    <a:ext uri="{9D8B030D-6E8A-4147-A177-3AD203B41FA5}">
                      <a16:colId xmlns:a16="http://schemas.microsoft.com/office/drawing/2014/main" val="1744255638"/>
                    </a:ext>
                  </a:extLst>
                </a:gridCol>
              </a:tblGrid>
              <a:tr h="552875">
                <a:tc>
                  <a:txBody>
                    <a:bodyPr/>
                    <a:lstStyle/>
                    <a:p>
                      <a:pPr algn="l" fontAlgn="b"/>
                      <a:r>
                        <a:rPr lang="en-US" sz="2800" u="none" strike="noStrike" dirty="0">
                          <a:effectLst/>
                        </a:rPr>
                        <a:t>Command</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Purpose</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818613867"/>
                  </a:ext>
                </a:extLst>
              </a:tr>
              <a:tr h="552875">
                <a:tc>
                  <a:txBody>
                    <a:bodyPr/>
                    <a:lstStyle/>
                    <a:p>
                      <a:pPr algn="l" fontAlgn="b"/>
                      <a:r>
                        <a:rPr lang="en-US" sz="2800" u="none" strike="noStrike" kern="1200">
                          <a:solidFill>
                            <a:schemeClr val="dk1"/>
                          </a:solidFill>
                          <a:effectLst/>
                          <a:latin typeface="+mn-lt"/>
                          <a:ea typeface="+mn-ea"/>
                          <a:cs typeface="+mn-cs"/>
                        </a:rPr>
                        <a:t>dotnet clean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Clean build output(s).</a:t>
                      </a:r>
                    </a:p>
                  </a:txBody>
                  <a:tcPr marL="4763" marR="4763" marT="4763" marB="0"/>
                </a:tc>
                <a:extLst>
                  <a:ext uri="{0D108BD9-81ED-4DB2-BD59-A6C34878D82A}">
                    <a16:rowId xmlns:a16="http://schemas.microsoft.com/office/drawing/2014/main" val="2847847860"/>
                  </a:ext>
                </a:extLst>
              </a:tr>
              <a:tr h="552875">
                <a:tc>
                  <a:txBody>
                    <a:bodyPr/>
                    <a:lstStyle/>
                    <a:p>
                      <a:pPr algn="l" fontAlgn="b"/>
                      <a:r>
                        <a:rPr lang="en-US" sz="2800" u="none" strike="noStrike" kern="1200">
                          <a:solidFill>
                            <a:schemeClr val="dk1"/>
                          </a:solidFill>
                          <a:effectLst/>
                          <a:latin typeface="+mn-lt"/>
                          <a:ea typeface="+mn-ea"/>
                          <a:cs typeface="+mn-cs"/>
                        </a:rPr>
                        <a:t>dotnet sln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Modify solution (SLN) files.</a:t>
                      </a:r>
                    </a:p>
                  </a:txBody>
                  <a:tcPr marL="4763" marR="4763" marT="4763" marB="0"/>
                </a:tc>
                <a:extLst>
                  <a:ext uri="{0D108BD9-81ED-4DB2-BD59-A6C34878D82A}">
                    <a16:rowId xmlns:a16="http://schemas.microsoft.com/office/drawing/2014/main" val="1977054690"/>
                  </a:ext>
                </a:extLst>
              </a:tr>
              <a:tr h="552875">
                <a:tc>
                  <a:txBody>
                    <a:bodyPr/>
                    <a:lstStyle/>
                    <a:p>
                      <a:pPr algn="l" fontAlgn="b"/>
                      <a:r>
                        <a:rPr lang="en-US" sz="2800" u="none" strike="noStrike" kern="1200">
                          <a:solidFill>
                            <a:schemeClr val="dk1"/>
                          </a:solidFill>
                          <a:effectLst/>
                          <a:latin typeface="+mn-lt"/>
                          <a:ea typeface="+mn-ea"/>
                          <a:cs typeface="+mn-cs"/>
                        </a:rPr>
                        <a:t>dotnet add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Add reference to the project.</a:t>
                      </a:r>
                    </a:p>
                  </a:txBody>
                  <a:tcPr marL="4763" marR="4763" marT="4763" marB="0"/>
                </a:tc>
                <a:extLst>
                  <a:ext uri="{0D108BD9-81ED-4DB2-BD59-A6C34878D82A}">
                    <a16:rowId xmlns:a16="http://schemas.microsoft.com/office/drawing/2014/main" val="3346013994"/>
                  </a:ext>
                </a:extLst>
              </a:tr>
              <a:tr h="552875">
                <a:tc>
                  <a:txBody>
                    <a:bodyPr/>
                    <a:lstStyle/>
                    <a:p>
                      <a:pPr algn="l" fontAlgn="b"/>
                      <a:r>
                        <a:rPr lang="en-US" sz="2800" u="none" strike="noStrike" kern="1200">
                          <a:solidFill>
                            <a:schemeClr val="dk1"/>
                          </a:solidFill>
                          <a:effectLst/>
                          <a:latin typeface="+mn-lt"/>
                          <a:ea typeface="+mn-ea"/>
                          <a:cs typeface="+mn-cs"/>
                        </a:rPr>
                        <a:t>dotnet remove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Remove reference from the project.</a:t>
                      </a:r>
                    </a:p>
                  </a:txBody>
                  <a:tcPr marL="4763" marR="4763" marT="4763" marB="0"/>
                </a:tc>
                <a:extLst>
                  <a:ext uri="{0D108BD9-81ED-4DB2-BD59-A6C34878D82A}">
                    <a16:rowId xmlns:a16="http://schemas.microsoft.com/office/drawing/2014/main" val="52659758"/>
                  </a:ext>
                </a:extLst>
              </a:tr>
              <a:tr h="527430">
                <a:tc>
                  <a:txBody>
                    <a:bodyPr/>
                    <a:lstStyle/>
                    <a:p>
                      <a:pPr algn="l" fontAlgn="b"/>
                      <a:r>
                        <a:rPr lang="en-US" sz="2800" u="none" strike="noStrike" kern="1200">
                          <a:solidFill>
                            <a:schemeClr val="dk1"/>
                          </a:solidFill>
                          <a:effectLst/>
                          <a:latin typeface="+mn-lt"/>
                          <a:ea typeface="+mn-ea"/>
                          <a:cs typeface="+mn-cs"/>
                        </a:rPr>
                        <a:t>dotnet list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List reference in the project.</a:t>
                      </a:r>
                    </a:p>
                  </a:txBody>
                  <a:tcPr marL="4763" marR="4763" marT="4763" marB="0"/>
                </a:tc>
                <a:extLst>
                  <a:ext uri="{0D108BD9-81ED-4DB2-BD59-A6C34878D82A}">
                    <a16:rowId xmlns:a16="http://schemas.microsoft.com/office/drawing/2014/main" val="2176473586"/>
                  </a:ext>
                </a:extLst>
              </a:tr>
              <a:tr h="552875">
                <a:tc>
                  <a:txBody>
                    <a:bodyPr/>
                    <a:lstStyle/>
                    <a:p>
                      <a:pPr algn="l" fontAlgn="b"/>
                      <a:r>
                        <a:rPr lang="en-US" sz="2800" u="none" strike="noStrike" kern="1200">
                          <a:solidFill>
                            <a:schemeClr val="dk1"/>
                          </a:solidFill>
                          <a:effectLst/>
                          <a:latin typeface="+mn-lt"/>
                          <a:ea typeface="+mn-ea"/>
                          <a:cs typeface="+mn-cs"/>
                        </a:rPr>
                        <a:t>dotnet nuget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Provides additional NuGet commands.</a:t>
                      </a:r>
                    </a:p>
                  </a:txBody>
                  <a:tcPr marL="4763" marR="4763" marT="4763" marB="0"/>
                </a:tc>
                <a:extLst>
                  <a:ext uri="{0D108BD9-81ED-4DB2-BD59-A6C34878D82A}">
                    <a16:rowId xmlns:a16="http://schemas.microsoft.com/office/drawing/2014/main" val="2704518248"/>
                  </a:ext>
                </a:extLst>
              </a:tr>
              <a:tr h="552875">
                <a:tc>
                  <a:txBody>
                    <a:bodyPr/>
                    <a:lstStyle/>
                    <a:p>
                      <a:pPr algn="l" fontAlgn="b"/>
                      <a:r>
                        <a:rPr lang="en-US" sz="2800" u="none" strike="noStrike" kern="1200">
                          <a:solidFill>
                            <a:schemeClr val="dk1"/>
                          </a:solidFill>
                          <a:effectLst/>
                          <a:latin typeface="+mn-lt"/>
                          <a:ea typeface="+mn-ea"/>
                          <a:cs typeface="+mn-cs"/>
                        </a:rPr>
                        <a:t>dotnet msbuild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Runs Microsoft Build Engine (MSBuild).</a:t>
                      </a:r>
                    </a:p>
                  </a:txBody>
                  <a:tcPr marL="4763" marR="4763" marT="4763" marB="0"/>
                </a:tc>
                <a:extLst>
                  <a:ext uri="{0D108BD9-81ED-4DB2-BD59-A6C34878D82A}">
                    <a16:rowId xmlns:a16="http://schemas.microsoft.com/office/drawing/2014/main" val="2442031860"/>
                  </a:ext>
                </a:extLst>
              </a:tr>
              <a:tr h="1038825">
                <a:tc>
                  <a:txBody>
                    <a:bodyPr/>
                    <a:lstStyle/>
                    <a:p>
                      <a:pPr algn="l" fontAlgn="b"/>
                      <a:r>
                        <a:rPr lang="en-US" sz="2800" u="none" strike="noStrike" kern="1200">
                          <a:solidFill>
                            <a:schemeClr val="dk1"/>
                          </a:solidFill>
                          <a:effectLst/>
                          <a:latin typeface="+mn-lt"/>
                          <a:ea typeface="+mn-ea"/>
                          <a:cs typeface="+mn-cs"/>
                        </a:rPr>
                        <a:t>dotnet vstest  </a:t>
                      </a:r>
                    </a:p>
                  </a:txBody>
                  <a:tcPr marL="4763" marR="4763" marT="4763" marB="0"/>
                </a:tc>
                <a:tc>
                  <a:txBody>
                    <a:bodyPr/>
                    <a:lstStyle/>
                    <a:p>
                      <a:pPr algn="l" fontAlgn="b"/>
                      <a:r>
                        <a:rPr lang="en-US" sz="2800" u="none" strike="noStrike" kern="1200" dirty="0">
                          <a:solidFill>
                            <a:schemeClr val="dk1"/>
                          </a:solidFill>
                          <a:effectLst/>
                          <a:latin typeface="+mn-lt"/>
                          <a:ea typeface="+mn-ea"/>
                          <a:cs typeface="+mn-cs"/>
                        </a:rPr>
                        <a:t>Runs Microsoft Test Execution Command Line Tool.</a:t>
                      </a:r>
                    </a:p>
                  </a:txBody>
                  <a:tcPr marL="4763" marR="4763" marT="4763" marB="0"/>
                </a:tc>
                <a:extLst>
                  <a:ext uri="{0D108BD9-81ED-4DB2-BD59-A6C34878D82A}">
                    <a16:rowId xmlns:a16="http://schemas.microsoft.com/office/drawing/2014/main" val="485638740"/>
                  </a:ext>
                </a:extLst>
              </a:tr>
            </a:tbl>
          </a:graphicData>
        </a:graphic>
      </p:graphicFrame>
    </p:spTree>
    <p:extLst>
      <p:ext uri="{BB962C8B-B14F-4D97-AF65-F5344CB8AC3E}">
        <p14:creationId xmlns:p14="http://schemas.microsoft.com/office/powerpoint/2010/main" val="353614935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4" name="Text Placeholder 3"/>
          <p:cNvSpPr>
            <a:spLocks noGrp="1"/>
          </p:cNvSpPr>
          <p:nvPr>
            <p:ph type="body" sz="quarter" idx="12"/>
          </p:nvPr>
        </p:nvSpPr>
        <p:spPr/>
        <p:txBody>
          <a:bodyPr/>
          <a:lstStyle/>
          <a:p>
            <a:r>
              <a:rPr lang="en-US" dirty="0"/>
              <a:t>.NET Core Getting Started</a:t>
            </a:r>
          </a:p>
        </p:txBody>
      </p:sp>
    </p:spTree>
    <p:extLst>
      <p:ext uri="{BB962C8B-B14F-4D97-AF65-F5344CB8AC3E}">
        <p14:creationId xmlns:p14="http://schemas.microsoft.com/office/powerpoint/2010/main" val="8980145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.NET Core -- Cross-platform </a:t>
            </a:r>
            <a:r>
              <a:rPr lang="en-US" dirty="0"/>
              <a:t>services</a:t>
            </a:r>
          </a:p>
        </p:txBody>
      </p:sp>
      <p:sp>
        <p:nvSpPr>
          <p:cNvPr id="69" name="TextBox 68"/>
          <p:cNvSpPr txBox="1"/>
          <p:nvPr/>
        </p:nvSpPr>
        <p:spPr>
          <a:xfrm>
            <a:off x="731832" y="5163645"/>
            <a:ext cx="9005562" cy="1533267"/>
          </a:xfrm>
          <a:prstGeom prst="rect">
            <a:avLst/>
          </a:prstGeom>
          <a:solidFill>
            <a:srgbClr val="D2D2D2"/>
          </a:solidFill>
        </p:spPr>
        <p:txBody>
          <a:bodyPr wrap="square" lIns="182854" tIns="146283" rIns="182854" bIns="146283" rtlCol="0" anchor="ctr">
            <a:noAutofit/>
          </a:bodyPr>
          <a:lstStyle/>
          <a:p>
            <a:pPr marL="0" marR="0" lvl="0" indent="0" algn="ctr" defTabSz="914049" rtl="0" eaLnBrk="1" fontAlgn="auto" latinLnBrk="0" hangingPunct="1">
              <a:lnSpc>
                <a:spcPct val="90000"/>
              </a:lnSpc>
              <a:spcBef>
                <a:spcPts val="0"/>
              </a:spcBef>
              <a:spcAft>
                <a:spcPts val="0"/>
              </a:spcAft>
              <a:buClrTx/>
              <a:buSzTx/>
              <a:buFontTx/>
              <a:buNone/>
              <a:tabLst/>
              <a:defRPr/>
            </a:pPr>
            <a:endParaRPr kumimoji="0" lang="en-US" sz="1599" b="0" i="0" u="none" strike="noStrike" kern="0" cap="none" spc="0" normalizeH="0" baseline="0" noProof="0" dirty="0">
              <a:ln>
                <a:noFill/>
              </a:ln>
              <a:solidFill>
                <a:sysClr val="windowText" lastClr="000000"/>
              </a:solidFill>
              <a:effectLst/>
              <a:uLnTx/>
              <a:uFillTx/>
              <a:latin typeface="Segoe UI Semilight" panose="020B0402040204020203" pitchFamily="34" charset="0"/>
              <a:ea typeface="+mn-ea"/>
              <a:cs typeface="Segoe UI Semilight" panose="020B0402040204020203" pitchFamily="34" charset="0"/>
            </a:endParaRPr>
          </a:p>
        </p:txBody>
      </p:sp>
      <p:sp>
        <p:nvSpPr>
          <p:cNvPr id="70" name="TextBox 69"/>
          <p:cNvSpPr txBox="1"/>
          <p:nvPr/>
        </p:nvSpPr>
        <p:spPr>
          <a:xfrm>
            <a:off x="822886"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71" name="TextBox 70"/>
          <p:cNvSpPr txBox="1"/>
          <p:nvPr/>
        </p:nvSpPr>
        <p:spPr>
          <a:xfrm>
            <a:off x="3839978"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72" name="TextBox 71"/>
          <p:cNvSpPr txBox="1"/>
          <p:nvPr/>
        </p:nvSpPr>
        <p:spPr>
          <a:xfrm>
            <a:off x="6857070"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73" name="TextBox 72"/>
          <p:cNvSpPr txBox="1"/>
          <p:nvPr/>
        </p:nvSpPr>
        <p:spPr>
          <a:xfrm>
            <a:off x="731832" y="5139457"/>
            <a:ext cx="9005562" cy="41142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COMMON INFRASTRUCTURE</a:t>
            </a:r>
          </a:p>
        </p:txBody>
      </p:sp>
      <p:sp>
        <p:nvSpPr>
          <p:cNvPr id="82" name="TextBox 81"/>
          <p:cNvSpPr txBox="1"/>
          <p:nvPr/>
        </p:nvSpPr>
        <p:spPr>
          <a:xfrm>
            <a:off x="731833" y="3634321"/>
            <a:ext cx="9005562" cy="1417084"/>
          </a:xfrm>
          <a:prstGeom prst="rect">
            <a:avLst/>
          </a:prstGeom>
          <a:solidFill>
            <a:srgbClr val="FF8C00"/>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rPr>
              <a:t>.NET STANDARD LIBRARY</a:t>
            </a:r>
          </a:p>
        </p:txBody>
      </p:sp>
      <p:grpSp>
        <p:nvGrpSpPr>
          <p:cNvPr id="103" name="Group 102"/>
          <p:cNvGrpSpPr/>
          <p:nvPr/>
        </p:nvGrpSpPr>
        <p:grpSpPr>
          <a:xfrm>
            <a:off x="9828451" y="1394167"/>
            <a:ext cx="1965682" cy="5299712"/>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marL="0" marR="0" lvl="0" indent="0" algn="l" defTabSz="912423" rtl="0" eaLnBrk="1" fontAlgn="auto" latinLnBrk="0" hangingPunct="1">
                <a:lnSpc>
                  <a:spcPct val="100000"/>
                </a:lnSpc>
                <a:spcBef>
                  <a:spcPts val="0"/>
                </a:spcBef>
                <a:spcAft>
                  <a:spcPts val="0"/>
                </a:spcAft>
                <a:buClrTx/>
                <a:buSzTx/>
                <a:buFontTx/>
                <a:buNone/>
                <a:tabLst/>
                <a:defRPr/>
              </a:pPr>
              <a:r>
                <a:rPr kumimoji="0" lang="en-US" sz="2797"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32417" rtl="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TOOLS</a:t>
              </a:r>
            </a:p>
          </p:txBody>
        </p:sp>
      </p:grpSp>
      <p:grpSp>
        <p:nvGrpSpPr>
          <p:cNvPr id="104" name="Group 103"/>
          <p:cNvGrpSpPr/>
          <p:nvPr/>
        </p:nvGrpSpPr>
        <p:grpSpPr>
          <a:xfrm>
            <a:off x="10037203" y="2171273"/>
            <a:ext cx="1548177" cy="1350808"/>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rtl="0"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Visual Studio</a:t>
              </a:r>
            </a:p>
          </p:txBody>
        </p:sp>
      </p:grpSp>
      <p:sp>
        <p:nvSpPr>
          <p:cNvPr id="35" name="Rectangle 34"/>
          <p:cNvSpPr/>
          <p:nvPr/>
        </p:nvSpPr>
        <p:spPr bwMode="auto">
          <a:xfrm>
            <a:off x="6766015" y="1394167"/>
            <a:ext cx="2971379" cy="2127914"/>
          </a:xfrm>
          <a:prstGeom prst="rect">
            <a:avLst/>
          </a:prstGeom>
          <a:solidFill>
            <a:srgbClr val="505050"/>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XAMARIN</a:t>
            </a:r>
          </a:p>
        </p:txBody>
      </p:sp>
      <p:sp>
        <p:nvSpPr>
          <p:cNvPr id="36" name="Rectangle 35"/>
          <p:cNvSpPr/>
          <p:nvPr/>
        </p:nvSpPr>
        <p:spPr bwMode="auto">
          <a:xfrm>
            <a:off x="731897" y="1394166"/>
            <a:ext cx="2971379" cy="2127914"/>
          </a:xfrm>
          <a:prstGeom prst="rect">
            <a:avLst/>
          </a:prstGeom>
          <a:solidFill>
            <a:srgbClr val="D83B01"/>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FRAMEWORK</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UWP</a:t>
            </a: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37" name="Rectangle 36"/>
          <p:cNvSpPr/>
          <p:nvPr/>
        </p:nvSpPr>
        <p:spPr bwMode="auto">
          <a:xfrm>
            <a:off x="3748955" y="1394166"/>
            <a:ext cx="2971379" cy="2127914"/>
          </a:xfrm>
          <a:prstGeom prst="rect">
            <a:avLst/>
          </a:prstGeom>
          <a:solidFill>
            <a:srgbClr val="0078D7"/>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CORE</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ASP.NET</a:t>
            </a:r>
          </a:p>
        </p:txBody>
      </p:sp>
      <p:sp>
        <p:nvSpPr>
          <p:cNvPr id="38" name="TextBox 2"/>
          <p:cNvSpPr txBox="1"/>
          <p:nvPr/>
        </p:nvSpPr>
        <p:spPr>
          <a:xfrm>
            <a:off x="731835" y="1394166"/>
            <a:ext cx="2971442"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DESKTOP</a:t>
            </a:r>
          </a:p>
        </p:txBody>
      </p:sp>
      <p:sp>
        <p:nvSpPr>
          <p:cNvPr id="39" name="TextBox 2"/>
          <p:cNvSpPr txBox="1"/>
          <p:nvPr/>
        </p:nvSpPr>
        <p:spPr>
          <a:xfrm>
            <a:off x="3748957" y="1396893"/>
            <a:ext cx="2971379"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CLOUD</a:t>
            </a:r>
          </a:p>
        </p:txBody>
      </p:sp>
      <p:sp>
        <p:nvSpPr>
          <p:cNvPr id="40" name="TextBox 2"/>
          <p:cNvSpPr txBox="1"/>
          <p:nvPr/>
        </p:nvSpPr>
        <p:spPr>
          <a:xfrm>
            <a:off x="6766015" y="1394166"/>
            <a:ext cx="2971381"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MOBILE</a:t>
            </a:r>
          </a:p>
        </p:txBody>
      </p:sp>
      <p:sp>
        <p:nvSpPr>
          <p:cNvPr id="28" name="Rectangle 27"/>
          <p:cNvSpPr/>
          <p:nvPr/>
        </p:nvSpPr>
        <p:spPr bwMode="auto">
          <a:xfrm>
            <a:off x="353544" y="1190485"/>
            <a:ext cx="3395410" cy="233159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41" name="Group 40"/>
          <p:cNvGrpSpPr/>
          <p:nvPr/>
        </p:nvGrpSpPr>
        <p:grpSpPr>
          <a:xfrm>
            <a:off x="9830335" y="4889625"/>
            <a:ext cx="1965681" cy="1350807"/>
            <a:chOff x="10195561" y="3458117"/>
            <a:chExt cx="1965960" cy="1350999"/>
          </a:xfrm>
        </p:grpSpPr>
        <p:sp>
          <p:nvSpPr>
            <p:cNvPr id="42" name="TextBox 41"/>
            <p:cNvSpPr txBox="1"/>
            <p:nvPr/>
          </p:nvSpPr>
          <p:spPr>
            <a:xfrm>
              <a:off x="10195561" y="4301735"/>
              <a:ext cx="1965960"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Code</a:t>
              </a:r>
            </a:p>
          </p:txBody>
        </p:sp>
        <p:pic>
          <p:nvPicPr>
            <p:cNvPr id="43" name="Picture 42"/>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44" name="TextBox 43"/>
          <p:cNvSpPr txBox="1"/>
          <p:nvPr/>
        </p:nvSpPr>
        <p:spPr>
          <a:xfrm>
            <a:off x="9825772" y="4543626"/>
            <a:ext cx="1965681" cy="507309"/>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for Mac</a:t>
            </a:r>
          </a:p>
        </p:txBody>
      </p:sp>
      <p:pic>
        <p:nvPicPr>
          <p:cNvPr id="45" name="Picture 44"/>
          <p:cNvPicPr>
            <a:picLocks noChangeAspect="1"/>
          </p:cNvPicPr>
          <p:nvPr/>
        </p:nvPicPr>
        <p:blipFill>
          <a:blip r:embed="rId4"/>
          <a:stretch>
            <a:fillRect/>
          </a:stretch>
        </p:blipFill>
        <p:spPr>
          <a:xfrm>
            <a:off x="10344174" y="3588701"/>
            <a:ext cx="928876" cy="928876"/>
          </a:xfrm>
          <a:prstGeom prst="rect">
            <a:avLst/>
          </a:prstGeom>
        </p:spPr>
      </p:pic>
      <p:sp>
        <p:nvSpPr>
          <p:cNvPr id="2" name="Rectangle 1"/>
          <p:cNvSpPr/>
          <p:nvPr/>
        </p:nvSpPr>
        <p:spPr bwMode="auto">
          <a:xfrm>
            <a:off x="6766012" y="1302726"/>
            <a:ext cx="5304321" cy="233159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7" name="Rectangle 26"/>
          <p:cNvSpPr/>
          <p:nvPr/>
        </p:nvSpPr>
        <p:spPr bwMode="auto">
          <a:xfrm>
            <a:off x="304904" y="3622661"/>
            <a:ext cx="11765429" cy="320833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88117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Deployment</a:t>
            </a:r>
            <a:endParaRPr lang="en-US" sz="7200" dirty="0"/>
          </a:p>
        </p:txBody>
      </p:sp>
    </p:spTree>
    <p:extLst>
      <p:ext uri="{BB962C8B-B14F-4D97-AF65-F5344CB8AC3E}">
        <p14:creationId xmlns:p14="http://schemas.microsoft.com/office/powerpoint/2010/main" val="77471114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Development</a:t>
            </a:r>
          </a:p>
        </p:txBody>
      </p:sp>
      <p:sp>
        <p:nvSpPr>
          <p:cNvPr id="3" name="Content Placeholder 2"/>
          <p:cNvSpPr>
            <a:spLocks noGrp="1"/>
          </p:cNvSpPr>
          <p:nvPr>
            <p:ph type="body" sz="quarter" idx="10"/>
          </p:nvPr>
        </p:nvSpPr>
        <p:spPr>
          <a:xfrm>
            <a:off x="655637" y="1439862"/>
            <a:ext cx="10258637" cy="3853363"/>
          </a:xfrm>
          <a:prstGeom prst="rect">
            <a:avLst/>
          </a:prstGeom>
        </p:spPr>
        <p:txBody>
          <a:bodyPr/>
          <a:lstStyle/>
          <a:p>
            <a:r>
              <a:rPr lang="en-US" dirty="0">
                <a:latin typeface="+mn-lt"/>
              </a:rPr>
              <a:t>Install the .NET Core SDK. Includes:</a:t>
            </a:r>
          </a:p>
          <a:p>
            <a:pPr lvl="1"/>
            <a:r>
              <a:rPr lang="en-US" dirty="0"/>
              <a:t>.NET Core Tools</a:t>
            </a:r>
          </a:p>
          <a:p>
            <a:pPr lvl="1"/>
            <a:r>
              <a:rPr lang="en-US" dirty="0"/>
              <a:t>.NET Core Runtime(s)</a:t>
            </a:r>
          </a:p>
          <a:p>
            <a:pPr lvl="1"/>
            <a:endParaRPr lang="en-US" dirty="0"/>
          </a:p>
          <a:p>
            <a:r>
              <a:rPr lang="en-US" dirty="0"/>
              <a:t>Typically installed globally, via native installer</a:t>
            </a:r>
          </a:p>
          <a:p>
            <a:pPr lvl="1"/>
            <a:r>
              <a:rPr lang="en-US" dirty="0"/>
              <a:t>Can also download and copy as a zip to a private location</a:t>
            </a:r>
          </a:p>
          <a:p>
            <a:pPr lvl="1"/>
            <a:r>
              <a:rPr lang="en-US" dirty="0"/>
              <a:t>Type “which dotnet” or “where dotnet” to locate dotnet in your path.</a:t>
            </a:r>
          </a:p>
          <a:p>
            <a:pPr lvl="1"/>
            <a:endParaRPr lang="en-US" dirty="0"/>
          </a:p>
        </p:txBody>
      </p:sp>
    </p:spTree>
    <p:extLst>
      <p:ext uri="{BB962C8B-B14F-4D97-AF65-F5344CB8AC3E}">
        <p14:creationId xmlns:p14="http://schemas.microsoft.com/office/powerpoint/2010/main" val="201221062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Apps </a:t>
            </a:r>
            <a:r>
              <a:rPr lang="mr-IN" dirty="0"/>
              <a:t>–</a:t>
            </a:r>
            <a:r>
              <a:rPr lang="en-US" dirty="0"/>
              <a:t> two options</a:t>
            </a:r>
          </a:p>
        </p:txBody>
      </p:sp>
      <p:sp>
        <p:nvSpPr>
          <p:cNvPr id="3" name="Content Placeholder 2"/>
          <p:cNvSpPr>
            <a:spLocks noGrp="1"/>
          </p:cNvSpPr>
          <p:nvPr>
            <p:ph type="body" sz="quarter" idx="10"/>
          </p:nvPr>
        </p:nvSpPr>
        <p:spPr>
          <a:xfrm>
            <a:off x="823336" y="1028409"/>
            <a:ext cx="11508566" cy="6032421"/>
          </a:xfrm>
          <a:prstGeom prst="rect">
            <a:avLst/>
          </a:prstGeom>
        </p:spPr>
        <p:txBody>
          <a:bodyPr/>
          <a:lstStyle/>
          <a:p>
            <a:r>
              <a:rPr lang="en-US" dirty="0"/>
              <a:t>Global .NET Core installation (the default)</a:t>
            </a:r>
          </a:p>
          <a:p>
            <a:pPr lvl="1"/>
            <a:r>
              <a:rPr lang="en-US" dirty="0"/>
              <a:t>Called “framework-dependent app deployment”.</a:t>
            </a:r>
          </a:p>
          <a:p>
            <a:pPr lvl="1"/>
            <a:r>
              <a:rPr lang="en-US" dirty="0"/>
              <a:t>All apps share the same .NET Core runtime.</a:t>
            </a:r>
          </a:p>
          <a:p>
            <a:pPr lvl="1"/>
            <a:r>
              <a:rPr lang="en-US" dirty="0"/>
              <a:t>Apps can be OS and chip independent.</a:t>
            </a:r>
          </a:p>
          <a:p>
            <a:pPr lvl="1"/>
            <a:r>
              <a:rPr lang="en-US" dirty="0"/>
              <a:t>Great for controlled environments (memory usage and servicing).</a:t>
            </a:r>
          </a:p>
          <a:p>
            <a:pPr lvl="1"/>
            <a:r>
              <a:rPr lang="en-US" dirty="0"/>
              <a:t>Launched with .NET Core host: “</a:t>
            </a:r>
            <a:r>
              <a:rPr lang="en-US" dirty="0" err="1"/>
              <a:t>dotnet</a:t>
            </a:r>
            <a:r>
              <a:rPr lang="en-US" dirty="0"/>
              <a:t> path/to/</a:t>
            </a:r>
            <a:r>
              <a:rPr lang="en-US" dirty="0" err="1"/>
              <a:t>myapp.dll</a:t>
            </a:r>
            <a:r>
              <a:rPr lang="en-US" dirty="0"/>
              <a:t>”</a:t>
            </a:r>
          </a:p>
          <a:p>
            <a:r>
              <a:rPr lang="en-US" b="1" dirty="0"/>
              <a:t>Package .NET Core with app</a:t>
            </a:r>
            <a:endParaRPr lang="en-US" dirty="0"/>
          </a:p>
          <a:p>
            <a:pPr lvl="1"/>
            <a:r>
              <a:rPr lang="en-US" b="1" dirty="0"/>
              <a:t>Called “self-contained app deployment” </a:t>
            </a:r>
          </a:p>
          <a:p>
            <a:pPr lvl="1"/>
            <a:r>
              <a:rPr lang="en-US" b="1" dirty="0"/>
              <a:t>Each app has its own private .NET Core runtime; uses more space.</a:t>
            </a:r>
          </a:p>
          <a:p>
            <a:pPr lvl="1"/>
            <a:r>
              <a:rPr lang="en-US" dirty="0"/>
              <a:t>Apps are OS and chip dependent/specific.</a:t>
            </a:r>
          </a:p>
          <a:p>
            <a:pPr lvl="1"/>
            <a:r>
              <a:rPr lang="en-US" dirty="0"/>
              <a:t>Great for uncontrolled environments.</a:t>
            </a:r>
          </a:p>
          <a:p>
            <a:pPr lvl="1"/>
            <a:r>
              <a:rPr lang="en-US" dirty="0"/>
              <a:t>Launched as an executable: “</a:t>
            </a:r>
            <a:r>
              <a:rPr lang="en-US" dirty="0" err="1"/>
              <a:t>myapp</a:t>
            </a:r>
            <a:r>
              <a:rPr lang="en-US" dirty="0"/>
              <a:t>”</a:t>
            </a:r>
          </a:p>
        </p:txBody>
      </p:sp>
    </p:spTree>
    <p:extLst>
      <p:ext uri="{BB962C8B-B14F-4D97-AF65-F5344CB8AC3E}">
        <p14:creationId xmlns:p14="http://schemas.microsoft.com/office/powerpoint/2010/main" val="4770832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Servicing Updates</a:t>
            </a:r>
          </a:p>
        </p:txBody>
      </p:sp>
      <p:sp>
        <p:nvSpPr>
          <p:cNvPr id="3" name="Content Placeholder 2"/>
          <p:cNvSpPr>
            <a:spLocks noGrp="1"/>
          </p:cNvSpPr>
          <p:nvPr>
            <p:ph type="body" sz="quarter" idx="10"/>
          </p:nvPr>
        </p:nvSpPr>
        <p:spPr>
          <a:xfrm>
            <a:off x="655637" y="1439862"/>
            <a:ext cx="10258637" cy="4136517"/>
          </a:xfrm>
          <a:prstGeom prst="rect">
            <a:avLst/>
          </a:prstGeom>
        </p:spPr>
        <p:txBody>
          <a:bodyPr/>
          <a:lstStyle/>
          <a:p>
            <a:r>
              <a:rPr lang="en-US" dirty="0"/>
              <a:t>.NET Core updates are installed centrally</a:t>
            </a:r>
          </a:p>
          <a:p>
            <a:r>
              <a:rPr lang="en-US" dirty="0"/>
              <a:t>Updates are shipped at least 1/quarter</a:t>
            </a:r>
          </a:p>
          <a:p>
            <a:r>
              <a:rPr lang="en-US" dirty="0"/>
              <a:t>Framework-dependent apps roll-forward to latest patch</a:t>
            </a:r>
          </a:p>
          <a:p>
            <a:pPr lvl="1"/>
            <a:r>
              <a:rPr lang="en-US" dirty="0"/>
              <a:t>Example: Apps built for 1.0.0 roll forward to 1.0.4 patch version</a:t>
            </a:r>
          </a:p>
          <a:p>
            <a:pPr lvl="1"/>
            <a:r>
              <a:rPr lang="en-US" dirty="0"/>
              <a:t>Example: Apps built for 1.0.0 do not roll forward to 1.1.x or 2.0.x versions</a:t>
            </a:r>
          </a:p>
          <a:p>
            <a:r>
              <a:rPr lang="en-US" dirty="0"/>
              <a:t>Self-contained apps must be re-published</a:t>
            </a:r>
          </a:p>
        </p:txBody>
      </p:sp>
    </p:spTree>
    <p:extLst>
      <p:ext uri="{BB962C8B-B14F-4D97-AF65-F5344CB8AC3E}">
        <p14:creationId xmlns:p14="http://schemas.microsoft.com/office/powerpoint/2010/main" val="15605006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Examples</a:t>
            </a:r>
            <a:br>
              <a:rPr lang="en-US" dirty="0"/>
            </a:br>
            <a:endParaRPr lang="en-US" dirty="0"/>
          </a:p>
        </p:txBody>
      </p:sp>
      <p:sp>
        <p:nvSpPr>
          <p:cNvPr id="3" name="Content Placeholder 2"/>
          <p:cNvSpPr>
            <a:spLocks noGrp="1"/>
          </p:cNvSpPr>
          <p:nvPr>
            <p:ph type="body" sz="quarter" idx="10"/>
          </p:nvPr>
        </p:nvSpPr>
        <p:spPr>
          <a:xfrm>
            <a:off x="655637" y="1439862"/>
            <a:ext cx="11508566" cy="3754874"/>
          </a:xfrm>
          <a:prstGeom prst="rect">
            <a:avLst/>
          </a:prstGeom>
        </p:spPr>
        <p:txBody>
          <a:bodyPr/>
          <a:lstStyle/>
          <a:p>
            <a:r>
              <a:rPr lang="en-US" dirty="0">
                <a:latin typeface="+mn-lt"/>
              </a:rPr>
              <a:t>Check out </a:t>
            </a:r>
            <a:r>
              <a:rPr lang="en-US" b="1" dirty="0">
                <a:solidFill>
                  <a:srgbClr val="FF0000"/>
                </a:solidFill>
                <a:latin typeface="+mn-lt"/>
              </a:rPr>
              <a:t>dotnet/dotnet-</a:t>
            </a:r>
            <a:r>
              <a:rPr lang="en-US" b="1" dirty="0" err="1">
                <a:solidFill>
                  <a:srgbClr val="FF0000"/>
                </a:solidFill>
                <a:latin typeface="+mn-lt"/>
              </a:rPr>
              <a:t>docker</a:t>
            </a:r>
            <a:r>
              <a:rPr lang="en-US" b="1" dirty="0">
                <a:solidFill>
                  <a:srgbClr val="FF0000"/>
                </a:solidFill>
                <a:latin typeface="+mn-lt"/>
              </a:rPr>
              <a:t>-samples</a:t>
            </a:r>
            <a:r>
              <a:rPr lang="en-US" dirty="0">
                <a:latin typeface="+mn-lt"/>
              </a:rPr>
              <a:t> for working deployment examples.</a:t>
            </a:r>
          </a:p>
          <a:p>
            <a:r>
              <a:rPr lang="en-US" dirty="0">
                <a:latin typeface="+mn-lt"/>
              </a:rPr>
              <a:t>Has both Docker and non-Docker instructions.</a:t>
            </a:r>
          </a:p>
          <a:p>
            <a:endParaRPr lang="en-US" dirty="0">
              <a:latin typeface="+mn-lt"/>
            </a:endParaRPr>
          </a:p>
          <a:p>
            <a:pPr marL="0" indent="0">
              <a:buNone/>
            </a:pPr>
            <a:endParaRPr lang="en-US" sz="4000" b="1" dirty="0">
              <a:solidFill>
                <a:srgbClr val="FF0000"/>
              </a:solidFill>
            </a:endParaRPr>
          </a:p>
          <a:p>
            <a:pPr marL="0" indent="0">
              <a:buNone/>
            </a:pPr>
            <a:r>
              <a:rPr lang="en-US" sz="4000" b="1" dirty="0">
                <a:solidFill>
                  <a:srgbClr val="FF0000"/>
                </a:solidFill>
              </a:rPr>
              <a:t>https://github.com/dotnet/dotnet-docker-samples</a:t>
            </a:r>
          </a:p>
        </p:txBody>
      </p:sp>
    </p:spTree>
    <p:extLst>
      <p:ext uri="{BB962C8B-B14F-4D97-AF65-F5344CB8AC3E}">
        <p14:creationId xmlns:p14="http://schemas.microsoft.com/office/powerpoint/2010/main" val="83686862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Self-contained apps</a:t>
            </a:r>
          </a:p>
        </p:txBody>
      </p:sp>
      <p:sp>
        <p:nvSpPr>
          <p:cNvPr id="3" name="Content Placeholder 2"/>
          <p:cNvSpPr>
            <a:spLocks noGrp="1"/>
          </p:cNvSpPr>
          <p:nvPr>
            <p:ph type="body" sz="quarter" idx="10"/>
          </p:nvPr>
        </p:nvSpPr>
        <p:spPr>
          <a:xfrm>
            <a:off x="655637" y="1439862"/>
            <a:ext cx="10258637" cy="5773888"/>
          </a:xfrm>
          <a:prstGeom prst="rect">
            <a:avLst/>
          </a:prstGeom>
        </p:spPr>
        <p:txBody>
          <a:bodyPr/>
          <a:lstStyle/>
          <a:p>
            <a:r>
              <a:rPr lang="en-US" dirty="0"/>
              <a:t>Project file must contain one or more runtime IDs, for the targeted architectures</a:t>
            </a:r>
          </a:p>
          <a:p>
            <a:pPr lvl="1"/>
            <a:r>
              <a:rPr lang="en-US" dirty="0"/>
              <a:t>&lt;</a:t>
            </a:r>
            <a:r>
              <a:rPr lang="en-US" dirty="0" err="1"/>
              <a:t>RuntimeIdentifiers</a:t>
            </a:r>
            <a:r>
              <a:rPr lang="en-US" dirty="0"/>
              <a:t>&gt;</a:t>
            </a:r>
            <a:r>
              <a:rPr lang="mr-IN" dirty="0"/>
              <a:t>win7-x64</a:t>
            </a:r>
            <a:r>
              <a:rPr lang="en-US" dirty="0"/>
              <a:t>; debian.8-x64&lt;/</a:t>
            </a:r>
            <a:r>
              <a:rPr lang="en-US" dirty="0" err="1"/>
              <a:t>RuntimeIdentifiers</a:t>
            </a:r>
            <a:r>
              <a:rPr lang="en-US" dirty="0"/>
              <a:t>&gt;</a:t>
            </a:r>
          </a:p>
          <a:p>
            <a:r>
              <a:rPr lang="en-US" dirty="0"/>
              <a:t>Publish in terms of an architecture</a:t>
            </a:r>
          </a:p>
          <a:p>
            <a:pPr lvl="1"/>
            <a:r>
              <a:rPr lang="en-US" dirty="0"/>
              <a:t>dotnet publish -c release -r </a:t>
            </a:r>
            <a:r>
              <a:rPr lang="mr-IN" dirty="0"/>
              <a:t>win7-x64</a:t>
            </a:r>
            <a:endParaRPr lang="en-US" dirty="0"/>
          </a:p>
          <a:p>
            <a:pPr lvl="1"/>
            <a:endParaRPr lang="en-US" dirty="0"/>
          </a:p>
          <a:p>
            <a:pPr marL="101600" indent="0">
              <a:buNone/>
            </a:pPr>
            <a:r>
              <a:rPr lang="en-US" dirty="0">
                <a:solidFill>
                  <a:srgbClr val="FF0000"/>
                </a:solidFill>
              </a:rPr>
              <a:t>https://</a:t>
            </a:r>
            <a:r>
              <a:rPr lang="en-US" dirty="0" err="1">
                <a:solidFill>
                  <a:srgbClr val="FF0000"/>
                </a:solidFill>
              </a:rPr>
              <a:t>github.com</a:t>
            </a:r>
            <a:r>
              <a:rPr lang="en-US" dirty="0">
                <a:solidFill>
                  <a:srgbClr val="FF0000"/>
                </a:solidFill>
              </a:rPr>
              <a:t>/dotnet/dotnet-</a:t>
            </a:r>
            <a:r>
              <a:rPr lang="en-US" dirty="0" err="1">
                <a:solidFill>
                  <a:srgbClr val="FF0000"/>
                </a:solidFill>
              </a:rPr>
              <a:t>docker</a:t>
            </a:r>
            <a:r>
              <a:rPr lang="en-US" dirty="0">
                <a:solidFill>
                  <a:srgbClr val="FF0000"/>
                </a:solidFill>
              </a:rPr>
              <a:t>-samples/tree/master/</a:t>
            </a:r>
            <a:r>
              <a:rPr lang="en-US" dirty="0" err="1">
                <a:solidFill>
                  <a:srgbClr val="FF0000"/>
                </a:solidFill>
              </a:rPr>
              <a:t>dotnetapp-selfcontained</a:t>
            </a:r>
            <a:endParaRPr lang="en-US" dirty="0">
              <a:solidFill>
                <a:srgbClr val="FF0000"/>
              </a:solidFill>
            </a:endParaRPr>
          </a:p>
          <a:p>
            <a:endParaRPr lang="en-US" dirty="0"/>
          </a:p>
          <a:p>
            <a:endParaRPr lang="en-US" dirty="0"/>
          </a:p>
        </p:txBody>
      </p:sp>
    </p:spTree>
    <p:extLst>
      <p:ext uri="{BB962C8B-B14F-4D97-AF65-F5344CB8AC3E}">
        <p14:creationId xmlns:p14="http://schemas.microsoft.com/office/powerpoint/2010/main" val="193040061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Deploying Standalone apps with Docker</a:t>
            </a:r>
          </a:p>
        </p:txBody>
      </p:sp>
    </p:spTree>
    <p:extLst>
      <p:ext uri="{BB962C8B-B14F-4D97-AF65-F5344CB8AC3E}">
        <p14:creationId xmlns:p14="http://schemas.microsoft.com/office/powerpoint/2010/main" val="1884553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Core</a:t>
            </a:r>
          </a:p>
        </p:txBody>
      </p:sp>
      <p:sp>
        <p:nvSpPr>
          <p:cNvPr id="6" name="Text Placeholder 5"/>
          <p:cNvSpPr>
            <a:spLocks noGrp="1"/>
          </p:cNvSpPr>
          <p:nvPr>
            <p:ph type="body" sz="quarter" idx="10"/>
          </p:nvPr>
        </p:nvSpPr>
        <p:spPr>
          <a:xfrm>
            <a:off x="1920604" y="1523329"/>
            <a:ext cx="7680942" cy="1021818"/>
          </a:xfrm>
        </p:spPr>
        <p:txBody>
          <a:bodyPr/>
          <a:lstStyle/>
          <a:p>
            <a:r>
              <a:rPr lang="en-US" sz="3600" dirty="0"/>
              <a:t>Cross-platform</a:t>
            </a:r>
          </a:p>
          <a:p>
            <a:pPr lvl="1"/>
            <a:r>
              <a:rPr lang="en-US" dirty="0"/>
              <a:t>Windows, Linux and </a:t>
            </a:r>
            <a:r>
              <a:rPr lang="en-US" dirty="0" err="1"/>
              <a:t>macOS</a:t>
            </a:r>
            <a:endParaRPr lang="en-US" sz="1800" dirty="0"/>
          </a:p>
        </p:txBody>
      </p:sp>
      <p:pic>
        <p:nvPicPr>
          <p:cNvPr id="2" name="Picture 1"/>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1577043"/>
            <a:ext cx="914390" cy="914390"/>
          </a:xfrm>
          <a:prstGeom prst="rect">
            <a:avLst/>
          </a:prstGeom>
        </p:spPr>
      </p:pic>
      <p:pic>
        <p:nvPicPr>
          <p:cNvPr id="3" name="Picture 2"/>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2765750"/>
            <a:ext cx="914390" cy="914390"/>
          </a:xfrm>
          <a:prstGeom prst="rect">
            <a:avLst/>
          </a:prstGeom>
        </p:spPr>
      </p:pic>
      <p:sp>
        <p:nvSpPr>
          <p:cNvPr id="7" name="Text Placeholder 5"/>
          <p:cNvSpPr txBox="1">
            <a:spLocks/>
          </p:cNvSpPr>
          <p:nvPr/>
        </p:nvSpPr>
        <p:spPr>
          <a:xfrm>
            <a:off x="1920604" y="2712036"/>
            <a:ext cx="768094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Fast</a:t>
            </a:r>
          </a:p>
          <a:p>
            <a:pPr lvl="1"/>
            <a:r>
              <a:rPr lang="en-US" dirty="0"/>
              <a:t>8x faster than </a:t>
            </a:r>
            <a:r>
              <a:rPr lang="en-US" dirty="0" err="1"/>
              <a:t>Node.js</a:t>
            </a:r>
            <a:r>
              <a:rPr lang="en-US" dirty="0"/>
              <a:t> in </a:t>
            </a:r>
            <a:r>
              <a:rPr lang="en-US" dirty="0" err="1"/>
              <a:t>TechEmpower</a:t>
            </a:r>
            <a:r>
              <a:rPr lang="en-US" dirty="0"/>
              <a:t> benchmark</a:t>
            </a:r>
            <a:endParaRPr lang="en-US" sz="1800" dirty="0"/>
          </a:p>
        </p:txBody>
      </p:sp>
      <p:pic>
        <p:nvPicPr>
          <p:cNvPr id="4" name="Picture 3"/>
          <p:cNvPicPr>
            <a:picLocks noChangeAspect="1"/>
          </p:cNvPicPr>
          <p:nvPr/>
        </p:nvPicPr>
        <p:blipFill>
          <a:blip r:embed="rId5">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3954457"/>
            <a:ext cx="914390" cy="914390"/>
          </a:xfrm>
          <a:prstGeom prst="rect">
            <a:avLst/>
          </a:prstGeom>
        </p:spPr>
      </p:pic>
      <p:sp>
        <p:nvSpPr>
          <p:cNvPr id="8" name="Text Placeholder 5"/>
          <p:cNvSpPr txBox="1">
            <a:spLocks/>
          </p:cNvSpPr>
          <p:nvPr/>
        </p:nvSpPr>
        <p:spPr>
          <a:xfrm>
            <a:off x="1920604" y="3897038"/>
            <a:ext cx="987541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Lightweight</a:t>
            </a:r>
          </a:p>
          <a:p>
            <a:pPr lvl="1"/>
            <a:r>
              <a:rPr lang="en-US" dirty="0"/>
              <a:t>No impact deployment and a modular development model perfect for containers</a:t>
            </a:r>
            <a:endParaRPr lang="en-US" sz="1800" dirty="0"/>
          </a:p>
        </p:txBody>
      </p:sp>
      <p:pic>
        <p:nvPicPr>
          <p:cNvPr id="5" name="Picture 4"/>
          <p:cNvPicPr>
            <a:picLocks noChangeAspect="1"/>
          </p:cNvPicPr>
          <p:nvPr/>
        </p:nvPicPr>
        <p:blipFill>
          <a:blip r:embed="rId6">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5143164"/>
            <a:ext cx="914390" cy="914390"/>
          </a:xfrm>
          <a:prstGeom prst="rect">
            <a:avLst/>
          </a:prstGeom>
        </p:spPr>
      </p:pic>
      <p:sp>
        <p:nvSpPr>
          <p:cNvPr id="10" name="Text Placeholder 5"/>
          <p:cNvSpPr txBox="1">
            <a:spLocks/>
          </p:cNvSpPr>
          <p:nvPr/>
        </p:nvSpPr>
        <p:spPr>
          <a:xfrm>
            <a:off x="1920604" y="5089450"/>
            <a:ext cx="987541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Open source</a:t>
            </a:r>
          </a:p>
          <a:p>
            <a:pPr lvl="1"/>
            <a:r>
              <a:rPr lang="en-US" dirty="0"/>
              <a:t>Runtime, libraries, compiler, languages and tools developed in the open in GitHub</a:t>
            </a:r>
            <a:endParaRPr lang="en-US" sz="1800" dirty="0"/>
          </a:p>
        </p:txBody>
      </p:sp>
    </p:spTree>
    <p:extLst>
      <p:ext uri="{BB962C8B-B14F-4D97-AF65-F5344CB8AC3E}">
        <p14:creationId xmlns:p14="http://schemas.microsoft.com/office/powerpoint/2010/main" val="1146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p:spPr>
        <p:txBody>
          <a:bodyPr/>
          <a:lstStyle/>
          <a:p>
            <a:r>
              <a:rPr lang="en-US" dirty="0">
                <a:solidFill>
                  <a:schemeClr val="tx1"/>
                </a:solidFill>
              </a:rPr>
              <a:t>ASP.NET Core  is Fast!</a:t>
            </a:r>
          </a:p>
        </p:txBody>
      </p:sp>
    </p:spTree>
    <p:extLst>
      <p:ext uri="{BB962C8B-B14F-4D97-AF65-F5344CB8AC3E}">
        <p14:creationId xmlns:p14="http://schemas.microsoft.com/office/powerpoint/2010/main" val="20076010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11388" y="1132638"/>
            <a:ext cx="8538793" cy="5701593"/>
          </a:xfrm>
          <a:prstGeom prst="rect">
            <a:avLst/>
          </a:prstGeom>
        </p:spPr>
      </p:pic>
      <p:sp>
        <p:nvSpPr>
          <p:cNvPr id="3" name="Rectangle 2"/>
          <p:cNvSpPr/>
          <p:nvPr/>
        </p:nvSpPr>
        <p:spPr>
          <a:xfrm>
            <a:off x="1754885" y="297352"/>
            <a:ext cx="8851802" cy="847540"/>
          </a:xfrm>
          <a:prstGeom prst="rect">
            <a:avLst/>
          </a:prstGeom>
        </p:spPr>
        <p:txBody>
          <a:bodyPr wrap="square">
            <a:spAutoFit/>
          </a:bodyPr>
          <a:lstStyle/>
          <a:p>
            <a:pPr algn="ctr"/>
            <a:r>
              <a:rPr lang="en-US" sz="2400" dirty="0" err="1"/>
              <a:t>TechEmpower</a:t>
            </a:r>
            <a:r>
              <a:rPr lang="en-US" sz="2400" dirty="0"/>
              <a:t> Framework Benchmarks – Round 13 </a:t>
            </a:r>
            <a:r>
              <a:rPr lang="mr-IN" sz="2400" dirty="0"/>
              <a:t>–</a:t>
            </a:r>
            <a:r>
              <a:rPr lang="en-US" sz="2400" dirty="0"/>
              <a:t> </a:t>
            </a:r>
            <a:r>
              <a:rPr lang="en-US" sz="2400" dirty="0" err="1"/>
              <a:t>PlainText</a:t>
            </a:r>
            <a:endParaRPr lang="en-US" sz="2400" dirty="0"/>
          </a:p>
          <a:p>
            <a:pPr algn="ctr"/>
            <a:r>
              <a:rPr lang="en-US" sz="2400" b="1" dirty="0"/>
              <a:t>https://</a:t>
            </a:r>
            <a:r>
              <a:rPr lang="en-US" sz="2400" b="1" dirty="0" err="1"/>
              <a:t>techempower.com</a:t>
            </a:r>
            <a:r>
              <a:rPr lang="en-US" sz="2400" b="1" dirty="0"/>
              <a:t>/benchmarks/</a:t>
            </a:r>
          </a:p>
        </p:txBody>
      </p:sp>
    </p:spTree>
    <p:extLst>
      <p:ext uri="{BB962C8B-B14F-4D97-AF65-F5344CB8AC3E}">
        <p14:creationId xmlns:p14="http://schemas.microsoft.com/office/powerpoint/2010/main" val="4874999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799264" y="1135397"/>
            <a:ext cx="8895088" cy="5599906"/>
          </a:xfrm>
          <a:prstGeom prst="rect">
            <a:avLst/>
          </a:prstGeom>
        </p:spPr>
      </p:pic>
      <p:sp>
        <p:nvSpPr>
          <p:cNvPr id="4" name="Rectangle 3"/>
          <p:cNvSpPr/>
          <p:nvPr/>
        </p:nvSpPr>
        <p:spPr>
          <a:xfrm>
            <a:off x="1754885" y="297352"/>
            <a:ext cx="8851802" cy="470856"/>
          </a:xfrm>
          <a:prstGeom prst="rect">
            <a:avLst/>
          </a:prstGeom>
        </p:spPr>
        <p:txBody>
          <a:bodyPr wrap="square">
            <a:spAutoFit/>
          </a:bodyPr>
          <a:lstStyle/>
          <a:p>
            <a:pPr algn="ctr"/>
            <a:r>
              <a:rPr lang="en-US" sz="2400" dirty="0" err="1"/>
              <a:t>TechEmpower</a:t>
            </a:r>
            <a:r>
              <a:rPr lang="en-US" sz="2400" dirty="0"/>
              <a:t> Framework Benchmarks (in our lab)</a:t>
            </a:r>
          </a:p>
        </p:txBody>
      </p:sp>
    </p:spTree>
    <p:extLst>
      <p:ext uri="{BB962C8B-B14F-4D97-AF65-F5344CB8AC3E}">
        <p14:creationId xmlns:p14="http://schemas.microsoft.com/office/powerpoint/2010/main" val="81399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3176254"/>
          </a:xfrm>
        </p:spPr>
        <p:txBody>
          <a:bodyPr/>
          <a:lstStyle/>
          <a:p>
            <a:r>
              <a:rPr lang="en-US" dirty="0">
                <a:solidFill>
                  <a:schemeClr val="tx1"/>
                </a:solidFill>
              </a:rPr>
              <a:t>50% of .NET Core contributions are from the community</a:t>
            </a:r>
          </a:p>
        </p:txBody>
      </p:sp>
    </p:spTree>
    <p:extLst>
      <p:ext uri="{BB962C8B-B14F-4D97-AF65-F5344CB8AC3E}">
        <p14:creationId xmlns:p14="http://schemas.microsoft.com/office/powerpoint/2010/main" val="380592458"/>
      </p:ext>
    </p:extLst>
  </p:cSld>
  <p:clrMapOvr>
    <a:masterClrMapping/>
  </p:clrMapOvr>
  <p:transition>
    <p:fade/>
  </p:transition>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WHITE TEMPLATE">
  <a:themeElements>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Purple_2016_4.potx" id="{F230D9BC-2807-4FF4-A52E-87669ED1A81F}" vid="{D4EDA164-A9DF-4FD6-84AA-6D2E5BC120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29eeffc7-3a1a-4f16-995c-1b7b58342919"/>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27952</TotalTime>
  <Words>3148</Words>
  <Application>Microsoft Office PowerPoint</Application>
  <PresentationFormat>Custom</PresentationFormat>
  <Paragraphs>492</Paragraphs>
  <Slides>46</Slides>
  <Notes>46</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46</vt:i4>
      </vt:variant>
    </vt:vector>
  </HeadingPairs>
  <TitlesOfParts>
    <vt:vector size="58" baseType="lpstr">
      <vt:lpstr>Arial</vt:lpstr>
      <vt:lpstr>Calibri</vt:lpstr>
      <vt:lpstr>Consolas</vt:lpstr>
      <vt:lpstr>Courier New</vt:lpstr>
      <vt:lpstr>Segoe UI</vt:lpstr>
      <vt:lpstr>Segoe UI Light</vt:lpstr>
      <vt:lpstr>Segoe UI Semibold</vt:lpstr>
      <vt:lpstr>Segoe UI Semilight</vt:lpstr>
      <vt:lpstr>Wingdings</vt:lpstr>
      <vt:lpstr>5-50111_Build 2017_LIGHT GRAY TEMPLATE</vt:lpstr>
      <vt:lpstr>5-50111_Build 2017_DARK GRAY TEMPLATE</vt:lpstr>
      <vt:lpstr>WHITE TEMPLATE</vt:lpstr>
      <vt:lpstr>.NET Core: Overview and Tools</vt:lpstr>
      <vt:lpstr>Introducing .NET Core</vt:lpstr>
      <vt:lpstr>.NET platform</vt:lpstr>
      <vt:lpstr>.NET Core -- Cross-platform services</vt:lpstr>
      <vt:lpstr>.NET Core</vt:lpstr>
      <vt:lpstr>ASP.NET Core  is Fast!</vt:lpstr>
      <vt:lpstr>PowerPoint Presentation</vt:lpstr>
      <vt:lpstr>PowerPoint Presentation</vt:lpstr>
      <vt:lpstr>50% of .NET Core contributions are from the community</vt:lpstr>
      <vt:lpstr>.NET Open Source Contributions as of 2017</vt:lpstr>
      <vt:lpstr>Technical Steering Group</vt:lpstr>
      <vt:lpstr>.NET Core: product shape</vt:lpstr>
      <vt:lpstr>.NET Core Distributions </vt:lpstr>
      <vt:lpstr>.NET Core Runtime Deployment Options</vt:lpstr>
      <vt:lpstr>Workloads</vt:lpstr>
      <vt:lpstr>APIs</vt:lpstr>
      <vt:lpstr>.NET Core Runtimes</vt:lpstr>
      <vt:lpstr>.NET Core 2.0 SDK</vt:lpstr>
      <vt:lpstr>Developer Experiences</vt:lpstr>
      <vt:lpstr>Operating Systems</vt:lpstr>
      <vt:lpstr>Supported OSes</vt:lpstr>
      <vt:lpstr>http://redhatloves.net</vt:lpstr>
      <vt:lpstr>Isolation</vt:lpstr>
      <vt:lpstr>PowerPoint Presentation</vt:lpstr>
      <vt:lpstr>PowerPoint Presentation</vt:lpstr>
      <vt:lpstr>PowerPoint Presentation</vt:lpstr>
      <vt:lpstr>.NET Core: source code</vt:lpstr>
      <vt:lpstr>.NET Core source artifacts</vt:lpstr>
      <vt:lpstr>Sample Source Code</vt:lpstr>
      <vt:lpstr>CSProj – default console template</vt:lpstr>
      <vt:lpstr>CSProj – default Web template</vt:lpstr>
      <vt:lpstr>.NET CLI</vt:lpstr>
      <vt:lpstr>What are the .NET Core command-line tools?</vt:lpstr>
      <vt:lpstr>Principles of design</vt:lpstr>
      <vt:lpstr>CLI commands: basic architecture </vt:lpstr>
      <vt:lpstr>CLI commands: architecture explained</vt:lpstr>
      <vt:lpstr>.NET Core SDK Commandline Usage (1/2)</vt:lpstr>
      <vt:lpstr>.NET Core SDK Commandline Usage (2/2)</vt:lpstr>
      <vt:lpstr>Demo</vt:lpstr>
      <vt:lpstr>.NET Core Deployment</vt:lpstr>
      <vt:lpstr>For Development</vt:lpstr>
      <vt:lpstr>For Apps – two options</vt:lpstr>
      <vt:lpstr>Servicing Updates</vt:lpstr>
      <vt:lpstr>Deployment Examples </vt:lpstr>
      <vt:lpstr>Self-contained apps</vt:lpstr>
      <vt:lpstr>Demo</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Jon Galloway</cp:lastModifiedBy>
  <cp:revision>645</cp:revision>
  <dcterms:created xsi:type="dcterms:W3CDTF">2014-06-10T19:28:25Z</dcterms:created>
  <dcterms:modified xsi:type="dcterms:W3CDTF">2017-09-15T01:40:25Z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