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67" r:id="rId8"/>
    <p:sldId id="1661" r:id="rId9"/>
    <p:sldId id="1668" r:id="rId10"/>
    <p:sldId id="1669" r:id="rId11"/>
    <p:sldId id="1670" r:id="rId12"/>
    <p:sldId id="1663" r:id="rId13"/>
    <p:sldId id="1662" r:id="rId14"/>
    <p:sldId id="1671" r:id="rId15"/>
    <p:sldId id="1672" r:id="rId16"/>
    <p:sldId id="1675" r:id="rId17"/>
    <p:sldId id="1676" r:id="rId18"/>
    <p:sldId id="1686" r:id="rId19"/>
    <p:sldId id="1687" r:id="rId20"/>
    <p:sldId id="1688" r:id="rId21"/>
    <p:sldId id="1689" r:id="rId22"/>
    <p:sldId id="1681" r:id="rId23"/>
    <p:sldId id="1690" r:id="rId24"/>
    <p:sldId id="1536" r:id="rId25"/>
    <p:sldId id="1677" r:id="rId26"/>
    <p:sldId id="1678" r:id="rId27"/>
    <p:sldId id="167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67"/>
            <p14:sldId id="1661"/>
            <p14:sldId id="1668"/>
            <p14:sldId id="1669"/>
            <p14:sldId id="1670"/>
            <p14:sldId id="1663"/>
            <p14:sldId id="1662"/>
            <p14:sldId id="1671"/>
            <p14:sldId id="1672"/>
            <p14:sldId id="1675"/>
            <p14:sldId id="1676"/>
            <p14:sldId id="1686"/>
            <p14:sldId id="1687"/>
            <p14:sldId id="1688"/>
            <p14:sldId id="1689"/>
            <p14:sldId id="1681"/>
            <p14:sldId id="1690"/>
            <p14:sldId id="1536"/>
            <p14:sldId id="1677"/>
            <p14:sldId id="1678"/>
            <p14:sldId id="16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9819" autoAdjust="0"/>
  </p:normalViewPr>
  <p:slideViewPr>
    <p:cSldViewPr>
      <p:cViewPr varScale="1">
        <p:scale>
          <a:sx n="68" d="100"/>
          <a:sy n="68" d="100"/>
        </p:scale>
        <p:origin x="852"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9/14/2017 6:42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9/14/2017 6:41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53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7036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7144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3267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74260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6784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6300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13122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6:56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4317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99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956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827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9/14/2017 6:41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6077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185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972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5056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9/14/2017 6:41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78513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sp.net/en/latest/fundamentals/localization.html"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spnet/Mvc/tree/dev/src/Microsoft.AspNet.Mvc.TagHelpers" TargetMode="External"/><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(pretty much) the same</a:t>
            </a:r>
          </a:p>
        </p:txBody>
      </p:sp>
      <p:sp>
        <p:nvSpPr>
          <p:cNvPr id="3" name="Text Placeholder 2"/>
          <p:cNvSpPr>
            <a:spLocks noGrp="1"/>
          </p:cNvSpPr>
          <p:nvPr>
            <p:ph type="body" sz="quarter" idx="10"/>
          </p:nvPr>
        </p:nvSpPr>
        <p:spPr>
          <a:xfrm>
            <a:off x="274638" y="1212850"/>
            <a:ext cx="11887200" cy="2769989"/>
          </a:xfrm>
        </p:spPr>
        <p:txBody>
          <a:bodyPr/>
          <a:lstStyle/>
          <a:p>
            <a:pPr marL="571500" indent="-571500">
              <a:buFont typeface="Arial" panose="020B0604020202020204" pitchFamily="34" charset="0"/>
              <a:buChar char="•"/>
            </a:pPr>
            <a:r>
              <a:rPr lang="en-US" dirty="0"/>
              <a:t>MVC developer flow</a:t>
            </a:r>
          </a:p>
          <a:p>
            <a:pPr marL="571500" indent="-571500">
              <a:buFont typeface="Arial" panose="020B0604020202020204" pitchFamily="34" charset="0"/>
              <a:buChar char="•"/>
            </a:pPr>
            <a:r>
              <a:rPr lang="en-US" dirty="0"/>
              <a:t>Models / Views / Controllers</a:t>
            </a:r>
          </a:p>
          <a:p>
            <a:pPr marL="571500" indent="-571500">
              <a:buFont typeface="Arial" panose="020B0604020202020204" pitchFamily="34" charset="0"/>
              <a:buChar char="•"/>
            </a:pPr>
            <a:r>
              <a:rPr lang="en-US" dirty="0"/>
              <a:t>Routing / Attribute Routing</a:t>
            </a:r>
          </a:p>
          <a:p>
            <a:pPr marL="571500" indent="-571500">
              <a:buFont typeface="Arial" panose="020B0604020202020204" pitchFamily="34" charset="0"/>
              <a:buChar char="•"/>
            </a:pPr>
            <a:r>
              <a:rPr lang="en-US" dirty="0"/>
              <a:t>HTML Helpers</a:t>
            </a:r>
          </a:p>
        </p:txBody>
      </p:sp>
    </p:spTree>
    <p:extLst>
      <p:ext uri="{BB962C8B-B14F-4D97-AF65-F5344CB8AC3E}">
        <p14:creationId xmlns:p14="http://schemas.microsoft.com/office/powerpoint/2010/main" val="1625546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Changed</a:t>
            </a:r>
          </a:p>
        </p:txBody>
      </p:sp>
      <p:sp>
        <p:nvSpPr>
          <p:cNvPr id="3" name="Text Placeholder 2"/>
          <p:cNvSpPr>
            <a:spLocks noGrp="1"/>
          </p:cNvSpPr>
          <p:nvPr>
            <p:ph type="body" sz="quarter" idx="10"/>
          </p:nvPr>
        </p:nvSpPr>
        <p:spPr>
          <a:xfrm>
            <a:off x="274638" y="1212850"/>
            <a:ext cx="11887200" cy="4801314"/>
          </a:xfrm>
        </p:spPr>
        <p:txBody>
          <a:bodyPr/>
          <a:lstStyle/>
          <a:p>
            <a:pPr marL="571500" indent="-571500">
              <a:buFont typeface="Arial" panose="020B0604020202020204" pitchFamily="34" charset="0"/>
              <a:buChar char="•"/>
            </a:pPr>
            <a:r>
              <a:rPr lang="en-US" dirty="0"/>
              <a:t>No </a:t>
            </a:r>
            <a:r>
              <a:rPr lang="en-US" dirty="0" err="1"/>
              <a:t>web.config</a:t>
            </a:r>
            <a:r>
              <a:rPr lang="en-US" dirty="0"/>
              <a:t> (configuration)</a:t>
            </a:r>
          </a:p>
          <a:p>
            <a:pPr marL="571500" indent="-571500">
              <a:buFont typeface="Arial" panose="020B0604020202020204" pitchFamily="34" charset="0"/>
              <a:buChar char="•"/>
            </a:pPr>
            <a:r>
              <a:rPr lang="en-US" dirty="0"/>
              <a:t>No </a:t>
            </a:r>
            <a:r>
              <a:rPr lang="en-US" dirty="0" err="1"/>
              <a:t>Global.asax</a:t>
            </a:r>
            <a:r>
              <a:rPr lang="en-US" dirty="0"/>
              <a:t> or </a:t>
            </a:r>
            <a:r>
              <a:rPr lang="en-US" dirty="0" err="1"/>
              <a:t>App_Start</a:t>
            </a:r>
            <a:endParaRPr lang="en-US" dirty="0"/>
          </a:p>
          <a:p>
            <a:pPr marL="571500" indent="-571500">
              <a:buFont typeface="Arial" panose="020B0604020202020204" pitchFamily="34" charset="0"/>
              <a:buChar char="•"/>
            </a:pPr>
            <a:r>
              <a:rPr lang="en-US" dirty="0"/>
              <a:t>No CSS / JS in project root (</a:t>
            </a:r>
            <a:r>
              <a:rPr lang="en-US" dirty="0" err="1"/>
              <a:t>wwwroot</a:t>
            </a:r>
            <a:r>
              <a:rPr lang="en-US" dirty="0"/>
              <a:t>)</a:t>
            </a:r>
          </a:p>
          <a:p>
            <a:pPr marL="571500" indent="-571500">
              <a:buFont typeface="Arial" panose="020B0604020202020204" pitchFamily="34" charset="0"/>
              <a:buChar char="•"/>
            </a:pPr>
            <a:r>
              <a:rPr lang="en-US" dirty="0"/>
              <a:t>bower and </a:t>
            </a:r>
            <a:r>
              <a:rPr lang="en-US" dirty="0" err="1"/>
              <a:t>bowerrc</a:t>
            </a:r>
            <a:endParaRPr lang="en-US" dirty="0"/>
          </a:p>
          <a:p>
            <a:pPr marL="571500" indent="-571500">
              <a:buFont typeface="Arial" panose="020B0604020202020204" pitchFamily="34" charset="0"/>
              <a:buChar char="•"/>
            </a:pPr>
            <a:r>
              <a:rPr lang="en-US" dirty="0" err="1"/>
              <a:t>bundleconfig.json</a:t>
            </a:r>
            <a:endParaRPr lang="en-US" dirty="0"/>
          </a:p>
          <a:p>
            <a:pPr marL="571500" indent="-571500">
              <a:buFont typeface="Arial" panose="020B0604020202020204" pitchFamily="34" charset="0"/>
              <a:buChar char="•"/>
            </a:pPr>
            <a:r>
              <a:rPr lang="en-US" dirty="0"/>
              <a:t>New </a:t>
            </a:r>
            <a:r>
              <a:rPr lang="en-US" dirty="0" err="1"/>
              <a:t>Program.cs</a:t>
            </a:r>
            <a:r>
              <a:rPr lang="en-US" dirty="0"/>
              <a:t> / </a:t>
            </a:r>
            <a:r>
              <a:rPr lang="en-US" dirty="0" err="1"/>
              <a:t>Startup.cs</a:t>
            </a:r>
            <a:endParaRPr lang="en-US" dirty="0"/>
          </a:p>
          <a:p>
            <a:pPr marL="571500" indent="-571500">
              <a:buFont typeface="Arial" panose="020B0604020202020204" pitchFamily="34" charset="0"/>
              <a:buChar char="•"/>
            </a:pPr>
            <a:r>
              <a:rPr lang="en-US" dirty="0"/>
              <a:t>Run with </a:t>
            </a:r>
            <a:r>
              <a:rPr lang="en-US" dirty="0" err="1"/>
              <a:t>IISExpress</a:t>
            </a:r>
            <a:r>
              <a:rPr lang="en-US" dirty="0"/>
              <a:t> / Kestrel</a:t>
            </a:r>
          </a:p>
        </p:txBody>
      </p:sp>
    </p:spTree>
    <p:extLst>
      <p:ext uri="{BB962C8B-B14F-4D97-AF65-F5344CB8AC3E}">
        <p14:creationId xmlns:p14="http://schemas.microsoft.com/office/powerpoint/2010/main" val="3186955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new (sessions later)</a:t>
            </a:r>
          </a:p>
        </p:txBody>
      </p:sp>
      <p:sp>
        <p:nvSpPr>
          <p:cNvPr id="3" name="Text Placeholder 2"/>
          <p:cNvSpPr>
            <a:spLocks noGrp="1"/>
          </p:cNvSpPr>
          <p:nvPr>
            <p:ph type="body" sz="quarter" idx="10"/>
          </p:nvPr>
        </p:nvSpPr>
        <p:spPr>
          <a:xfrm>
            <a:off x="274638" y="1212850"/>
            <a:ext cx="11887200" cy="3447098"/>
          </a:xfrm>
        </p:spPr>
        <p:txBody>
          <a:bodyPr/>
          <a:lstStyle/>
          <a:p>
            <a:r>
              <a:rPr lang="en-US" i="1" dirty="0"/>
              <a:t>(some aren’t MVC features but are useful for MVC dev)</a:t>
            </a:r>
          </a:p>
          <a:p>
            <a:pPr marL="571500" indent="-571500">
              <a:buFont typeface="Arial" panose="020B0604020202020204" pitchFamily="34" charset="0"/>
              <a:buChar char="•"/>
            </a:pPr>
            <a:r>
              <a:rPr lang="en-US" dirty="0"/>
              <a:t>Views get </a:t>
            </a:r>
            <a:r>
              <a:rPr lang="en-US" dirty="0" err="1"/>
              <a:t>TagHelpers</a:t>
            </a:r>
            <a:endParaRPr lang="en-US" dirty="0"/>
          </a:p>
          <a:p>
            <a:pPr marL="571500" indent="-571500">
              <a:buFont typeface="Arial" panose="020B0604020202020204" pitchFamily="34" charset="0"/>
              <a:buChar char="•"/>
            </a:pPr>
            <a:r>
              <a:rPr lang="en-US" dirty="0"/>
              <a:t>DI more thoroughly integrated</a:t>
            </a:r>
          </a:p>
          <a:p>
            <a:pPr marL="571500" indent="-571500">
              <a:buFont typeface="Arial" panose="020B0604020202020204" pitchFamily="34" charset="0"/>
              <a:buChar char="•"/>
            </a:pPr>
            <a:r>
              <a:rPr lang="en-US" dirty="0">
                <a:hlinkClick r:id="rId3"/>
              </a:rPr>
              <a:t>Globalization / localization</a:t>
            </a:r>
            <a:endParaRPr lang="en-US" dirty="0"/>
          </a:p>
          <a:p>
            <a:pPr marL="571500" indent="-571500">
              <a:buFont typeface="Arial" panose="020B0604020202020204" pitchFamily="34" charset="0"/>
              <a:buChar char="•"/>
            </a:pPr>
            <a:r>
              <a:rPr lang="en-US" dirty="0"/>
              <a:t>MVC + APIs merged</a:t>
            </a:r>
          </a:p>
        </p:txBody>
      </p:sp>
    </p:spTree>
    <p:extLst>
      <p:ext uri="{BB962C8B-B14F-4D97-AF65-F5344CB8AC3E}">
        <p14:creationId xmlns:p14="http://schemas.microsoft.com/office/powerpoint/2010/main" val="29513440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p:txBody>
          <a:bodyPr/>
          <a:lstStyle/>
          <a:p>
            <a:pPr marL="0" indent="0">
              <a:buNone/>
            </a:pPr>
            <a:r>
              <a:rPr lang="en-US" sz="3199" dirty="0"/>
              <a:t>HTML helpers expressed as tags</a:t>
            </a:r>
          </a:p>
          <a:p>
            <a:pPr marL="0" indent="0">
              <a:buNone/>
            </a:pPr>
            <a:r>
              <a:rPr lang="en-US" sz="1800" dirty="0"/>
              <a:t>Ex. Instead of: </a:t>
            </a:r>
          </a:p>
          <a:p>
            <a:pPr marL="0" indent="0">
              <a:buNone/>
            </a:pPr>
            <a:r>
              <a:rPr lang="it-IT" sz="2000" b="1" dirty="0">
                <a:latin typeface="Consolas" panose="020B0609020204030204" pitchFamily="49" charset="0"/>
              </a:rPr>
              <a:t>@Html.LabelFor(m =&gt; m.UserName, new { @class = "col-md-2 control-label" })</a:t>
            </a:r>
            <a:endParaRPr lang="en-US" sz="2000" b="1" dirty="0">
              <a:latin typeface="Consolas" panose="020B0609020204030204" pitchFamily="49" charset="0"/>
            </a:endParaRPr>
          </a:p>
          <a:p>
            <a:pPr marL="0" indent="0">
              <a:buNone/>
            </a:pPr>
            <a:r>
              <a:rPr lang="en-US" sz="1800" dirty="0"/>
              <a:t>Write this: </a:t>
            </a:r>
          </a:p>
          <a:p>
            <a:pPr marL="0" indent="0">
              <a:buNone/>
            </a:pPr>
            <a:r>
              <a:rPr lang="en-US" sz="2000" b="1" dirty="0">
                <a:latin typeface="Consolas" panose="020B0609020204030204" pitchFamily="49" charset="0"/>
              </a:rPr>
              <a:t>&lt;label asp-for="</a:t>
            </a:r>
            <a:r>
              <a:rPr lang="en-US" sz="2000" b="1" dirty="0" err="1">
                <a:latin typeface="Consolas" panose="020B0609020204030204" pitchFamily="49" charset="0"/>
              </a:rPr>
              <a:t>UserName</a:t>
            </a:r>
            <a:r>
              <a:rPr lang="en-US" sz="2000" b="1" dirty="0">
                <a:latin typeface="Consolas" panose="020B0609020204030204" pitchFamily="49" charset="0"/>
              </a:rPr>
              <a:t>" class="col-md-2 control-label"&gt;&lt;/label&gt;</a:t>
            </a:r>
          </a:p>
          <a:p>
            <a:pPr marL="0" indent="0">
              <a:buNone/>
            </a:pPr>
            <a:endParaRPr lang="en-US" sz="1800" dirty="0"/>
          </a:p>
          <a:p>
            <a:pPr marL="0" indent="0">
              <a:buNone/>
            </a:pPr>
            <a:r>
              <a:rPr lang="en-US" sz="3199" dirty="0"/>
              <a:t>Easier to customize with additional attributes</a:t>
            </a:r>
          </a:p>
          <a:p>
            <a:pPr marL="0" indent="0">
              <a:buNone/>
            </a:pPr>
            <a:endParaRPr lang="en-US" sz="1800" dirty="0"/>
          </a:p>
          <a:p>
            <a:pPr marL="0" indent="0">
              <a:buNone/>
            </a:pPr>
            <a:r>
              <a:rPr lang="en-US" sz="3199" dirty="0"/>
              <a:t>Work seamlessly with the HTML editor</a:t>
            </a:r>
          </a:p>
        </p:txBody>
      </p:sp>
    </p:spTree>
    <p:extLst>
      <p:ext uri="{BB962C8B-B14F-4D97-AF65-F5344CB8AC3E}">
        <p14:creationId xmlns:p14="http://schemas.microsoft.com/office/powerpoint/2010/main" val="34821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fontScale="62500" lnSpcReduction="20000"/>
          </a:bodyPr>
          <a:lstStyle/>
          <a:p>
            <a:pPr marL="0" indent="0">
              <a:buNone/>
            </a:pPr>
            <a:r>
              <a:rPr lang="en-US" sz="3199" dirty="0">
                <a:solidFill>
                  <a:srgbClr val="002050"/>
                </a:solidFill>
                <a:latin typeface="Consolas" panose="020B0609020204030204" pitchFamily="49" charset="0"/>
              </a:rPr>
              <a:t>@using (</a:t>
            </a:r>
            <a:r>
              <a:rPr lang="en-US" sz="3199" dirty="0" err="1">
                <a:solidFill>
                  <a:srgbClr val="002050"/>
                </a:solidFill>
                <a:latin typeface="Consolas" panose="020B0609020204030204" pitchFamily="49" charset="0"/>
              </a:rPr>
              <a:t>Html.BeginForm</a:t>
            </a:r>
            <a:r>
              <a:rPr lang="en-US" sz="3199" dirty="0">
                <a:solidFill>
                  <a:srgbClr val="002050"/>
                </a:solidFill>
                <a:latin typeface="Consolas" panose="020B0609020204030204" pitchFamily="49" charset="0"/>
              </a:rPr>
              <a:t>(new { </a:t>
            </a:r>
            <a:r>
              <a:rPr lang="en-US" sz="3199" dirty="0" err="1">
                <a:solidFill>
                  <a:srgbClr val="002050"/>
                </a:solidFill>
                <a:latin typeface="Consolas" panose="020B0609020204030204" pitchFamily="49" charset="0"/>
              </a:rPr>
              <a:t>ReturnUrl</a:t>
            </a:r>
            <a:r>
              <a:rPr lang="en-US" sz="3199" dirty="0">
                <a:solidFill>
                  <a:srgbClr val="002050"/>
                </a:solidFill>
                <a:latin typeface="Consolas" panose="020B0609020204030204" pitchFamily="49" charset="0"/>
              </a:rPr>
              <a:t> = </a:t>
            </a:r>
            <a:r>
              <a:rPr lang="en-US" sz="3199" dirty="0" err="1">
                <a:solidFill>
                  <a:srgbClr val="002050"/>
                </a:solidFill>
                <a:latin typeface="Consolas" panose="020B0609020204030204" pitchFamily="49" charset="0"/>
              </a:rPr>
              <a:t>ViewBag.ReturnUrl</a:t>
            </a:r>
            <a:r>
              <a:rPr lang="en-US" sz="3199" dirty="0">
                <a:solidFill>
                  <a:srgbClr val="002050"/>
                </a:solidFill>
                <a:latin typeface="Consolas" panose="020B0609020204030204" pitchFamily="49" charset="0"/>
              </a:rPr>
              <a:t> })) {</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Html.AntiForgeryToken</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Html.ValidationSummary</a:t>
            </a:r>
            <a:r>
              <a:rPr lang="en-US" sz="3199" dirty="0">
                <a:solidFill>
                  <a:srgbClr val="002050"/>
                </a:solidFill>
                <a:latin typeface="Consolas" panose="020B0609020204030204" pitchFamily="49" charset="0"/>
              </a:rPr>
              <a:t>(true)</a:t>
            </a:r>
          </a:p>
          <a:p>
            <a:pPr marL="0" indent="0">
              <a:buNone/>
            </a:pPr>
            <a:endParaRPr lang="en-US" sz="3199" dirty="0">
              <a:solidFill>
                <a:srgbClr val="002050"/>
              </a:solidFill>
              <a:latin typeface="Consolas" panose="020B0609020204030204" pitchFamily="49" charset="0"/>
            </a:endParaRP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fieldset</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&lt;legend&gt;Log in Form&lt;/legend&gt;</a:t>
            </a:r>
          </a:p>
          <a:p>
            <a:pPr marL="0" indent="0">
              <a:buNone/>
            </a:pPr>
            <a:r>
              <a:rPr lang="en-US" sz="3199" dirty="0">
                <a:solidFill>
                  <a:srgbClr val="002050"/>
                </a:solidFill>
                <a:latin typeface="Consolas" panose="020B0609020204030204" pitchFamily="49" charset="0"/>
              </a:rPr>
              <a:t>        &lt;</a:t>
            </a:r>
            <a:r>
              <a:rPr lang="en-US" sz="3199" dirty="0" err="1">
                <a:solidFill>
                  <a:srgbClr val="002050"/>
                </a:solidFill>
                <a:latin typeface="Consolas" panose="020B0609020204030204" pitchFamily="49" charset="0"/>
              </a:rPr>
              <a:t>ol</a:t>
            </a:r>
            <a:r>
              <a:rPr lang="en-US" sz="3199" dirty="0">
                <a:solidFill>
                  <a:srgbClr val="002050"/>
                </a:solidFill>
                <a:latin typeface="Consolas" panose="020B0609020204030204" pitchFamily="49" charset="0"/>
              </a:rPr>
              <a:t>&gt;</a:t>
            </a:r>
          </a:p>
          <a:p>
            <a:pPr marL="0" indent="0">
              <a:buNone/>
            </a:pPr>
            <a:r>
              <a:rPr lang="en-US" sz="3199" dirty="0">
                <a:solidFill>
                  <a:srgbClr val="002050"/>
                </a:solidFill>
                <a:latin typeface="Consolas" panose="020B0609020204030204" pitchFamily="49" charset="0"/>
              </a:rPr>
              <a:t>            &lt;li&gt;</a:t>
            </a:r>
          </a:p>
          <a:p>
            <a:pPr marL="0" indent="0">
              <a:buNone/>
            </a:pPr>
            <a:r>
              <a:rPr lang="en-US" sz="3199" dirty="0">
                <a:solidFill>
                  <a:srgbClr val="002050"/>
                </a:solidFill>
                <a:latin typeface="Consolas" panose="020B0609020204030204" pitchFamily="49" charset="0"/>
              </a:rPr>
              <a:t>                </a:t>
            </a:r>
            <a:r>
              <a:rPr lang="en-US" sz="3199" b="1" dirty="0">
                <a:solidFill>
                  <a:srgbClr val="002050"/>
                </a:solidFill>
                <a:latin typeface="Consolas" panose="020B0609020204030204" pitchFamily="49" charset="0"/>
              </a:rPr>
              <a:t>@</a:t>
            </a:r>
            <a:r>
              <a:rPr lang="en-US" sz="3199" b="1" dirty="0" err="1">
                <a:solidFill>
                  <a:srgbClr val="002050"/>
                </a:solidFill>
                <a:latin typeface="Consolas" panose="020B0609020204030204" pitchFamily="49" charset="0"/>
              </a:rPr>
              <a:t>Html.LabelFor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b="1" dirty="0">
                <a:solidFill>
                  <a:srgbClr val="002050"/>
                </a:solidFill>
                <a:latin typeface="Consolas" panose="020B0609020204030204" pitchFamily="49" charset="0"/>
              </a:rPr>
              <a:t>                @</a:t>
            </a:r>
            <a:r>
              <a:rPr lang="en-US" sz="3199" b="1" dirty="0" err="1">
                <a:solidFill>
                  <a:srgbClr val="002050"/>
                </a:solidFill>
                <a:latin typeface="Consolas" panose="020B0609020204030204" pitchFamily="49" charset="0"/>
              </a:rPr>
              <a:t>Html.TextBoxFor</a:t>
            </a:r>
            <a:r>
              <a:rPr lang="en-US" sz="3199" b="1" dirty="0">
                <a:solidFill>
                  <a:srgbClr val="002050"/>
                </a:solidFill>
                <a:latin typeface="Consolas" panose="020B0609020204030204" pitchFamily="49" charset="0"/>
              </a:rPr>
              <a:t>(m =&gt; </a:t>
            </a:r>
            <a:r>
              <a:rPr lang="en-US" sz="3199" b="1" dirty="0" err="1">
                <a:solidFill>
                  <a:srgbClr val="002050"/>
                </a:solidFill>
                <a:latin typeface="Consolas" panose="020B0609020204030204" pitchFamily="49" charset="0"/>
              </a:rPr>
              <a:t>m.UserName</a:t>
            </a:r>
            <a:r>
              <a:rPr lang="en-US" sz="3199" b="1"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a:t>
            </a:r>
            <a:r>
              <a:rPr lang="en-US" sz="3199" dirty="0" err="1">
                <a:solidFill>
                  <a:srgbClr val="002050"/>
                </a:solidFill>
                <a:latin typeface="Consolas" panose="020B0609020204030204" pitchFamily="49" charset="0"/>
              </a:rPr>
              <a:t>Html.ValidationMessageFor</a:t>
            </a:r>
            <a:r>
              <a:rPr lang="en-US" sz="3199" dirty="0">
                <a:solidFill>
                  <a:srgbClr val="002050"/>
                </a:solidFill>
                <a:latin typeface="Consolas" panose="020B0609020204030204" pitchFamily="49" charset="0"/>
              </a:rPr>
              <a:t>(m =&gt; </a:t>
            </a:r>
            <a:r>
              <a:rPr lang="en-US" sz="3199" dirty="0" err="1">
                <a:solidFill>
                  <a:srgbClr val="002050"/>
                </a:solidFill>
                <a:latin typeface="Consolas" panose="020B0609020204030204" pitchFamily="49" charset="0"/>
              </a:rPr>
              <a:t>m.UserName</a:t>
            </a:r>
            <a:r>
              <a:rPr lang="en-US" sz="3199" dirty="0">
                <a:solidFill>
                  <a:srgbClr val="002050"/>
                </a:solidFill>
                <a:latin typeface="Consolas" panose="020B0609020204030204" pitchFamily="49" charset="0"/>
              </a:rPr>
              <a:t>)</a:t>
            </a:r>
          </a:p>
          <a:p>
            <a:pPr marL="0" indent="0">
              <a:buNone/>
            </a:pPr>
            <a:r>
              <a:rPr lang="en-US" sz="3199"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35303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844" y="12205"/>
            <a:ext cx="11300393" cy="1351760"/>
          </a:xfrm>
        </p:spPr>
        <p:txBody>
          <a:bodyPr>
            <a:normAutofit/>
          </a:bodyPr>
          <a:lstStyle/>
          <a:p>
            <a:r>
              <a:rPr lang="en-US" sz="5999" dirty="0" err="1"/>
              <a:t>TagHelpers</a:t>
            </a:r>
            <a:endParaRPr lang="en-US" sz="5999" dirty="0"/>
          </a:p>
        </p:txBody>
      </p:sp>
      <p:sp>
        <p:nvSpPr>
          <p:cNvPr id="5" name="Text Placeholder 4"/>
          <p:cNvSpPr>
            <a:spLocks noGrp="1"/>
          </p:cNvSpPr>
          <p:nvPr>
            <p:ph idx="1"/>
          </p:nvPr>
        </p:nvSpPr>
        <p:spPr>
          <a:solidFill>
            <a:schemeClr val="bg1">
              <a:lumMod val="85000"/>
            </a:schemeClr>
          </a:solidFill>
        </p:spPr>
        <p:txBody>
          <a:bodyPr>
            <a:normAutofit/>
          </a:bodyPr>
          <a:lstStyle/>
          <a:p>
            <a:pPr marL="0" indent="0">
              <a:buNone/>
            </a:pPr>
            <a:r>
              <a:rPr lang="en-US" sz="2000" dirty="0">
                <a:solidFill>
                  <a:srgbClr val="002050"/>
                </a:solidFill>
                <a:latin typeface="Consolas" panose="020B0609020204030204" pitchFamily="49" charset="0"/>
              </a:rPr>
              <a:t>&lt;form anti-forgery=“true“ validation-summary=“true” action="Create“&gt; </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fieldset</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&lt;legend&gt;Log in Form&lt;/legend&gt;</a:t>
            </a:r>
          </a:p>
          <a:p>
            <a:pPr marL="0" indent="0">
              <a:buNone/>
            </a:pPr>
            <a:r>
              <a:rPr lang="en-US" sz="2000" dirty="0">
                <a:solidFill>
                  <a:srgbClr val="002050"/>
                </a:solidFill>
                <a:latin typeface="Consolas" panose="020B0609020204030204" pitchFamily="49" charset="0"/>
              </a:rPr>
              <a:t>        &lt;</a:t>
            </a:r>
            <a:r>
              <a:rPr lang="en-US" sz="2000" dirty="0" err="1">
                <a:solidFill>
                  <a:srgbClr val="002050"/>
                </a:solidFill>
                <a:latin typeface="Consolas" panose="020B0609020204030204" pitchFamily="49" charset="0"/>
              </a:rPr>
              <a:t>ol</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&lt;li&gt;</a:t>
            </a:r>
          </a:p>
          <a:p>
            <a:pPr marL="0" indent="0">
              <a:buNone/>
            </a:pPr>
            <a:r>
              <a:rPr lang="en-US" sz="2000" dirty="0">
                <a:solidFill>
                  <a:srgbClr val="002050"/>
                </a:solidFill>
                <a:latin typeface="Consolas" panose="020B0609020204030204" pitchFamily="49" charset="0"/>
              </a:rPr>
              <a:t>            &lt;label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&lt;input for=“</a:t>
            </a:r>
            <a:r>
              <a:rPr lang="en-US" sz="2000" dirty="0" err="1">
                <a:solidFill>
                  <a:srgbClr val="002050"/>
                </a:solidFill>
                <a:latin typeface="Consolas" panose="020B0609020204030204" pitchFamily="49" charset="0"/>
              </a:rPr>
              <a:t>UserName</a:t>
            </a:r>
            <a:r>
              <a:rPr lang="en-US" sz="2000" dirty="0">
                <a:solidFill>
                  <a:srgbClr val="002050"/>
                </a:solidFill>
                <a:latin typeface="Consolas" panose="020B0609020204030204" pitchFamily="49" charset="0"/>
              </a:rPr>
              <a:t>”&gt;</a:t>
            </a:r>
          </a:p>
          <a:p>
            <a:pPr marL="0" indent="0">
              <a:buNone/>
            </a:pPr>
            <a:r>
              <a:rPr lang="en-US" sz="2000" dirty="0">
                <a:solidFill>
                  <a:srgbClr val="002050"/>
                </a:solidFill>
                <a:latin typeface="Consolas" panose="020B0609020204030204" pitchFamily="49" charset="0"/>
              </a:rPr>
              <a:t>            &lt;span validation-for="Name" style="</a:t>
            </a:r>
            <a:r>
              <a:rPr lang="en-US" sz="2000" dirty="0" err="1">
                <a:solidFill>
                  <a:srgbClr val="002050"/>
                </a:solidFill>
                <a:latin typeface="Consolas" panose="020B0609020204030204" pitchFamily="49" charset="0"/>
              </a:rPr>
              <a:t>color:blue</a:t>
            </a:r>
            <a:r>
              <a:rPr lang="en-US" sz="2000" dirty="0">
                <a:solidFill>
                  <a:srgbClr val="002050"/>
                </a:solidFill>
                <a:latin typeface="Consolas" panose="020B0609020204030204" pitchFamily="49" charset="0"/>
              </a:rPr>
              <a:t>" /&gt;</a:t>
            </a:r>
          </a:p>
          <a:p>
            <a:pPr marL="0" indent="0">
              <a:buNone/>
            </a:pPr>
            <a:r>
              <a:rPr lang="en-US" sz="2000" dirty="0">
                <a:solidFill>
                  <a:srgbClr val="002050"/>
                </a:solidFill>
                <a:latin typeface="Consolas" panose="020B0609020204030204" pitchFamily="49" charset="0"/>
              </a:rPr>
              <a:t>          &lt;/li&gt;</a:t>
            </a:r>
          </a:p>
        </p:txBody>
      </p:sp>
    </p:spTree>
    <p:extLst>
      <p:ext uri="{BB962C8B-B14F-4D97-AF65-F5344CB8AC3E}">
        <p14:creationId xmlns:p14="http://schemas.microsoft.com/office/powerpoint/2010/main" val="159909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72845" y="1623675"/>
            <a:ext cx="11591218" cy="2015196"/>
          </a:xfrm>
          <a:prstGeom prst="rect">
            <a:avLst/>
          </a:prstGeom>
          <a:solidFill>
            <a:schemeClr val="bg2"/>
          </a:solidFill>
          <a:ln>
            <a:noFill/>
          </a:ln>
          <a:effectLst/>
        </p:spPr>
        <p:txBody>
          <a:bodyPr vert="horz" wrap="none" lIns="93260" tIns="46630" rIns="93260" bIns="46630" numCol="1" anchor="ctr" anchorCtr="0" compatLnSpc="1">
            <a:prstTxWarp prst="textNoShape">
              <a:avLst/>
            </a:prstTxWarp>
            <a:spAutoFit/>
          </a:bodyPr>
          <a:lstStyle/>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public interface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ITagHelper</a:t>
            </a:r>
            <a:endPar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endParaRP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int Order { get; }</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Task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ProcessAsync</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TagHelperContext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context, </a:t>
            </a:r>
            <a:r>
              <a:rPr kumimoji="0" lang="en-US" altLang="en-US" sz="2448" b="0" i="0" u="none" strike="noStrike" kern="0" cap="none" spc="0" normalizeH="0" baseline="0" noProof="0" dirty="0" err="1">
                <a:ln>
                  <a:noFill/>
                </a:ln>
                <a:solidFill>
                  <a:srgbClr val="025599"/>
                </a:solidFill>
                <a:effectLst/>
                <a:uLnTx/>
                <a:uFillTx/>
                <a:latin typeface="Arial" panose="020B0604020202020204" pitchFamily="34" charset="0"/>
              </a:rPr>
              <a:t>TagHelperOutput</a:t>
            </a: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 output);</a:t>
            </a:r>
          </a:p>
          <a:p>
            <a:pPr marL="0" marR="0" lvl="0" indent="0" defTabSz="932597" eaLnBrk="0" fontAlgn="base" latinLnBrk="0" hangingPunct="0">
              <a:lnSpc>
                <a:spcPct val="100000"/>
              </a:lnSpc>
              <a:spcBef>
                <a:spcPct val="0"/>
              </a:spcBef>
              <a:spcAft>
                <a:spcPct val="0"/>
              </a:spcAft>
              <a:buClrTx/>
              <a:buSzTx/>
              <a:buFontTx/>
              <a:buNone/>
              <a:tabLst/>
              <a:defRPr/>
            </a:pPr>
            <a:r>
              <a:rPr kumimoji="0" lang="en-US" altLang="en-US" sz="2448" b="0" i="0" u="none" strike="noStrike" kern="0" cap="none" spc="0" normalizeH="0" baseline="0" noProof="0" dirty="0">
                <a:ln>
                  <a:noFill/>
                </a:ln>
                <a:solidFill>
                  <a:srgbClr val="025599"/>
                </a:solidFill>
                <a:effectLst/>
                <a:uLnTx/>
                <a:uFillTx/>
                <a:latin typeface="Arial" panose="020B0604020202020204" pitchFamily="34" charset="0"/>
              </a:rPr>
              <a:t>}</a:t>
            </a:r>
          </a:p>
        </p:txBody>
      </p:sp>
      <p:sp>
        <p:nvSpPr>
          <p:cNvPr id="9" name="Title 3"/>
          <p:cNvSpPr>
            <a:spLocks noGrp="1"/>
          </p:cNvSpPr>
          <p:nvPr>
            <p:ph type="title"/>
          </p:nvPr>
        </p:nvSpPr>
        <p:spPr>
          <a:xfrm>
            <a:off x="572844" y="12205"/>
            <a:ext cx="11300393" cy="1351760"/>
          </a:xfrm>
        </p:spPr>
        <p:txBody>
          <a:bodyPr>
            <a:normAutofit/>
          </a:bodyPr>
          <a:lstStyle/>
          <a:p>
            <a:r>
              <a:rPr lang="en-US" sz="5999" dirty="0" err="1"/>
              <a:t>TagHelpers</a:t>
            </a:r>
            <a:r>
              <a:rPr lang="en-US" sz="5999" dirty="0"/>
              <a:t>: Create Your Own</a:t>
            </a:r>
          </a:p>
        </p:txBody>
      </p:sp>
      <p:sp>
        <p:nvSpPr>
          <p:cNvPr id="10" name="TextBox 9"/>
          <p:cNvSpPr txBox="1"/>
          <p:nvPr/>
        </p:nvSpPr>
        <p:spPr>
          <a:xfrm>
            <a:off x="444979" y="4885064"/>
            <a:ext cx="11423475" cy="862581"/>
          </a:xfrm>
          <a:prstGeom prst="rect">
            <a:avLst/>
          </a:prstGeom>
          <a:noFill/>
        </p:spPr>
        <p:txBody>
          <a:bodyPr wrap="none" rtlCol="0">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solidFill>
                  <a:schemeClr val="bg1"/>
                </a:solidFill>
                <a:effectLst/>
                <a:uLnTx/>
                <a:uFillTx/>
              </a:rPr>
              <a:t>Examples: </a:t>
            </a:r>
            <a:br>
              <a:rPr kumimoji="0" lang="en-US" sz="2448" b="0" i="0" u="none" strike="noStrike" kern="0" cap="none" spc="0" normalizeH="0" baseline="0" noProof="0" dirty="0">
                <a:ln>
                  <a:noFill/>
                </a:ln>
                <a:solidFill>
                  <a:schemeClr val="bg1"/>
                </a:solidFill>
                <a:effectLst/>
                <a:uLnTx/>
                <a:uFillTx/>
              </a:rPr>
            </a:br>
            <a:r>
              <a:rPr kumimoji="0" lang="en-US" sz="2448" b="0" i="0" u="none" strike="noStrike" kern="0" cap="none" spc="0" normalizeH="0" baseline="0" noProof="0" dirty="0">
                <a:ln>
                  <a:noFill/>
                </a:ln>
                <a:solidFill>
                  <a:schemeClr val="bg1"/>
                </a:solidFill>
                <a:effectLst/>
                <a:uLnTx/>
                <a:uFillTx/>
                <a:hlinkClick r:id="rId3"/>
              </a:rPr>
              <a:t>https://github.com/aspnet/Mvc/tree/dev/src/Microsoft.AspNet.Mvc.TagHelpers</a:t>
            </a:r>
            <a:r>
              <a:rPr kumimoji="0" lang="en-US" sz="2448" b="0" i="0" u="none" strike="noStrike" kern="0" cap="none" spc="0" normalizeH="0" baseline="0" noProof="0" dirty="0">
                <a:ln>
                  <a:noFill/>
                </a:ln>
                <a:solidFill>
                  <a:schemeClr val="bg1"/>
                </a:solidFill>
                <a:effectLst/>
                <a:uLnTx/>
                <a:uFillTx/>
              </a:rPr>
              <a:t> </a:t>
            </a:r>
          </a:p>
        </p:txBody>
      </p:sp>
    </p:spTree>
    <p:extLst>
      <p:ext uri="{BB962C8B-B14F-4D97-AF65-F5344CB8AC3E}">
        <p14:creationId xmlns:p14="http://schemas.microsoft.com/office/powerpoint/2010/main" val="106095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Templates</a:t>
            </a:r>
          </a:p>
        </p:txBody>
      </p:sp>
      <p:pic>
        <p:nvPicPr>
          <p:cNvPr id="5" name="Picture 4" descr="New ASP.NET Core Web Application - SPA Templates">
            <a:extLst>
              <a:ext uri="{FF2B5EF4-FFF2-40B4-BE49-F238E27FC236}">
                <a16:creationId xmlns:a16="http://schemas.microsoft.com/office/drawing/2014/main" id="{0ECBD6BE-2A81-444A-8022-2FE3487C16A7}"/>
              </a:ext>
            </a:extLst>
          </p:cNvPr>
          <p:cNvPicPr>
            <a:picLocks noChangeAspect="1"/>
          </p:cNvPicPr>
          <p:nvPr/>
        </p:nvPicPr>
        <p:blipFill>
          <a:blip r:embed="rId3"/>
          <a:stretch>
            <a:fillRect/>
          </a:stretch>
        </p:blipFill>
        <p:spPr>
          <a:xfrm>
            <a:off x="2408209" y="1378835"/>
            <a:ext cx="7620056" cy="4953036"/>
          </a:xfrm>
          <a:prstGeom prst="rect">
            <a:avLst/>
          </a:prstGeom>
        </p:spPr>
      </p:pic>
    </p:spTree>
    <p:extLst>
      <p:ext uri="{BB962C8B-B14F-4D97-AF65-F5344CB8AC3E}">
        <p14:creationId xmlns:p14="http://schemas.microsoft.com/office/powerpoint/2010/main" val="34658055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a:t>
            </a:r>
            <a:r>
              <a:rPr lang="en-US"/>
              <a:t>Templates: Built </a:t>
            </a:r>
            <a:r>
              <a:rPr lang="en-US" dirty="0"/>
              <a:t>on </a:t>
            </a:r>
            <a:r>
              <a:rPr lang="en-US" dirty="0" err="1"/>
              <a:t>JavaScriptServices</a:t>
            </a:r>
            <a:endParaRPr lang="en-US" dirty="0"/>
          </a:p>
        </p:txBody>
      </p:sp>
      <p:sp>
        <p:nvSpPr>
          <p:cNvPr id="4" name="Content Placeholder 6"/>
          <p:cNvSpPr txBox="1">
            <a:spLocks/>
          </p:cNvSpPr>
          <p:nvPr/>
        </p:nvSpPr>
        <p:spPr>
          <a:xfrm>
            <a:off x="572843" y="1914362"/>
            <a:ext cx="11300393" cy="429950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72" dirty="0">
                <a:solidFill>
                  <a:schemeClr val="tx1">
                    <a:lumMod val="95000"/>
                  </a:schemeClr>
                </a:solidFill>
              </a:rPr>
              <a:t>Useful infrastructure for SPA’s on ASP.NET Core</a:t>
            </a:r>
          </a:p>
          <a:p>
            <a:r>
              <a:rPr lang="en-US" sz="3672" dirty="0">
                <a:solidFill>
                  <a:schemeClr val="tx1">
                    <a:lumMod val="95000"/>
                  </a:schemeClr>
                </a:solidFill>
              </a:rPr>
              <a:t>Hosts </a:t>
            </a:r>
            <a:r>
              <a:rPr lang="en-US" sz="3672" dirty="0" err="1">
                <a:solidFill>
                  <a:schemeClr val="tx1">
                    <a:lumMod val="95000"/>
                  </a:schemeClr>
                </a:solidFill>
              </a:rPr>
              <a:t>Webpack</a:t>
            </a:r>
            <a:r>
              <a:rPr lang="en-US" sz="3672" dirty="0">
                <a:solidFill>
                  <a:schemeClr val="tx1">
                    <a:lumMod val="95000"/>
                  </a:schemeClr>
                </a:solidFill>
              </a:rPr>
              <a:t> to compile and serve client-side code</a:t>
            </a:r>
          </a:p>
          <a:p>
            <a:r>
              <a:rPr lang="en-US" sz="3672" dirty="0">
                <a:solidFill>
                  <a:schemeClr val="tx1">
                    <a:lumMod val="95000"/>
                  </a:schemeClr>
                </a:solidFill>
              </a:rPr>
              <a:t>Advanced features like Hot Module Reloading and client / server side routing integration</a:t>
            </a:r>
          </a:p>
          <a:p>
            <a:r>
              <a:rPr lang="en-US" sz="3672" dirty="0">
                <a:solidFill>
                  <a:schemeClr val="tx1">
                    <a:lumMod val="95000"/>
                  </a:schemeClr>
                </a:solidFill>
              </a:rPr>
              <a:t>Can invoke arbitrary NPM packages from .NET code</a:t>
            </a:r>
          </a:p>
          <a:p>
            <a:endParaRPr lang="en-US" sz="3672" dirty="0">
              <a:solidFill>
                <a:schemeClr val="tx1">
                  <a:lumMod val="95000"/>
                </a:schemeClr>
              </a:solidFill>
            </a:endParaRPr>
          </a:p>
          <a:p>
            <a:pPr marL="0" indent="0">
              <a:buNone/>
            </a:pPr>
            <a:r>
              <a:rPr lang="en-US" sz="3672" u="sng" dirty="0">
                <a:solidFill>
                  <a:schemeClr val="tx1">
                    <a:lumMod val="95000"/>
                  </a:schemeClr>
                </a:solidFill>
              </a:rPr>
              <a:t>https://github.com/aspnet/JavaScriptServices </a:t>
            </a:r>
          </a:p>
        </p:txBody>
      </p:sp>
    </p:spTree>
    <p:extLst>
      <p:ext uri="{BB962C8B-B14F-4D97-AF65-F5344CB8AC3E}">
        <p14:creationId xmlns:p14="http://schemas.microsoft.com/office/powerpoint/2010/main" val="27926792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Building an ASP.NET Core Site using CLI</a:t>
            </a:r>
          </a:p>
        </p:txBody>
      </p:sp>
    </p:spTree>
    <p:extLst>
      <p:ext uri="{BB962C8B-B14F-4D97-AF65-F5344CB8AC3E}">
        <p14:creationId xmlns:p14="http://schemas.microsoft.com/office/powerpoint/2010/main" val="55631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Razor Pages</a:t>
            </a:r>
          </a:p>
        </p:txBody>
      </p:sp>
    </p:spTree>
    <p:extLst>
      <p:ext uri="{BB962C8B-B14F-4D97-AF65-F5344CB8AC3E}">
        <p14:creationId xmlns:p14="http://schemas.microsoft.com/office/powerpoint/2010/main" val="1283341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Tag Helpers</a:t>
            </a:r>
          </a:p>
        </p:txBody>
      </p:sp>
    </p:spTree>
    <p:extLst>
      <p:ext uri="{BB962C8B-B14F-4D97-AF65-F5344CB8AC3E}">
        <p14:creationId xmlns:p14="http://schemas.microsoft.com/office/powerpoint/2010/main" val="386045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Text Placeholder 3"/>
          <p:cNvSpPr>
            <a:spLocks noGrp="1"/>
          </p:cNvSpPr>
          <p:nvPr>
            <p:ph type="body" sz="quarter" idx="12"/>
          </p:nvPr>
        </p:nvSpPr>
        <p:spPr/>
        <p:txBody>
          <a:bodyPr/>
          <a:lstStyle/>
          <a:p>
            <a:r>
              <a:rPr lang="en-US" dirty="0"/>
              <a:t>SPA Template</a:t>
            </a:r>
          </a:p>
        </p:txBody>
      </p:sp>
    </p:spTree>
    <p:extLst>
      <p:ext uri="{BB962C8B-B14F-4D97-AF65-F5344CB8AC3E}">
        <p14:creationId xmlns:p14="http://schemas.microsoft.com/office/powerpoint/2010/main" val="256994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675400"/>
          </a:xfrm>
        </p:spPr>
        <p:txBody>
          <a:bodyPr/>
          <a:lstStyle/>
          <a:p>
            <a:r>
              <a:rPr lang="en-US" dirty="0"/>
              <a:t>Hosting</a:t>
            </a:r>
          </a:p>
          <a:p>
            <a:pPr lvl="1"/>
            <a:r>
              <a:rPr lang="en-US" dirty="0"/>
              <a:t>Kestrel, Startup</a:t>
            </a:r>
          </a:p>
          <a:p>
            <a:r>
              <a:rPr lang="en-US" dirty="0"/>
              <a:t>Middleware</a:t>
            </a:r>
          </a:p>
          <a:p>
            <a:pPr lvl="1"/>
            <a:r>
              <a:rPr lang="en-US" dirty="0"/>
              <a:t>Routing, authentication, static files, diagnostics, error handling, session, CORS, localization, custom</a:t>
            </a:r>
          </a:p>
          <a:p>
            <a:r>
              <a:rPr lang="en-US" dirty="0"/>
              <a:t>Dependency Injection</a:t>
            </a:r>
          </a:p>
          <a:p>
            <a:r>
              <a:rPr lang="en-US" dirty="0"/>
              <a:t>Configuration</a:t>
            </a:r>
          </a:p>
          <a:p>
            <a:r>
              <a:rPr lang="en-US" dirty="0"/>
              <a:t>Logging</a:t>
            </a:r>
          </a:p>
          <a:p>
            <a:r>
              <a:rPr lang="en-US" dirty="0"/>
              <a:t>Application frameworks</a:t>
            </a:r>
          </a:p>
          <a:p>
            <a:pPr lvl="1"/>
            <a:r>
              <a:rPr lang="en-US" dirty="0"/>
              <a:t>MVC, Identity, </a:t>
            </a:r>
            <a:r>
              <a:rPr lang="en-US" dirty="0" err="1"/>
              <a:t>SignalR</a:t>
            </a:r>
            <a:r>
              <a:rPr lang="en-US" dirty="0"/>
              <a:t> (future)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Tree>
    <p:extLst>
      <p:ext uri="{BB962C8B-B14F-4D97-AF65-F5344CB8AC3E}">
        <p14:creationId xmlns:p14="http://schemas.microsoft.com/office/powerpoint/2010/main" val="3250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8699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571269" cy="4844371"/>
            <a:chOff x="150034" y="1726397"/>
            <a:chExt cx="5571269"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55712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Application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138179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130278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Tree>
    <p:extLst>
      <p:ext uri="{BB962C8B-B14F-4D97-AF65-F5344CB8AC3E}">
        <p14:creationId xmlns:p14="http://schemas.microsoft.com/office/powerpoint/2010/main" val="41892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29eeffc7-3a1a-4f16-995c-1b7b58342919"/>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28333</TotalTime>
  <Words>1254</Words>
  <Application>Microsoft Office PowerPoint</Application>
  <PresentationFormat>Custom</PresentationFormat>
  <Paragraphs>210</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 in a Nutshell</vt:lpstr>
      <vt:lpstr>ASP.NET Core features</vt:lpstr>
      <vt:lpstr>Middleware</vt:lpstr>
      <vt:lpstr>ASP.NET Core Middleware</vt:lpstr>
      <vt:lpstr>ASP.NET Core Middleware</vt:lpstr>
      <vt:lpstr>PowerPoint Presentation</vt:lpstr>
      <vt:lpstr>ASP.NET Core frameworks - similar, but different</vt:lpstr>
      <vt:lpstr>MVC</vt:lpstr>
      <vt:lpstr>What’s (pretty much) the same</vt:lpstr>
      <vt:lpstr>What’s Changed</vt:lpstr>
      <vt:lpstr>What’s new (sessions later)</vt:lpstr>
      <vt:lpstr>TagHelpers</vt:lpstr>
      <vt:lpstr>TagHelpers</vt:lpstr>
      <vt:lpstr>TagHelpers</vt:lpstr>
      <vt:lpstr>TagHelpers: Create Your Own</vt:lpstr>
      <vt:lpstr>SPA Templates</vt:lpstr>
      <vt:lpstr>SPA Templates: Built on JavaScriptServices</vt:lpstr>
      <vt:lpstr>Lab</vt:lpstr>
      <vt:lpstr>Lab</vt:lpstr>
      <vt:lpstr>Lab</vt:lpstr>
      <vt:lpstr>Lab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Jon Galloway</cp:lastModifiedBy>
  <cp:revision>638</cp:revision>
  <dcterms:created xsi:type="dcterms:W3CDTF">2014-06-10T19:28:25Z</dcterms:created>
  <dcterms:modified xsi:type="dcterms:W3CDTF">2017-09-15T02:04:49Z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