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notesMasterIdLst>
    <p:notesMasterId r:id="rId28"/>
  </p:notesMasterIdLst>
  <p:sldIdLst>
    <p:sldId id="292" r:id="rId3"/>
    <p:sldId id="294" r:id="rId4"/>
    <p:sldId id="328" r:id="rId5"/>
    <p:sldId id="375" r:id="rId6"/>
    <p:sldId id="370" r:id="rId7"/>
    <p:sldId id="371" r:id="rId8"/>
    <p:sldId id="353" r:id="rId9"/>
    <p:sldId id="392" r:id="rId10"/>
    <p:sldId id="393" r:id="rId11"/>
    <p:sldId id="394" r:id="rId12"/>
    <p:sldId id="395" r:id="rId13"/>
    <p:sldId id="381" r:id="rId14"/>
    <p:sldId id="382" r:id="rId15"/>
    <p:sldId id="383" r:id="rId16"/>
    <p:sldId id="384" r:id="rId17"/>
    <p:sldId id="385" r:id="rId18"/>
    <p:sldId id="386" r:id="rId19"/>
    <p:sldId id="387" r:id="rId20"/>
    <p:sldId id="364" r:id="rId21"/>
    <p:sldId id="366" r:id="rId22"/>
    <p:sldId id="372" r:id="rId23"/>
    <p:sldId id="388" r:id="rId24"/>
    <p:sldId id="389" r:id="rId25"/>
    <p:sldId id="390" r:id="rId26"/>
    <p:sldId id="367" r:id="rId27"/>
  </p:sldIdLst>
  <p:sldSz cx="9144000" cy="6858000" type="screen4x3"/>
  <p:notesSz cx="6858000" cy="9144000"/>
  <p:embeddedFontLst>
    <p:embeddedFont>
      <p:font typeface="Abadi" panose="020B0604020104020204" pitchFamily="34" charset="0"/>
      <p:regular r:id="rId29"/>
    </p:embeddedFont>
    <p:embeddedFont>
      <p:font typeface="Calibri" panose="020F0502020204030204" pitchFamily="34" charset="0"/>
      <p:regular r:id="rId30"/>
      <p:bold r:id="rId31"/>
      <p:italic r:id="rId32"/>
      <p:boldItalic r:id="rId33"/>
    </p:embeddedFont>
    <p:embeddedFont>
      <p:font typeface="Calibri Light" panose="020F0302020204030204" pitchFamily="34" charset="0"/>
      <p:regular r:id="rId34"/>
      <p:italic r:id="rId35"/>
    </p:embeddedFont>
    <p:embeddedFont>
      <p:font typeface="Cambria Math" panose="02040503050406030204" pitchFamily="18" charset="0"/>
      <p:regular r:id="rId36"/>
    </p:embeddedFont>
    <p:embeddedFont>
      <p:font typeface="微软雅黑" panose="020B0503020204020204" pitchFamily="34" charset="-122"/>
      <p:regular r:id="rId37"/>
      <p:bold r:id="rId3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CB6"/>
    <a:srgbClr val="0070C0"/>
    <a:srgbClr val="105091"/>
    <a:srgbClr val="003399"/>
    <a:srgbClr val="418AB3"/>
    <a:srgbClr val="E5A61F"/>
    <a:srgbClr val="006CD4"/>
    <a:srgbClr val="3C81BD"/>
    <a:srgbClr val="4C89CB"/>
    <a:srgbClr val="7676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140" autoAdjust="0"/>
  </p:normalViewPr>
  <p:slideViewPr>
    <p:cSldViewPr snapToGrid="0">
      <p:cViewPr varScale="1">
        <p:scale>
          <a:sx n="152" d="100"/>
          <a:sy n="152" d="100"/>
        </p:scale>
        <p:origin x="2064" y="13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322016-10F6-433F-8A73-AEE06F02DA3F}" type="datetimeFigureOut">
              <a:rPr lang="zh-CN" altLang="en-US" smtClean="0"/>
              <a:t>2023/4/24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8AFF47-D517-4933-850B-1D9D6789DF38}" type="slidenum">
              <a:rPr lang="zh-CN" altLang="en-US" smtClean="0"/>
              <a:t>‹#›</a:t>
            </a:fld>
            <a:endParaRPr lang="zh-CN" altLang="en-US"/>
          </a:p>
        </p:txBody>
      </p:sp>
    </p:spTree>
    <p:extLst>
      <p:ext uri="{BB962C8B-B14F-4D97-AF65-F5344CB8AC3E}">
        <p14:creationId xmlns:p14="http://schemas.microsoft.com/office/powerpoint/2010/main" val="1282152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CC20A5-F501-4DA9-B47B-C54B135947DD}"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1222481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8AFF47-D517-4933-850B-1D9D6789DF38}" type="slidenum">
              <a:rPr lang="zh-CN" altLang="en-US" smtClean="0"/>
              <a:t>5</a:t>
            </a:fld>
            <a:endParaRPr lang="zh-CN" altLang="en-US"/>
          </a:p>
        </p:txBody>
      </p:sp>
    </p:spTree>
    <p:extLst>
      <p:ext uri="{BB962C8B-B14F-4D97-AF65-F5344CB8AC3E}">
        <p14:creationId xmlns:p14="http://schemas.microsoft.com/office/powerpoint/2010/main" val="2048696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F33991B-66B2-4EAD-8233-17E73E7B1AF4}" type="datetimeFigureOut">
              <a:rPr lang="zh-CN" altLang="en-US" smtClean="0">
                <a:solidFill>
                  <a:srgbClr val="000000">
                    <a:tint val="75000"/>
                  </a:srgbClr>
                </a:solidFill>
              </a:rPr>
              <a:pPr/>
              <a:t>2023/4/24</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5B252613-4D8B-4AEB-8CBD-544E7BE15676}"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431735202"/>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F33991B-66B2-4EAD-8233-17E73E7B1AF4}" type="datetimeFigureOut">
              <a:rPr lang="zh-CN" altLang="en-US" smtClean="0">
                <a:solidFill>
                  <a:srgbClr val="000000">
                    <a:tint val="75000"/>
                  </a:srgbClr>
                </a:solidFill>
              </a:rPr>
              <a:pPr/>
              <a:t>2023/4/24</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5B252613-4D8B-4AEB-8CBD-544E7BE15676}"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436187889"/>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2023/4/24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2023/4/24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2023/4/24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2023/4/24</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0F33991B-66B2-4EAD-8233-17E73E7B1AF4}" type="datetimeFigureOut">
              <a:rPr lang="zh-CN" altLang="en-US" smtClean="0">
                <a:solidFill>
                  <a:srgbClr val="000000">
                    <a:tint val="75000"/>
                  </a:srgbClr>
                </a:solidFill>
              </a:rPr>
              <a:pPr/>
              <a:t>2023/4/24</a:t>
            </a:fld>
            <a:endParaRPr lang="zh-CN" altLang="en-US" dirty="0">
              <a:solidFill>
                <a:srgbClr val="000000">
                  <a:tint val="75000"/>
                </a:srgb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solidFill>
                <a:srgbClr val="000000">
                  <a:tint val="75000"/>
                </a:srgb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5B252613-4D8B-4AEB-8CBD-544E7BE15676}" type="slidenum">
              <a:rPr lang="zh-CN" altLang="en-US" smtClean="0">
                <a:solidFill>
                  <a:srgbClr val="000000">
                    <a:tint val="75000"/>
                  </a:srgbClr>
                </a:solidFill>
              </a:rPr>
              <a:pPr/>
              <a:t>‹#›</a:t>
            </a:fld>
            <a:endParaRPr lang="zh-CN" altLang="en-US" dirty="0">
              <a:solidFill>
                <a:srgbClr val="000000">
                  <a:tint val="75000"/>
                </a:srgbClr>
              </a:solidFill>
            </a:endParaRPr>
          </a:p>
        </p:txBody>
      </p:sp>
    </p:spTree>
    <p:extLst>
      <p:ext uri="{BB962C8B-B14F-4D97-AF65-F5344CB8AC3E}">
        <p14:creationId xmlns:p14="http://schemas.microsoft.com/office/powerpoint/2010/main" val="262740362"/>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直接连接符 24"/>
          <p:cNvCxnSpPr/>
          <p:nvPr/>
        </p:nvCxnSpPr>
        <p:spPr>
          <a:xfrm>
            <a:off x="-14395" y="1156947"/>
            <a:ext cx="3641315" cy="18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46462" y="944823"/>
            <a:ext cx="1" cy="1051232"/>
          </a:xfrm>
          <a:prstGeom prst="line">
            <a:avLst/>
          </a:prstGeom>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850435" y="1589929"/>
            <a:ext cx="6857501" cy="1754326"/>
          </a:xfrm>
          <a:prstGeom prst="rect">
            <a:avLst/>
          </a:prstGeom>
          <a:noFill/>
        </p:spPr>
        <p:txBody>
          <a:bodyPr wrap="square" rtlCol="0">
            <a:spAutoFit/>
          </a:bodyPr>
          <a:lstStyle/>
          <a:p>
            <a:r>
              <a:rPr lang="en-US" altLang="zh-CN" sz="3600" b="1" i="0" dirty="0">
                <a:solidFill>
                  <a:srgbClr val="000000"/>
                </a:solidFill>
                <a:effectLst/>
                <a:latin typeface="+mn-ea"/>
              </a:rPr>
              <a:t>VRKG4Rec: Virtual Relational Knowledge Graph for Recommendation</a:t>
            </a:r>
            <a:endParaRPr lang="en-US" altLang="zh-CN" sz="3600" b="1" i="0" dirty="0">
              <a:solidFill>
                <a:srgbClr val="FF0000"/>
              </a:solidFill>
              <a:effectLst/>
              <a:latin typeface="微软雅黑" panose="020B0503020204020204" pitchFamily="34" charset="-122"/>
            </a:endParaRPr>
          </a:p>
        </p:txBody>
      </p:sp>
      <p:cxnSp>
        <p:nvCxnSpPr>
          <p:cNvPr id="72" name="直接连接符 71"/>
          <p:cNvCxnSpPr/>
          <p:nvPr/>
        </p:nvCxnSpPr>
        <p:spPr>
          <a:xfrm>
            <a:off x="8193898" y="2344720"/>
            <a:ext cx="1" cy="884903"/>
          </a:xfrm>
          <a:prstGeom prst="line">
            <a:avLst/>
          </a:prstGeom>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777240" y="3453437"/>
            <a:ext cx="7474302" cy="65475"/>
            <a:chOff x="4992858" y="2973184"/>
            <a:chExt cx="2981092" cy="45720"/>
          </a:xfrm>
        </p:grpSpPr>
        <p:cxnSp>
          <p:nvCxnSpPr>
            <p:cNvPr id="71" name="直接连接符 70"/>
            <p:cNvCxnSpPr/>
            <p:nvPr/>
          </p:nvCxnSpPr>
          <p:spPr>
            <a:xfrm flipV="1">
              <a:off x="4992858" y="3018903"/>
              <a:ext cx="2981092" cy="1"/>
            </a:xfrm>
            <a:prstGeom prst="line">
              <a:avLst/>
            </a:prstGeom>
          </p:spPr>
          <p:style>
            <a:lnRef idx="1">
              <a:schemeClr val="accent1"/>
            </a:lnRef>
            <a:fillRef idx="0">
              <a:schemeClr val="accent1"/>
            </a:fillRef>
            <a:effectRef idx="0">
              <a:schemeClr val="accent1"/>
            </a:effectRef>
            <a:fontRef idx="minor">
              <a:schemeClr val="tx1"/>
            </a:fontRef>
          </p:style>
        </p:cxnSp>
        <p:sp>
          <p:nvSpPr>
            <p:cNvPr id="75" name="梯形 74"/>
            <p:cNvSpPr/>
            <p:nvPr/>
          </p:nvSpPr>
          <p:spPr>
            <a:xfrm>
              <a:off x="5399879" y="2973184"/>
              <a:ext cx="2234449" cy="45719"/>
            </a:xfrm>
            <a:prstGeom prst="trapezoi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lumMod val="50000"/>
                  </a:srgbClr>
                </a:solidFill>
                <a:latin typeface="+mn-ea"/>
              </a:endParaRPr>
            </a:p>
          </p:txBody>
        </p:sp>
      </p:grpSp>
      <p:sp>
        <p:nvSpPr>
          <p:cNvPr id="57" name="任意多边形 56"/>
          <p:cNvSpPr/>
          <p:nvPr/>
        </p:nvSpPr>
        <p:spPr>
          <a:xfrm>
            <a:off x="6475170" y="5719171"/>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108" name="梯形 94"/>
          <p:cNvSpPr/>
          <p:nvPr/>
        </p:nvSpPr>
        <p:spPr>
          <a:xfrm>
            <a:off x="7067743" y="6118767"/>
            <a:ext cx="705799" cy="386750"/>
          </a:xfrm>
          <a:custGeom>
            <a:avLst/>
            <a:gdLst>
              <a:gd name="connsiteX0" fmla="*/ 0 w 941065"/>
              <a:gd name="connsiteY0" fmla="*/ 386750 h 386750"/>
              <a:gd name="connsiteX1" fmla="*/ 96688 w 941065"/>
              <a:gd name="connsiteY1" fmla="*/ 0 h 386750"/>
              <a:gd name="connsiteX2" fmla="*/ 844378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96688 w 941065"/>
              <a:gd name="connsiteY1" fmla="*/ 0 h 386750"/>
              <a:gd name="connsiteX2" fmla="*/ 672928 w 941065"/>
              <a:gd name="connsiteY2" fmla="*/ 80963 h 386750"/>
              <a:gd name="connsiteX3" fmla="*/ 941065 w 941065"/>
              <a:gd name="connsiteY3" fmla="*/ 386750 h 386750"/>
              <a:gd name="connsiteX4" fmla="*/ 0 w 941065"/>
              <a:gd name="connsiteY4" fmla="*/ 386750 h 386750"/>
              <a:gd name="connsiteX0" fmla="*/ 0 w 941065"/>
              <a:gd name="connsiteY0" fmla="*/ 353413 h 353413"/>
              <a:gd name="connsiteX1" fmla="*/ 239563 w 941065"/>
              <a:gd name="connsiteY1" fmla="*/ 0 h 353413"/>
              <a:gd name="connsiteX2" fmla="*/ 672928 w 941065"/>
              <a:gd name="connsiteY2" fmla="*/ 47626 h 353413"/>
              <a:gd name="connsiteX3" fmla="*/ 941065 w 941065"/>
              <a:gd name="connsiteY3" fmla="*/ 353413 h 353413"/>
              <a:gd name="connsiteX4" fmla="*/ 0 w 941065"/>
              <a:gd name="connsiteY4" fmla="*/ 353413 h 353413"/>
              <a:gd name="connsiteX0" fmla="*/ 0 w 941065"/>
              <a:gd name="connsiteY0" fmla="*/ 372463 h 372463"/>
              <a:gd name="connsiteX1" fmla="*/ 191938 w 941065"/>
              <a:gd name="connsiteY1" fmla="*/ 0 h 372463"/>
              <a:gd name="connsiteX2" fmla="*/ 672928 w 941065"/>
              <a:gd name="connsiteY2" fmla="*/ 66676 h 372463"/>
              <a:gd name="connsiteX3" fmla="*/ 941065 w 941065"/>
              <a:gd name="connsiteY3" fmla="*/ 372463 h 372463"/>
              <a:gd name="connsiteX4" fmla="*/ 0 w 941065"/>
              <a:gd name="connsiteY4" fmla="*/ 372463 h 372463"/>
              <a:gd name="connsiteX0" fmla="*/ 0 w 941065"/>
              <a:gd name="connsiteY0" fmla="*/ 381988 h 381988"/>
              <a:gd name="connsiteX1" fmla="*/ 201463 w 941065"/>
              <a:gd name="connsiteY1" fmla="*/ 0 h 381988"/>
              <a:gd name="connsiteX2" fmla="*/ 672928 w 941065"/>
              <a:gd name="connsiteY2" fmla="*/ 76201 h 381988"/>
              <a:gd name="connsiteX3" fmla="*/ 941065 w 941065"/>
              <a:gd name="connsiteY3" fmla="*/ 381988 h 381988"/>
              <a:gd name="connsiteX4" fmla="*/ 0 w 941065"/>
              <a:gd name="connsiteY4" fmla="*/ 381988 h 381988"/>
              <a:gd name="connsiteX0" fmla="*/ 0 w 941065"/>
              <a:gd name="connsiteY0" fmla="*/ 305787 h 305787"/>
              <a:gd name="connsiteX1" fmla="*/ 296713 w 941065"/>
              <a:gd name="connsiteY1" fmla="*/ 52387 h 305787"/>
              <a:gd name="connsiteX2" fmla="*/ 672928 w 941065"/>
              <a:gd name="connsiteY2" fmla="*/ 0 h 305787"/>
              <a:gd name="connsiteX3" fmla="*/ 941065 w 941065"/>
              <a:gd name="connsiteY3" fmla="*/ 305787 h 305787"/>
              <a:gd name="connsiteX4" fmla="*/ 0 w 941065"/>
              <a:gd name="connsiteY4" fmla="*/ 305787 h 305787"/>
              <a:gd name="connsiteX0" fmla="*/ 0 w 941065"/>
              <a:gd name="connsiteY0" fmla="*/ 384369 h 384369"/>
              <a:gd name="connsiteX1" fmla="*/ 196701 w 941065"/>
              <a:gd name="connsiteY1" fmla="*/ 0 h 384369"/>
              <a:gd name="connsiteX2" fmla="*/ 672928 w 941065"/>
              <a:gd name="connsiteY2" fmla="*/ 78582 h 384369"/>
              <a:gd name="connsiteX3" fmla="*/ 941065 w 941065"/>
              <a:gd name="connsiteY3" fmla="*/ 384369 h 384369"/>
              <a:gd name="connsiteX4" fmla="*/ 0 w 941065"/>
              <a:gd name="connsiteY4" fmla="*/ 384369 h 384369"/>
              <a:gd name="connsiteX0" fmla="*/ 0 w 941065"/>
              <a:gd name="connsiteY0" fmla="*/ 386750 h 386750"/>
              <a:gd name="connsiteX1" fmla="*/ 196701 w 941065"/>
              <a:gd name="connsiteY1" fmla="*/ 0 h 386750"/>
              <a:gd name="connsiteX2" fmla="*/ 672928 w 941065"/>
              <a:gd name="connsiteY2" fmla="*/ 80963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41984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51509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51509 w 941065"/>
              <a:gd name="connsiteY2" fmla="*/ 2381 h 386750"/>
              <a:gd name="connsiteX3" fmla="*/ 941065 w 941065"/>
              <a:gd name="connsiteY3" fmla="*/ 386750 h 386750"/>
              <a:gd name="connsiteX4" fmla="*/ 0 w 941065"/>
              <a:gd name="connsiteY4" fmla="*/ 386750 h 386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065" h="386750">
                <a:moveTo>
                  <a:pt x="0" y="386750"/>
                </a:moveTo>
                <a:lnTo>
                  <a:pt x="196701" y="0"/>
                </a:lnTo>
                <a:lnTo>
                  <a:pt x="751509" y="2381"/>
                </a:lnTo>
                <a:lnTo>
                  <a:pt x="941065" y="386750"/>
                </a:lnTo>
                <a:lnTo>
                  <a:pt x="0" y="386750"/>
                </a:lnTo>
                <a:close/>
              </a:path>
            </a:pathLst>
          </a:custGeom>
          <a:noFill/>
          <a:ln>
            <a:solidFill>
              <a:srgbClr val="78AB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mn-ea"/>
            </a:endParaRPr>
          </a:p>
        </p:txBody>
      </p:sp>
      <p:sp>
        <p:nvSpPr>
          <p:cNvPr id="111" name="梯形 94"/>
          <p:cNvSpPr/>
          <p:nvPr/>
        </p:nvSpPr>
        <p:spPr>
          <a:xfrm>
            <a:off x="5867060" y="6118767"/>
            <a:ext cx="705799" cy="386750"/>
          </a:xfrm>
          <a:custGeom>
            <a:avLst/>
            <a:gdLst>
              <a:gd name="connsiteX0" fmla="*/ 0 w 941065"/>
              <a:gd name="connsiteY0" fmla="*/ 386750 h 386750"/>
              <a:gd name="connsiteX1" fmla="*/ 96688 w 941065"/>
              <a:gd name="connsiteY1" fmla="*/ 0 h 386750"/>
              <a:gd name="connsiteX2" fmla="*/ 844378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96688 w 941065"/>
              <a:gd name="connsiteY1" fmla="*/ 0 h 386750"/>
              <a:gd name="connsiteX2" fmla="*/ 672928 w 941065"/>
              <a:gd name="connsiteY2" fmla="*/ 80963 h 386750"/>
              <a:gd name="connsiteX3" fmla="*/ 941065 w 941065"/>
              <a:gd name="connsiteY3" fmla="*/ 386750 h 386750"/>
              <a:gd name="connsiteX4" fmla="*/ 0 w 941065"/>
              <a:gd name="connsiteY4" fmla="*/ 386750 h 386750"/>
              <a:gd name="connsiteX0" fmla="*/ 0 w 941065"/>
              <a:gd name="connsiteY0" fmla="*/ 353413 h 353413"/>
              <a:gd name="connsiteX1" fmla="*/ 239563 w 941065"/>
              <a:gd name="connsiteY1" fmla="*/ 0 h 353413"/>
              <a:gd name="connsiteX2" fmla="*/ 672928 w 941065"/>
              <a:gd name="connsiteY2" fmla="*/ 47626 h 353413"/>
              <a:gd name="connsiteX3" fmla="*/ 941065 w 941065"/>
              <a:gd name="connsiteY3" fmla="*/ 353413 h 353413"/>
              <a:gd name="connsiteX4" fmla="*/ 0 w 941065"/>
              <a:gd name="connsiteY4" fmla="*/ 353413 h 353413"/>
              <a:gd name="connsiteX0" fmla="*/ 0 w 941065"/>
              <a:gd name="connsiteY0" fmla="*/ 372463 h 372463"/>
              <a:gd name="connsiteX1" fmla="*/ 191938 w 941065"/>
              <a:gd name="connsiteY1" fmla="*/ 0 h 372463"/>
              <a:gd name="connsiteX2" fmla="*/ 672928 w 941065"/>
              <a:gd name="connsiteY2" fmla="*/ 66676 h 372463"/>
              <a:gd name="connsiteX3" fmla="*/ 941065 w 941065"/>
              <a:gd name="connsiteY3" fmla="*/ 372463 h 372463"/>
              <a:gd name="connsiteX4" fmla="*/ 0 w 941065"/>
              <a:gd name="connsiteY4" fmla="*/ 372463 h 372463"/>
              <a:gd name="connsiteX0" fmla="*/ 0 w 941065"/>
              <a:gd name="connsiteY0" fmla="*/ 381988 h 381988"/>
              <a:gd name="connsiteX1" fmla="*/ 201463 w 941065"/>
              <a:gd name="connsiteY1" fmla="*/ 0 h 381988"/>
              <a:gd name="connsiteX2" fmla="*/ 672928 w 941065"/>
              <a:gd name="connsiteY2" fmla="*/ 76201 h 381988"/>
              <a:gd name="connsiteX3" fmla="*/ 941065 w 941065"/>
              <a:gd name="connsiteY3" fmla="*/ 381988 h 381988"/>
              <a:gd name="connsiteX4" fmla="*/ 0 w 941065"/>
              <a:gd name="connsiteY4" fmla="*/ 381988 h 381988"/>
              <a:gd name="connsiteX0" fmla="*/ 0 w 941065"/>
              <a:gd name="connsiteY0" fmla="*/ 305787 h 305787"/>
              <a:gd name="connsiteX1" fmla="*/ 296713 w 941065"/>
              <a:gd name="connsiteY1" fmla="*/ 52387 h 305787"/>
              <a:gd name="connsiteX2" fmla="*/ 672928 w 941065"/>
              <a:gd name="connsiteY2" fmla="*/ 0 h 305787"/>
              <a:gd name="connsiteX3" fmla="*/ 941065 w 941065"/>
              <a:gd name="connsiteY3" fmla="*/ 305787 h 305787"/>
              <a:gd name="connsiteX4" fmla="*/ 0 w 941065"/>
              <a:gd name="connsiteY4" fmla="*/ 305787 h 305787"/>
              <a:gd name="connsiteX0" fmla="*/ 0 w 941065"/>
              <a:gd name="connsiteY0" fmla="*/ 384369 h 384369"/>
              <a:gd name="connsiteX1" fmla="*/ 196701 w 941065"/>
              <a:gd name="connsiteY1" fmla="*/ 0 h 384369"/>
              <a:gd name="connsiteX2" fmla="*/ 672928 w 941065"/>
              <a:gd name="connsiteY2" fmla="*/ 78582 h 384369"/>
              <a:gd name="connsiteX3" fmla="*/ 941065 w 941065"/>
              <a:gd name="connsiteY3" fmla="*/ 384369 h 384369"/>
              <a:gd name="connsiteX4" fmla="*/ 0 w 941065"/>
              <a:gd name="connsiteY4" fmla="*/ 384369 h 384369"/>
              <a:gd name="connsiteX0" fmla="*/ 0 w 941065"/>
              <a:gd name="connsiteY0" fmla="*/ 386750 h 386750"/>
              <a:gd name="connsiteX1" fmla="*/ 196701 w 941065"/>
              <a:gd name="connsiteY1" fmla="*/ 0 h 386750"/>
              <a:gd name="connsiteX2" fmla="*/ 672928 w 941065"/>
              <a:gd name="connsiteY2" fmla="*/ 80963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41984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51509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51509 w 941065"/>
              <a:gd name="connsiteY2" fmla="*/ 2381 h 386750"/>
              <a:gd name="connsiteX3" fmla="*/ 941065 w 941065"/>
              <a:gd name="connsiteY3" fmla="*/ 386750 h 386750"/>
              <a:gd name="connsiteX4" fmla="*/ 0 w 941065"/>
              <a:gd name="connsiteY4" fmla="*/ 386750 h 386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065" h="386750">
                <a:moveTo>
                  <a:pt x="0" y="386750"/>
                </a:moveTo>
                <a:lnTo>
                  <a:pt x="196701" y="0"/>
                </a:lnTo>
                <a:lnTo>
                  <a:pt x="751509" y="2381"/>
                </a:lnTo>
                <a:lnTo>
                  <a:pt x="941065" y="386750"/>
                </a:lnTo>
                <a:lnTo>
                  <a:pt x="0" y="386750"/>
                </a:lnTo>
                <a:close/>
              </a:path>
            </a:pathLst>
          </a:custGeom>
          <a:noFill/>
          <a:ln>
            <a:solidFill>
              <a:srgbClr val="78AB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mn-ea"/>
            </a:endParaRPr>
          </a:p>
        </p:txBody>
      </p:sp>
      <p:sp>
        <p:nvSpPr>
          <p:cNvPr id="28" name="任意多边形 27"/>
          <p:cNvSpPr/>
          <p:nvPr/>
        </p:nvSpPr>
        <p:spPr>
          <a:xfrm>
            <a:off x="6472978" y="4894628"/>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29" name="任意多边形 28"/>
          <p:cNvSpPr/>
          <p:nvPr/>
        </p:nvSpPr>
        <p:spPr>
          <a:xfrm>
            <a:off x="7073382" y="5304498"/>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31" name="任意多边形 30"/>
          <p:cNvSpPr/>
          <p:nvPr/>
        </p:nvSpPr>
        <p:spPr>
          <a:xfrm>
            <a:off x="7067742" y="4467109"/>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32" name="任意多边形 31"/>
          <p:cNvSpPr/>
          <p:nvPr/>
        </p:nvSpPr>
        <p:spPr>
          <a:xfrm>
            <a:off x="7661365" y="4970761"/>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34" name="任意多边形 33"/>
          <p:cNvSpPr/>
          <p:nvPr/>
        </p:nvSpPr>
        <p:spPr>
          <a:xfrm>
            <a:off x="7652420" y="4136271"/>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35" name="任意多边形 34"/>
          <p:cNvSpPr/>
          <p:nvPr/>
        </p:nvSpPr>
        <p:spPr>
          <a:xfrm>
            <a:off x="7668147" y="5751887"/>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36" name="任意多边形 35"/>
          <p:cNvSpPr/>
          <p:nvPr/>
        </p:nvSpPr>
        <p:spPr>
          <a:xfrm>
            <a:off x="8237098" y="4508047"/>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37" name="任意多边形 36"/>
          <p:cNvSpPr/>
          <p:nvPr/>
        </p:nvSpPr>
        <p:spPr>
          <a:xfrm>
            <a:off x="8237098" y="5328902"/>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38" name="梯形 94"/>
          <p:cNvSpPr/>
          <p:nvPr/>
        </p:nvSpPr>
        <p:spPr>
          <a:xfrm>
            <a:off x="8251542" y="6138637"/>
            <a:ext cx="705799" cy="386750"/>
          </a:xfrm>
          <a:custGeom>
            <a:avLst/>
            <a:gdLst>
              <a:gd name="connsiteX0" fmla="*/ 0 w 941065"/>
              <a:gd name="connsiteY0" fmla="*/ 386750 h 386750"/>
              <a:gd name="connsiteX1" fmla="*/ 96688 w 941065"/>
              <a:gd name="connsiteY1" fmla="*/ 0 h 386750"/>
              <a:gd name="connsiteX2" fmla="*/ 844378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96688 w 941065"/>
              <a:gd name="connsiteY1" fmla="*/ 0 h 386750"/>
              <a:gd name="connsiteX2" fmla="*/ 672928 w 941065"/>
              <a:gd name="connsiteY2" fmla="*/ 80963 h 386750"/>
              <a:gd name="connsiteX3" fmla="*/ 941065 w 941065"/>
              <a:gd name="connsiteY3" fmla="*/ 386750 h 386750"/>
              <a:gd name="connsiteX4" fmla="*/ 0 w 941065"/>
              <a:gd name="connsiteY4" fmla="*/ 386750 h 386750"/>
              <a:gd name="connsiteX0" fmla="*/ 0 w 941065"/>
              <a:gd name="connsiteY0" fmla="*/ 353413 h 353413"/>
              <a:gd name="connsiteX1" fmla="*/ 239563 w 941065"/>
              <a:gd name="connsiteY1" fmla="*/ 0 h 353413"/>
              <a:gd name="connsiteX2" fmla="*/ 672928 w 941065"/>
              <a:gd name="connsiteY2" fmla="*/ 47626 h 353413"/>
              <a:gd name="connsiteX3" fmla="*/ 941065 w 941065"/>
              <a:gd name="connsiteY3" fmla="*/ 353413 h 353413"/>
              <a:gd name="connsiteX4" fmla="*/ 0 w 941065"/>
              <a:gd name="connsiteY4" fmla="*/ 353413 h 353413"/>
              <a:gd name="connsiteX0" fmla="*/ 0 w 941065"/>
              <a:gd name="connsiteY0" fmla="*/ 372463 h 372463"/>
              <a:gd name="connsiteX1" fmla="*/ 191938 w 941065"/>
              <a:gd name="connsiteY1" fmla="*/ 0 h 372463"/>
              <a:gd name="connsiteX2" fmla="*/ 672928 w 941065"/>
              <a:gd name="connsiteY2" fmla="*/ 66676 h 372463"/>
              <a:gd name="connsiteX3" fmla="*/ 941065 w 941065"/>
              <a:gd name="connsiteY3" fmla="*/ 372463 h 372463"/>
              <a:gd name="connsiteX4" fmla="*/ 0 w 941065"/>
              <a:gd name="connsiteY4" fmla="*/ 372463 h 372463"/>
              <a:gd name="connsiteX0" fmla="*/ 0 w 941065"/>
              <a:gd name="connsiteY0" fmla="*/ 381988 h 381988"/>
              <a:gd name="connsiteX1" fmla="*/ 201463 w 941065"/>
              <a:gd name="connsiteY1" fmla="*/ 0 h 381988"/>
              <a:gd name="connsiteX2" fmla="*/ 672928 w 941065"/>
              <a:gd name="connsiteY2" fmla="*/ 76201 h 381988"/>
              <a:gd name="connsiteX3" fmla="*/ 941065 w 941065"/>
              <a:gd name="connsiteY3" fmla="*/ 381988 h 381988"/>
              <a:gd name="connsiteX4" fmla="*/ 0 w 941065"/>
              <a:gd name="connsiteY4" fmla="*/ 381988 h 381988"/>
              <a:gd name="connsiteX0" fmla="*/ 0 w 941065"/>
              <a:gd name="connsiteY0" fmla="*/ 305787 h 305787"/>
              <a:gd name="connsiteX1" fmla="*/ 296713 w 941065"/>
              <a:gd name="connsiteY1" fmla="*/ 52387 h 305787"/>
              <a:gd name="connsiteX2" fmla="*/ 672928 w 941065"/>
              <a:gd name="connsiteY2" fmla="*/ 0 h 305787"/>
              <a:gd name="connsiteX3" fmla="*/ 941065 w 941065"/>
              <a:gd name="connsiteY3" fmla="*/ 305787 h 305787"/>
              <a:gd name="connsiteX4" fmla="*/ 0 w 941065"/>
              <a:gd name="connsiteY4" fmla="*/ 305787 h 305787"/>
              <a:gd name="connsiteX0" fmla="*/ 0 w 941065"/>
              <a:gd name="connsiteY0" fmla="*/ 384369 h 384369"/>
              <a:gd name="connsiteX1" fmla="*/ 196701 w 941065"/>
              <a:gd name="connsiteY1" fmla="*/ 0 h 384369"/>
              <a:gd name="connsiteX2" fmla="*/ 672928 w 941065"/>
              <a:gd name="connsiteY2" fmla="*/ 78582 h 384369"/>
              <a:gd name="connsiteX3" fmla="*/ 941065 w 941065"/>
              <a:gd name="connsiteY3" fmla="*/ 384369 h 384369"/>
              <a:gd name="connsiteX4" fmla="*/ 0 w 941065"/>
              <a:gd name="connsiteY4" fmla="*/ 384369 h 384369"/>
              <a:gd name="connsiteX0" fmla="*/ 0 w 941065"/>
              <a:gd name="connsiteY0" fmla="*/ 386750 h 386750"/>
              <a:gd name="connsiteX1" fmla="*/ 196701 w 941065"/>
              <a:gd name="connsiteY1" fmla="*/ 0 h 386750"/>
              <a:gd name="connsiteX2" fmla="*/ 672928 w 941065"/>
              <a:gd name="connsiteY2" fmla="*/ 80963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41984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51509 w 941065"/>
              <a:gd name="connsiteY2" fmla="*/ 0 h 386750"/>
              <a:gd name="connsiteX3" fmla="*/ 941065 w 941065"/>
              <a:gd name="connsiteY3" fmla="*/ 386750 h 386750"/>
              <a:gd name="connsiteX4" fmla="*/ 0 w 941065"/>
              <a:gd name="connsiteY4" fmla="*/ 386750 h 386750"/>
              <a:gd name="connsiteX0" fmla="*/ 0 w 941065"/>
              <a:gd name="connsiteY0" fmla="*/ 386750 h 386750"/>
              <a:gd name="connsiteX1" fmla="*/ 196701 w 941065"/>
              <a:gd name="connsiteY1" fmla="*/ 0 h 386750"/>
              <a:gd name="connsiteX2" fmla="*/ 751509 w 941065"/>
              <a:gd name="connsiteY2" fmla="*/ 2381 h 386750"/>
              <a:gd name="connsiteX3" fmla="*/ 941065 w 941065"/>
              <a:gd name="connsiteY3" fmla="*/ 386750 h 386750"/>
              <a:gd name="connsiteX4" fmla="*/ 0 w 941065"/>
              <a:gd name="connsiteY4" fmla="*/ 386750 h 386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065" h="386750">
                <a:moveTo>
                  <a:pt x="0" y="386750"/>
                </a:moveTo>
                <a:lnTo>
                  <a:pt x="196701" y="0"/>
                </a:lnTo>
                <a:lnTo>
                  <a:pt x="751509" y="2381"/>
                </a:lnTo>
                <a:lnTo>
                  <a:pt x="941065" y="386750"/>
                </a:lnTo>
                <a:lnTo>
                  <a:pt x="0" y="386750"/>
                </a:lnTo>
                <a:close/>
              </a:path>
            </a:pathLst>
          </a:custGeom>
          <a:noFill/>
          <a:ln>
            <a:solidFill>
              <a:srgbClr val="78AB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mn-ea"/>
            </a:endParaRPr>
          </a:p>
        </p:txBody>
      </p:sp>
      <p:sp>
        <p:nvSpPr>
          <p:cNvPr id="39" name="任意多边形 38"/>
          <p:cNvSpPr/>
          <p:nvPr/>
        </p:nvSpPr>
        <p:spPr>
          <a:xfrm>
            <a:off x="8237096" y="2912652"/>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40" name="任意多边形 39"/>
          <p:cNvSpPr/>
          <p:nvPr/>
        </p:nvSpPr>
        <p:spPr>
          <a:xfrm>
            <a:off x="8237097" y="3693778"/>
            <a:ext cx="705799" cy="773500"/>
          </a:xfrm>
          <a:custGeom>
            <a:avLst/>
            <a:gdLst>
              <a:gd name="connsiteX0" fmla="*/ 0 w 1532940"/>
              <a:gd name="connsiteY0" fmla="*/ 658157 h 1316313"/>
              <a:gd name="connsiteX1" fmla="*/ 329078 w 1532940"/>
              <a:gd name="connsiteY1" fmla="*/ 0 h 1316313"/>
              <a:gd name="connsiteX2" fmla="*/ 1203862 w 1532940"/>
              <a:gd name="connsiteY2" fmla="*/ 0 h 1316313"/>
              <a:gd name="connsiteX3" fmla="*/ 1532940 w 1532940"/>
              <a:gd name="connsiteY3" fmla="*/ 658157 h 1316313"/>
              <a:gd name="connsiteX4" fmla="*/ 1203862 w 1532940"/>
              <a:gd name="connsiteY4" fmla="*/ 1316313 h 1316313"/>
              <a:gd name="connsiteX5" fmla="*/ 329078 w 1532940"/>
              <a:gd name="connsiteY5" fmla="*/ 1316313 h 1316313"/>
              <a:gd name="connsiteX6" fmla="*/ 0 w 1532940"/>
              <a:gd name="connsiteY6" fmla="*/ 658157 h 131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940" h="1316313">
                <a:moveTo>
                  <a:pt x="0" y="658157"/>
                </a:moveTo>
                <a:lnTo>
                  <a:pt x="329078" y="0"/>
                </a:lnTo>
                <a:lnTo>
                  <a:pt x="1203862" y="0"/>
                </a:lnTo>
                <a:lnTo>
                  <a:pt x="1532940" y="658157"/>
                </a:lnTo>
                <a:lnTo>
                  <a:pt x="1203862" y="1316313"/>
                </a:lnTo>
                <a:lnTo>
                  <a:pt x="329078" y="1316313"/>
                </a:lnTo>
                <a:lnTo>
                  <a:pt x="0" y="658157"/>
                </a:lnTo>
                <a:close/>
              </a:path>
            </a:pathLst>
          </a:custGeom>
          <a:noFill/>
          <a:ln>
            <a:solidFill>
              <a:schemeClr val="accent1">
                <a:hueOff val="0"/>
                <a:satOff val="0"/>
                <a:lumOff val="0"/>
                <a:alpha val="75000"/>
              </a:schemeClr>
            </a:solidFill>
          </a:ln>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37438" tIns="238174" rIns="237438" bIns="238174" numCol="1" spcCol="1270" anchor="ctr" anchorCtr="0">
            <a:noAutofit/>
          </a:bodyPr>
          <a:lstStyle/>
          <a:p>
            <a:pPr algn="ctr" defTabSz="1200150">
              <a:lnSpc>
                <a:spcPct val="90000"/>
              </a:lnSpc>
              <a:spcBef>
                <a:spcPct val="0"/>
              </a:spcBef>
              <a:spcAft>
                <a:spcPct val="35000"/>
              </a:spcAft>
            </a:pPr>
            <a:endParaRPr lang="zh-CN" altLang="en-US" sz="2700">
              <a:solidFill>
                <a:srgbClr val="FFFFFF"/>
              </a:solidFill>
              <a:latin typeface="+mn-ea"/>
            </a:endParaRPr>
          </a:p>
        </p:txBody>
      </p:sp>
      <p:sp>
        <p:nvSpPr>
          <p:cNvPr id="43" name="TextBox 6"/>
          <p:cNvSpPr txBox="1">
            <a:spLocks noChangeArrowheads="1"/>
          </p:cNvSpPr>
          <p:nvPr/>
        </p:nvSpPr>
        <p:spPr bwMode="auto">
          <a:xfrm>
            <a:off x="682304" y="3639089"/>
            <a:ext cx="719376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800" dirty="0">
                <a:solidFill>
                  <a:srgbClr val="333333"/>
                </a:solidFill>
                <a:latin typeface="+mn-ea"/>
                <a:ea typeface="+mn-ea"/>
              </a:rPr>
              <a:t>C</a:t>
            </a:r>
            <a:r>
              <a:rPr lang="en-US" altLang="zh-CN" sz="2800" b="0" i="0" dirty="0">
                <a:solidFill>
                  <a:srgbClr val="333333"/>
                </a:solidFill>
                <a:effectLst/>
                <a:latin typeface="+mn-ea"/>
                <a:ea typeface="+mn-ea"/>
              </a:rPr>
              <a:t>ontainer: WSDM (CCF-B)</a:t>
            </a:r>
          </a:p>
          <a:p>
            <a:pPr eaLnBrk="1" hangingPunct="1"/>
            <a:endParaRPr lang="en-US" altLang="zh-CN" sz="2800" b="0" i="0" dirty="0">
              <a:solidFill>
                <a:srgbClr val="333333"/>
              </a:solidFill>
              <a:effectLst/>
              <a:latin typeface="+mn-ea"/>
              <a:ea typeface="+mn-ea"/>
            </a:endParaRPr>
          </a:p>
          <a:p>
            <a:pPr eaLnBrk="1" hangingPunct="1"/>
            <a:r>
              <a:rPr lang="en-US" altLang="zh-CN" sz="2800" dirty="0">
                <a:solidFill>
                  <a:srgbClr val="333333"/>
                </a:solidFill>
                <a:latin typeface="+mn-ea"/>
                <a:ea typeface="+mn-ea"/>
              </a:rPr>
              <a:t>Y</a:t>
            </a:r>
            <a:r>
              <a:rPr lang="en-US" altLang="zh-CN" sz="2800" b="0" i="0" dirty="0">
                <a:solidFill>
                  <a:srgbClr val="333333"/>
                </a:solidFill>
                <a:effectLst/>
                <a:latin typeface="+mn-ea"/>
                <a:ea typeface="+mn-ea"/>
              </a:rPr>
              <a:t>ear: 2023</a:t>
            </a:r>
            <a:endParaRPr lang="en-US" altLang="zh-CN" sz="2800" b="1" dirty="0">
              <a:solidFill>
                <a:srgbClr val="003399"/>
              </a:solidFill>
              <a:latin typeface="+mn-ea"/>
              <a:ea typeface="+mn-ea"/>
            </a:endParaRPr>
          </a:p>
        </p:txBody>
      </p:sp>
    </p:spTree>
    <p:extLst>
      <p:ext uri="{BB962C8B-B14F-4D97-AF65-F5344CB8AC3E}">
        <p14:creationId xmlns:p14="http://schemas.microsoft.com/office/powerpoint/2010/main" val="1585114675"/>
      </p:ext>
    </p:extLst>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1"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up)">
                                      <p:cBhvr>
                                        <p:cTn id="10" dur="500"/>
                                        <p:tgtEl>
                                          <p:spTgt spid="30"/>
                                        </p:tgtEl>
                                      </p:cBhvr>
                                    </p:animEffect>
                                  </p:childTnLst>
                                </p:cTn>
                              </p:par>
                              <p:par>
                                <p:cTn id="11" presetID="22" presetClass="entr" presetSubtype="2"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wipe(right)">
                                      <p:cBhvr>
                                        <p:cTn id="13" dur="500"/>
                                        <p:tgtEl>
                                          <p:spTgt spid="84"/>
                                        </p:tgtEl>
                                      </p:cBhvr>
                                    </p:animEffect>
                                  </p:childTnLst>
                                </p:cTn>
                              </p:par>
                              <p:par>
                                <p:cTn id="14" presetID="22" presetClass="entr" presetSubtype="4" fill="hold" nodeType="with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wipe(down)">
                                      <p:cBhvr>
                                        <p:cTn id="16"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8"/>
            <a:ext cx="1820731" cy="460396"/>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K-means</a:t>
            </a: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0DB2C0D8-6DD6-970D-C77D-06D47E25B814}"/>
                  </a:ext>
                </a:extLst>
              </p:cNvPr>
              <p:cNvSpPr txBox="1"/>
              <p:nvPr/>
            </p:nvSpPr>
            <p:spPr>
              <a:xfrm>
                <a:off x="4105342" y="2045073"/>
                <a:ext cx="4313444" cy="4271682"/>
              </a:xfrm>
              <a:prstGeom prst="rect">
                <a:avLst/>
              </a:prstGeom>
              <a:noFill/>
            </p:spPr>
            <p:txBody>
              <a:bodyPr wrap="square">
                <a:spAutoFit/>
              </a:bodyPr>
              <a:lstStyle/>
              <a:p>
                <a:pPr marL="342900" indent="-342900">
                  <a:buAutoNum type="arabicPeriod"/>
                </a:pPr>
                <a:r>
                  <a:rPr lang="zh-CN" altLang="en-US" b="0" i="0" dirty="0">
                    <a:effectLst/>
                    <a:latin typeface="Abadi" panose="020B0604020104020204" pitchFamily="34" charset="0"/>
                  </a:rPr>
                  <a:t>选择初始化的</a:t>
                </a:r>
                <a:r>
                  <a:rPr lang="en-US" altLang="zh-CN" b="0" i="0" dirty="0">
                    <a:effectLst/>
                    <a:latin typeface="Abadi" panose="020B0604020104020204" pitchFamily="34" charset="0"/>
                  </a:rPr>
                  <a:t>k</a:t>
                </a:r>
                <a:r>
                  <a:rPr lang="zh-CN" altLang="en-US" b="0" i="0" dirty="0">
                    <a:effectLst/>
                    <a:latin typeface="Abadi" panose="020B0604020104020204" pitchFamily="34" charset="0"/>
                  </a:rPr>
                  <a:t>个样本作为初始聚类中心</a:t>
                </a:r>
                <a14:m>
                  <m:oMath xmlns:m="http://schemas.openxmlformats.org/officeDocument/2006/math">
                    <m:r>
                      <a:rPr lang="en-US" altLang="zh-CN" b="0" i="1" smtClean="0">
                        <a:effectLst/>
                        <a:latin typeface="Cambria Math" panose="02040503050406030204" pitchFamily="18" charset="0"/>
                      </a:rPr>
                      <m:t>𝑎</m:t>
                    </m:r>
                    <m:r>
                      <a:rPr lang="en-US" altLang="zh-CN" b="0" i="1" smtClean="0">
                        <a:effectLst/>
                        <a:latin typeface="Cambria Math" panose="02040503050406030204" pitchFamily="18" charset="0"/>
                      </a:rPr>
                      <m:t>=</m:t>
                    </m:r>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𝑎</m:t>
                        </m:r>
                      </m:e>
                      <m:sub>
                        <m:r>
                          <a:rPr lang="en-US" altLang="zh-CN" b="0" i="1" smtClean="0">
                            <a:effectLst/>
                            <a:latin typeface="Cambria Math" panose="02040503050406030204" pitchFamily="18" charset="0"/>
                          </a:rPr>
                          <m:t>1</m:t>
                        </m:r>
                      </m:sub>
                    </m:sSub>
                    <m:r>
                      <a:rPr lang="en-US" altLang="zh-CN" b="0" i="1" smtClean="0">
                        <a:effectLst/>
                        <a:latin typeface="Cambria Math" panose="02040503050406030204" pitchFamily="18" charset="0"/>
                      </a:rPr>
                      <m:t>,</m:t>
                    </m:r>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𝑎</m:t>
                        </m:r>
                      </m:e>
                      <m:sub>
                        <m:r>
                          <a:rPr lang="en-US" altLang="zh-CN" b="0" i="1" smtClean="0">
                            <a:effectLst/>
                            <a:latin typeface="Cambria Math" panose="02040503050406030204" pitchFamily="18" charset="0"/>
                          </a:rPr>
                          <m:t>2</m:t>
                        </m:r>
                      </m:sub>
                    </m:sSub>
                    <m:r>
                      <a:rPr lang="en-US" altLang="zh-CN" b="0" i="1" smtClean="0">
                        <a:effectLst/>
                        <a:latin typeface="Cambria Math" panose="02040503050406030204" pitchFamily="18" charset="0"/>
                      </a:rPr>
                      <m:t>,…,</m:t>
                    </m:r>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𝑎</m:t>
                        </m:r>
                      </m:e>
                      <m:sub>
                        <m:r>
                          <a:rPr lang="en-US" altLang="zh-CN" b="0" i="1" smtClean="0">
                            <a:effectLst/>
                            <a:latin typeface="Cambria Math" panose="02040503050406030204" pitchFamily="18" charset="0"/>
                          </a:rPr>
                          <m:t>𝑘</m:t>
                        </m:r>
                      </m:sub>
                    </m:sSub>
                  </m:oMath>
                </a14:m>
                <a:endParaRPr lang="en-US" altLang="zh-CN" b="0" i="0" dirty="0">
                  <a:effectLst/>
                  <a:latin typeface="Abadi" panose="020B0604020104020204" pitchFamily="34" charset="0"/>
                </a:endParaRPr>
              </a:p>
              <a:p>
                <a:pPr marL="342900" indent="-342900">
                  <a:buAutoNum type="arabicPeriod"/>
                </a:pPr>
                <a:r>
                  <a:rPr lang="zh-CN" altLang="en-US" b="0" i="0" dirty="0">
                    <a:effectLst/>
                    <a:latin typeface="Abadi" panose="020B0604020104020204" pitchFamily="34" charset="0"/>
                  </a:rPr>
                  <a:t>针对数据集中每个样本</a:t>
                </a:r>
                <a14:m>
                  <m:oMath xmlns:m="http://schemas.openxmlformats.org/officeDocument/2006/math">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𝑥</m:t>
                        </m:r>
                      </m:e>
                      <m:sub>
                        <m:r>
                          <a:rPr lang="en-US" altLang="zh-CN" b="0" i="1" smtClean="0">
                            <a:effectLst/>
                            <a:latin typeface="Cambria Math" panose="02040503050406030204" pitchFamily="18" charset="0"/>
                          </a:rPr>
                          <m:t>𝑖</m:t>
                        </m:r>
                      </m:sub>
                    </m:sSub>
                    <m:r>
                      <a:rPr lang="zh-CN" altLang="en-US" i="1">
                        <a:latin typeface="Cambria Math" panose="02040503050406030204" pitchFamily="18" charset="0"/>
                      </a:rPr>
                      <m:t>计算</m:t>
                    </m:r>
                    <m:r>
                      <a:rPr lang="zh-CN" altLang="en-US" i="1" smtClean="0">
                        <a:latin typeface="Cambria Math" panose="02040503050406030204" pitchFamily="18" charset="0"/>
                      </a:rPr>
                      <m:t>它</m:t>
                    </m:r>
                  </m:oMath>
                </a14:m>
                <a:r>
                  <a:rPr lang="zh-CN" altLang="en-US" b="0" i="0" dirty="0">
                    <a:effectLst/>
                    <a:latin typeface="Abadi" panose="020B0604020104020204" pitchFamily="34" charset="0"/>
                  </a:rPr>
                  <a:t>到</a:t>
                </a:r>
                <a:r>
                  <a:rPr lang="en-US" altLang="zh-CN" b="0" i="0" dirty="0">
                    <a:effectLst/>
                    <a:latin typeface="Abadi" panose="020B0604020104020204" pitchFamily="34" charset="0"/>
                  </a:rPr>
                  <a:t>k</a:t>
                </a:r>
                <a:r>
                  <a:rPr lang="zh-CN" altLang="en-US" b="0" i="0" dirty="0">
                    <a:effectLst/>
                    <a:latin typeface="Abadi" panose="020B0604020104020204" pitchFamily="34" charset="0"/>
                  </a:rPr>
                  <a:t>个聚类中心的距离并且将其分到距离最小的聚类中心所对应的类中</a:t>
                </a:r>
                <a:endParaRPr lang="en-US" altLang="zh-CN" b="0" i="0" dirty="0">
                  <a:effectLst/>
                  <a:latin typeface="Abadi" panose="020B0604020104020204" pitchFamily="34" charset="0"/>
                </a:endParaRPr>
              </a:p>
              <a:p>
                <a:pPr marL="342900" indent="-342900">
                  <a:buAutoNum type="arabicPeriod"/>
                </a:pPr>
                <a:r>
                  <a:rPr lang="zh-CN" altLang="en-US" dirty="0">
                    <a:latin typeface="Abadi" panose="020B0604020104020204" pitchFamily="34" charset="0"/>
                  </a:rPr>
                  <a:t>针对每个类别</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r>
                      <a:rPr lang="zh-CN" altLang="en-US" i="1">
                        <a:latin typeface="Cambria Math" panose="02040503050406030204" pitchFamily="18" charset="0"/>
                      </a:rPr>
                      <m:t>，</m:t>
                    </m:r>
                  </m:oMath>
                </a14:m>
                <a:r>
                  <a:rPr lang="zh-CN" altLang="en-US" b="0" i="0" dirty="0">
                    <a:effectLst/>
                    <a:latin typeface="Abadi" panose="020B0604020104020204" pitchFamily="34" charset="0"/>
                  </a:rPr>
                  <a:t>重新计算他的聚类中心</a:t>
                </a:r>
                <a:endParaRPr lang="en-US" altLang="zh-CN" b="0" i="0" dirty="0">
                  <a:effectLst/>
                  <a:latin typeface="Abadi" panose="020B0604020104020204" pitchFamily="34" charset="0"/>
                </a:endParaRPr>
              </a:p>
              <a:p>
                <a:pPr marL="342900" indent="-342900">
                  <a:buAutoNum type="arabicPeriod"/>
                </a:pPr>
                <a:endParaRPr lang="en-US" altLang="zh-CN" dirty="0">
                  <a:latin typeface="Abadi" panose="020B0604020104020204" pitchFamily="34" charset="0"/>
                </a:endParaRPr>
              </a:p>
              <a:p>
                <a:pPr marL="342900" indent="-342900">
                  <a:buAutoNum type="arabicPeriod"/>
                </a:pPr>
                <a:endParaRPr lang="en-US" altLang="zh-CN" b="0" i="0" dirty="0">
                  <a:effectLst/>
                  <a:latin typeface="Abadi" panose="020B0604020104020204" pitchFamily="34" charset="0"/>
                </a:endParaRPr>
              </a:p>
              <a:p>
                <a:pPr marL="342900" indent="-342900">
                  <a:buAutoNum type="arabicPeriod"/>
                </a:pPr>
                <a:endParaRPr lang="en-US" altLang="zh-CN" dirty="0">
                  <a:latin typeface="Abadi" panose="020B0604020104020204" pitchFamily="34" charset="0"/>
                </a:endParaRPr>
              </a:p>
              <a:p>
                <a:pPr marL="342900" indent="-342900">
                  <a:buAutoNum type="arabicPeriod"/>
                </a:pPr>
                <a:r>
                  <a:rPr lang="zh-CN" altLang="en-US" b="0" i="0" dirty="0">
                    <a:effectLst/>
                    <a:latin typeface="Abadi" panose="020B0604020104020204" pitchFamily="34" charset="0"/>
                  </a:rPr>
                  <a:t>重复</a:t>
                </a:r>
                <a:r>
                  <a:rPr lang="en-US" altLang="zh-CN" b="0" i="0" dirty="0">
                    <a:effectLst/>
                    <a:latin typeface="Abadi" panose="020B0604020104020204" pitchFamily="34" charset="0"/>
                  </a:rPr>
                  <a:t>2</a:t>
                </a:r>
                <a:r>
                  <a:rPr lang="zh-CN" altLang="en-US" b="0" i="0" dirty="0">
                    <a:effectLst/>
                    <a:latin typeface="Abadi" panose="020B0604020104020204" pitchFamily="34" charset="0"/>
                  </a:rPr>
                  <a:t>、</a:t>
                </a:r>
                <a:r>
                  <a:rPr lang="en-US" altLang="zh-CN" dirty="0">
                    <a:latin typeface="Abadi" panose="020B0604020104020204" pitchFamily="34" charset="0"/>
                  </a:rPr>
                  <a:t>3</a:t>
                </a:r>
                <a:r>
                  <a:rPr lang="zh-CN" altLang="en-US" dirty="0">
                    <a:latin typeface="Abadi" panose="020B0604020104020204" pitchFamily="34" charset="0"/>
                  </a:rPr>
                  <a:t>两步操作，直到符合某个中止条件</a:t>
                </a:r>
                <a:endParaRPr lang="en-US" altLang="zh-CN" b="0" i="0" dirty="0">
                  <a:effectLst/>
                  <a:latin typeface="Abadi" panose="020B0604020104020204" pitchFamily="34" charset="0"/>
                </a:endParaRPr>
              </a:p>
              <a:p>
                <a:pPr marL="342900" indent="-342900">
                  <a:buAutoNum type="arabicPeriod"/>
                </a:pPr>
                <a:endParaRPr lang="en-US" altLang="zh-CN" b="0" i="0" dirty="0">
                  <a:effectLst/>
                  <a:latin typeface="Abadi" panose="020B0604020104020204" pitchFamily="34" charset="0"/>
                </a:endParaRPr>
              </a:p>
              <a:p>
                <a:pPr marL="342900" indent="-342900">
                  <a:buAutoNum type="arabicPeriod"/>
                </a:pPr>
                <a:endParaRPr lang="en-US" altLang="zh-CN" b="0" i="0" dirty="0">
                  <a:effectLst/>
                  <a:latin typeface="Abadi" panose="020B0604020104020204" pitchFamily="34" charset="0"/>
                </a:endParaRPr>
              </a:p>
              <a:p>
                <a:pPr marL="342900" indent="-342900">
                  <a:buAutoNum type="arabicPeriod"/>
                </a:pPr>
                <a:endParaRPr lang="en-US" altLang="zh-CN" dirty="0">
                  <a:latin typeface="微软雅黑" panose="020B0503020204020204" pitchFamily="34" charset="-122"/>
                  <a:ea typeface="微软雅黑" panose="020B0503020204020204" pitchFamily="34" charset="-122"/>
                </a:endParaRPr>
              </a:p>
            </p:txBody>
          </p:sp>
        </mc:Choice>
        <mc:Fallback>
          <p:sp>
            <p:nvSpPr>
              <p:cNvPr id="4" name="文本框 3">
                <a:extLst>
                  <a:ext uri="{FF2B5EF4-FFF2-40B4-BE49-F238E27FC236}">
                    <a16:creationId xmlns:a16="http://schemas.microsoft.com/office/drawing/2014/main" id="{0DB2C0D8-6DD6-970D-C77D-06D47E25B814}"/>
                  </a:ext>
                </a:extLst>
              </p:cNvPr>
              <p:cNvSpPr txBox="1">
                <a:spLocks noRot="1" noChangeAspect="1" noMove="1" noResize="1" noEditPoints="1" noAdjustHandles="1" noChangeArrowheads="1" noChangeShapeType="1" noTextEdit="1"/>
              </p:cNvSpPr>
              <p:nvPr/>
            </p:nvSpPr>
            <p:spPr>
              <a:xfrm>
                <a:off x="4105342" y="2045073"/>
                <a:ext cx="4313444" cy="4271682"/>
              </a:xfrm>
              <a:prstGeom prst="rect">
                <a:avLst/>
              </a:prstGeom>
              <a:blipFill>
                <a:blip r:embed="rId2"/>
                <a:stretch>
                  <a:fillRect l="-989" t="-856" r="-1130"/>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D9ABC195-B6D5-FA9E-9D03-3E8BD3093476}"/>
              </a:ext>
            </a:extLst>
          </p:cNvPr>
          <p:cNvPicPr>
            <a:picLocks noChangeAspect="1"/>
          </p:cNvPicPr>
          <p:nvPr/>
        </p:nvPicPr>
        <p:blipFill>
          <a:blip r:embed="rId3"/>
          <a:stretch>
            <a:fillRect/>
          </a:stretch>
        </p:blipFill>
        <p:spPr>
          <a:xfrm>
            <a:off x="846917" y="1852264"/>
            <a:ext cx="2844539" cy="2221546"/>
          </a:xfrm>
          <a:prstGeom prst="rect">
            <a:avLst/>
          </a:prstGeom>
        </p:spPr>
      </p:pic>
      <p:pic>
        <p:nvPicPr>
          <p:cNvPr id="5" name="图片 4">
            <a:extLst>
              <a:ext uri="{FF2B5EF4-FFF2-40B4-BE49-F238E27FC236}">
                <a16:creationId xmlns:a16="http://schemas.microsoft.com/office/drawing/2014/main" id="{59A07D10-1534-44A5-A9E5-111F25741812}"/>
              </a:ext>
            </a:extLst>
          </p:cNvPr>
          <p:cNvPicPr>
            <a:picLocks noChangeAspect="1"/>
          </p:cNvPicPr>
          <p:nvPr/>
        </p:nvPicPr>
        <p:blipFill>
          <a:blip r:embed="rId4"/>
          <a:stretch>
            <a:fillRect/>
          </a:stretch>
        </p:blipFill>
        <p:spPr>
          <a:xfrm>
            <a:off x="818938" y="4168732"/>
            <a:ext cx="3006513" cy="2319819"/>
          </a:xfrm>
          <a:prstGeom prst="rect">
            <a:avLst/>
          </a:prstGeom>
        </p:spPr>
      </p:pic>
      <p:pic>
        <p:nvPicPr>
          <p:cNvPr id="17" name="图片 16">
            <a:extLst>
              <a:ext uri="{FF2B5EF4-FFF2-40B4-BE49-F238E27FC236}">
                <a16:creationId xmlns:a16="http://schemas.microsoft.com/office/drawing/2014/main" id="{DAD3723B-F5CD-B421-2938-76AC692A5322}"/>
              </a:ext>
            </a:extLst>
          </p:cNvPr>
          <p:cNvPicPr>
            <a:picLocks noChangeAspect="1"/>
          </p:cNvPicPr>
          <p:nvPr/>
        </p:nvPicPr>
        <p:blipFill>
          <a:blip r:embed="rId5"/>
          <a:stretch>
            <a:fillRect/>
          </a:stretch>
        </p:blipFill>
        <p:spPr>
          <a:xfrm>
            <a:off x="5083307" y="3974309"/>
            <a:ext cx="2143606" cy="791782"/>
          </a:xfrm>
          <a:prstGeom prst="rect">
            <a:avLst/>
          </a:prstGeom>
        </p:spPr>
      </p:pic>
    </p:spTree>
    <p:extLst>
      <p:ext uri="{BB962C8B-B14F-4D97-AF65-F5344CB8AC3E}">
        <p14:creationId xmlns:p14="http://schemas.microsoft.com/office/powerpoint/2010/main" val="428960983"/>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4294031"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VRKG Construction</a:t>
            </a:r>
          </a:p>
        </p:txBody>
      </p:sp>
      <p:sp>
        <p:nvSpPr>
          <p:cNvPr id="4" name="文本框 3">
            <a:extLst>
              <a:ext uri="{FF2B5EF4-FFF2-40B4-BE49-F238E27FC236}">
                <a16:creationId xmlns:a16="http://schemas.microsoft.com/office/drawing/2014/main" id="{0DB2C0D8-6DD6-970D-C77D-06D47E25B814}"/>
              </a:ext>
            </a:extLst>
          </p:cNvPr>
          <p:cNvSpPr txBox="1"/>
          <p:nvPr/>
        </p:nvSpPr>
        <p:spPr>
          <a:xfrm>
            <a:off x="1291194" y="1903861"/>
            <a:ext cx="6347197"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首先，将这种虚拟关系的表示初始化为</a:t>
            </a:r>
            <a:r>
              <a:rPr lang="zh-CN" altLang="en-US" b="0" i="0" dirty="0">
                <a:solidFill>
                  <a:srgbClr val="FF0000"/>
                </a:solidFill>
                <a:effectLst/>
                <a:latin typeface="微软雅黑" panose="020B0503020204020204" pitchFamily="34" charset="-122"/>
                <a:ea typeface="微软雅黑" panose="020B0503020204020204" pitchFamily="34" charset="-122"/>
              </a:rPr>
              <a:t>虚拟质心矩阵</a:t>
            </a:r>
            <a:endParaRPr lang="zh-CN" altLang="en-US" dirty="0">
              <a:solidFill>
                <a:srgbClr val="FF0000"/>
              </a:solidFill>
            </a:endParaRPr>
          </a:p>
        </p:txBody>
      </p:sp>
      <p:pic>
        <p:nvPicPr>
          <p:cNvPr id="3" name="图片 2">
            <a:extLst>
              <a:ext uri="{FF2B5EF4-FFF2-40B4-BE49-F238E27FC236}">
                <a16:creationId xmlns:a16="http://schemas.microsoft.com/office/drawing/2014/main" id="{75B2B000-C5B5-F31C-6DA0-325BDC723B0D}"/>
              </a:ext>
            </a:extLst>
          </p:cNvPr>
          <p:cNvPicPr>
            <a:picLocks noChangeAspect="1"/>
          </p:cNvPicPr>
          <p:nvPr/>
        </p:nvPicPr>
        <p:blipFill>
          <a:blip r:embed="rId2"/>
          <a:stretch>
            <a:fillRect/>
          </a:stretch>
        </p:blipFill>
        <p:spPr>
          <a:xfrm>
            <a:off x="3788601" y="2437343"/>
            <a:ext cx="1352381" cy="371429"/>
          </a:xfrm>
          <a:prstGeom prst="rect">
            <a:avLst/>
          </a:prstGeom>
        </p:spPr>
      </p:pic>
      <p:pic>
        <p:nvPicPr>
          <p:cNvPr id="11" name="图片 10">
            <a:extLst>
              <a:ext uri="{FF2B5EF4-FFF2-40B4-BE49-F238E27FC236}">
                <a16:creationId xmlns:a16="http://schemas.microsoft.com/office/drawing/2014/main" id="{EAEDC00B-BAAF-329B-3C5F-6504085ABC50}"/>
              </a:ext>
            </a:extLst>
          </p:cNvPr>
          <p:cNvPicPr>
            <a:picLocks noChangeAspect="1"/>
          </p:cNvPicPr>
          <p:nvPr/>
        </p:nvPicPr>
        <p:blipFill>
          <a:blip r:embed="rId3"/>
          <a:stretch>
            <a:fillRect/>
          </a:stretch>
        </p:blipFill>
        <p:spPr>
          <a:xfrm>
            <a:off x="2369553" y="3002858"/>
            <a:ext cx="5542857" cy="628571"/>
          </a:xfrm>
          <a:prstGeom prst="rect">
            <a:avLst/>
          </a:prstGeom>
        </p:spPr>
      </p:pic>
      <p:sp>
        <p:nvSpPr>
          <p:cNvPr id="13" name="文本框 12">
            <a:extLst>
              <a:ext uri="{FF2B5EF4-FFF2-40B4-BE49-F238E27FC236}">
                <a16:creationId xmlns:a16="http://schemas.microsoft.com/office/drawing/2014/main" id="{1E65008D-5928-68ED-EC77-733416A18029}"/>
              </a:ext>
            </a:extLst>
          </p:cNvPr>
          <p:cNvSpPr txBox="1"/>
          <p:nvPr/>
        </p:nvSpPr>
        <p:spPr>
          <a:xfrm>
            <a:off x="1291196" y="3886607"/>
            <a:ext cx="6805884"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在此基础上，我们计算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中的原始关系与虚拟关系之间的</a:t>
            </a:r>
            <a:r>
              <a:rPr lang="zh-CN" altLang="en-US" b="0" i="0" dirty="0">
                <a:solidFill>
                  <a:srgbClr val="FF0000"/>
                </a:solidFill>
                <a:effectLst/>
                <a:latin typeface="微软雅黑" panose="020B0503020204020204" pitchFamily="34" charset="-122"/>
                <a:ea typeface="微软雅黑" panose="020B0503020204020204" pitchFamily="34" charset="-122"/>
              </a:rPr>
              <a:t>相似度</a:t>
            </a:r>
            <a:endParaRPr lang="zh-CN" altLang="en-US" dirty="0">
              <a:solidFill>
                <a:srgbClr val="FF0000"/>
              </a:solidFill>
            </a:endParaRPr>
          </a:p>
        </p:txBody>
      </p:sp>
      <p:pic>
        <p:nvPicPr>
          <p:cNvPr id="16" name="图片 15">
            <a:extLst>
              <a:ext uri="{FF2B5EF4-FFF2-40B4-BE49-F238E27FC236}">
                <a16:creationId xmlns:a16="http://schemas.microsoft.com/office/drawing/2014/main" id="{0A261D53-91DF-0CB5-7028-615C3E683F29}"/>
              </a:ext>
            </a:extLst>
          </p:cNvPr>
          <p:cNvPicPr>
            <a:picLocks noChangeAspect="1"/>
          </p:cNvPicPr>
          <p:nvPr/>
        </p:nvPicPr>
        <p:blipFill>
          <a:blip r:embed="rId4"/>
          <a:stretch>
            <a:fillRect/>
          </a:stretch>
        </p:blipFill>
        <p:spPr>
          <a:xfrm>
            <a:off x="1451281" y="4509196"/>
            <a:ext cx="6485714" cy="1095238"/>
          </a:xfrm>
          <a:prstGeom prst="rect">
            <a:avLst/>
          </a:prstGeom>
        </p:spPr>
      </p:pic>
    </p:spTree>
    <p:extLst>
      <p:ext uri="{BB962C8B-B14F-4D97-AF65-F5344CB8AC3E}">
        <p14:creationId xmlns:p14="http://schemas.microsoft.com/office/powerpoint/2010/main" val="776077575"/>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333758" y="1028320"/>
            <a:ext cx="4294031" cy="481094"/>
          </a:xfrm>
          <a:prstGeom prst="rect">
            <a:avLst/>
          </a:prstGeom>
          <a:noFill/>
        </p:spPr>
        <p:txBody>
          <a:bodyPr wrap="square" rtlCol="0">
            <a:spAutoFit/>
          </a:bodyPr>
          <a:lstStyle/>
          <a:p>
            <a:pPr>
              <a:lnSpc>
                <a:spcPct val="120000"/>
              </a:lnSpc>
            </a:pPr>
            <a:r>
              <a:rPr lang="zh-CN" altLang="en-US" sz="2300" b="1" dirty="0">
                <a:solidFill>
                  <a:srgbClr val="DDDDDD">
                    <a:lumMod val="25000"/>
                  </a:srgbClr>
                </a:solidFill>
                <a:latin typeface="微软雅黑" panose="020B0503020204020204" pitchFamily="34" charset="-122"/>
                <a:ea typeface="微软雅黑" panose="020B0503020204020204" pitchFamily="34" charset="-122"/>
              </a:rPr>
              <a:t>总体训练框架</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0966997E-79A1-13C6-8A79-28523B4B61AE}"/>
              </a:ext>
            </a:extLst>
          </p:cNvPr>
          <p:cNvSpPr txBox="1"/>
          <p:nvPr/>
        </p:nvSpPr>
        <p:spPr>
          <a:xfrm>
            <a:off x="934337" y="1746427"/>
            <a:ext cx="4572000" cy="369332"/>
          </a:xfrm>
          <a:prstGeom prst="rect">
            <a:avLst/>
          </a:prstGeom>
          <a:noFill/>
        </p:spPr>
        <p:txBody>
          <a:bodyPr wrap="square">
            <a:spAutoFit/>
          </a:bodyPr>
          <a:lstStyle/>
          <a:p>
            <a:r>
              <a:rPr lang="zh-CN" altLang="en-US" dirty="0"/>
              <a:t>Light Graph Convolution</a:t>
            </a:r>
          </a:p>
        </p:txBody>
      </p:sp>
      <p:pic>
        <p:nvPicPr>
          <p:cNvPr id="4" name="图片 3">
            <a:extLst>
              <a:ext uri="{FF2B5EF4-FFF2-40B4-BE49-F238E27FC236}">
                <a16:creationId xmlns:a16="http://schemas.microsoft.com/office/drawing/2014/main" id="{D4A093CF-55C6-6988-A1E8-5040C9FC7B0E}"/>
              </a:ext>
            </a:extLst>
          </p:cNvPr>
          <p:cNvPicPr>
            <a:picLocks noChangeAspect="1"/>
          </p:cNvPicPr>
          <p:nvPr/>
        </p:nvPicPr>
        <p:blipFill>
          <a:blip r:embed="rId2"/>
          <a:stretch>
            <a:fillRect/>
          </a:stretch>
        </p:blipFill>
        <p:spPr>
          <a:xfrm>
            <a:off x="2505361" y="2253873"/>
            <a:ext cx="3412394" cy="1099813"/>
          </a:xfrm>
          <a:prstGeom prst="rect">
            <a:avLst/>
          </a:prstGeom>
        </p:spPr>
      </p:pic>
      <p:sp>
        <p:nvSpPr>
          <p:cNvPr id="5" name="文本框 4">
            <a:extLst>
              <a:ext uri="{FF2B5EF4-FFF2-40B4-BE49-F238E27FC236}">
                <a16:creationId xmlns:a16="http://schemas.microsoft.com/office/drawing/2014/main" id="{06ADC98E-490F-75F8-775A-7F6D56699536}"/>
              </a:ext>
            </a:extLst>
          </p:cNvPr>
          <p:cNvSpPr txBox="1"/>
          <p:nvPr/>
        </p:nvSpPr>
        <p:spPr>
          <a:xfrm>
            <a:off x="1666460" y="3592280"/>
            <a:ext cx="5811080" cy="646331"/>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摒弃了特征变换和非线性激活，直接聚合邻居的嵌入</a:t>
            </a:r>
            <a:br>
              <a:rPr lang="en-US" altLang="zh-CN" b="0" i="0" dirty="0">
                <a:solidFill>
                  <a:srgbClr val="000000"/>
                </a:solidFill>
                <a:effectLst/>
                <a:latin typeface="微软雅黑" panose="020B0503020204020204" pitchFamily="34" charset="-122"/>
                <a:ea typeface="微软雅黑" panose="020B0503020204020204" pitchFamily="34" charset="-122"/>
              </a:rPr>
            </a:br>
            <a:r>
              <a:rPr lang="en-US" altLang="zh-CN" b="0" i="0" dirty="0">
                <a:solidFill>
                  <a:srgbClr val="000000"/>
                </a:solidFill>
                <a:effectLst/>
                <a:latin typeface="微软雅黑" panose="020B0503020204020204" pitchFamily="34" charset="-122"/>
                <a:ea typeface="微软雅黑" panose="020B0503020204020204" pitchFamily="34" charset="-122"/>
              </a:rPr>
              <a:t>Nu</a:t>
            </a:r>
            <a:r>
              <a:rPr lang="zh-CN" altLang="en-US" b="0" i="0" dirty="0">
                <a:solidFill>
                  <a:srgbClr val="000000"/>
                </a:solidFill>
                <a:effectLst/>
                <a:latin typeface="微软雅黑" panose="020B0503020204020204" pitchFamily="34" charset="-122"/>
                <a:ea typeface="微软雅黑" panose="020B0503020204020204" pitchFamily="34" charset="-122"/>
              </a:rPr>
              <a:t>是</a:t>
            </a:r>
            <a:r>
              <a:rPr lang="zh-CN" altLang="en-US" dirty="0">
                <a:solidFill>
                  <a:srgbClr val="000000"/>
                </a:solidFill>
                <a:latin typeface="微软雅黑" panose="020B0503020204020204" pitchFamily="34" charset="-122"/>
                <a:ea typeface="微软雅黑" panose="020B0503020204020204" pitchFamily="34" charset="-122"/>
              </a:rPr>
              <a:t>由次模函数所选择的</a:t>
            </a:r>
            <a:endParaRPr lang="zh-CN" altLang="en-US" dirty="0"/>
          </a:p>
        </p:txBody>
      </p:sp>
      <p:pic>
        <p:nvPicPr>
          <p:cNvPr id="11" name="图片 10">
            <a:extLst>
              <a:ext uri="{FF2B5EF4-FFF2-40B4-BE49-F238E27FC236}">
                <a16:creationId xmlns:a16="http://schemas.microsoft.com/office/drawing/2014/main" id="{9B022AF8-2F6D-0815-C144-8B1FC4671154}"/>
              </a:ext>
            </a:extLst>
          </p:cNvPr>
          <p:cNvPicPr>
            <a:picLocks noChangeAspect="1"/>
          </p:cNvPicPr>
          <p:nvPr/>
        </p:nvPicPr>
        <p:blipFill>
          <a:blip r:embed="rId3"/>
          <a:stretch>
            <a:fillRect/>
          </a:stretch>
        </p:blipFill>
        <p:spPr>
          <a:xfrm>
            <a:off x="2123493" y="4477205"/>
            <a:ext cx="4897013" cy="831050"/>
          </a:xfrm>
          <a:prstGeom prst="rect">
            <a:avLst/>
          </a:prstGeom>
        </p:spPr>
      </p:pic>
      <p:sp>
        <p:nvSpPr>
          <p:cNvPr id="13" name="文本框 12">
            <a:extLst>
              <a:ext uri="{FF2B5EF4-FFF2-40B4-BE49-F238E27FC236}">
                <a16:creationId xmlns:a16="http://schemas.microsoft.com/office/drawing/2014/main" id="{F66EAA0E-E365-3C07-8922-DD6EDEE93CF3}"/>
              </a:ext>
            </a:extLst>
          </p:cNvPr>
          <p:cNvSpPr txBox="1"/>
          <p:nvPr/>
        </p:nvSpPr>
        <p:spPr>
          <a:xfrm>
            <a:off x="2286000" y="5630433"/>
            <a:ext cx="4572000"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最终的用户</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项目表示是通过层注意获得的</a:t>
            </a:r>
            <a:endParaRPr lang="zh-CN" altLang="en-US" dirty="0"/>
          </a:p>
        </p:txBody>
      </p:sp>
    </p:spTree>
    <p:extLst>
      <p:ext uri="{BB962C8B-B14F-4D97-AF65-F5344CB8AC3E}">
        <p14:creationId xmlns:p14="http://schemas.microsoft.com/office/powerpoint/2010/main" val="2040457944"/>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333758" y="1028320"/>
            <a:ext cx="4294031" cy="481094"/>
          </a:xfrm>
          <a:prstGeom prst="rect">
            <a:avLst/>
          </a:prstGeom>
          <a:noFill/>
        </p:spPr>
        <p:txBody>
          <a:bodyPr wrap="square" rtlCol="0">
            <a:spAutoFit/>
          </a:bodyPr>
          <a:lstStyle/>
          <a:p>
            <a:pPr>
              <a:lnSpc>
                <a:spcPct val="120000"/>
              </a:lnSpc>
            </a:pPr>
            <a:r>
              <a:rPr lang="zh-CN" altLang="en-US" sz="2300" b="1" dirty="0">
                <a:solidFill>
                  <a:srgbClr val="DDDDDD">
                    <a:lumMod val="25000"/>
                  </a:srgbClr>
                </a:solidFill>
                <a:latin typeface="微软雅黑" panose="020B0503020204020204" pitchFamily="34" charset="-122"/>
                <a:ea typeface="微软雅黑" panose="020B0503020204020204" pitchFamily="34" charset="-122"/>
              </a:rPr>
              <a:t>总体训练框架</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0966997E-79A1-13C6-8A79-28523B4B61AE}"/>
              </a:ext>
            </a:extLst>
          </p:cNvPr>
          <p:cNvSpPr txBox="1"/>
          <p:nvPr/>
        </p:nvSpPr>
        <p:spPr>
          <a:xfrm>
            <a:off x="934337" y="1746427"/>
            <a:ext cx="4572000" cy="369332"/>
          </a:xfrm>
          <a:prstGeom prst="rect">
            <a:avLst/>
          </a:prstGeom>
          <a:noFill/>
        </p:spPr>
        <p:txBody>
          <a:bodyPr wrap="square">
            <a:spAutoFit/>
          </a:bodyPr>
          <a:lstStyle/>
          <a:p>
            <a:r>
              <a:rPr lang="en-US" altLang="zh-CN" dirty="0"/>
              <a:t>Model Optimization</a:t>
            </a:r>
            <a:endParaRPr lang="zh-CN" altLang="en-US" dirty="0"/>
          </a:p>
        </p:txBody>
      </p:sp>
      <p:pic>
        <p:nvPicPr>
          <p:cNvPr id="12" name="图片 11">
            <a:extLst>
              <a:ext uri="{FF2B5EF4-FFF2-40B4-BE49-F238E27FC236}">
                <a16:creationId xmlns:a16="http://schemas.microsoft.com/office/drawing/2014/main" id="{2E0E6085-F542-7FF7-7BB1-C86C60B8DFD9}"/>
              </a:ext>
            </a:extLst>
          </p:cNvPr>
          <p:cNvPicPr>
            <a:picLocks noChangeAspect="1"/>
          </p:cNvPicPr>
          <p:nvPr/>
        </p:nvPicPr>
        <p:blipFill>
          <a:blip r:embed="rId2"/>
          <a:stretch>
            <a:fillRect/>
          </a:stretch>
        </p:blipFill>
        <p:spPr>
          <a:xfrm>
            <a:off x="1776888" y="3267480"/>
            <a:ext cx="6019048" cy="942857"/>
          </a:xfrm>
          <a:prstGeom prst="rect">
            <a:avLst/>
          </a:prstGeom>
        </p:spPr>
      </p:pic>
    </p:spTree>
    <p:extLst>
      <p:ext uri="{BB962C8B-B14F-4D97-AF65-F5344CB8AC3E}">
        <p14:creationId xmlns:p14="http://schemas.microsoft.com/office/powerpoint/2010/main" val="3733400318"/>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333758" y="1028320"/>
            <a:ext cx="4294031" cy="481094"/>
          </a:xfrm>
          <a:prstGeom prst="rect">
            <a:avLst/>
          </a:prstGeom>
          <a:noFill/>
        </p:spPr>
        <p:txBody>
          <a:bodyPr wrap="square" rtlCol="0">
            <a:spAutoFit/>
          </a:bodyPr>
          <a:lstStyle/>
          <a:p>
            <a:pPr>
              <a:lnSpc>
                <a:spcPct val="120000"/>
              </a:lnSpc>
            </a:pPr>
            <a:r>
              <a:rPr lang="zh-CN" altLang="en-US" sz="2300" b="1" dirty="0">
                <a:solidFill>
                  <a:srgbClr val="DDDDDD">
                    <a:lumMod val="25000"/>
                  </a:srgbClr>
                </a:solidFill>
                <a:latin typeface="微软雅黑" panose="020B0503020204020204" pitchFamily="34" charset="-122"/>
                <a:ea typeface="微软雅黑" panose="020B0503020204020204" pitchFamily="34" charset="-122"/>
              </a:rPr>
              <a:t>次模邻居选择</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0966997E-79A1-13C6-8A79-28523B4B61AE}"/>
              </a:ext>
            </a:extLst>
          </p:cNvPr>
          <p:cNvSpPr txBox="1"/>
          <p:nvPr/>
        </p:nvSpPr>
        <p:spPr>
          <a:xfrm>
            <a:off x="1339611" y="1738845"/>
            <a:ext cx="6576355" cy="646331"/>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基于 </a:t>
            </a:r>
            <a:r>
              <a:rPr lang="en-US" altLang="zh-CN" b="0" i="0" dirty="0">
                <a:solidFill>
                  <a:srgbClr val="000000"/>
                </a:solidFill>
                <a:effectLst/>
                <a:latin typeface="微软雅黑" panose="020B0503020204020204" pitchFamily="34" charset="-122"/>
                <a:ea typeface="微软雅黑" panose="020B0503020204020204" pitchFamily="34" charset="-122"/>
              </a:rPr>
              <a:t>GNN </a:t>
            </a:r>
            <a:r>
              <a:rPr lang="zh-CN" altLang="en-US" b="0" i="0" dirty="0">
                <a:solidFill>
                  <a:srgbClr val="000000"/>
                </a:solidFill>
                <a:effectLst/>
                <a:latin typeface="微软雅黑" panose="020B0503020204020204" pitchFamily="34" charset="-122"/>
                <a:ea typeface="微软雅黑" panose="020B0503020204020204" pitchFamily="34" charset="-122"/>
              </a:rPr>
              <a:t>的推荐系统中，用户</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项目嵌入是通过聚合来自所有邻居的信息获得的，会导致热门商品会压倒长尾商品</a:t>
            </a:r>
            <a:endParaRPr lang="zh-CN" altLang="en-US" dirty="0"/>
          </a:p>
        </p:txBody>
      </p:sp>
      <p:pic>
        <p:nvPicPr>
          <p:cNvPr id="4" name="图片 3">
            <a:extLst>
              <a:ext uri="{FF2B5EF4-FFF2-40B4-BE49-F238E27FC236}">
                <a16:creationId xmlns:a16="http://schemas.microsoft.com/office/drawing/2014/main" id="{A29EFC55-FC0A-299A-D18E-F30EF0B5D044}"/>
              </a:ext>
            </a:extLst>
          </p:cNvPr>
          <p:cNvPicPr>
            <a:picLocks noChangeAspect="1"/>
          </p:cNvPicPr>
          <p:nvPr/>
        </p:nvPicPr>
        <p:blipFill>
          <a:blip r:embed="rId2"/>
          <a:stretch>
            <a:fillRect/>
          </a:stretch>
        </p:blipFill>
        <p:spPr>
          <a:xfrm>
            <a:off x="1946302" y="2438049"/>
            <a:ext cx="5362972" cy="2361742"/>
          </a:xfrm>
          <a:prstGeom prst="rect">
            <a:avLst/>
          </a:prstGeom>
        </p:spPr>
      </p:pic>
      <p:sp>
        <p:nvSpPr>
          <p:cNvPr id="11" name="文本框 10">
            <a:extLst>
              <a:ext uri="{FF2B5EF4-FFF2-40B4-BE49-F238E27FC236}">
                <a16:creationId xmlns:a16="http://schemas.microsoft.com/office/drawing/2014/main" id="{08A92474-42E2-E767-DD08-E8E30FA4D26A}"/>
              </a:ext>
            </a:extLst>
          </p:cNvPr>
          <p:cNvSpPr txBox="1"/>
          <p:nvPr/>
        </p:nvSpPr>
        <p:spPr>
          <a:xfrm>
            <a:off x="1339611" y="4852664"/>
            <a:ext cx="6385492"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子模块邻居选择模块旨在选择一组</a:t>
            </a:r>
            <a:r>
              <a:rPr lang="zh-CN" altLang="en-US" b="0" i="0" dirty="0">
                <a:solidFill>
                  <a:srgbClr val="FF0000"/>
                </a:solidFill>
                <a:effectLst/>
                <a:latin typeface="微软雅黑" panose="020B0503020204020204" pitchFamily="34" charset="-122"/>
                <a:ea typeface="微软雅黑" panose="020B0503020204020204" pitchFamily="34" charset="-122"/>
              </a:rPr>
              <a:t>不同</a:t>
            </a:r>
            <a:r>
              <a:rPr lang="en-US" altLang="zh-CN" b="0" i="0" dirty="0">
                <a:solidFill>
                  <a:srgbClr val="FF0000"/>
                </a:solidFill>
                <a:effectLst/>
                <a:latin typeface="微软雅黑" panose="020B0503020204020204" pitchFamily="34" charset="-122"/>
                <a:ea typeface="微软雅黑" panose="020B0503020204020204" pitchFamily="34" charset="-122"/>
              </a:rPr>
              <a:t>/</a:t>
            </a:r>
            <a:r>
              <a:rPr lang="zh-CN" altLang="en-US" b="0" i="0" dirty="0">
                <a:solidFill>
                  <a:srgbClr val="FF0000"/>
                </a:solidFill>
                <a:effectLst/>
                <a:latin typeface="微软雅黑" panose="020B0503020204020204" pitchFamily="34" charset="-122"/>
                <a:ea typeface="微软雅黑" panose="020B0503020204020204" pitchFamily="34" charset="-122"/>
              </a:rPr>
              <a:t>多样</a:t>
            </a:r>
            <a:r>
              <a:rPr lang="zh-CN" altLang="en-US" b="0" i="0" dirty="0">
                <a:solidFill>
                  <a:srgbClr val="000000"/>
                </a:solidFill>
                <a:effectLst/>
                <a:latin typeface="微软雅黑" panose="020B0503020204020204" pitchFamily="34" charset="-122"/>
                <a:ea typeface="微软雅黑" panose="020B0503020204020204" pitchFamily="34" charset="-122"/>
              </a:rPr>
              <a:t>的邻居进行聚合</a:t>
            </a:r>
            <a:endParaRPr lang="zh-CN" altLang="en-US" dirty="0"/>
          </a:p>
        </p:txBody>
      </p:sp>
    </p:spTree>
    <p:extLst>
      <p:ext uri="{BB962C8B-B14F-4D97-AF65-F5344CB8AC3E}">
        <p14:creationId xmlns:p14="http://schemas.microsoft.com/office/powerpoint/2010/main" val="770521128"/>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333758" y="1028320"/>
            <a:ext cx="4294031" cy="481094"/>
          </a:xfrm>
          <a:prstGeom prst="rect">
            <a:avLst/>
          </a:prstGeom>
          <a:noFill/>
        </p:spPr>
        <p:txBody>
          <a:bodyPr wrap="square" rtlCol="0">
            <a:spAutoFit/>
          </a:bodyPr>
          <a:lstStyle/>
          <a:p>
            <a:pPr>
              <a:lnSpc>
                <a:spcPct val="120000"/>
              </a:lnSpc>
            </a:pPr>
            <a:r>
              <a:rPr lang="zh-CN" altLang="en-US" sz="2300" b="1" dirty="0">
                <a:solidFill>
                  <a:srgbClr val="DDDDDD">
                    <a:lumMod val="25000"/>
                  </a:srgbClr>
                </a:solidFill>
                <a:latin typeface="微软雅黑" panose="020B0503020204020204" pitchFamily="34" charset="-122"/>
                <a:ea typeface="微软雅黑" panose="020B0503020204020204" pitchFamily="34" charset="-122"/>
              </a:rPr>
              <a:t>次模邻居选择</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0966997E-79A1-13C6-8A79-28523B4B61AE}"/>
              </a:ext>
            </a:extLst>
          </p:cNvPr>
          <p:cNvSpPr txBox="1"/>
          <p:nvPr/>
        </p:nvSpPr>
        <p:spPr>
          <a:xfrm>
            <a:off x="899165" y="1827158"/>
            <a:ext cx="7231872" cy="1754326"/>
          </a:xfrm>
          <a:prstGeom prst="rect">
            <a:avLst/>
          </a:prstGeom>
          <a:noFill/>
        </p:spPr>
        <p:txBody>
          <a:bodyPr wrap="square">
            <a:spAutoFit/>
          </a:bodyPr>
          <a:lstStyle/>
          <a:p>
            <a:r>
              <a:rPr lang="ko-KR" altLang="en-US" b="0" i="0" dirty="0">
                <a:solidFill>
                  <a:srgbClr val="000000"/>
                </a:solidFill>
                <a:effectLst/>
                <a:latin typeface="微软雅黑" panose="020B0503020204020204" pitchFamily="34" charset="-122"/>
                <a:ea typeface="微软雅黑" panose="020B0503020204020204" pitchFamily="34" charset="-122"/>
              </a:rPr>
              <a:t>在</a:t>
            </a:r>
            <a:r>
              <a:rPr lang="en-US" altLang="ko-KR" b="0" i="0" dirty="0">
                <a:solidFill>
                  <a:srgbClr val="000000"/>
                </a:solidFill>
                <a:effectLst/>
                <a:latin typeface="微软雅黑" panose="020B0503020204020204" pitchFamily="34" charset="-122"/>
                <a:ea typeface="微软雅黑" panose="020B0503020204020204" pitchFamily="34" charset="-122"/>
              </a:rPr>
              <a:t>GNN </a:t>
            </a:r>
            <a:r>
              <a:rPr lang="ko-KR" altLang="en-US" b="0" i="0" dirty="0">
                <a:solidFill>
                  <a:srgbClr val="000000"/>
                </a:solidFill>
                <a:effectLst/>
                <a:latin typeface="微软雅黑" panose="020B0503020204020204" pitchFamily="34" charset="-122"/>
                <a:ea typeface="微软雅黑" panose="020B0503020204020204" pitchFamily="34" charset="-122"/>
              </a:rPr>
              <a:t>邻居选择设置中，用户节点 </a:t>
            </a:r>
            <a:r>
              <a:rPr lang="en-US" altLang="zh-CN" b="0" i="0" dirty="0">
                <a:solidFill>
                  <a:srgbClr val="000000"/>
                </a:solidFill>
                <a:effectLst/>
                <a:latin typeface="微软雅黑" panose="020B0503020204020204" pitchFamily="34" charset="-122"/>
                <a:ea typeface="微软雅黑" panose="020B0503020204020204" pitchFamily="34" charset="-122"/>
              </a:rPr>
              <a:t>u</a:t>
            </a:r>
            <a:r>
              <a:rPr lang="ko-KR" altLang="en-US" b="0" i="0" dirty="0">
                <a:solidFill>
                  <a:srgbClr val="000000"/>
                </a:solidFill>
                <a:effectLst/>
                <a:latin typeface="微软雅黑" panose="020B0503020204020204" pitchFamily="34" charset="-122"/>
                <a:ea typeface="微软雅黑" panose="020B0503020204020204" pitchFamily="34" charset="-122"/>
              </a:rPr>
              <a:t> 的 </a:t>
            </a:r>
            <a:r>
              <a:rPr lang="en-US" altLang="zh-CN" b="0" i="0" dirty="0">
                <a:solidFill>
                  <a:srgbClr val="000000"/>
                </a:solidFill>
                <a:effectLst/>
                <a:latin typeface="微软雅黑" panose="020B0503020204020204" pitchFamily="34" charset="-122"/>
                <a:ea typeface="微软雅黑" panose="020B0503020204020204" pitchFamily="34" charset="-122"/>
              </a:rPr>
              <a:t>Ground </a:t>
            </a:r>
            <a:r>
              <a:rPr lang="en-US" altLang="zh-CN" dirty="0">
                <a:solidFill>
                  <a:srgbClr val="000000"/>
                </a:solidFill>
                <a:latin typeface="微软雅黑" panose="020B0503020204020204" pitchFamily="34" charset="-122"/>
                <a:ea typeface="微软雅黑" panose="020B0503020204020204" pitchFamily="34" charset="-122"/>
              </a:rPr>
              <a:t>S</a:t>
            </a:r>
            <a:r>
              <a:rPr lang="en-US" altLang="zh-CN" b="0" i="0" dirty="0">
                <a:solidFill>
                  <a:srgbClr val="000000"/>
                </a:solidFill>
                <a:effectLst/>
                <a:latin typeface="微软雅黑" panose="020B0503020204020204" pitchFamily="34" charset="-122"/>
                <a:ea typeface="微软雅黑" panose="020B0503020204020204" pitchFamily="34" charset="-122"/>
              </a:rPr>
              <a:t>et </a:t>
            </a:r>
            <a:r>
              <a:rPr lang="ko-KR" altLang="en-US" b="0" i="0" dirty="0">
                <a:solidFill>
                  <a:srgbClr val="000000"/>
                </a:solidFill>
                <a:effectLst/>
                <a:latin typeface="微软雅黑" panose="020B0503020204020204" pitchFamily="34" charset="-122"/>
                <a:ea typeface="微软雅黑" panose="020B0503020204020204" pitchFamily="34" charset="-122"/>
              </a:rPr>
              <a:t>由其所有邻居 </a:t>
            </a:r>
            <a:r>
              <a:rPr lang="en-US" altLang="ko-KR" b="0" i="0" dirty="0">
                <a:solidFill>
                  <a:srgbClr val="000000"/>
                </a:solidFill>
                <a:effectLst/>
                <a:latin typeface="微软雅黑" panose="020B0503020204020204" pitchFamily="34" charset="-122"/>
                <a:ea typeface="微软雅黑" panose="020B0503020204020204" pitchFamily="34" charset="-122"/>
              </a:rPr>
              <a:t>N</a:t>
            </a:r>
            <a:r>
              <a:rPr lang="en-US" altLang="ko-KR" dirty="0">
                <a:solidFill>
                  <a:srgbClr val="000000"/>
                </a:solidFill>
                <a:latin typeface="微软雅黑" panose="020B0503020204020204" pitchFamily="34" charset="-122"/>
                <a:ea typeface="微软雅黑" panose="020B0503020204020204" pitchFamily="34" charset="-122"/>
              </a:rPr>
              <a:t>u</a:t>
            </a:r>
            <a:r>
              <a:rPr lang="ko-KR" altLang="en-US" b="0" i="0" dirty="0">
                <a:solidFill>
                  <a:srgbClr val="000000"/>
                </a:solidFill>
                <a:effectLst/>
                <a:latin typeface="微软雅黑" panose="020B0503020204020204" pitchFamily="34" charset="-122"/>
                <a:ea typeface="微软雅黑" panose="020B0503020204020204" pitchFamily="34" charset="-122"/>
              </a:rPr>
              <a:t> 组成</a:t>
            </a:r>
            <a:r>
              <a:rPr lang="zh-CN" altLang="en-US" dirty="0">
                <a:solidFill>
                  <a:srgbClr val="000000"/>
                </a:solidFill>
                <a:latin typeface="微软雅黑" panose="020B0503020204020204" pitchFamily="34" charset="-122"/>
                <a:ea typeface="微软雅黑" panose="020B0503020204020204" pitchFamily="34" charset="-122"/>
              </a:rPr>
              <a:t>，</a:t>
            </a:r>
            <a:r>
              <a:rPr lang="en-US" altLang="ko-KR" b="0" i="0" dirty="0">
                <a:solidFill>
                  <a:srgbClr val="FF0000"/>
                </a:solidFill>
                <a:effectLst/>
                <a:latin typeface="微软雅黑" panose="020B0503020204020204" pitchFamily="34" charset="-122"/>
                <a:ea typeface="微软雅黑" panose="020B0503020204020204" pitchFamily="34" charset="-122"/>
              </a:rPr>
              <a:t>Facility </a:t>
            </a:r>
            <a:r>
              <a:rPr lang="en-US" altLang="zh-CN" b="0" i="0" dirty="0">
                <a:solidFill>
                  <a:srgbClr val="FF0000"/>
                </a:solidFill>
                <a:effectLst/>
                <a:latin typeface="微软雅黑" panose="020B0503020204020204" pitchFamily="34" charset="-122"/>
                <a:ea typeface="微软雅黑" panose="020B0503020204020204" pitchFamily="34" charset="-122"/>
              </a:rPr>
              <a:t>L</a:t>
            </a:r>
            <a:r>
              <a:rPr lang="en-US" altLang="ko-KR" b="0" i="0" dirty="0">
                <a:solidFill>
                  <a:srgbClr val="FF0000"/>
                </a:solidFill>
                <a:effectLst/>
                <a:latin typeface="微软雅黑" panose="020B0503020204020204" pitchFamily="34" charset="-122"/>
                <a:ea typeface="微软雅黑" panose="020B0503020204020204" pitchFamily="34" charset="-122"/>
              </a:rPr>
              <a:t>ocation </a:t>
            </a:r>
            <a:r>
              <a:rPr lang="en-US" altLang="zh-CN" dirty="0">
                <a:solidFill>
                  <a:srgbClr val="FF0000"/>
                </a:solidFill>
                <a:latin typeface="微软雅黑" panose="020B0503020204020204" pitchFamily="34" charset="-122"/>
                <a:ea typeface="微软雅黑" panose="020B0503020204020204" pitchFamily="34" charset="-122"/>
              </a:rPr>
              <a:t>F</a:t>
            </a:r>
            <a:r>
              <a:rPr lang="en-US" altLang="ko-KR" b="0" i="0" dirty="0">
                <a:solidFill>
                  <a:srgbClr val="FF0000"/>
                </a:solidFill>
                <a:effectLst/>
                <a:latin typeface="微软雅黑" panose="020B0503020204020204" pitchFamily="34" charset="-122"/>
                <a:ea typeface="微软雅黑" panose="020B0503020204020204" pitchFamily="34" charset="-122"/>
              </a:rPr>
              <a:t>unction</a:t>
            </a:r>
            <a:r>
              <a:rPr lang="en-US" altLang="ko-KR"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是一种广泛使用的次模函数，用于评估项目子集的多样性</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r>
              <a:rPr lang="zh-CN" altLang="en-US" dirty="0">
                <a:solidFill>
                  <a:srgbClr val="000000"/>
                </a:solidFill>
                <a:latin typeface="微软雅黑" panose="020B0503020204020204" pitchFamily="34" charset="-122"/>
                <a:ea typeface="微软雅黑" panose="020B0503020204020204" pitchFamily="34" charset="-122"/>
              </a:rPr>
              <a:t>具体流程：</a:t>
            </a:r>
            <a:r>
              <a:rPr lang="zh-CN" altLang="en-US" b="0" i="0" dirty="0">
                <a:solidFill>
                  <a:srgbClr val="000000"/>
                </a:solidFill>
                <a:effectLst/>
                <a:latin typeface="微软雅黑" panose="020B0503020204020204" pitchFamily="34" charset="-122"/>
                <a:ea typeface="微软雅黑" panose="020B0503020204020204" pitchFamily="34" charset="-122"/>
              </a:rPr>
              <a:t>首先识别所选子集 </a:t>
            </a:r>
            <a:r>
              <a:rPr lang="en-US" altLang="zh-CN" b="0" i="0" dirty="0">
                <a:solidFill>
                  <a:srgbClr val="000000"/>
                </a:solidFill>
                <a:effectLst/>
                <a:latin typeface="微软雅黑" panose="020B0503020204020204" pitchFamily="34" charset="-122"/>
                <a:ea typeface="微软雅黑" panose="020B0503020204020204" pitchFamily="34" charset="-122"/>
              </a:rPr>
              <a:t>Su </a:t>
            </a:r>
            <a:r>
              <a:rPr lang="zh-CN" altLang="en-US" b="0" i="0" dirty="0">
                <a:solidFill>
                  <a:srgbClr val="000000"/>
                </a:solidFill>
                <a:effectLst/>
                <a:latin typeface="微软雅黑" panose="020B0503020204020204" pitchFamily="34" charset="-122"/>
                <a:ea typeface="微软雅黑" panose="020B0503020204020204" pitchFamily="34" charset="-122"/>
              </a:rPr>
              <a:t>中与基础集合中的每个项目 </a:t>
            </a:r>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最相似的项目，然后对相似度值求和</a:t>
            </a:r>
            <a:endParaRPr lang="zh-CN" altLang="en-US" dirty="0"/>
          </a:p>
        </p:txBody>
      </p:sp>
      <p:sp>
        <p:nvSpPr>
          <p:cNvPr id="5" name="文本框 4">
            <a:extLst>
              <a:ext uri="{FF2B5EF4-FFF2-40B4-BE49-F238E27FC236}">
                <a16:creationId xmlns:a16="http://schemas.microsoft.com/office/drawing/2014/main" id="{5DF436B5-97F4-2DB0-5D63-FD9961A5DFE6}"/>
              </a:ext>
            </a:extLst>
          </p:cNvPr>
          <p:cNvSpPr txBox="1"/>
          <p:nvPr/>
        </p:nvSpPr>
        <p:spPr>
          <a:xfrm>
            <a:off x="899165" y="3899228"/>
            <a:ext cx="7231872" cy="923330"/>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直观上，具有高函数值的子集表示对于 </a:t>
            </a:r>
            <a:r>
              <a:rPr lang="en-US" altLang="zh-CN" b="0" i="0" dirty="0">
                <a:solidFill>
                  <a:srgbClr val="000000"/>
                </a:solidFill>
                <a:effectLst/>
                <a:latin typeface="微软雅黑" panose="020B0503020204020204" pitchFamily="34" charset="-122"/>
                <a:ea typeface="微软雅黑" panose="020B0503020204020204" pitchFamily="34" charset="-122"/>
              </a:rPr>
              <a:t>Ground </a:t>
            </a:r>
            <a:r>
              <a:rPr lang="en-US" altLang="zh-CN" dirty="0">
                <a:solidFill>
                  <a:srgbClr val="000000"/>
                </a:solidFill>
                <a:latin typeface="微软雅黑" panose="020B0503020204020204" pitchFamily="34" charset="-122"/>
                <a:ea typeface="微软雅黑" panose="020B0503020204020204" pitchFamily="34" charset="-122"/>
              </a:rPr>
              <a:t>S</a:t>
            </a:r>
            <a:r>
              <a:rPr lang="en-US" altLang="zh-CN" b="0" i="0" dirty="0">
                <a:solidFill>
                  <a:srgbClr val="000000"/>
                </a:solidFill>
                <a:effectLst/>
                <a:latin typeface="微软雅黑" panose="020B0503020204020204" pitchFamily="34" charset="-122"/>
                <a:ea typeface="微软雅黑" panose="020B0503020204020204" pitchFamily="34" charset="-122"/>
              </a:rPr>
              <a:t>et </a:t>
            </a:r>
            <a:r>
              <a:rPr lang="zh-CN" altLang="en-US" b="0" i="0" dirty="0">
                <a:solidFill>
                  <a:srgbClr val="000000"/>
                </a:solidFill>
                <a:effectLst/>
                <a:latin typeface="微软雅黑" panose="020B0503020204020204" pitchFamily="34" charset="-122"/>
                <a:ea typeface="微软雅黑" panose="020B0503020204020204" pitchFamily="34" charset="-122"/>
              </a:rPr>
              <a:t>中的每个项目，在所选子集中存在相似的项目，或者换句话说，所选子集非常多样化并且代表 </a:t>
            </a:r>
            <a:r>
              <a:rPr lang="en-US" altLang="zh-CN" b="0" i="0" dirty="0">
                <a:solidFill>
                  <a:srgbClr val="000000"/>
                </a:solidFill>
                <a:effectLst/>
                <a:latin typeface="微软雅黑" panose="020B0503020204020204" pitchFamily="34" charset="-122"/>
                <a:ea typeface="微软雅黑" panose="020B0503020204020204" pitchFamily="34" charset="-122"/>
              </a:rPr>
              <a:t>Ground </a:t>
            </a:r>
            <a:r>
              <a:rPr lang="en-US" altLang="zh-CN" dirty="0">
                <a:solidFill>
                  <a:srgbClr val="000000"/>
                </a:solidFill>
                <a:latin typeface="微软雅黑" panose="020B0503020204020204" pitchFamily="34" charset="-122"/>
                <a:ea typeface="微软雅黑" panose="020B0503020204020204" pitchFamily="34" charset="-122"/>
              </a:rPr>
              <a:t>S</a:t>
            </a:r>
            <a:r>
              <a:rPr lang="en-US" altLang="zh-CN" b="0" i="0" dirty="0">
                <a:solidFill>
                  <a:srgbClr val="000000"/>
                </a:solidFill>
                <a:effectLst/>
                <a:latin typeface="微软雅黑" panose="020B0503020204020204" pitchFamily="34" charset="-122"/>
                <a:ea typeface="微软雅黑" panose="020B0503020204020204" pitchFamily="34" charset="-122"/>
              </a:rPr>
              <a:t>et </a:t>
            </a:r>
            <a:endParaRPr lang="zh-CN" altLang="en-US" dirty="0"/>
          </a:p>
        </p:txBody>
      </p:sp>
    </p:spTree>
    <p:extLst>
      <p:ext uri="{BB962C8B-B14F-4D97-AF65-F5344CB8AC3E}">
        <p14:creationId xmlns:p14="http://schemas.microsoft.com/office/powerpoint/2010/main" val="3634265074"/>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333758" y="1028320"/>
            <a:ext cx="4294031" cy="481094"/>
          </a:xfrm>
          <a:prstGeom prst="rect">
            <a:avLst/>
          </a:prstGeom>
          <a:noFill/>
        </p:spPr>
        <p:txBody>
          <a:bodyPr wrap="square" rtlCol="0">
            <a:spAutoFit/>
          </a:bodyPr>
          <a:lstStyle/>
          <a:p>
            <a:pPr>
              <a:lnSpc>
                <a:spcPct val="120000"/>
              </a:lnSpc>
            </a:pPr>
            <a:r>
              <a:rPr lang="zh-CN" altLang="en-US" sz="2300" b="1" dirty="0">
                <a:solidFill>
                  <a:srgbClr val="DDDDDD">
                    <a:lumMod val="25000"/>
                  </a:srgbClr>
                </a:solidFill>
                <a:latin typeface="微软雅黑" panose="020B0503020204020204" pitchFamily="34" charset="-122"/>
                <a:ea typeface="微软雅黑" panose="020B0503020204020204" pitchFamily="34" charset="-122"/>
              </a:rPr>
              <a:t>次模邻居选择</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E1FC5D94-E02E-42AC-D165-CE561C01BD67}"/>
              </a:ext>
            </a:extLst>
          </p:cNvPr>
          <p:cNvPicPr>
            <a:picLocks noChangeAspect="1"/>
          </p:cNvPicPr>
          <p:nvPr/>
        </p:nvPicPr>
        <p:blipFill>
          <a:blip r:embed="rId2"/>
          <a:stretch>
            <a:fillRect/>
          </a:stretch>
        </p:blipFill>
        <p:spPr>
          <a:xfrm>
            <a:off x="1780170" y="1491687"/>
            <a:ext cx="5695238" cy="904762"/>
          </a:xfrm>
          <a:prstGeom prst="rect">
            <a:avLst/>
          </a:prstGeom>
        </p:spPr>
      </p:pic>
      <p:sp>
        <p:nvSpPr>
          <p:cNvPr id="11" name="文本框 10">
            <a:extLst>
              <a:ext uri="{FF2B5EF4-FFF2-40B4-BE49-F238E27FC236}">
                <a16:creationId xmlns:a16="http://schemas.microsoft.com/office/drawing/2014/main" id="{F9F55312-7275-BCD9-7EED-1DBF38BF6B9C}"/>
              </a:ext>
            </a:extLst>
          </p:cNvPr>
          <p:cNvSpPr txBox="1"/>
          <p:nvPr/>
        </p:nvSpPr>
        <p:spPr>
          <a:xfrm>
            <a:off x="1925558" y="2396449"/>
            <a:ext cx="4572000" cy="369332"/>
          </a:xfrm>
          <a:prstGeom prst="rect">
            <a:avLst/>
          </a:prstGeom>
          <a:noFill/>
        </p:spPr>
        <p:txBody>
          <a:bodyPr wrap="square">
            <a:spAutoFit/>
          </a:bodyPr>
          <a:lstStyle/>
          <a:p>
            <a:r>
              <a:rPr lang="en-US" altLang="ko-KR" b="0" i="0" dirty="0">
                <a:solidFill>
                  <a:srgbClr val="000000"/>
                </a:solidFill>
                <a:effectLst/>
                <a:latin typeface="微软雅黑" panose="020B0503020204020204" pitchFamily="34" charset="-122"/>
                <a:ea typeface="微软雅黑" panose="020B0503020204020204" pitchFamily="34" charset="-122"/>
              </a:rPr>
              <a:t>S</a:t>
            </a:r>
            <a:r>
              <a:rPr lang="en-US" altLang="zh-CN" dirty="0">
                <a:solidFill>
                  <a:srgbClr val="000000"/>
                </a:solidFill>
                <a:latin typeface="微软雅黑" panose="020B0503020204020204" pitchFamily="34" charset="-122"/>
                <a:ea typeface="微软雅黑" panose="020B0503020204020204" pitchFamily="34" charset="-122"/>
              </a:rPr>
              <a:t>u</a:t>
            </a:r>
            <a:r>
              <a:rPr lang="ko-KR" altLang="en-US" b="0" i="0" dirty="0">
                <a:solidFill>
                  <a:srgbClr val="000000"/>
                </a:solidFill>
                <a:effectLst/>
                <a:latin typeface="微软雅黑" panose="020B0503020204020204" pitchFamily="34" charset="-122"/>
                <a:ea typeface="微软雅黑" panose="020B0503020204020204" pitchFamily="34" charset="-122"/>
              </a:rPr>
              <a:t> 是用户 </a:t>
            </a:r>
            <a:r>
              <a:rPr lang="en-US" altLang="zh-CN" b="0" i="0" dirty="0">
                <a:solidFill>
                  <a:srgbClr val="000000"/>
                </a:solidFill>
                <a:effectLst/>
                <a:latin typeface="微软雅黑" panose="020B0503020204020204" pitchFamily="34" charset="-122"/>
                <a:ea typeface="微软雅黑" panose="020B0503020204020204" pitchFamily="34" charset="-122"/>
              </a:rPr>
              <a:t>u</a:t>
            </a:r>
            <a:r>
              <a:rPr lang="ko-KR" altLang="en-US" b="0" i="0" dirty="0">
                <a:solidFill>
                  <a:srgbClr val="000000"/>
                </a:solidFill>
                <a:effectLst/>
                <a:latin typeface="微软雅黑" panose="020B0503020204020204" pitchFamily="34" charset="-122"/>
                <a:ea typeface="微软雅黑" panose="020B0503020204020204" pitchFamily="34" charset="-122"/>
              </a:rPr>
              <a:t> 的</a:t>
            </a:r>
            <a:r>
              <a:rPr lang="zh-CN" altLang="en-US" b="0" i="0" dirty="0">
                <a:solidFill>
                  <a:srgbClr val="000000"/>
                </a:solidFill>
                <a:effectLst/>
                <a:latin typeface="微软雅黑" panose="020B0503020204020204" pitchFamily="34" charset="-122"/>
                <a:ea typeface="微软雅黑" panose="020B0503020204020204" pitchFamily="34" charset="-122"/>
              </a:rPr>
              <a:t>所</a:t>
            </a:r>
            <a:r>
              <a:rPr lang="ko-KR" altLang="en-US" b="0" i="0" dirty="0">
                <a:solidFill>
                  <a:srgbClr val="000000"/>
                </a:solidFill>
                <a:effectLst/>
                <a:latin typeface="微软雅黑" panose="020B0503020204020204" pitchFamily="34" charset="-122"/>
                <a:ea typeface="微软雅黑" panose="020B0503020204020204" pitchFamily="34" charset="-122"/>
              </a:rPr>
              <a:t>选定邻居子集</a:t>
            </a:r>
            <a:endParaRPr lang="zh-CN" altLang="en-US" dirty="0"/>
          </a:p>
        </p:txBody>
      </p:sp>
      <p:pic>
        <p:nvPicPr>
          <p:cNvPr id="13" name="图片 12">
            <a:extLst>
              <a:ext uri="{FF2B5EF4-FFF2-40B4-BE49-F238E27FC236}">
                <a16:creationId xmlns:a16="http://schemas.microsoft.com/office/drawing/2014/main" id="{4276E9C2-ACA9-F381-B0E1-A6D0756398F1}"/>
              </a:ext>
            </a:extLst>
          </p:cNvPr>
          <p:cNvPicPr>
            <a:picLocks noChangeAspect="1"/>
          </p:cNvPicPr>
          <p:nvPr/>
        </p:nvPicPr>
        <p:blipFill>
          <a:blip r:embed="rId3"/>
          <a:stretch>
            <a:fillRect/>
          </a:stretch>
        </p:blipFill>
        <p:spPr>
          <a:xfrm>
            <a:off x="1733905" y="2836365"/>
            <a:ext cx="5676190" cy="866667"/>
          </a:xfrm>
          <a:prstGeom prst="rect">
            <a:avLst/>
          </a:prstGeom>
        </p:spPr>
      </p:pic>
      <p:sp>
        <p:nvSpPr>
          <p:cNvPr id="16" name="文本框 15">
            <a:extLst>
              <a:ext uri="{FF2B5EF4-FFF2-40B4-BE49-F238E27FC236}">
                <a16:creationId xmlns:a16="http://schemas.microsoft.com/office/drawing/2014/main" id="{D55B80DE-30FC-7329-6446-916980EFA400}"/>
              </a:ext>
            </a:extLst>
          </p:cNvPr>
          <p:cNvSpPr txBox="1"/>
          <p:nvPr/>
        </p:nvSpPr>
        <p:spPr>
          <a:xfrm>
            <a:off x="899165" y="3728256"/>
            <a:ext cx="7197915" cy="646331"/>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存在一个限制，即 </a:t>
            </a:r>
            <a:r>
              <a:rPr lang="en-US" altLang="zh-CN" b="0" i="0" dirty="0">
                <a:solidFill>
                  <a:srgbClr val="000000"/>
                </a:solidFill>
                <a:effectLst/>
                <a:latin typeface="微软雅黑" panose="020B0503020204020204" pitchFamily="34" charset="-122"/>
                <a:ea typeface="微软雅黑" panose="020B0503020204020204" pitchFamily="34" charset="-122"/>
              </a:rPr>
              <a:t>|Su| </a:t>
            </a:r>
            <a:r>
              <a:rPr lang="zh-CN" altLang="en-US" b="0" i="0" dirty="0">
                <a:solidFill>
                  <a:srgbClr val="000000"/>
                </a:solidFill>
                <a:effectLst/>
                <a:latin typeface="微软雅黑" panose="020B0503020204020204" pitchFamily="34" charset="-122"/>
                <a:ea typeface="微软雅黑" panose="020B0503020204020204" pitchFamily="34" charset="-122"/>
              </a:rPr>
              <a:t>应该小于某个</a:t>
            </a:r>
            <a:r>
              <a:rPr lang="en-US" altLang="zh-CN" b="0" i="0" dirty="0">
                <a:solidFill>
                  <a:srgbClr val="000000"/>
                </a:solidFill>
                <a:effectLst/>
                <a:latin typeface="微软雅黑" panose="020B0503020204020204" pitchFamily="34" charset="-122"/>
                <a:ea typeface="微软雅黑" panose="020B0503020204020204" pitchFamily="34" charset="-122"/>
              </a:rPr>
              <a:t>k</a:t>
            </a:r>
            <a:r>
              <a:rPr lang="zh-CN" altLang="en-US" b="0" i="0" dirty="0">
                <a:solidFill>
                  <a:srgbClr val="000000"/>
                </a:solidFill>
                <a:effectLst/>
                <a:latin typeface="微软雅黑" panose="020B0503020204020204" pitchFamily="34" charset="-122"/>
                <a:ea typeface="微软雅黑" panose="020B0503020204020204" pitchFamily="34" charset="-122"/>
              </a:rPr>
              <a:t>值</a:t>
            </a:r>
            <a:r>
              <a:rPr lang="zh-CN" altLang="en-US" dirty="0">
                <a:solidFill>
                  <a:srgbClr val="000000"/>
                </a:solidFill>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在基数约束下最大化次模函数是 </a:t>
            </a:r>
            <a:r>
              <a:rPr lang="en-US" altLang="zh-CN" b="0" i="0" dirty="0">
                <a:solidFill>
                  <a:srgbClr val="000000"/>
                </a:solidFill>
                <a:effectLst/>
                <a:latin typeface="微软雅黑" panose="020B0503020204020204" pitchFamily="34" charset="-122"/>
                <a:ea typeface="微软雅黑" panose="020B0503020204020204" pitchFamily="34" charset="-122"/>
              </a:rPr>
              <a:t>NP-hard</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ko-KR" altLang="en-US" b="0" i="0" dirty="0">
                <a:solidFill>
                  <a:srgbClr val="000000"/>
                </a:solidFill>
                <a:effectLst/>
                <a:latin typeface="微软雅黑" panose="020B0503020204020204" pitchFamily="34" charset="-122"/>
                <a:ea typeface="微软雅黑" panose="020B0503020204020204" pitchFamily="34" charset="-122"/>
              </a:rPr>
              <a:t>但它可以用贪心算法约束的 </a:t>
            </a:r>
            <a:r>
              <a:rPr lang="en-US" altLang="ko-KR" b="0" i="0" dirty="0">
                <a:solidFill>
                  <a:srgbClr val="000000"/>
                </a:solidFill>
                <a:effectLst/>
                <a:latin typeface="微软雅黑" panose="020B0503020204020204" pitchFamily="34" charset="-122"/>
                <a:ea typeface="微软雅黑" panose="020B0503020204020204" pitchFamily="34" charset="-122"/>
              </a:rPr>
              <a:t>1−</a:t>
            </a:r>
            <a:r>
              <a:rPr lang="en-US" altLang="zh-CN" dirty="0">
                <a:solidFill>
                  <a:srgbClr val="000000"/>
                </a:solidFill>
                <a:latin typeface="微软雅黑" panose="020B0503020204020204" pitchFamily="34" charset="-122"/>
                <a:ea typeface="微软雅黑" panose="020B0503020204020204" pitchFamily="34" charset="-122"/>
              </a:rPr>
              <a:t>e^(</a:t>
            </a:r>
            <a:r>
              <a:rPr lang="ko-KR" altLang="en-US" b="0" i="0" dirty="0">
                <a:solidFill>
                  <a:srgbClr val="000000"/>
                </a:solidFill>
                <a:effectLst/>
                <a:latin typeface="微软雅黑" panose="020B0503020204020204" pitchFamily="34" charset="-122"/>
                <a:ea typeface="微软雅黑" panose="020B0503020204020204" pitchFamily="34" charset="-122"/>
              </a:rPr>
              <a:t>−</a:t>
            </a:r>
            <a:r>
              <a:rPr lang="en-US" altLang="ko-KR" b="0" i="0" dirty="0">
                <a:solidFill>
                  <a:srgbClr val="000000"/>
                </a:solidFill>
                <a:effectLst/>
                <a:latin typeface="微软雅黑" panose="020B0503020204020204" pitchFamily="34" charset="-122"/>
                <a:ea typeface="微软雅黑" panose="020B0503020204020204" pitchFamily="34" charset="-122"/>
              </a:rPr>
              <a:t>1) </a:t>
            </a:r>
            <a:r>
              <a:rPr lang="ko-KR" altLang="en-US" b="0" i="0" dirty="0">
                <a:solidFill>
                  <a:srgbClr val="000000"/>
                </a:solidFill>
                <a:effectLst/>
                <a:latin typeface="微软雅黑" panose="020B0503020204020204" pitchFamily="34" charset="-122"/>
                <a:ea typeface="微软雅黑" panose="020B0503020204020204" pitchFamily="34" charset="-122"/>
              </a:rPr>
              <a:t>近似求解</a:t>
            </a:r>
            <a:endParaRPr lang="zh-CN" altLang="en-US" dirty="0"/>
          </a:p>
        </p:txBody>
      </p:sp>
      <p:pic>
        <p:nvPicPr>
          <p:cNvPr id="18" name="图片 17">
            <a:extLst>
              <a:ext uri="{FF2B5EF4-FFF2-40B4-BE49-F238E27FC236}">
                <a16:creationId xmlns:a16="http://schemas.microsoft.com/office/drawing/2014/main" id="{AA74F350-33DC-74B2-420A-6404FF535490}"/>
              </a:ext>
            </a:extLst>
          </p:cNvPr>
          <p:cNvPicPr>
            <a:picLocks noChangeAspect="1"/>
          </p:cNvPicPr>
          <p:nvPr/>
        </p:nvPicPr>
        <p:blipFill>
          <a:blip r:embed="rId4"/>
          <a:stretch>
            <a:fillRect/>
          </a:stretch>
        </p:blipFill>
        <p:spPr>
          <a:xfrm>
            <a:off x="1755257" y="4524868"/>
            <a:ext cx="1028571" cy="380952"/>
          </a:xfrm>
          <a:prstGeom prst="rect">
            <a:avLst/>
          </a:prstGeom>
        </p:spPr>
      </p:pic>
      <p:pic>
        <p:nvPicPr>
          <p:cNvPr id="20" name="图片 19">
            <a:extLst>
              <a:ext uri="{FF2B5EF4-FFF2-40B4-BE49-F238E27FC236}">
                <a16:creationId xmlns:a16="http://schemas.microsoft.com/office/drawing/2014/main" id="{47E7267C-0E6B-B63E-8657-E70D4207BBCE}"/>
              </a:ext>
            </a:extLst>
          </p:cNvPr>
          <p:cNvPicPr>
            <a:picLocks noChangeAspect="1"/>
          </p:cNvPicPr>
          <p:nvPr/>
        </p:nvPicPr>
        <p:blipFill>
          <a:blip r:embed="rId5"/>
          <a:stretch>
            <a:fillRect/>
          </a:stretch>
        </p:blipFill>
        <p:spPr>
          <a:xfrm>
            <a:off x="1702875" y="4963693"/>
            <a:ext cx="1133333" cy="476190"/>
          </a:xfrm>
          <a:prstGeom prst="rect">
            <a:avLst/>
          </a:prstGeom>
        </p:spPr>
      </p:pic>
      <p:pic>
        <p:nvPicPr>
          <p:cNvPr id="22" name="图片 21">
            <a:extLst>
              <a:ext uri="{FF2B5EF4-FFF2-40B4-BE49-F238E27FC236}">
                <a16:creationId xmlns:a16="http://schemas.microsoft.com/office/drawing/2014/main" id="{98A4815A-967F-B1F0-CB57-E5E2574719B1}"/>
              </a:ext>
            </a:extLst>
          </p:cNvPr>
          <p:cNvPicPr>
            <a:picLocks noChangeAspect="1"/>
          </p:cNvPicPr>
          <p:nvPr/>
        </p:nvPicPr>
        <p:blipFill>
          <a:blip r:embed="rId6"/>
          <a:stretch>
            <a:fillRect/>
          </a:stretch>
        </p:blipFill>
        <p:spPr>
          <a:xfrm>
            <a:off x="3284891" y="4490078"/>
            <a:ext cx="4733063" cy="949805"/>
          </a:xfrm>
          <a:prstGeom prst="rect">
            <a:avLst/>
          </a:prstGeom>
        </p:spPr>
      </p:pic>
      <p:sp>
        <p:nvSpPr>
          <p:cNvPr id="24" name="文本框 23">
            <a:extLst>
              <a:ext uri="{FF2B5EF4-FFF2-40B4-BE49-F238E27FC236}">
                <a16:creationId xmlns:a16="http://schemas.microsoft.com/office/drawing/2014/main" id="{C7CD57B7-3077-FABD-D84F-476D7DD366C3}"/>
              </a:ext>
            </a:extLst>
          </p:cNvPr>
          <p:cNvSpPr txBox="1"/>
          <p:nvPr/>
        </p:nvSpPr>
        <p:spPr>
          <a:xfrm>
            <a:off x="899165" y="5590163"/>
            <a:ext cx="7425028" cy="646331"/>
          </a:xfrm>
          <a:prstGeom prst="rect">
            <a:avLst/>
          </a:prstGeom>
          <a:noFill/>
        </p:spPr>
        <p:txBody>
          <a:bodyPr wrap="square">
            <a:spAutoFit/>
          </a:bodyPr>
          <a:lstStyle/>
          <a:p>
            <a:r>
              <a:rPr lang="ko-KR" altLang="en-US" b="0" i="0" dirty="0">
                <a:solidFill>
                  <a:srgbClr val="000000"/>
                </a:solidFill>
                <a:effectLst/>
                <a:latin typeface="微软雅黑" panose="020B0503020204020204" pitchFamily="34" charset="-122"/>
                <a:ea typeface="微软雅黑" panose="020B0503020204020204" pitchFamily="34" charset="-122"/>
              </a:rPr>
              <a:t>经过贪心邻居选择的푘步，可以得到每个用户的多样化邻居子集。然后该子集用于聚合</a:t>
            </a:r>
            <a:endParaRPr lang="zh-CN" altLang="en-US" dirty="0"/>
          </a:p>
        </p:txBody>
      </p:sp>
    </p:spTree>
    <p:extLst>
      <p:ext uri="{BB962C8B-B14F-4D97-AF65-F5344CB8AC3E}">
        <p14:creationId xmlns:p14="http://schemas.microsoft.com/office/powerpoint/2010/main" val="238891549"/>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333758" y="1028320"/>
            <a:ext cx="4294031" cy="497957"/>
          </a:xfrm>
          <a:prstGeom prst="rect">
            <a:avLst/>
          </a:prstGeom>
          <a:noFill/>
        </p:spPr>
        <p:txBody>
          <a:bodyPr wrap="square" rtlCol="0">
            <a:spAutoFit/>
          </a:bodyPr>
          <a:lstStyle/>
          <a:p>
            <a:pPr>
              <a:lnSpc>
                <a:spcPct val="120000"/>
              </a:lnSpc>
            </a:pPr>
            <a:r>
              <a:rPr lang="zh-CN" altLang="en-US" sz="2300" b="1" i="0" dirty="0">
                <a:solidFill>
                  <a:srgbClr val="000000"/>
                </a:solidFill>
                <a:effectLst/>
                <a:latin typeface="微软雅黑" panose="020B0503020204020204" pitchFamily="34" charset="-122"/>
                <a:ea typeface="微软雅黑" panose="020B0503020204020204" pitchFamily="34" charset="-122"/>
              </a:rPr>
              <a:t>注意力层</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F01A0E06-DA1F-8D81-3A93-B1111D42D924}"/>
              </a:ext>
            </a:extLst>
          </p:cNvPr>
          <p:cNvPicPr>
            <a:picLocks noChangeAspect="1"/>
          </p:cNvPicPr>
          <p:nvPr/>
        </p:nvPicPr>
        <p:blipFill>
          <a:blip r:embed="rId2"/>
          <a:stretch>
            <a:fillRect/>
          </a:stretch>
        </p:blipFill>
        <p:spPr>
          <a:xfrm>
            <a:off x="619508" y="2201711"/>
            <a:ext cx="3317781" cy="2269305"/>
          </a:xfrm>
          <a:prstGeom prst="rect">
            <a:avLst/>
          </a:prstGeom>
        </p:spPr>
      </p:pic>
      <p:pic>
        <p:nvPicPr>
          <p:cNvPr id="17" name="图片 16">
            <a:extLst>
              <a:ext uri="{FF2B5EF4-FFF2-40B4-BE49-F238E27FC236}">
                <a16:creationId xmlns:a16="http://schemas.microsoft.com/office/drawing/2014/main" id="{B1AF9E09-C514-6939-CB97-1E613C1E6DA3}"/>
              </a:ext>
            </a:extLst>
          </p:cNvPr>
          <p:cNvPicPr>
            <a:picLocks noChangeAspect="1"/>
          </p:cNvPicPr>
          <p:nvPr/>
        </p:nvPicPr>
        <p:blipFill>
          <a:blip r:embed="rId3"/>
          <a:stretch>
            <a:fillRect/>
          </a:stretch>
        </p:blipFill>
        <p:spPr>
          <a:xfrm>
            <a:off x="3937289" y="1759608"/>
            <a:ext cx="4128429" cy="631334"/>
          </a:xfrm>
          <a:prstGeom prst="rect">
            <a:avLst/>
          </a:prstGeom>
        </p:spPr>
      </p:pic>
      <p:pic>
        <p:nvPicPr>
          <p:cNvPr id="21" name="图片 20">
            <a:extLst>
              <a:ext uri="{FF2B5EF4-FFF2-40B4-BE49-F238E27FC236}">
                <a16:creationId xmlns:a16="http://schemas.microsoft.com/office/drawing/2014/main" id="{5FE8986E-3725-27C5-5FAC-BEFA9AEE0D93}"/>
              </a:ext>
            </a:extLst>
          </p:cNvPr>
          <p:cNvPicPr>
            <a:picLocks noChangeAspect="1"/>
          </p:cNvPicPr>
          <p:nvPr/>
        </p:nvPicPr>
        <p:blipFill>
          <a:blip r:embed="rId4"/>
          <a:stretch>
            <a:fillRect/>
          </a:stretch>
        </p:blipFill>
        <p:spPr>
          <a:xfrm>
            <a:off x="3937289" y="2759010"/>
            <a:ext cx="4128429" cy="754506"/>
          </a:xfrm>
          <a:prstGeom prst="rect">
            <a:avLst/>
          </a:prstGeom>
        </p:spPr>
      </p:pic>
      <p:sp>
        <p:nvSpPr>
          <p:cNvPr id="25" name="文本框 24">
            <a:extLst>
              <a:ext uri="{FF2B5EF4-FFF2-40B4-BE49-F238E27FC236}">
                <a16:creationId xmlns:a16="http://schemas.microsoft.com/office/drawing/2014/main" id="{AB8F80D6-B53A-F1DE-9A8B-C4021D136786}"/>
              </a:ext>
            </a:extLst>
          </p:cNvPr>
          <p:cNvSpPr txBox="1"/>
          <p:nvPr/>
        </p:nvSpPr>
        <p:spPr>
          <a:xfrm>
            <a:off x="3973168" y="4072498"/>
            <a:ext cx="4572000" cy="923330"/>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注意力机制可以为 </a:t>
            </a:r>
            <a:r>
              <a:rPr lang="en-US" altLang="zh-CN" b="0" i="0" dirty="0">
                <a:solidFill>
                  <a:srgbClr val="000000"/>
                </a:solidFill>
                <a:effectLst/>
                <a:latin typeface="微软雅黑" panose="020B0503020204020204" pitchFamily="34" charset="-122"/>
                <a:ea typeface="微软雅黑" panose="020B0503020204020204" pitchFamily="34" charset="-122"/>
              </a:rPr>
              <a:t>GNN </a:t>
            </a:r>
            <a:r>
              <a:rPr lang="zh-CN" altLang="en-US" b="0" i="0" dirty="0">
                <a:solidFill>
                  <a:srgbClr val="000000"/>
                </a:solidFill>
                <a:effectLst/>
                <a:latin typeface="微软雅黑" panose="020B0503020204020204" pitchFamily="34" charset="-122"/>
                <a:ea typeface="微软雅黑" panose="020B0503020204020204" pitchFamily="34" charset="-122"/>
              </a:rPr>
              <a:t>层学习不同的权重来优化损失函数，它可以有效缓解过度平滑问题</a:t>
            </a:r>
            <a:endParaRPr lang="zh-CN" altLang="en-US" dirty="0"/>
          </a:p>
        </p:txBody>
      </p:sp>
    </p:spTree>
    <p:extLst>
      <p:ext uri="{BB962C8B-B14F-4D97-AF65-F5344CB8AC3E}">
        <p14:creationId xmlns:p14="http://schemas.microsoft.com/office/powerpoint/2010/main" val="4169575272"/>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333758" y="1028320"/>
            <a:ext cx="4294031" cy="497957"/>
          </a:xfrm>
          <a:prstGeom prst="rect">
            <a:avLst/>
          </a:prstGeom>
          <a:noFill/>
        </p:spPr>
        <p:txBody>
          <a:bodyPr wrap="square" rtlCol="0">
            <a:spAutoFit/>
          </a:bodyPr>
          <a:lstStyle/>
          <a:p>
            <a:pPr>
              <a:lnSpc>
                <a:spcPct val="120000"/>
              </a:lnSpc>
            </a:pPr>
            <a:r>
              <a:rPr lang="zh-CN" altLang="en-US" sz="2300" b="1" i="0" dirty="0">
                <a:solidFill>
                  <a:srgbClr val="000000"/>
                </a:solidFill>
                <a:effectLst/>
                <a:latin typeface="微软雅黑" panose="020B0503020204020204" pitchFamily="34" charset="-122"/>
                <a:ea typeface="微软雅黑" panose="020B0503020204020204" pitchFamily="34" charset="-122"/>
              </a:rPr>
              <a:t>损失重新加权</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4E043213-0BDB-4708-3B75-94F3C6E5E4AD}"/>
              </a:ext>
            </a:extLst>
          </p:cNvPr>
          <p:cNvPicPr>
            <a:picLocks noChangeAspect="1"/>
          </p:cNvPicPr>
          <p:nvPr/>
        </p:nvPicPr>
        <p:blipFill>
          <a:blip r:embed="rId2"/>
          <a:stretch>
            <a:fillRect/>
          </a:stretch>
        </p:blipFill>
        <p:spPr>
          <a:xfrm>
            <a:off x="619508" y="1807005"/>
            <a:ext cx="4155880" cy="1563123"/>
          </a:xfrm>
          <a:prstGeom prst="rect">
            <a:avLst/>
          </a:prstGeom>
        </p:spPr>
      </p:pic>
      <p:sp>
        <p:nvSpPr>
          <p:cNvPr id="13" name="文本框 12">
            <a:extLst>
              <a:ext uri="{FF2B5EF4-FFF2-40B4-BE49-F238E27FC236}">
                <a16:creationId xmlns:a16="http://schemas.microsoft.com/office/drawing/2014/main" id="{3BFDB9AF-97A1-2BC7-E71E-C936A2F41173}"/>
              </a:ext>
            </a:extLst>
          </p:cNvPr>
          <p:cNvSpPr txBox="1"/>
          <p:nvPr/>
        </p:nvSpPr>
        <p:spPr>
          <a:xfrm>
            <a:off x="4906229" y="1738962"/>
            <a:ext cx="2970223" cy="1477328"/>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每个类别中的项目数量高度不平衡并遵循幂律</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长尾</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分布，导致少数类别包含最多的项目，而大多数类别仅包含有限数量的项目</a:t>
            </a:r>
            <a:endParaRPr lang="zh-CN" altLang="en-US" dirty="0"/>
          </a:p>
        </p:txBody>
      </p:sp>
      <p:sp>
        <p:nvSpPr>
          <p:cNvPr id="16" name="文本框 15">
            <a:extLst>
              <a:ext uri="{FF2B5EF4-FFF2-40B4-BE49-F238E27FC236}">
                <a16:creationId xmlns:a16="http://schemas.microsoft.com/office/drawing/2014/main" id="{ADAA087B-4C9A-A6F4-9C8F-B5CBDCC5A6B9}"/>
              </a:ext>
            </a:extLst>
          </p:cNvPr>
          <p:cNvSpPr txBox="1"/>
          <p:nvPr/>
        </p:nvSpPr>
        <p:spPr>
          <a:xfrm>
            <a:off x="4906229" y="3800263"/>
            <a:ext cx="4572000" cy="369332"/>
          </a:xfrm>
          <a:prstGeom prst="rect">
            <a:avLst/>
          </a:prstGeom>
          <a:noFill/>
        </p:spPr>
        <p:txBody>
          <a:bodyPr wrap="square">
            <a:spAutoFit/>
          </a:bodyPr>
          <a:lstStyle/>
          <a:p>
            <a:r>
              <a:rPr lang="zh-CN" altLang="en-US" dirty="0"/>
              <a:t>class-balanced loss </a:t>
            </a:r>
          </a:p>
        </p:txBody>
      </p:sp>
      <p:pic>
        <p:nvPicPr>
          <p:cNvPr id="19" name="图片 18">
            <a:extLst>
              <a:ext uri="{FF2B5EF4-FFF2-40B4-BE49-F238E27FC236}">
                <a16:creationId xmlns:a16="http://schemas.microsoft.com/office/drawing/2014/main" id="{AF6E36D7-C63B-99C2-42AD-3580B731E823}"/>
              </a:ext>
            </a:extLst>
          </p:cNvPr>
          <p:cNvPicPr>
            <a:picLocks noChangeAspect="1"/>
          </p:cNvPicPr>
          <p:nvPr/>
        </p:nvPicPr>
        <p:blipFill>
          <a:blip r:embed="rId3"/>
          <a:stretch>
            <a:fillRect/>
          </a:stretch>
        </p:blipFill>
        <p:spPr>
          <a:xfrm>
            <a:off x="619508" y="3650856"/>
            <a:ext cx="4046846" cy="668147"/>
          </a:xfrm>
          <a:prstGeom prst="rect">
            <a:avLst/>
          </a:prstGeom>
        </p:spPr>
      </p:pic>
      <p:sp>
        <p:nvSpPr>
          <p:cNvPr id="22" name="文本框 21">
            <a:extLst>
              <a:ext uri="{FF2B5EF4-FFF2-40B4-BE49-F238E27FC236}">
                <a16:creationId xmlns:a16="http://schemas.microsoft.com/office/drawing/2014/main" id="{DA273E07-74C8-67BB-D869-4BFD599483BB}"/>
              </a:ext>
            </a:extLst>
          </p:cNvPr>
          <p:cNvSpPr txBox="1"/>
          <p:nvPr/>
        </p:nvSpPr>
        <p:spPr>
          <a:xfrm>
            <a:off x="784520" y="4662741"/>
            <a:ext cx="7829759" cy="369332"/>
          </a:xfrm>
          <a:prstGeom prst="rect">
            <a:avLst/>
          </a:prstGeom>
          <a:noFill/>
        </p:spPr>
        <p:txBody>
          <a:bodyPr wrap="square">
            <a:spAutoFit/>
          </a:bodyPr>
          <a:lstStyle/>
          <a:p>
            <a:r>
              <a:rPr lang="ko-KR" altLang="en-US" b="0" i="0" dirty="0">
                <a:solidFill>
                  <a:srgbClr val="000000"/>
                </a:solidFill>
                <a:effectLst/>
                <a:latin typeface="微软雅黑" panose="020B0503020204020204" pitchFamily="34" charset="-122"/>
                <a:ea typeface="微软雅黑" panose="020B0503020204020204" pitchFamily="34" charset="-122"/>
              </a:rPr>
              <a:t>其中 </a:t>
            </a:r>
            <a:r>
              <a:rPr lang="en-US" altLang="zh-CN" b="0" i="0" dirty="0">
                <a:solidFill>
                  <a:srgbClr val="000000"/>
                </a:solidFill>
                <a:effectLst/>
                <a:latin typeface="微软雅黑" panose="020B0503020204020204" pitchFamily="34" charset="-122"/>
                <a:ea typeface="微软雅黑" panose="020B0503020204020204" pitchFamily="34" charset="-122"/>
              </a:rPr>
              <a:t>β </a:t>
            </a:r>
            <a:r>
              <a:rPr lang="ko-KR" altLang="en-US" b="0" i="0" dirty="0">
                <a:solidFill>
                  <a:srgbClr val="000000"/>
                </a:solidFill>
                <a:effectLst/>
                <a:latin typeface="微软雅黑" panose="020B0503020204020204" pitchFamily="34" charset="-122"/>
                <a:ea typeface="微软雅黑" panose="020B0503020204020204" pitchFamily="34" charset="-122"/>
              </a:rPr>
              <a:t>是决定权重的超参数</a:t>
            </a:r>
            <a:r>
              <a:rPr lang="zh-CN" altLang="en-US" dirty="0">
                <a:solidFill>
                  <a:srgbClr val="000000"/>
                </a:solidFill>
                <a:latin typeface="微软雅黑" panose="020B0503020204020204" pitchFamily="34" charset="-122"/>
                <a:ea typeface="微软雅黑" panose="020B0503020204020204" pitchFamily="34" charset="-122"/>
              </a:rPr>
              <a:t>，</a:t>
            </a:r>
            <a:r>
              <a:rPr lang="ko-KR" altLang="en-US" b="0" i="0" dirty="0">
                <a:solidFill>
                  <a:srgbClr val="000000"/>
                </a:solidFill>
                <a:effectLst/>
                <a:latin typeface="微软雅黑" panose="020B0503020204020204" pitchFamily="34" charset="-122"/>
                <a:ea typeface="微软雅黑" panose="020B0503020204020204" pitchFamily="34" charset="-122"/>
              </a:rPr>
              <a:t>较大的 </a:t>
            </a:r>
            <a:r>
              <a:rPr lang="en-US" altLang="zh-CN" b="0" i="0" dirty="0">
                <a:solidFill>
                  <a:srgbClr val="000000"/>
                </a:solidFill>
                <a:effectLst/>
                <a:latin typeface="微软雅黑" panose="020B0503020204020204" pitchFamily="34" charset="-122"/>
                <a:ea typeface="微软雅黑" panose="020B0503020204020204" pitchFamily="34" charset="-122"/>
              </a:rPr>
              <a:t>β</a:t>
            </a:r>
            <a:r>
              <a:rPr lang="ko-KR" altLang="en-US" b="0" i="0" dirty="0">
                <a:solidFill>
                  <a:srgbClr val="000000"/>
                </a:solidFill>
                <a:effectLst/>
                <a:latin typeface="微软雅黑" panose="020B0503020204020204" pitchFamily="34" charset="-122"/>
                <a:ea typeface="微软雅黑" panose="020B0503020204020204" pitchFamily="34" charset="-122"/>
              </a:rPr>
              <a:t>会进一步降低热门类别的权重</a:t>
            </a:r>
            <a:endParaRPr lang="zh-CN" altLang="en-US" dirty="0"/>
          </a:p>
        </p:txBody>
      </p:sp>
    </p:spTree>
    <p:extLst>
      <p:ext uri="{BB962C8B-B14F-4D97-AF65-F5344CB8AC3E}">
        <p14:creationId xmlns:p14="http://schemas.microsoft.com/office/powerpoint/2010/main" val="1606000317"/>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3</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、实验</a:t>
            </a:r>
          </a:p>
        </p:txBody>
      </p:sp>
      <p:sp>
        <p:nvSpPr>
          <p:cNvPr id="14" name="文本框 13"/>
          <p:cNvSpPr txBox="1"/>
          <p:nvPr/>
        </p:nvSpPr>
        <p:spPr>
          <a:xfrm>
            <a:off x="326037" y="1077428"/>
            <a:ext cx="4294031" cy="565604"/>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RQs</a:t>
            </a:r>
          </a:p>
        </p:txBody>
      </p:sp>
      <p:sp>
        <p:nvSpPr>
          <p:cNvPr id="3" name="文本框 2">
            <a:extLst>
              <a:ext uri="{FF2B5EF4-FFF2-40B4-BE49-F238E27FC236}">
                <a16:creationId xmlns:a16="http://schemas.microsoft.com/office/drawing/2014/main" id="{0A6FA23A-9300-106F-DB39-1322BE900385}"/>
              </a:ext>
            </a:extLst>
          </p:cNvPr>
          <p:cNvSpPr txBox="1"/>
          <p:nvPr/>
        </p:nvSpPr>
        <p:spPr>
          <a:xfrm>
            <a:off x="1120973" y="2358689"/>
            <a:ext cx="7367181" cy="2031325"/>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RQ1</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DGRec </a:t>
            </a:r>
            <a:r>
              <a:rPr lang="zh-CN" altLang="en-US" b="0" i="0" dirty="0">
                <a:solidFill>
                  <a:srgbClr val="000000"/>
                </a:solidFill>
                <a:effectLst/>
                <a:latin typeface="微软雅黑" panose="020B0503020204020204" pitchFamily="34" charset="-122"/>
                <a:ea typeface="微软雅黑" panose="020B0503020204020204" pitchFamily="34" charset="-122"/>
              </a:rPr>
              <a:t>在多样化推荐中是否优于现有方法</a:t>
            </a:r>
            <a:r>
              <a:rPr lang="zh-CN" altLang="en-US"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a:p>
            <a:br>
              <a:rPr lang="en-US" altLang="zh-CN" dirty="0">
                <a:solidFill>
                  <a:srgbClr val="000000"/>
                </a:solidFill>
                <a:latin typeface="微软雅黑" panose="020B0503020204020204" pitchFamily="34" charset="-122"/>
                <a:ea typeface="微软雅黑" panose="020B0503020204020204" pitchFamily="34" charset="-122"/>
              </a:rPr>
            </a:br>
            <a:r>
              <a:rPr lang="en-US" altLang="zh-CN" dirty="0">
                <a:solidFill>
                  <a:srgbClr val="000000"/>
                </a:solidFill>
                <a:latin typeface="微软雅黑" panose="020B0503020204020204" pitchFamily="34" charset="-122"/>
                <a:ea typeface="微软雅黑" panose="020B0503020204020204" pitchFamily="34" charset="-122"/>
              </a:rPr>
              <a:t>RQ2</a:t>
            </a:r>
            <a:r>
              <a:rPr lang="zh-CN" altLang="en-US" dirty="0">
                <a:solidFill>
                  <a:srgbClr val="000000"/>
                </a:solidFill>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超参数如何影响 </a:t>
            </a:r>
            <a:r>
              <a:rPr lang="en-US" altLang="zh-CN" b="0" i="0" dirty="0">
                <a:solidFill>
                  <a:srgbClr val="000000"/>
                </a:solidFill>
                <a:effectLst/>
                <a:latin typeface="微软雅黑" panose="020B0503020204020204" pitchFamily="34" charset="-122"/>
                <a:ea typeface="微软雅黑" panose="020B0503020204020204" pitchFamily="34" charset="-122"/>
              </a:rPr>
              <a:t>DGRec</a:t>
            </a:r>
            <a:r>
              <a:rPr lang="zh-CN" altLang="en-US" b="0" i="0" dirty="0">
                <a:solidFill>
                  <a:srgbClr val="000000"/>
                </a:solidFill>
                <a:effectLst/>
                <a:latin typeface="微软雅黑" panose="020B0503020204020204" pitchFamily="34" charset="-122"/>
                <a:ea typeface="微软雅黑" panose="020B0503020204020204" pitchFamily="34" charset="-122"/>
              </a:rPr>
              <a:t>，如何权衡 </a:t>
            </a:r>
            <a:r>
              <a:rPr lang="en-US" altLang="zh-CN" b="0" i="0" dirty="0">
                <a:solidFill>
                  <a:srgbClr val="000000"/>
                </a:solidFill>
                <a:effectLst/>
                <a:latin typeface="微软雅黑" panose="020B0503020204020204" pitchFamily="34" charset="-122"/>
                <a:ea typeface="微软雅黑" panose="020B0503020204020204" pitchFamily="34" charset="-122"/>
              </a:rPr>
              <a:t>DGRec </a:t>
            </a:r>
            <a:r>
              <a:rPr lang="zh-CN" altLang="en-US" b="0" i="0" dirty="0">
                <a:solidFill>
                  <a:srgbClr val="000000"/>
                </a:solidFill>
                <a:effectLst/>
                <a:latin typeface="微软雅黑" panose="020B0503020204020204" pitchFamily="34" charset="-122"/>
                <a:ea typeface="微软雅黑" panose="020B0503020204020204" pitchFamily="34" charset="-122"/>
              </a:rPr>
              <a:t>的准确性和多样性？</a:t>
            </a:r>
            <a:br>
              <a:rPr lang="en-US" altLang="zh-CN" b="0" i="0" dirty="0">
                <a:solidFill>
                  <a:srgbClr val="000000"/>
                </a:solidFill>
                <a:effectLst/>
                <a:latin typeface="微软雅黑" panose="020B0503020204020204" pitchFamily="34" charset="-122"/>
                <a:ea typeface="微软雅黑" panose="020B0503020204020204" pitchFamily="34" charset="-122"/>
              </a:rPr>
            </a:br>
            <a:br>
              <a:rPr lang="en-US" altLang="zh-CN" b="0" i="0" dirty="0">
                <a:solidFill>
                  <a:srgbClr val="000000"/>
                </a:solidFill>
                <a:effectLst/>
                <a:latin typeface="微软雅黑" panose="020B0503020204020204" pitchFamily="34" charset="-122"/>
                <a:ea typeface="微软雅黑" panose="020B0503020204020204" pitchFamily="34" charset="-122"/>
              </a:rPr>
            </a:br>
            <a:r>
              <a:rPr lang="en-US" altLang="zh-CN" b="0" i="0" dirty="0">
                <a:solidFill>
                  <a:srgbClr val="000000"/>
                </a:solidFill>
                <a:effectLst/>
                <a:latin typeface="微软雅黑" panose="020B0503020204020204" pitchFamily="34" charset="-122"/>
                <a:ea typeface="微软雅黑" panose="020B0503020204020204" pitchFamily="34" charset="-122"/>
              </a:rPr>
              <a:t>RQ3</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DGRec </a:t>
            </a:r>
            <a:r>
              <a:rPr lang="zh-CN" altLang="en-US" b="0" i="0" dirty="0">
                <a:solidFill>
                  <a:srgbClr val="000000"/>
                </a:solidFill>
                <a:effectLst/>
                <a:latin typeface="微软雅黑" panose="020B0503020204020204" pitchFamily="34" charset="-122"/>
                <a:ea typeface="微软雅黑" panose="020B0503020204020204" pitchFamily="34" charset="-122"/>
              </a:rPr>
              <a:t>中的三个组成部分是否是促进多元化所必需的？</a:t>
            </a:r>
            <a:br>
              <a:rPr lang="en-US" altLang="zh-CN" b="0" i="0" dirty="0">
                <a:solidFill>
                  <a:srgbClr val="000000"/>
                </a:solidFill>
                <a:effectLst/>
                <a:latin typeface="微软雅黑" panose="020B0503020204020204" pitchFamily="34" charset="-122"/>
                <a:ea typeface="微软雅黑" panose="020B0503020204020204" pitchFamily="34" charset="-122"/>
              </a:rPr>
            </a:br>
            <a:br>
              <a:rPr lang="en-US" altLang="zh-CN" b="0" i="0" dirty="0">
                <a:solidFill>
                  <a:srgbClr val="000000"/>
                </a:solidFill>
                <a:effectLst/>
                <a:latin typeface="微软雅黑" panose="020B0503020204020204" pitchFamily="34" charset="-122"/>
                <a:ea typeface="微软雅黑" panose="020B0503020204020204" pitchFamily="34" charset="-122"/>
              </a:rPr>
            </a:br>
            <a:r>
              <a:rPr lang="en-US" altLang="zh-CN" b="0" i="0" dirty="0">
                <a:solidFill>
                  <a:srgbClr val="000000"/>
                </a:solidFill>
                <a:effectLst/>
                <a:latin typeface="微软雅黑" panose="020B0503020204020204" pitchFamily="34" charset="-122"/>
                <a:ea typeface="微软雅黑" panose="020B0503020204020204" pitchFamily="34" charset="-122"/>
              </a:rPr>
              <a:t>RQ4</a:t>
            </a:r>
            <a:r>
              <a:rPr lang="zh-CN" altLang="en-US" b="0" i="0" dirty="0">
                <a:solidFill>
                  <a:srgbClr val="000000"/>
                </a:solidFill>
                <a:effectLst/>
                <a:latin typeface="微软雅黑" panose="020B0503020204020204" pitchFamily="34" charset="-122"/>
                <a:ea typeface="微软雅黑" panose="020B0503020204020204" pitchFamily="34" charset="-122"/>
              </a:rPr>
              <a:t>：不同次模函数的影响是什么？</a:t>
            </a:r>
            <a:endParaRPr lang="zh-CN" altLang="en-US" dirty="0"/>
          </a:p>
        </p:txBody>
      </p:sp>
    </p:spTree>
    <p:extLst>
      <p:ext uri="{BB962C8B-B14F-4D97-AF65-F5344CB8AC3E}">
        <p14:creationId xmlns:p14="http://schemas.microsoft.com/office/powerpoint/2010/main" val="2957863386"/>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dirty="0">
                <a:solidFill>
                  <a:srgbClr val="DDDDDD">
                    <a:lumMod val="25000"/>
                  </a:srgbClr>
                </a:solidFill>
                <a:latin typeface="微软雅黑" panose="020B0503020204020204" pitchFamily="34" charset="-122"/>
                <a:ea typeface="微软雅黑" panose="020B0503020204020204" pitchFamily="34" charset="-122"/>
              </a:rPr>
              <a:t>目录</a:t>
            </a:r>
          </a:p>
        </p:txBody>
      </p:sp>
      <p:sp>
        <p:nvSpPr>
          <p:cNvPr id="50" name="椭圆 49"/>
          <p:cNvSpPr/>
          <p:nvPr/>
        </p:nvSpPr>
        <p:spPr>
          <a:xfrm>
            <a:off x="1069913" y="1719218"/>
            <a:ext cx="504825" cy="506412"/>
          </a:xfrm>
          <a:prstGeom prst="ellipse">
            <a:avLst/>
          </a:prstGeom>
          <a:solidFill>
            <a:srgbClr val="4472C4"/>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1" name="椭圆 50"/>
          <p:cNvSpPr/>
          <p:nvPr/>
        </p:nvSpPr>
        <p:spPr>
          <a:xfrm>
            <a:off x="2622295" y="2874151"/>
            <a:ext cx="504825" cy="504825"/>
          </a:xfrm>
          <a:prstGeom prst="ellipse">
            <a:avLst/>
          </a:prstGeom>
          <a:solidFill>
            <a:srgbClr val="4472C4"/>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3" name="文本框 84"/>
          <p:cNvSpPr txBox="1">
            <a:spLocks noChangeArrowheads="1"/>
          </p:cNvSpPr>
          <p:nvPr/>
        </p:nvSpPr>
        <p:spPr bwMode="auto">
          <a:xfrm>
            <a:off x="1648668" y="1563076"/>
            <a:ext cx="2623711"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defRPr sz="2800">
                <a:solidFill>
                  <a:schemeClr val="tx1"/>
                </a:solidFill>
                <a:latin typeface="Calibri" pitchFamily="34" charset="0"/>
              </a:defRPr>
            </a:lvl1pPr>
            <a:lvl2pPr marL="742950" indent="-285750" defTabSz="457200">
              <a:defRPr sz="2400">
                <a:solidFill>
                  <a:schemeClr val="tx1"/>
                </a:solidFill>
                <a:latin typeface="Calibri" pitchFamily="34" charset="0"/>
              </a:defRPr>
            </a:lvl2pPr>
            <a:lvl3pPr defTabSz="457200">
              <a:defRPr sz="2000">
                <a:solidFill>
                  <a:schemeClr val="tx1"/>
                </a:solidFill>
                <a:latin typeface="Calibri" pitchFamily="34" charset="0"/>
              </a:defRPr>
            </a:lvl3pPr>
            <a:lvl4pPr defTabSz="457200">
              <a:defRPr>
                <a:solidFill>
                  <a:schemeClr val="tx1"/>
                </a:solidFill>
                <a:latin typeface="Calibri" pitchFamily="34" charset="0"/>
              </a:defRPr>
            </a:lvl4pPr>
            <a:lvl5pPr defTabSz="457200">
              <a:defRPr>
                <a:solidFill>
                  <a:schemeClr val="tx1"/>
                </a:solidFill>
                <a:latin typeface="Calibri" pitchFamily="34" charset="0"/>
              </a:defRPr>
            </a:lvl5pPr>
            <a:lvl6pPr defTabSz="457200" eaLnBrk="0" fontAlgn="base" hangingPunct="0">
              <a:spcAft>
                <a:spcPct val="0"/>
              </a:spcAft>
              <a:defRPr>
                <a:solidFill>
                  <a:schemeClr val="tx1"/>
                </a:solidFill>
                <a:latin typeface="Calibri" pitchFamily="34" charset="0"/>
              </a:defRPr>
            </a:lvl6pPr>
            <a:lvl7pPr defTabSz="457200" eaLnBrk="0" fontAlgn="base" hangingPunct="0">
              <a:spcAft>
                <a:spcPct val="0"/>
              </a:spcAft>
              <a:defRPr>
                <a:solidFill>
                  <a:schemeClr val="tx1"/>
                </a:solidFill>
                <a:latin typeface="Calibri" pitchFamily="34" charset="0"/>
              </a:defRPr>
            </a:lvl7pPr>
            <a:lvl8pPr defTabSz="457200" eaLnBrk="0" fontAlgn="base" hangingPunct="0">
              <a:spcAft>
                <a:spcPct val="0"/>
              </a:spcAft>
              <a:defRPr>
                <a:solidFill>
                  <a:schemeClr val="tx1"/>
                </a:solidFill>
                <a:latin typeface="Calibri" pitchFamily="34" charset="0"/>
              </a:defRPr>
            </a:lvl8pPr>
            <a:lvl9pPr defTabSz="457200" eaLnBrk="0" fontAlgn="base" hangingPunct="0">
              <a:spcAft>
                <a:spcPct val="0"/>
              </a:spcAft>
              <a:defRPr>
                <a:solidFill>
                  <a:schemeClr val="tx1"/>
                </a:solidFill>
                <a:latin typeface="Calibri" pitchFamily="34" charset="0"/>
              </a:defRPr>
            </a:lvl9pPr>
          </a:lstStyle>
          <a:p>
            <a:pPr defTabSz="914400">
              <a:lnSpc>
                <a:spcPct val="150000"/>
              </a:lnSpc>
            </a:pPr>
            <a:r>
              <a:rPr lang="zh-CN" altLang="en-US" b="1" dirty="0">
                <a:latin typeface="微软雅黑" pitchFamily="34" charset="-122"/>
                <a:ea typeface="微软雅黑" pitchFamily="34" charset="-122"/>
                <a:cs typeface="方正小标宋简体"/>
              </a:rPr>
              <a:t>现存问题</a:t>
            </a:r>
          </a:p>
        </p:txBody>
      </p:sp>
      <p:sp>
        <p:nvSpPr>
          <p:cNvPr id="56" name="文本框 106"/>
          <p:cNvSpPr txBox="1">
            <a:spLocks noChangeArrowheads="1"/>
          </p:cNvSpPr>
          <p:nvPr/>
        </p:nvSpPr>
        <p:spPr bwMode="auto">
          <a:xfrm>
            <a:off x="3164085" y="2716422"/>
            <a:ext cx="1620957"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itchFamily="34" charset="0"/>
              </a:defRPr>
            </a:lvl1pPr>
            <a:lvl2pPr marL="742950" indent="-285750" defTabSz="457200">
              <a:defRPr sz="2400">
                <a:solidFill>
                  <a:schemeClr val="tx1"/>
                </a:solidFill>
                <a:latin typeface="Calibri" pitchFamily="34" charset="0"/>
              </a:defRPr>
            </a:lvl2pPr>
            <a:lvl3pPr defTabSz="457200">
              <a:defRPr sz="2000">
                <a:solidFill>
                  <a:schemeClr val="tx1"/>
                </a:solidFill>
                <a:latin typeface="Calibri" pitchFamily="34" charset="0"/>
              </a:defRPr>
            </a:lvl3pPr>
            <a:lvl4pPr defTabSz="457200">
              <a:defRPr>
                <a:solidFill>
                  <a:schemeClr val="tx1"/>
                </a:solidFill>
                <a:latin typeface="Calibri" pitchFamily="34" charset="0"/>
              </a:defRPr>
            </a:lvl4pPr>
            <a:lvl5pPr defTabSz="457200">
              <a:defRPr>
                <a:solidFill>
                  <a:schemeClr val="tx1"/>
                </a:solidFill>
                <a:latin typeface="Calibri" pitchFamily="34" charset="0"/>
              </a:defRPr>
            </a:lvl5pPr>
            <a:lvl6pPr defTabSz="457200" eaLnBrk="0" fontAlgn="base" hangingPunct="0">
              <a:spcAft>
                <a:spcPct val="0"/>
              </a:spcAft>
              <a:defRPr>
                <a:solidFill>
                  <a:schemeClr val="tx1"/>
                </a:solidFill>
                <a:latin typeface="Calibri" pitchFamily="34" charset="0"/>
              </a:defRPr>
            </a:lvl6pPr>
            <a:lvl7pPr defTabSz="457200" eaLnBrk="0" fontAlgn="base" hangingPunct="0">
              <a:spcAft>
                <a:spcPct val="0"/>
              </a:spcAft>
              <a:defRPr>
                <a:solidFill>
                  <a:schemeClr val="tx1"/>
                </a:solidFill>
                <a:latin typeface="Calibri" pitchFamily="34" charset="0"/>
              </a:defRPr>
            </a:lvl7pPr>
            <a:lvl8pPr defTabSz="457200" eaLnBrk="0" fontAlgn="base" hangingPunct="0">
              <a:spcAft>
                <a:spcPct val="0"/>
              </a:spcAft>
              <a:defRPr>
                <a:solidFill>
                  <a:schemeClr val="tx1"/>
                </a:solidFill>
                <a:latin typeface="Calibri" pitchFamily="34" charset="0"/>
              </a:defRPr>
            </a:lvl8pPr>
            <a:lvl9pPr defTabSz="457200" eaLnBrk="0" fontAlgn="base" hangingPunct="0">
              <a:spcAft>
                <a:spcPct val="0"/>
              </a:spcAft>
              <a:defRPr>
                <a:solidFill>
                  <a:schemeClr val="tx1"/>
                </a:solidFill>
                <a:latin typeface="Calibri" pitchFamily="34" charset="0"/>
              </a:defRPr>
            </a:lvl9pPr>
          </a:lstStyle>
          <a:p>
            <a:pPr eaLnBrk="1" hangingPunct="1">
              <a:lnSpc>
                <a:spcPct val="150000"/>
              </a:lnSpc>
            </a:pPr>
            <a:r>
              <a:rPr lang="zh-CN" altLang="en-US" b="1" dirty="0">
                <a:latin typeface="微软雅黑" pitchFamily="34" charset="-122"/>
                <a:ea typeface="微软雅黑" pitchFamily="34" charset="-122"/>
                <a:cs typeface="方正小标宋简体"/>
              </a:rPr>
              <a:t>所做工作</a:t>
            </a:r>
          </a:p>
        </p:txBody>
      </p:sp>
      <p:sp>
        <p:nvSpPr>
          <p:cNvPr id="74" name="矩形 141"/>
          <p:cNvSpPr>
            <a:spLocks noChangeArrowheads="1"/>
          </p:cNvSpPr>
          <p:nvPr/>
        </p:nvSpPr>
        <p:spPr bwMode="auto">
          <a:xfrm>
            <a:off x="4639556" y="1242288"/>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a:solidFill>
                  <a:schemeClr val="bg1"/>
                </a:solidFill>
                <a:latin typeface="微软雅黑" pitchFamily="34" charset="-122"/>
                <a:ea typeface="微软雅黑" pitchFamily="34" charset="-122"/>
              </a:rPr>
              <a:t>二</a:t>
            </a:r>
          </a:p>
        </p:txBody>
      </p:sp>
      <p:sp>
        <p:nvSpPr>
          <p:cNvPr id="75" name="椭圆 74"/>
          <p:cNvSpPr/>
          <p:nvPr/>
        </p:nvSpPr>
        <p:spPr>
          <a:xfrm>
            <a:off x="4386350" y="4174606"/>
            <a:ext cx="506412" cy="506412"/>
          </a:xfrm>
          <a:prstGeom prst="ellipse">
            <a:avLst/>
          </a:prstGeom>
          <a:solidFill>
            <a:srgbClr val="4472C4"/>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6" name="文本框 106"/>
          <p:cNvSpPr txBox="1">
            <a:spLocks noChangeArrowheads="1"/>
          </p:cNvSpPr>
          <p:nvPr/>
        </p:nvSpPr>
        <p:spPr bwMode="auto">
          <a:xfrm>
            <a:off x="4892762" y="4012055"/>
            <a:ext cx="1620957"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itchFamily="34" charset="0"/>
              </a:defRPr>
            </a:lvl1pPr>
            <a:lvl2pPr marL="742950" indent="-285750" defTabSz="457200">
              <a:defRPr sz="2400">
                <a:solidFill>
                  <a:schemeClr val="tx1"/>
                </a:solidFill>
                <a:latin typeface="Calibri" pitchFamily="34" charset="0"/>
              </a:defRPr>
            </a:lvl2pPr>
            <a:lvl3pPr defTabSz="457200">
              <a:defRPr sz="2000">
                <a:solidFill>
                  <a:schemeClr val="tx1"/>
                </a:solidFill>
                <a:latin typeface="Calibri" pitchFamily="34" charset="0"/>
              </a:defRPr>
            </a:lvl3pPr>
            <a:lvl4pPr defTabSz="457200">
              <a:defRPr>
                <a:solidFill>
                  <a:schemeClr val="tx1"/>
                </a:solidFill>
                <a:latin typeface="Calibri" pitchFamily="34" charset="0"/>
              </a:defRPr>
            </a:lvl4pPr>
            <a:lvl5pPr defTabSz="457200">
              <a:defRPr>
                <a:solidFill>
                  <a:schemeClr val="tx1"/>
                </a:solidFill>
                <a:latin typeface="Calibri" pitchFamily="34" charset="0"/>
              </a:defRPr>
            </a:lvl5pPr>
            <a:lvl6pPr defTabSz="457200" eaLnBrk="0" fontAlgn="base" hangingPunct="0">
              <a:spcAft>
                <a:spcPct val="0"/>
              </a:spcAft>
              <a:defRPr>
                <a:solidFill>
                  <a:schemeClr val="tx1"/>
                </a:solidFill>
                <a:latin typeface="Calibri" pitchFamily="34" charset="0"/>
              </a:defRPr>
            </a:lvl6pPr>
            <a:lvl7pPr defTabSz="457200" eaLnBrk="0" fontAlgn="base" hangingPunct="0">
              <a:spcAft>
                <a:spcPct val="0"/>
              </a:spcAft>
              <a:defRPr>
                <a:solidFill>
                  <a:schemeClr val="tx1"/>
                </a:solidFill>
                <a:latin typeface="Calibri" pitchFamily="34" charset="0"/>
              </a:defRPr>
            </a:lvl7pPr>
            <a:lvl8pPr defTabSz="457200" eaLnBrk="0" fontAlgn="base" hangingPunct="0">
              <a:spcAft>
                <a:spcPct val="0"/>
              </a:spcAft>
              <a:defRPr>
                <a:solidFill>
                  <a:schemeClr val="tx1"/>
                </a:solidFill>
                <a:latin typeface="Calibri" pitchFamily="34" charset="0"/>
              </a:defRPr>
            </a:lvl8pPr>
            <a:lvl9pPr defTabSz="457200" eaLnBrk="0" fontAlgn="base" hangingPunct="0">
              <a:spcAft>
                <a:spcPct val="0"/>
              </a:spcAft>
              <a:defRPr>
                <a:solidFill>
                  <a:schemeClr val="tx1"/>
                </a:solidFill>
                <a:latin typeface="Calibri" pitchFamily="34" charset="0"/>
              </a:defRPr>
            </a:lvl9pPr>
          </a:lstStyle>
          <a:p>
            <a:pPr eaLnBrk="1" hangingPunct="1">
              <a:lnSpc>
                <a:spcPct val="150000"/>
              </a:lnSpc>
            </a:pPr>
            <a:r>
              <a:rPr lang="zh-CN" altLang="en-US" b="1" dirty="0">
                <a:latin typeface="微软雅黑" pitchFamily="34" charset="-122"/>
                <a:ea typeface="微软雅黑" pitchFamily="34" charset="-122"/>
                <a:cs typeface="方正小标宋简体"/>
              </a:rPr>
              <a:t>实验分析</a:t>
            </a:r>
          </a:p>
        </p:txBody>
      </p:sp>
      <p:sp>
        <p:nvSpPr>
          <p:cNvPr id="77" name="椭圆 76"/>
          <p:cNvSpPr/>
          <p:nvPr/>
        </p:nvSpPr>
        <p:spPr>
          <a:xfrm>
            <a:off x="6238073" y="5550810"/>
            <a:ext cx="506412" cy="506412"/>
          </a:xfrm>
          <a:prstGeom prst="ellipse">
            <a:avLst/>
          </a:prstGeom>
          <a:solidFill>
            <a:srgbClr val="4472C4"/>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微软雅黑" panose="020B0503020204020204" pitchFamily="34" charset="-122"/>
                <a:ea typeface="微软雅黑" panose="020B0503020204020204" pitchFamily="34" charset="-122"/>
              </a:rPr>
              <a:t>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8" name="文本框 106"/>
          <p:cNvSpPr txBox="1">
            <a:spLocks noChangeArrowheads="1"/>
          </p:cNvSpPr>
          <p:nvPr/>
        </p:nvSpPr>
        <p:spPr bwMode="auto">
          <a:xfrm>
            <a:off x="6862637" y="5394668"/>
            <a:ext cx="1620957"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itchFamily="34" charset="0"/>
              </a:defRPr>
            </a:lvl1pPr>
            <a:lvl2pPr marL="742950" indent="-285750" defTabSz="457200">
              <a:defRPr sz="2400">
                <a:solidFill>
                  <a:schemeClr val="tx1"/>
                </a:solidFill>
                <a:latin typeface="Calibri" pitchFamily="34" charset="0"/>
              </a:defRPr>
            </a:lvl2pPr>
            <a:lvl3pPr defTabSz="457200">
              <a:defRPr sz="2000">
                <a:solidFill>
                  <a:schemeClr val="tx1"/>
                </a:solidFill>
                <a:latin typeface="Calibri" pitchFamily="34" charset="0"/>
              </a:defRPr>
            </a:lvl3pPr>
            <a:lvl4pPr defTabSz="457200">
              <a:defRPr>
                <a:solidFill>
                  <a:schemeClr val="tx1"/>
                </a:solidFill>
                <a:latin typeface="Calibri" pitchFamily="34" charset="0"/>
              </a:defRPr>
            </a:lvl4pPr>
            <a:lvl5pPr defTabSz="457200">
              <a:defRPr>
                <a:solidFill>
                  <a:schemeClr val="tx1"/>
                </a:solidFill>
                <a:latin typeface="Calibri" pitchFamily="34" charset="0"/>
              </a:defRPr>
            </a:lvl5pPr>
            <a:lvl6pPr defTabSz="457200" eaLnBrk="0" fontAlgn="base" hangingPunct="0">
              <a:spcAft>
                <a:spcPct val="0"/>
              </a:spcAft>
              <a:defRPr>
                <a:solidFill>
                  <a:schemeClr val="tx1"/>
                </a:solidFill>
                <a:latin typeface="Calibri" pitchFamily="34" charset="0"/>
              </a:defRPr>
            </a:lvl6pPr>
            <a:lvl7pPr defTabSz="457200" eaLnBrk="0" fontAlgn="base" hangingPunct="0">
              <a:spcAft>
                <a:spcPct val="0"/>
              </a:spcAft>
              <a:defRPr>
                <a:solidFill>
                  <a:schemeClr val="tx1"/>
                </a:solidFill>
                <a:latin typeface="Calibri" pitchFamily="34" charset="0"/>
              </a:defRPr>
            </a:lvl7pPr>
            <a:lvl8pPr defTabSz="457200" eaLnBrk="0" fontAlgn="base" hangingPunct="0">
              <a:spcAft>
                <a:spcPct val="0"/>
              </a:spcAft>
              <a:defRPr>
                <a:solidFill>
                  <a:schemeClr val="tx1"/>
                </a:solidFill>
                <a:latin typeface="Calibri" pitchFamily="34" charset="0"/>
              </a:defRPr>
            </a:lvl8pPr>
            <a:lvl9pPr defTabSz="457200" eaLnBrk="0" fontAlgn="base" hangingPunct="0">
              <a:spcAft>
                <a:spcPct val="0"/>
              </a:spcAft>
              <a:defRPr>
                <a:solidFill>
                  <a:schemeClr val="tx1"/>
                </a:solidFill>
                <a:latin typeface="Calibri" pitchFamily="34" charset="0"/>
              </a:defRPr>
            </a:lvl9pPr>
          </a:lstStyle>
          <a:p>
            <a:pPr eaLnBrk="1" hangingPunct="1">
              <a:lnSpc>
                <a:spcPct val="150000"/>
              </a:lnSpc>
            </a:pPr>
            <a:r>
              <a:rPr lang="zh-CN" altLang="en-US" b="1" dirty="0">
                <a:latin typeface="微软雅黑" pitchFamily="34" charset="-122"/>
                <a:ea typeface="微软雅黑" pitchFamily="34" charset="-122"/>
                <a:cs typeface="方正小标宋简体"/>
              </a:rPr>
              <a:t>研究总结</a:t>
            </a:r>
          </a:p>
        </p:txBody>
      </p:sp>
      <p:cxnSp>
        <p:nvCxnSpPr>
          <p:cNvPr id="3" name="直接连接符 2">
            <a:extLst>
              <a:ext uri="{FF2B5EF4-FFF2-40B4-BE49-F238E27FC236}">
                <a16:creationId xmlns:a16="http://schemas.microsoft.com/office/drawing/2014/main" id="{90442400-9217-8829-A7D5-604CACC27444}"/>
              </a:ext>
            </a:extLst>
          </p:cNvPr>
          <p:cNvCxnSpPr>
            <a:cxnSpLocks/>
          </p:cNvCxnSpPr>
          <p:nvPr/>
        </p:nvCxnSpPr>
        <p:spPr>
          <a:xfrm>
            <a:off x="1162761" y="2170386"/>
            <a:ext cx="5168392" cy="383159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1843437"/>
      </p:ext>
    </p:extLst>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3</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、实验</a:t>
            </a:r>
          </a:p>
        </p:txBody>
      </p:sp>
      <p:sp>
        <p:nvSpPr>
          <p:cNvPr id="14" name="文本框 13"/>
          <p:cNvSpPr txBox="1"/>
          <p:nvPr/>
        </p:nvSpPr>
        <p:spPr>
          <a:xfrm>
            <a:off x="326037" y="1077428"/>
            <a:ext cx="5499997" cy="565604"/>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Datasets &amp; Baselines</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927E79B5-A1F3-0D13-183F-398617206E1C}"/>
              </a:ext>
            </a:extLst>
          </p:cNvPr>
          <p:cNvPicPr>
            <a:picLocks noChangeAspect="1"/>
          </p:cNvPicPr>
          <p:nvPr/>
        </p:nvPicPr>
        <p:blipFill>
          <a:blip r:embed="rId2"/>
          <a:stretch>
            <a:fillRect/>
          </a:stretch>
        </p:blipFill>
        <p:spPr>
          <a:xfrm>
            <a:off x="2015867" y="1647762"/>
            <a:ext cx="4391382" cy="2325633"/>
          </a:xfrm>
          <a:prstGeom prst="rect">
            <a:avLst/>
          </a:prstGeom>
        </p:spPr>
      </p:pic>
      <p:pic>
        <p:nvPicPr>
          <p:cNvPr id="12" name="图片 11">
            <a:extLst>
              <a:ext uri="{FF2B5EF4-FFF2-40B4-BE49-F238E27FC236}">
                <a16:creationId xmlns:a16="http://schemas.microsoft.com/office/drawing/2014/main" id="{9CA269C8-F6ED-C73C-5AFA-F0661B0B08F4}"/>
              </a:ext>
            </a:extLst>
          </p:cNvPr>
          <p:cNvPicPr>
            <a:picLocks noChangeAspect="1"/>
          </p:cNvPicPr>
          <p:nvPr/>
        </p:nvPicPr>
        <p:blipFill>
          <a:blip r:embed="rId3"/>
          <a:stretch>
            <a:fillRect/>
          </a:stretch>
        </p:blipFill>
        <p:spPr>
          <a:xfrm>
            <a:off x="2208755" y="3973395"/>
            <a:ext cx="4726489" cy="2325633"/>
          </a:xfrm>
          <a:prstGeom prst="rect">
            <a:avLst/>
          </a:prstGeom>
        </p:spPr>
      </p:pic>
    </p:spTree>
    <p:extLst>
      <p:ext uri="{BB962C8B-B14F-4D97-AF65-F5344CB8AC3E}">
        <p14:creationId xmlns:p14="http://schemas.microsoft.com/office/powerpoint/2010/main" val="1497624006"/>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3</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、实验</a:t>
            </a:r>
          </a:p>
        </p:txBody>
      </p:sp>
      <p:sp>
        <p:nvSpPr>
          <p:cNvPr id="14" name="文本框 13"/>
          <p:cNvSpPr txBox="1"/>
          <p:nvPr/>
        </p:nvSpPr>
        <p:spPr>
          <a:xfrm>
            <a:off x="326037" y="1077428"/>
            <a:ext cx="5499997" cy="565604"/>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RQ1</a:t>
            </a:r>
            <a:r>
              <a:rPr lang="zh-CN" altLang="en-US" sz="2800" b="1" dirty="0">
                <a:solidFill>
                  <a:srgbClr val="DDDDDD">
                    <a:lumMod val="25000"/>
                  </a:srgbClr>
                </a:solidFill>
                <a:latin typeface="微软雅黑" panose="020B0503020204020204" pitchFamily="34" charset="-122"/>
                <a:ea typeface="微软雅黑" panose="020B0503020204020204" pitchFamily="34" charset="-122"/>
              </a:rPr>
              <a:t>：性能评估</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A8EF960E-7D40-5FEE-4996-B02E87F04E9F}"/>
              </a:ext>
            </a:extLst>
          </p:cNvPr>
          <p:cNvPicPr>
            <a:picLocks noChangeAspect="1"/>
          </p:cNvPicPr>
          <p:nvPr/>
        </p:nvPicPr>
        <p:blipFill>
          <a:blip r:embed="rId2"/>
          <a:stretch>
            <a:fillRect/>
          </a:stretch>
        </p:blipFill>
        <p:spPr>
          <a:xfrm>
            <a:off x="505764" y="1777177"/>
            <a:ext cx="8132471" cy="2164204"/>
          </a:xfrm>
          <a:prstGeom prst="rect">
            <a:avLst/>
          </a:prstGeom>
        </p:spPr>
      </p:pic>
      <p:pic>
        <p:nvPicPr>
          <p:cNvPr id="12" name="图片 11">
            <a:extLst>
              <a:ext uri="{FF2B5EF4-FFF2-40B4-BE49-F238E27FC236}">
                <a16:creationId xmlns:a16="http://schemas.microsoft.com/office/drawing/2014/main" id="{2693A2AA-9ED5-F619-8B48-223DA2600CDE}"/>
              </a:ext>
            </a:extLst>
          </p:cNvPr>
          <p:cNvPicPr>
            <a:picLocks noChangeAspect="1"/>
          </p:cNvPicPr>
          <p:nvPr/>
        </p:nvPicPr>
        <p:blipFill>
          <a:blip r:embed="rId3"/>
          <a:stretch>
            <a:fillRect/>
          </a:stretch>
        </p:blipFill>
        <p:spPr>
          <a:xfrm>
            <a:off x="558098" y="4121096"/>
            <a:ext cx="8027801" cy="2030244"/>
          </a:xfrm>
          <a:prstGeom prst="rect">
            <a:avLst/>
          </a:prstGeom>
        </p:spPr>
      </p:pic>
    </p:spTree>
    <p:extLst>
      <p:ext uri="{BB962C8B-B14F-4D97-AF65-F5344CB8AC3E}">
        <p14:creationId xmlns:p14="http://schemas.microsoft.com/office/powerpoint/2010/main" val="794865446"/>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3</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、实验</a:t>
            </a:r>
          </a:p>
        </p:txBody>
      </p:sp>
      <p:sp>
        <p:nvSpPr>
          <p:cNvPr id="14" name="文本框 13"/>
          <p:cNvSpPr txBox="1"/>
          <p:nvPr/>
        </p:nvSpPr>
        <p:spPr>
          <a:xfrm>
            <a:off x="326037" y="1077428"/>
            <a:ext cx="5499997" cy="565604"/>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RQ2</a:t>
            </a:r>
            <a:r>
              <a:rPr lang="zh-CN" altLang="en-US" sz="2800" b="1" dirty="0">
                <a:solidFill>
                  <a:srgbClr val="DDDDDD">
                    <a:lumMod val="25000"/>
                  </a:srgbClr>
                </a:solidFill>
                <a:latin typeface="微软雅黑" panose="020B0503020204020204" pitchFamily="34" charset="-122"/>
                <a:ea typeface="微软雅黑" panose="020B0503020204020204" pitchFamily="34" charset="-122"/>
              </a:rPr>
              <a:t>：参数敏感度</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4C64F4EF-E85F-8C01-4E75-5396BDE4FA5D}"/>
              </a:ext>
            </a:extLst>
          </p:cNvPr>
          <p:cNvPicPr>
            <a:picLocks noChangeAspect="1"/>
          </p:cNvPicPr>
          <p:nvPr/>
        </p:nvPicPr>
        <p:blipFill>
          <a:blip r:embed="rId2"/>
          <a:stretch>
            <a:fillRect/>
          </a:stretch>
        </p:blipFill>
        <p:spPr>
          <a:xfrm>
            <a:off x="1573399" y="1609354"/>
            <a:ext cx="5812436" cy="1939918"/>
          </a:xfrm>
          <a:prstGeom prst="rect">
            <a:avLst/>
          </a:prstGeom>
        </p:spPr>
      </p:pic>
      <p:sp>
        <p:nvSpPr>
          <p:cNvPr id="11" name="文本框 10">
            <a:extLst>
              <a:ext uri="{FF2B5EF4-FFF2-40B4-BE49-F238E27FC236}">
                <a16:creationId xmlns:a16="http://schemas.microsoft.com/office/drawing/2014/main" id="{C4DCA9D1-CC1A-8C6D-2EF7-745CF2236BBD}"/>
              </a:ext>
            </a:extLst>
          </p:cNvPr>
          <p:cNvSpPr txBox="1"/>
          <p:nvPr/>
        </p:nvSpPr>
        <p:spPr>
          <a:xfrm>
            <a:off x="3723815" y="3429000"/>
            <a:ext cx="4572000" cy="369332"/>
          </a:xfrm>
          <a:prstGeom prst="rect">
            <a:avLst/>
          </a:prstGeom>
          <a:noFill/>
        </p:spPr>
        <p:txBody>
          <a:bodyPr wrap="square">
            <a:spAutoFit/>
          </a:bodyPr>
          <a:lstStyle/>
          <a:p>
            <a:r>
              <a:rPr lang="zh-CN" altLang="en-US" dirty="0"/>
              <a:t>Layer Number</a:t>
            </a:r>
          </a:p>
        </p:txBody>
      </p:sp>
      <p:pic>
        <p:nvPicPr>
          <p:cNvPr id="15" name="图片 14">
            <a:extLst>
              <a:ext uri="{FF2B5EF4-FFF2-40B4-BE49-F238E27FC236}">
                <a16:creationId xmlns:a16="http://schemas.microsoft.com/office/drawing/2014/main" id="{3310CCC3-FB93-67A9-178A-D3522A671EB0}"/>
              </a:ext>
            </a:extLst>
          </p:cNvPr>
          <p:cNvPicPr>
            <a:picLocks noChangeAspect="1"/>
          </p:cNvPicPr>
          <p:nvPr/>
        </p:nvPicPr>
        <p:blipFill>
          <a:blip r:embed="rId3"/>
          <a:stretch>
            <a:fillRect/>
          </a:stretch>
        </p:blipFill>
        <p:spPr>
          <a:xfrm>
            <a:off x="2551846" y="3765949"/>
            <a:ext cx="4040308" cy="2590487"/>
          </a:xfrm>
          <a:prstGeom prst="rect">
            <a:avLst/>
          </a:prstGeom>
        </p:spPr>
      </p:pic>
      <p:sp>
        <p:nvSpPr>
          <p:cNvPr id="17" name="文本框 16">
            <a:extLst>
              <a:ext uri="{FF2B5EF4-FFF2-40B4-BE49-F238E27FC236}">
                <a16:creationId xmlns:a16="http://schemas.microsoft.com/office/drawing/2014/main" id="{451B0552-DD74-CCC1-732C-5E891D837E34}"/>
              </a:ext>
            </a:extLst>
          </p:cNvPr>
          <p:cNvSpPr txBox="1"/>
          <p:nvPr/>
        </p:nvSpPr>
        <p:spPr>
          <a:xfrm>
            <a:off x="3710301" y="6269348"/>
            <a:ext cx="4572000" cy="369332"/>
          </a:xfrm>
          <a:prstGeom prst="rect">
            <a:avLst/>
          </a:prstGeom>
          <a:noFill/>
        </p:spPr>
        <p:txBody>
          <a:bodyPr wrap="square">
            <a:spAutoFit/>
          </a:bodyPr>
          <a:lstStyle/>
          <a:p>
            <a:r>
              <a:rPr lang="en-US" altLang="zh-CN" dirty="0"/>
              <a:t>Hyper-parameter β</a:t>
            </a:r>
            <a:endParaRPr lang="zh-CN" altLang="en-US" dirty="0"/>
          </a:p>
        </p:txBody>
      </p:sp>
    </p:spTree>
    <p:extLst>
      <p:ext uri="{BB962C8B-B14F-4D97-AF65-F5344CB8AC3E}">
        <p14:creationId xmlns:p14="http://schemas.microsoft.com/office/powerpoint/2010/main" val="4161250960"/>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3</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、实验</a:t>
            </a:r>
          </a:p>
        </p:txBody>
      </p:sp>
      <p:sp>
        <p:nvSpPr>
          <p:cNvPr id="14" name="文本框 13"/>
          <p:cNvSpPr txBox="1"/>
          <p:nvPr/>
        </p:nvSpPr>
        <p:spPr>
          <a:xfrm>
            <a:off x="326037" y="1077428"/>
            <a:ext cx="5499997" cy="565604"/>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RQ3</a:t>
            </a:r>
            <a:r>
              <a:rPr lang="zh-CN" altLang="en-US" sz="2800" b="1" dirty="0">
                <a:solidFill>
                  <a:srgbClr val="DDDDDD">
                    <a:lumMod val="25000"/>
                  </a:srgbClr>
                </a:solidFill>
                <a:latin typeface="微软雅黑" panose="020B0503020204020204" pitchFamily="34" charset="-122"/>
                <a:ea typeface="微软雅黑" panose="020B0503020204020204" pitchFamily="34" charset="-122"/>
              </a:rPr>
              <a:t>：消融实验</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619FFDDF-F4E9-91F1-0B9E-37A3BDDC34EB}"/>
              </a:ext>
            </a:extLst>
          </p:cNvPr>
          <p:cNvPicPr>
            <a:picLocks noChangeAspect="1"/>
          </p:cNvPicPr>
          <p:nvPr/>
        </p:nvPicPr>
        <p:blipFill>
          <a:blip r:embed="rId2"/>
          <a:stretch>
            <a:fillRect/>
          </a:stretch>
        </p:blipFill>
        <p:spPr>
          <a:xfrm>
            <a:off x="2048520" y="2559345"/>
            <a:ext cx="5046960" cy="1901580"/>
          </a:xfrm>
          <a:prstGeom prst="rect">
            <a:avLst/>
          </a:prstGeom>
        </p:spPr>
      </p:pic>
    </p:spTree>
    <p:extLst>
      <p:ext uri="{BB962C8B-B14F-4D97-AF65-F5344CB8AC3E}">
        <p14:creationId xmlns:p14="http://schemas.microsoft.com/office/powerpoint/2010/main" val="1591029094"/>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3</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、实验</a:t>
            </a:r>
          </a:p>
        </p:txBody>
      </p:sp>
      <p:sp>
        <p:nvSpPr>
          <p:cNvPr id="14" name="文本框 13"/>
          <p:cNvSpPr txBox="1"/>
          <p:nvPr/>
        </p:nvSpPr>
        <p:spPr>
          <a:xfrm>
            <a:off x="326037" y="1077428"/>
            <a:ext cx="5499997" cy="565604"/>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r>
              <a:rPr lang="en-US" altLang="zh-CN" sz="2800" b="1" dirty="0">
                <a:solidFill>
                  <a:srgbClr val="DDDDDD">
                    <a:lumMod val="25000"/>
                  </a:srgbClr>
                </a:solidFill>
                <a:latin typeface="微软雅黑" panose="020B0503020204020204" pitchFamily="34" charset="-122"/>
                <a:ea typeface="微软雅黑" panose="020B0503020204020204" pitchFamily="34" charset="-122"/>
              </a:rPr>
              <a:t>RQ4</a:t>
            </a:r>
            <a:r>
              <a:rPr lang="zh-CN" altLang="en-US" sz="2800" b="1" dirty="0">
                <a:solidFill>
                  <a:srgbClr val="DDDDDD">
                    <a:lumMod val="25000"/>
                  </a:srgbClr>
                </a:solidFill>
                <a:latin typeface="微软雅黑" panose="020B0503020204020204" pitchFamily="34" charset="-122"/>
                <a:ea typeface="微软雅黑" panose="020B0503020204020204" pitchFamily="34" charset="-122"/>
              </a:rPr>
              <a:t>：次模函数的选择</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2EE210B7-9000-71D6-6563-735B5C450F6B}"/>
              </a:ext>
            </a:extLst>
          </p:cNvPr>
          <p:cNvPicPr>
            <a:picLocks noChangeAspect="1"/>
          </p:cNvPicPr>
          <p:nvPr/>
        </p:nvPicPr>
        <p:blipFill>
          <a:blip r:embed="rId2"/>
          <a:stretch>
            <a:fillRect/>
          </a:stretch>
        </p:blipFill>
        <p:spPr>
          <a:xfrm>
            <a:off x="1730103" y="1795605"/>
            <a:ext cx="5683794" cy="3266789"/>
          </a:xfrm>
          <a:prstGeom prst="rect">
            <a:avLst/>
          </a:prstGeom>
        </p:spPr>
      </p:pic>
      <p:sp>
        <p:nvSpPr>
          <p:cNvPr id="11" name="文本框 10">
            <a:extLst>
              <a:ext uri="{FF2B5EF4-FFF2-40B4-BE49-F238E27FC236}">
                <a16:creationId xmlns:a16="http://schemas.microsoft.com/office/drawing/2014/main" id="{7ECD98B6-C9DF-384C-B671-587738AA14D1}"/>
              </a:ext>
            </a:extLst>
          </p:cNvPr>
          <p:cNvSpPr txBox="1"/>
          <p:nvPr/>
        </p:nvSpPr>
        <p:spPr>
          <a:xfrm>
            <a:off x="1925557" y="5106953"/>
            <a:ext cx="5414867" cy="923330"/>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模型</a:t>
            </a:r>
            <a:r>
              <a:rPr lang="en-US" altLang="zh-CN" b="0" i="0" dirty="0">
                <a:solidFill>
                  <a:srgbClr val="000000"/>
                </a:solidFill>
                <a:effectLst/>
                <a:latin typeface="微软雅黑" panose="020B0503020204020204" pitchFamily="34" charset="-122"/>
                <a:ea typeface="微软雅黑" panose="020B0503020204020204" pitchFamily="34" charset="-122"/>
              </a:rPr>
              <a:t>A</a:t>
            </a:r>
            <a:r>
              <a:rPr lang="zh-CN" altLang="en-US" b="0" i="0" dirty="0">
                <a:solidFill>
                  <a:srgbClr val="000000"/>
                </a:solidFill>
                <a:effectLst/>
                <a:latin typeface="微软雅黑" panose="020B0503020204020204" pitchFamily="34" charset="-122"/>
                <a:ea typeface="微软雅黑" panose="020B0503020204020204" pitchFamily="34" charset="-122"/>
              </a:rPr>
              <a:t>和模型</a:t>
            </a:r>
            <a:r>
              <a:rPr lang="en-US" altLang="zh-CN" b="0" i="0" dirty="0">
                <a:solidFill>
                  <a:srgbClr val="000000"/>
                </a:solidFill>
                <a:effectLst/>
                <a:latin typeface="微软雅黑" panose="020B0503020204020204" pitchFamily="34" charset="-122"/>
                <a:ea typeface="微软雅黑" panose="020B0503020204020204" pitchFamily="34" charset="-122"/>
              </a:rPr>
              <a:t>C</a:t>
            </a:r>
            <a:r>
              <a:rPr lang="zh-CN" altLang="en-US" b="0" i="0" dirty="0">
                <a:solidFill>
                  <a:srgbClr val="000000"/>
                </a:solidFill>
                <a:effectLst/>
                <a:latin typeface="微软雅黑" panose="020B0503020204020204" pitchFamily="34" charset="-122"/>
                <a:ea typeface="微软雅黑" panose="020B0503020204020204" pitchFamily="34" charset="-122"/>
              </a:rPr>
              <a:t>不需要物品类别信息。他们直接根据邻居嵌入选择邻居。模型 </a:t>
            </a:r>
            <a:r>
              <a:rPr lang="en-US" altLang="zh-CN" b="0" i="0" dirty="0">
                <a:solidFill>
                  <a:srgbClr val="000000"/>
                </a:solidFill>
                <a:effectLst/>
                <a:latin typeface="微软雅黑" panose="020B0503020204020204" pitchFamily="34" charset="-122"/>
                <a:ea typeface="微软雅黑" panose="020B0503020204020204" pitchFamily="34" charset="-122"/>
              </a:rPr>
              <a:t>B </a:t>
            </a:r>
            <a:r>
              <a:rPr lang="zh-CN" altLang="en-US" b="0" i="0" dirty="0">
                <a:solidFill>
                  <a:srgbClr val="000000"/>
                </a:solidFill>
                <a:effectLst/>
                <a:latin typeface="微软雅黑" panose="020B0503020204020204" pitchFamily="34" charset="-122"/>
                <a:ea typeface="微软雅黑" panose="020B0503020204020204" pitchFamily="34" charset="-122"/>
              </a:rPr>
              <a:t>需要项目类别信息才能计算每次选择期间的类别覆盖增益</a:t>
            </a:r>
            <a:endParaRPr lang="zh-CN" altLang="en-US" dirty="0"/>
          </a:p>
        </p:txBody>
      </p:sp>
    </p:spTree>
    <p:extLst>
      <p:ext uri="{BB962C8B-B14F-4D97-AF65-F5344CB8AC3E}">
        <p14:creationId xmlns:p14="http://schemas.microsoft.com/office/powerpoint/2010/main" val="1255478401"/>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4</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、研究总结</a:t>
            </a:r>
          </a:p>
        </p:txBody>
      </p:sp>
      <p:sp>
        <p:nvSpPr>
          <p:cNvPr id="5" name="Rectangle 5">
            <a:extLst>
              <a:ext uri="{FF2B5EF4-FFF2-40B4-BE49-F238E27FC236}">
                <a16:creationId xmlns:a16="http://schemas.microsoft.com/office/drawing/2014/main" id="{FFFAF27F-2C4B-EE07-0D3E-AAEAC4C21C13}"/>
              </a:ext>
            </a:extLst>
          </p:cNvPr>
          <p:cNvSpPr>
            <a:spLocks noChangeArrowheads="1"/>
          </p:cNvSpPr>
          <p:nvPr/>
        </p:nvSpPr>
        <p:spPr bwMode="auto">
          <a:xfrm>
            <a:off x="1420603" y="2741725"/>
            <a:ext cx="612747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在本文中，设计了三个模块，可以轻松应用于基于 </a:t>
            </a:r>
            <a:r>
              <a:rPr lang="en-US" altLang="zh-CN" b="0" i="0" dirty="0">
                <a:solidFill>
                  <a:srgbClr val="000000"/>
                </a:solidFill>
                <a:effectLst/>
                <a:latin typeface="微软雅黑" panose="020B0503020204020204" pitchFamily="34" charset="-122"/>
                <a:ea typeface="微软雅黑" panose="020B0503020204020204" pitchFamily="34" charset="-122"/>
              </a:rPr>
              <a:t>GNN </a:t>
            </a:r>
            <a:r>
              <a:rPr lang="zh-CN" altLang="en-US" b="0" i="0" dirty="0">
                <a:solidFill>
                  <a:srgbClr val="000000"/>
                </a:solidFill>
                <a:effectLst/>
                <a:latin typeface="微软雅黑" panose="020B0503020204020204" pitchFamily="34" charset="-122"/>
                <a:ea typeface="微软雅黑" panose="020B0503020204020204" pitchFamily="34" charset="-122"/>
              </a:rPr>
              <a:t>的推荐系统，以最小的准确性成本实现多样化。基于这三个模块，提出了 </a:t>
            </a:r>
            <a:r>
              <a:rPr lang="en-US" altLang="zh-CN" b="0" i="0" dirty="0">
                <a:solidFill>
                  <a:srgbClr val="000000"/>
                </a:solidFill>
                <a:effectLst/>
                <a:latin typeface="微软雅黑" panose="020B0503020204020204" pitchFamily="34" charset="-122"/>
                <a:ea typeface="微软雅黑" panose="020B0503020204020204" pitchFamily="34" charset="-122"/>
              </a:rPr>
              <a:t>DGRec</a:t>
            </a:r>
            <a:r>
              <a:rPr lang="zh-CN" altLang="en-US" b="0" i="0" dirty="0">
                <a:solidFill>
                  <a:srgbClr val="000000"/>
                </a:solidFill>
                <a:effectLst/>
                <a:latin typeface="微软雅黑" panose="020B0503020204020204" pitchFamily="34" charset="-122"/>
                <a:ea typeface="微软雅黑" panose="020B0503020204020204" pitchFamily="34" charset="-122"/>
              </a:rPr>
              <a:t>。在考虑多样性时，它超越了最先进的多样化推荐系统。它还实现了与最先进的基于准确性的推荐系统相当的准确性。 </a:t>
            </a:r>
            <a:r>
              <a:rPr lang="en-US" altLang="zh-CN" b="0" i="0" dirty="0">
                <a:solidFill>
                  <a:srgbClr val="000000"/>
                </a:solidFill>
                <a:effectLst/>
                <a:latin typeface="微软雅黑" panose="020B0503020204020204" pitchFamily="34" charset="-122"/>
                <a:ea typeface="微软雅黑" panose="020B0503020204020204" pitchFamily="34" charset="-122"/>
              </a:rPr>
              <a:t>DGRec </a:t>
            </a:r>
            <a:r>
              <a:rPr lang="zh-CN" altLang="en-US" b="0" i="0" dirty="0">
                <a:solidFill>
                  <a:srgbClr val="000000"/>
                </a:solidFill>
                <a:effectLst/>
                <a:latin typeface="微软雅黑" panose="020B0503020204020204" pitchFamily="34" charset="-122"/>
                <a:ea typeface="微软雅黑" panose="020B0503020204020204" pitchFamily="34" charset="-122"/>
              </a:rPr>
              <a:t>通过几个超参数实现准确性和多样性之间的权衡。</a:t>
            </a:r>
            <a:endParaRPr kumimoji="0" lang="zh-CN" altLang="zh-CN"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2610734509"/>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1</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、现存问题</a:t>
            </a:r>
          </a:p>
        </p:txBody>
      </p:sp>
      <p:sp>
        <p:nvSpPr>
          <p:cNvPr id="14" name="文本框 13"/>
          <p:cNvSpPr txBox="1"/>
          <p:nvPr/>
        </p:nvSpPr>
        <p:spPr>
          <a:xfrm>
            <a:off x="326037" y="1077428"/>
            <a:ext cx="4294031" cy="481094"/>
          </a:xfrm>
          <a:prstGeom prst="rect">
            <a:avLst/>
          </a:prstGeom>
          <a:noFill/>
        </p:spPr>
        <p:txBody>
          <a:bodyPr wrap="square" rtlCol="0">
            <a:spAutoFit/>
          </a:bodyPr>
          <a:lstStyle/>
          <a:p>
            <a:pPr>
              <a:lnSpc>
                <a:spcPct val="120000"/>
              </a:lnSpc>
            </a:pP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18" name="Rectangle 5">
            <a:extLst>
              <a:ext uri="{FF2B5EF4-FFF2-40B4-BE49-F238E27FC236}">
                <a16:creationId xmlns:a16="http://schemas.microsoft.com/office/drawing/2014/main" id="{648B51C8-545A-ECEF-DDCD-A321BFBAB6E7}"/>
              </a:ext>
            </a:extLst>
          </p:cNvPr>
          <p:cNvSpPr>
            <a:spLocks noChangeArrowheads="1"/>
          </p:cNvSpPr>
          <p:nvPr/>
        </p:nvSpPr>
        <p:spPr bwMode="auto">
          <a:xfrm>
            <a:off x="1295689" y="2371174"/>
            <a:ext cx="655262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2400" b="0" i="0" dirty="0">
                <a:solidFill>
                  <a:srgbClr val="000000"/>
                </a:solidFill>
                <a:effectLst/>
                <a:latin typeface="微软雅黑" panose="020B0503020204020204" pitchFamily="34" charset="-122"/>
                <a:ea typeface="微软雅黑" panose="020B0503020204020204" pitchFamily="34" charset="-122"/>
              </a:rPr>
              <a:t>基于 </a:t>
            </a:r>
            <a:r>
              <a:rPr lang="en-US" altLang="zh-CN" sz="2400" b="0" i="0" dirty="0">
                <a:solidFill>
                  <a:srgbClr val="000000"/>
                </a:solidFill>
                <a:effectLst/>
                <a:latin typeface="微软雅黑" panose="020B0503020204020204" pitchFamily="34" charset="-122"/>
                <a:ea typeface="微软雅黑" panose="020B0503020204020204" pitchFamily="34" charset="-122"/>
              </a:rPr>
              <a:t>KG </a:t>
            </a:r>
            <a:r>
              <a:rPr lang="zh-CN" altLang="en-US" sz="2400" b="0" i="0" dirty="0">
                <a:solidFill>
                  <a:srgbClr val="000000"/>
                </a:solidFill>
                <a:effectLst/>
                <a:latin typeface="微软雅黑" panose="020B0503020204020204" pitchFamily="34" charset="-122"/>
                <a:ea typeface="微软雅黑" panose="020B0503020204020204" pitchFamily="34" charset="-122"/>
              </a:rPr>
              <a:t>的推荐的主要挑战是如何从结构化知识三元组中提取有用信息以更好地学习项目表示。最近，一些使用 </a:t>
            </a:r>
            <a:r>
              <a:rPr lang="en-US" altLang="zh-CN" sz="2400" b="0" i="0" dirty="0">
                <a:solidFill>
                  <a:srgbClr val="000000"/>
                </a:solidFill>
                <a:effectLst/>
                <a:latin typeface="微软雅黑" panose="020B0503020204020204" pitchFamily="34" charset="-122"/>
                <a:ea typeface="微软雅黑" panose="020B0503020204020204" pitchFamily="34" charset="-122"/>
              </a:rPr>
              <a:t>GNN </a:t>
            </a:r>
            <a:r>
              <a:rPr lang="zh-CN" altLang="en-US" sz="2400" b="0" i="0" dirty="0">
                <a:solidFill>
                  <a:srgbClr val="000000"/>
                </a:solidFill>
                <a:effectLst/>
                <a:latin typeface="微软雅黑" panose="020B0503020204020204" pitchFamily="34" charset="-122"/>
                <a:ea typeface="微软雅黑" panose="020B0503020204020204" pitchFamily="34" charset="-122"/>
              </a:rPr>
              <a:t>将实体及其关系的知识编码为项目表示，并在推荐方面取得了出色且有前途的性能。然而，在现实世界的数据集中，知识图谱中的关系总是呈现长尾分布。</a:t>
            </a:r>
            <a:endParaRPr kumimoji="0" lang="zh-CN" altLang="zh-CN" sz="2400" b="0" i="0" u="none" strike="noStrike" cap="none" normalizeH="0" baseline="0" dirty="0">
              <a:ln>
                <a:noFill/>
              </a:ln>
              <a:solidFill>
                <a:schemeClr val="tx1"/>
              </a:solidFill>
              <a:effectLst/>
              <a:latin typeface="+mn-ea"/>
            </a:endParaRPr>
          </a:p>
        </p:txBody>
      </p:sp>
      <p:sp>
        <p:nvSpPr>
          <p:cNvPr id="19" name="文本框 18">
            <a:extLst>
              <a:ext uri="{FF2B5EF4-FFF2-40B4-BE49-F238E27FC236}">
                <a16:creationId xmlns:a16="http://schemas.microsoft.com/office/drawing/2014/main" id="{380A3FB7-FB6C-277E-028C-838A09047A37}"/>
              </a:ext>
            </a:extLst>
          </p:cNvPr>
          <p:cNvSpPr txBox="1"/>
          <p:nvPr/>
        </p:nvSpPr>
        <p:spPr>
          <a:xfrm>
            <a:off x="619508" y="1196187"/>
            <a:ext cx="4892201" cy="903645"/>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r>
              <a:rPr lang="zh-CN" altLang="en-US" sz="4800" b="1" dirty="0">
                <a:solidFill>
                  <a:srgbClr val="DDDDDD">
                    <a:lumMod val="25000"/>
                  </a:srgbClr>
                </a:solidFill>
                <a:latin typeface="微软雅黑" panose="020B0503020204020204" pitchFamily="34" charset="-122"/>
                <a:ea typeface="微软雅黑" panose="020B0503020204020204" pitchFamily="34" charset="-122"/>
              </a:rPr>
              <a:t>问题</a:t>
            </a:r>
            <a:endParaRPr lang="en-US" altLang="zh-CN" sz="4800" b="1" dirty="0">
              <a:solidFill>
                <a:srgbClr val="DDDDDD">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4472306"/>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1</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、现存问题</a:t>
            </a:r>
          </a:p>
        </p:txBody>
      </p:sp>
      <p:sp>
        <p:nvSpPr>
          <p:cNvPr id="14" name="文本框 13"/>
          <p:cNvSpPr txBox="1"/>
          <p:nvPr/>
        </p:nvSpPr>
        <p:spPr>
          <a:xfrm>
            <a:off x="326037" y="1077428"/>
            <a:ext cx="4294031" cy="481094"/>
          </a:xfrm>
          <a:prstGeom prst="rect">
            <a:avLst/>
          </a:prstGeom>
          <a:noFill/>
        </p:spPr>
        <p:txBody>
          <a:bodyPr wrap="square" rtlCol="0">
            <a:spAutoFit/>
          </a:bodyPr>
          <a:lstStyle/>
          <a:p>
            <a:pPr>
              <a:lnSpc>
                <a:spcPct val="120000"/>
              </a:lnSpc>
            </a:pP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380A3FB7-FB6C-277E-028C-838A09047A37}"/>
              </a:ext>
            </a:extLst>
          </p:cNvPr>
          <p:cNvSpPr txBox="1"/>
          <p:nvPr/>
        </p:nvSpPr>
        <p:spPr>
          <a:xfrm>
            <a:off x="619508" y="1180479"/>
            <a:ext cx="4892201" cy="903645"/>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r>
              <a:rPr lang="zh-CN" altLang="en-US" sz="4800" b="1" dirty="0">
                <a:solidFill>
                  <a:srgbClr val="DDDDDD">
                    <a:lumMod val="25000"/>
                  </a:srgbClr>
                </a:solidFill>
                <a:latin typeface="微软雅黑" panose="020B0503020204020204" pitchFamily="34" charset="-122"/>
                <a:ea typeface="微软雅黑" panose="020B0503020204020204" pitchFamily="34" charset="-122"/>
              </a:rPr>
              <a:t>问题</a:t>
            </a:r>
            <a:endParaRPr lang="en-US" altLang="zh-CN" sz="48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873D1A9D-93A2-3D98-5F1A-32E56C2DD218}"/>
              </a:ext>
            </a:extLst>
          </p:cNvPr>
          <p:cNvPicPr>
            <a:picLocks noChangeAspect="1"/>
          </p:cNvPicPr>
          <p:nvPr/>
        </p:nvPicPr>
        <p:blipFill>
          <a:blip r:embed="rId2"/>
          <a:stretch>
            <a:fillRect/>
          </a:stretch>
        </p:blipFill>
        <p:spPr>
          <a:xfrm>
            <a:off x="1443877" y="2160374"/>
            <a:ext cx="6352381" cy="3104762"/>
          </a:xfrm>
          <a:prstGeom prst="rect">
            <a:avLst/>
          </a:prstGeom>
        </p:spPr>
      </p:pic>
    </p:spTree>
    <p:extLst>
      <p:ext uri="{BB962C8B-B14F-4D97-AF65-F5344CB8AC3E}">
        <p14:creationId xmlns:p14="http://schemas.microsoft.com/office/powerpoint/2010/main" val="1291813134"/>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944782" y="1887301"/>
            <a:ext cx="7254436" cy="5282408"/>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rPr>
              <a:t>提出</a:t>
            </a:r>
            <a:r>
              <a:rPr lang="zh-CN" altLang="en-US" sz="2400" b="0" i="0" dirty="0">
                <a:solidFill>
                  <a:srgbClr val="000000"/>
                </a:solidFill>
                <a:effectLst/>
                <a:latin typeface="微软雅黑" panose="020B0503020204020204" pitchFamily="34" charset="-122"/>
                <a:ea typeface="微软雅黑" panose="020B0503020204020204" pitchFamily="34" charset="-122"/>
              </a:rPr>
              <a:t>通过无监督学习构建虚拟关系知识图谱 </a:t>
            </a:r>
            <a:r>
              <a:rPr lang="en-US" altLang="zh-CN" sz="2400" b="0" i="0" dirty="0">
                <a:solidFill>
                  <a:srgbClr val="000000"/>
                </a:solidFill>
                <a:effectLst/>
                <a:latin typeface="微软雅黑" panose="020B0503020204020204" pitchFamily="34" charset="-122"/>
                <a:ea typeface="微软雅黑" panose="020B0503020204020204" pitchFamily="34" charset="-122"/>
              </a:rPr>
              <a:t>(</a:t>
            </a:r>
            <a:r>
              <a:rPr lang="en-US" altLang="zh-CN" sz="2400" b="0" i="0" dirty="0">
                <a:solidFill>
                  <a:srgbClr val="FF0000"/>
                </a:solidFill>
                <a:effectLst/>
                <a:latin typeface="微软雅黑" panose="020B0503020204020204" pitchFamily="34" charset="-122"/>
                <a:ea typeface="微软雅黑" panose="020B0503020204020204" pitchFamily="34" charset="-122"/>
              </a:rPr>
              <a:t>VRKG</a:t>
            </a:r>
            <a:r>
              <a:rPr lang="en-US" altLang="zh-CN" sz="2400" b="0" i="0" dirty="0">
                <a:solidFill>
                  <a:srgbClr val="000000"/>
                </a:solidFill>
                <a:effectLst/>
                <a:latin typeface="微软雅黑" panose="020B0503020204020204" pitchFamily="34" charset="-122"/>
                <a:ea typeface="微软雅黑" panose="020B0503020204020204" pitchFamily="34" charset="-122"/>
              </a:rPr>
              <a:t>)</a:t>
            </a:r>
            <a:r>
              <a:rPr lang="zh-CN" altLang="en-US" sz="2400" b="0" i="0" dirty="0">
                <a:solidFill>
                  <a:srgbClr val="000000"/>
                </a:solidFill>
                <a:effectLst/>
                <a:latin typeface="微软雅黑" panose="020B0503020204020204" pitchFamily="34" charset="-122"/>
                <a:ea typeface="微软雅黑" panose="020B0503020204020204" pitchFamily="34" charset="-122"/>
              </a:rPr>
              <a:t>，以揭示项目编码中的相关关系并缓解推荐的长尾问题。</a:t>
            </a:r>
            <a:endParaRPr lang="en-US" altLang="zh-CN" sz="2400" b="0" i="0" dirty="0">
              <a:solidFill>
                <a:srgbClr val="000000"/>
              </a:solidFill>
              <a:effectLst/>
              <a:latin typeface="微软雅黑" panose="020B0503020204020204" pitchFamily="34" charset="-122"/>
              <a:ea typeface="微软雅黑" panose="020B0503020204020204" pitchFamily="34" charset="-122"/>
            </a:endParaRPr>
          </a:p>
          <a:p>
            <a:pPr algn="just"/>
            <a:endParaRPr lang="en-US" altLang="zh-CN" sz="2400"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0" i="0" dirty="0">
                <a:solidFill>
                  <a:srgbClr val="000000"/>
                </a:solidFill>
                <a:effectLst/>
                <a:latin typeface="微软雅黑" panose="020B0503020204020204" pitchFamily="34" charset="-122"/>
                <a:ea typeface="微软雅黑" panose="020B0503020204020204" pitchFamily="34" charset="-122"/>
              </a:rPr>
              <a:t>设计一种称为局部加权平滑 </a:t>
            </a:r>
            <a:r>
              <a:rPr lang="en-US" altLang="zh-CN" sz="2400" b="0" i="0" dirty="0">
                <a:solidFill>
                  <a:srgbClr val="000000"/>
                </a:solidFill>
                <a:effectLst/>
                <a:latin typeface="微软雅黑" panose="020B0503020204020204" pitchFamily="34" charset="-122"/>
                <a:ea typeface="微软雅黑" panose="020B0503020204020204" pitchFamily="34" charset="-122"/>
              </a:rPr>
              <a:t>(</a:t>
            </a:r>
            <a:r>
              <a:rPr lang="en-US" altLang="zh-CN" sz="2400" b="0" i="0" dirty="0">
                <a:solidFill>
                  <a:srgbClr val="FF0000"/>
                </a:solidFill>
                <a:effectLst/>
                <a:latin typeface="微软雅黑" panose="020B0503020204020204" pitchFamily="34" charset="-122"/>
                <a:ea typeface="微软雅黑" panose="020B0503020204020204" pitchFamily="34" charset="-122"/>
              </a:rPr>
              <a:t>LWS</a:t>
            </a:r>
            <a:r>
              <a:rPr lang="en-US" altLang="zh-CN" sz="2400" b="0" i="0" dirty="0">
                <a:solidFill>
                  <a:srgbClr val="000000"/>
                </a:solidFill>
                <a:effectLst/>
                <a:latin typeface="微软雅黑" panose="020B0503020204020204" pitchFamily="34" charset="-122"/>
                <a:ea typeface="微软雅黑" panose="020B0503020204020204" pitchFamily="34" charset="-122"/>
              </a:rPr>
              <a:t>) </a:t>
            </a:r>
            <a:r>
              <a:rPr lang="zh-CN" altLang="en-US" sz="2400" b="0" i="0" dirty="0">
                <a:solidFill>
                  <a:srgbClr val="000000"/>
                </a:solidFill>
                <a:effectLst/>
                <a:latin typeface="微软雅黑" panose="020B0503020204020204" pitchFamily="34" charset="-122"/>
                <a:ea typeface="微软雅黑" panose="020B0503020204020204" pitchFamily="34" charset="-122"/>
              </a:rPr>
              <a:t>机制的新聚合方案，以将加权邻居知识聚合到项目表示中。</a:t>
            </a:r>
            <a:endParaRPr lang="en-US" altLang="zh-CN" sz="2400" b="0" i="0" dirty="0">
              <a:solidFill>
                <a:srgbClr val="000000"/>
              </a:solidFill>
              <a:effectLst/>
              <a:latin typeface="微软雅黑" panose="020B0503020204020204" pitchFamily="34" charset="-122"/>
              <a:ea typeface="微软雅黑" panose="020B0503020204020204" pitchFamily="34" charset="-122"/>
            </a:endParaRPr>
          </a:p>
          <a:p>
            <a:pPr algn="just"/>
            <a:endParaRPr lang="en-US" altLang="zh-CN" sz="2400" dirty="0">
              <a:solidFill>
                <a:srgbClr val="000000"/>
              </a:solidFill>
              <a:latin typeface="微软雅黑" panose="020B0503020204020204" pitchFamily="34" charset="-122"/>
              <a:ea typeface="微软雅黑" panose="020B0503020204020204" pitchFamily="34" charset="-122"/>
            </a:endParaRPr>
          </a:p>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3.</a:t>
            </a:r>
            <a:r>
              <a:rPr lang="zh-CN" altLang="en-US" sz="2400" b="0" i="0" dirty="0">
                <a:solidFill>
                  <a:srgbClr val="000000"/>
                </a:solidFill>
                <a:effectLst/>
                <a:latin typeface="微软雅黑" panose="020B0503020204020204" pitchFamily="34" charset="-122"/>
                <a:ea typeface="微软雅黑" panose="020B0503020204020204" pitchFamily="34" charset="-122"/>
              </a:rPr>
              <a:t>对两个基准数据集进行实证研究，以证明所提出的算法优于最先进的方法。</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a:p>
            <a:pPr algn="just"/>
            <a:endParaRPr lang="zh-CN" altLang="en-US" sz="2400" b="0" i="0" dirty="0">
              <a:solidFill>
                <a:srgbClr val="000000"/>
              </a:solidFill>
              <a:effectLst/>
              <a:latin typeface="微软雅黑" panose="020B0503020204020204" pitchFamily="34" charset="-122"/>
              <a:ea typeface="微软雅黑" panose="020B0503020204020204" pitchFamily="34" charset="-122"/>
            </a:endParaRPr>
          </a:p>
          <a:p>
            <a:pPr algn="just"/>
            <a:endParaRPr lang="zh-CN" altLang="en-US" sz="2400" b="0" i="0" dirty="0">
              <a:solidFill>
                <a:srgbClr val="000000"/>
              </a:solidFill>
              <a:effectLst/>
              <a:latin typeface="微软雅黑" panose="020B0503020204020204" pitchFamily="34" charset="-122"/>
              <a:ea typeface="微软雅黑" panose="020B0503020204020204" pitchFamily="34" charset="-122"/>
            </a:endParaRPr>
          </a:p>
          <a:p>
            <a:br>
              <a:rPr lang="zh-CN" altLang="en-US" sz="2400" dirty="0"/>
            </a:br>
            <a:endParaRPr kumimoji="0" lang="zh-CN" altLang="zh-CN" sz="2400" b="0" i="0" u="none" strike="noStrike" cap="none" normalizeH="0" baseline="0" dirty="0">
              <a:ln>
                <a:noFill/>
              </a:ln>
              <a:solidFill>
                <a:srgbClr val="FF0000"/>
              </a:solidFill>
              <a:effectLst/>
              <a:latin typeface="+mn-ea"/>
            </a:endParaRPr>
          </a:p>
          <a:p>
            <a:pPr>
              <a:lnSpc>
                <a:spcPct val="120000"/>
              </a:lnSpc>
            </a:pP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86D6FFE5-4B0D-4F04-987F-F31FE9CDC441}"/>
              </a:ext>
            </a:extLst>
          </p:cNvPr>
          <p:cNvSpPr txBox="1"/>
          <p:nvPr/>
        </p:nvSpPr>
        <p:spPr>
          <a:xfrm>
            <a:off x="944782" y="4400574"/>
            <a:ext cx="7045182" cy="1219757"/>
          </a:xfrm>
          <a:prstGeom prst="rect">
            <a:avLst/>
          </a:prstGeom>
          <a:noFill/>
        </p:spPr>
        <p:txBody>
          <a:bodyPr wrap="square" rtlCol="0">
            <a:spAutoFit/>
          </a:bodyPr>
          <a:lstStyle/>
          <a:p>
            <a:br>
              <a:rPr lang="zh-CN" altLang="en-US" sz="2400" dirty="0"/>
            </a:br>
            <a:endParaRPr lang="zh-CN" altLang="en-US" sz="2400" dirty="0"/>
          </a:p>
          <a:p>
            <a:pPr>
              <a:lnSpc>
                <a:spcPct val="120000"/>
              </a:lnSpc>
            </a:pP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3679120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1"/>
            <a:ext cx="4946689" cy="830997"/>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a:p>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2DD85B3D-953F-56E4-6C47-C3F7FB7B7C24}"/>
              </a:ext>
            </a:extLst>
          </p:cNvPr>
          <p:cNvSpPr txBox="1"/>
          <p:nvPr/>
        </p:nvSpPr>
        <p:spPr>
          <a:xfrm>
            <a:off x="333758" y="1239017"/>
            <a:ext cx="7046672" cy="565604"/>
          </a:xfrm>
          <a:prstGeom prst="rect">
            <a:avLst/>
          </a:prstGeom>
          <a:noFill/>
        </p:spPr>
        <p:txBody>
          <a:bodyPr wrap="square" rtlCol="0">
            <a:spAutoFit/>
          </a:bodyPr>
          <a:lstStyle/>
          <a:p>
            <a:pPr>
              <a:lnSpc>
                <a:spcPct val="120000"/>
              </a:lnSpc>
            </a:pPr>
            <a:r>
              <a:rPr lang="en-US" altLang="zh-CN" sz="2800" b="1" dirty="0">
                <a:solidFill>
                  <a:srgbClr val="DDDDDD">
                    <a:lumMod val="25000"/>
                  </a:srgbClr>
                </a:solidFill>
                <a:latin typeface="+mn-ea"/>
              </a:rPr>
              <a:t>PROBLEM FORMULATION</a:t>
            </a:r>
          </a:p>
        </p:txBody>
      </p:sp>
      <p:sp>
        <p:nvSpPr>
          <p:cNvPr id="5" name="文本框 4">
            <a:extLst>
              <a:ext uri="{FF2B5EF4-FFF2-40B4-BE49-F238E27FC236}">
                <a16:creationId xmlns:a16="http://schemas.microsoft.com/office/drawing/2014/main" id="{015C0920-9003-77A3-2B14-113F78DAE995}"/>
              </a:ext>
            </a:extLst>
          </p:cNvPr>
          <p:cNvSpPr txBox="1"/>
          <p:nvPr/>
        </p:nvSpPr>
        <p:spPr>
          <a:xfrm>
            <a:off x="771908" y="2122682"/>
            <a:ext cx="7197916" cy="1846659"/>
          </a:xfrm>
          <a:prstGeom prst="rect">
            <a:avLst/>
          </a:prstGeom>
          <a:noFill/>
        </p:spPr>
        <p:txBody>
          <a:bodyPr wrap="square">
            <a:spAutoFit/>
          </a:bodyPr>
          <a:lstStyle/>
          <a:p>
            <a:pPr algn="just"/>
            <a:r>
              <a:rPr lang="zh-CN" altLang="en-US" sz="2400" dirty="0">
                <a:solidFill>
                  <a:srgbClr val="000000"/>
                </a:solidFill>
                <a:latin typeface="微软雅黑" panose="020B0503020204020204" pitchFamily="34" charset="-122"/>
                <a:ea typeface="微软雅黑" panose="020B0503020204020204" pitchFamily="34" charset="-122"/>
              </a:rPr>
              <a:t>推荐模型的输入是</a:t>
            </a:r>
            <a:r>
              <a:rPr lang="zh-CN" altLang="en-US" sz="2400" dirty="0">
                <a:latin typeface="微软雅黑" panose="020B0503020204020204" pitchFamily="34" charset="-122"/>
                <a:ea typeface="微软雅黑" panose="020B0503020204020204" pitchFamily="34" charset="-122"/>
              </a:rPr>
              <a:t>用户和物品之间的</a:t>
            </a:r>
            <a:r>
              <a:rPr lang="zh-CN" altLang="en-US" sz="2400" dirty="0">
                <a:solidFill>
                  <a:srgbClr val="FF0000"/>
                </a:solidFill>
                <a:latin typeface="微软雅黑" panose="020B0503020204020204" pitchFamily="34" charset="-122"/>
                <a:ea typeface="微软雅黑" panose="020B0503020204020204" pitchFamily="34" charset="-122"/>
              </a:rPr>
              <a:t>交互数据</a:t>
            </a:r>
            <a:r>
              <a:rPr lang="zh-CN" altLang="en-US" sz="2400" dirty="0">
                <a:solidFill>
                  <a:srgbClr val="000000"/>
                </a:solidFill>
                <a:latin typeface="微软雅黑" panose="020B0503020204020204" pitchFamily="34" charset="-122"/>
                <a:ea typeface="微软雅黑" panose="020B0503020204020204" pitchFamily="34" charset="-122"/>
              </a:rPr>
              <a:t>和</a:t>
            </a:r>
            <a:r>
              <a:rPr lang="zh-CN" altLang="en-US" sz="2400" dirty="0">
                <a:solidFill>
                  <a:srgbClr val="FF0000"/>
                </a:solidFill>
                <a:latin typeface="微软雅黑" panose="020B0503020204020204" pitchFamily="34" charset="-122"/>
                <a:ea typeface="微软雅黑" panose="020B0503020204020204" pitchFamily="34" charset="-122"/>
              </a:rPr>
              <a:t>知识图谱</a:t>
            </a:r>
            <a:r>
              <a:rPr lang="zh-CN" altLang="en-US" sz="2400" dirty="0">
                <a:solidFill>
                  <a:srgbClr val="000000"/>
                </a:solidFill>
                <a:latin typeface="微软雅黑" panose="020B0503020204020204" pitchFamily="34" charset="-122"/>
                <a:ea typeface="微软雅黑" panose="020B0503020204020204" pitchFamily="34" charset="-122"/>
              </a:rPr>
              <a:t>；而输出是目标用户和候选项目的相似度分数</a:t>
            </a:r>
          </a:p>
          <a:p>
            <a:br>
              <a:rPr lang="zh-CN" altLang="en-US" dirty="0"/>
            </a:br>
            <a:r>
              <a:rPr lang="en-US" altLang="zh-CN" sz="2400" dirty="0">
                <a:solidFill>
                  <a:srgbClr val="000000"/>
                </a:solidFill>
                <a:latin typeface="微软雅黑" panose="020B0503020204020204" pitchFamily="34" charset="-122"/>
                <a:ea typeface="微软雅黑" panose="020B0503020204020204" pitchFamily="34" charset="-122"/>
              </a:rPr>
              <a:t>interaction data</a:t>
            </a:r>
            <a:r>
              <a:rPr lang="zh-CN" altLang="en-US" sz="2400" dirty="0">
                <a:solidFill>
                  <a:srgbClr val="000000"/>
                </a:solidFill>
                <a:latin typeface="微软雅黑" panose="020B0503020204020204" pitchFamily="34" charset="-122"/>
                <a:ea typeface="微软雅黑" panose="020B0503020204020204" pitchFamily="34" charset="-122"/>
              </a:rPr>
              <a:t>：</a:t>
            </a:r>
            <a:endParaRPr lang="en-US" altLang="zh-CN" sz="2400" dirty="0">
              <a:solidFill>
                <a:srgbClr val="000000"/>
              </a:solidFill>
              <a:latin typeface="微软雅黑" panose="020B0503020204020204" pitchFamily="34" charset="-122"/>
              <a:ea typeface="微软雅黑" panose="020B0503020204020204" pitchFamily="34" charset="-122"/>
            </a:endParaRPr>
          </a:p>
          <a:p>
            <a:endParaRPr lang="zh-CN" altLang="en-US" sz="2400" dirty="0">
              <a:solidFill>
                <a:srgbClr val="000000"/>
              </a:solidFill>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05D2C5C5-3087-AF4F-71AE-85948E820017}"/>
              </a:ext>
            </a:extLst>
          </p:cNvPr>
          <p:cNvPicPr>
            <a:picLocks noChangeAspect="1"/>
          </p:cNvPicPr>
          <p:nvPr/>
        </p:nvPicPr>
        <p:blipFill>
          <a:blip r:embed="rId2"/>
          <a:stretch>
            <a:fillRect/>
          </a:stretch>
        </p:blipFill>
        <p:spPr>
          <a:xfrm>
            <a:off x="3857094" y="3190326"/>
            <a:ext cx="4605318" cy="383776"/>
          </a:xfrm>
          <a:prstGeom prst="rect">
            <a:avLst/>
          </a:prstGeom>
        </p:spPr>
      </p:pic>
      <p:pic>
        <p:nvPicPr>
          <p:cNvPr id="16" name="图片 15">
            <a:extLst>
              <a:ext uri="{FF2B5EF4-FFF2-40B4-BE49-F238E27FC236}">
                <a16:creationId xmlns:a16="http://schemas.microsoft.com/office/drawing/2014/main" id="{8E5B190E-3645-D2F2-507B-18D63F46DFB0}"/>
              </a:ext>
            </a:extLst>
          </p:cNvPr>
          <p:cNvPicPr>
            <a:picLocks noChangeAspect="1"/>
          </p:cNvPicPr>
          <p:nvPr/>
        </p:nvPicPr>
        <p:blipFill>
          <a:blip r:embed="rId3"/>
          <a:stretch>
            <a:fillRect/>
          </a:stretch>
        </p:blipFill>
        <p:spPr>
          <a:xfrm>
            <a:off x="3857094" y="3795531"/>
            <a:ext cx="3352381" cy="371429"/>
          </a:xfrm>
          <a:prstGeom prst="rect">
            <a:avLst/>
          </a:prstGeom>
        </p:spPr>
      </p:pic>
      <p:pic>
        <p:nvPicPr>
          <p:cNvPr id="23" name="图片 22">
            <a:extLst>
              <a:ext uri="{FF2B5EF4-FFF2-40B4-BE49-F238E27FC236}">
                <a16:creationId xmlns:a16="http://schemas.microsoft.com/office/drawing/2014/main" id="{DF608FC0-5EE3-865F-06ED-7F39F9FFB63E}"/>
              </a:ext>
            </a:extLst>
          </p:cNvPr>
          <p:cNvPicPr>
            <a:picLocks noChangeAspect="1"/>
          </p:cNvPicPr>
          <p:nvPr/>
        </p:nvPicPr>
        <p:blipFill>
          <a:blip r:embed="rId4"/>
          <a:stretch>
            <a:fillRect/>
          </a:stretch>
        </p:blipFill>
        <p:spPr>
          <a:xfrm>
            <a:off x="3857094" y="4437948"/>
            <a:ext cx="3447619" cy="438095"/>
          </a:xfrm>
          <a:prstGeom prst="rect">
            <a:avLst/>
          </a:prstGeom>
        </p:spPr>
      </p:pic>
      <p:sp>
        <p:nvSpPr>
          <p:cNvPr id="25" name="文本框 24">
            <a:extLst>
              <a:ext uri="{FF2B5EF4-FFF2-40B4-BE49-F238E27FC236}">
                <a16:creationId xmlns:a16="http://schemas.microsoft.com/office/drawing/2014/main" id="{ED8B300F-01C4-4188-C5B7-B406C81F951E}"/>
              </a:ext>
            </a:extLst>
          </p:cNvPr>
          <p:cNvSpPr txBox="1"/>
          <p:nvPr/>
        </p:nvSpPr>
        <p:spPr>
          <a:xfrm>
            <a:off x="818938" y="4643447"/>
            <a:ext cx="4572000" cy="1015663"/>
          </a:xfrm>
          <a:prstGeom prst="rect">
            <a:avLst/>
          </a:prstGeom>
          <a:noFill/>
        </p:spPr>
        <p:txBody>
          <a:bodyPr wrap="square">
            <a:spAutoFit/>
          </a:bodyPr>
          <a:lstStyle/>
          <a:p>
            <a:br>
              <a:rPr lang="zh-CN" altLang="en-US" dirty="0"/>
            </a:br>
            <a:r>
              <a:rPr lang="en-US" altLang="zh-CN" sz="2400" dirty="0">
                <a:solidFill>
                  <a:srgbClr val="000000"/>
                </a:solidFill>
                <a:latin typeface="微软雅黑" panose="020B0503020204020204" pitchFamily="34" charset="-122"/>
                <a:ea typeface="微软雅黑" panose="020B0503020204020204" pitchFamily="34" charset="-122"/>
              </a:rPr>
              <a:t>knowledge graph </a:t>
            </a:r>
            <a:r>
              <a:rPr lang="zh-CN" altLang="en-US" sz="2400" dirty="0">
                <a:solidFill>
                  <a:srgbClr val="000000"/>
                </a:solidFill>
                <a:latin typeface="微软雅黑" panose="020B0503020204020204" pitchFamily="34" charset="-122"/>
                <a:ea typeface="微软雅黑" panose="020B0503020204020204" pitchFamily="34" charset="-122"/>
              </a:rPr>
              <a:t>：</a:t>
            </a:r>
            <a:endParaRPr lang="en-US" altLang="zh-CN" sz="2400" dirty="0">
              <a:solidFill>
                <a:srgbClr val="000000"/>
              </a:solidFill>
              <a:latin typeface="微软雅黑" panose="020B0503020204020204" pitchFamily="34" charset="-122"/>
              <a:ea typeface="微软雅黑" panose="020B0503020204020204" pitchFamily="34" charset="-122"/>
            </a:endParaRPr>
          </a:p>
          <a:p>
            <a:endParaRPr lang="zh-CN" altLang="en-US" sz="1800" dirty="0">
              <a:solidFill>
                <a:srgbClr val="000000"/>
              </a:solidFill>
              <a:latin typeface="微软雅黑" panose="020B0503020204020204" pitchFamily="34" charset="-122"/>
              <a:ea typeface="微软雅黑" panose="020B0503020204020204" pitchFamily="34" charset="-122"/>
            </a:endParaRPr>
          </a:p>
        </p:txBody>
      </p:sp>
      <p:pic>
        <p:nvPicPr>
          <p:cNvPr id="26" name="图片 25">
            <a:extLst>
              <a:ext uri="{FF2B5EF4-FFF2-40B4-BE49-F238E27FC236}">
                <a16:creationId xmlns:a16="http://schemas.microsoft.com/office/drawing/2014/main" id="{F1C74749-3868-FC96-99C0-02FFFE67F3BE}"/>
              </a:ext>
            </a:extLst>
          </p:cNvPr>
          <p:cNvPicPr>
            <a:picLocks noChangeAspect="1"/>
          </p:cNvPicPr>
          <p:nvPr/>
        </p:nvPicPr>
        <p:blipFill>
          <a:blip r:embed="rId5"/>
          <a:stretch>
            <a:fillRect/>
          </a:stretch>
        </p:blipFill>
        <p:spPr>
          <a:xfrm>
            <a:off x="3857094" y="5449586"/>
            <a:ext cx="3676190" cy="419048"/>
          </a:xfrm>
          <a:prstGeom prst="rect">
            <a:avLst/>
          </a:prstGeom>
        </p:spPr>
      </p:pic>
    </p:spTree>
    <p:extLst>
      <p:ext uri="{BB962C8B-B14F-4D97-AF65-F5344CB8AC3E}">
        <p14:creationId xmlns:p14="http://schemas.microsoft.com/office/powerpoint/2010/main" val="606427900"/>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333758" y="1028320"/>
            <a:ext cx="4294031" cy="481094"/>
          </a:xfrm>
          <a:prstGeom prst="rect">
            <a:avLst/>
          </a:prstGeom>
          <a:noFill/>
        </p:spPr>
        <p:txBody>
          <a:bodyPr wrap="square" rtlCol="0">
            <a:spAutoFit/>
          </a:bodyPr>
          <a:lstStyle/>
          <a:p>
            <a:pPr>
              <a:lnSpc>
                <a:spcPct val="120000"/>
              </a:lnSpc>
            </a:pPr>
            <a:r>
              <a:rPr lang="zh-CN" altLang="en-US" sz="2300" b="1" dirty="0">
                <a:solidFill>
                  <a:srgbClr val="DDDDDD">
                    <a:lumMod val="25000"/>
                  </a:srgbClr>
                </a:solidFill>
                <a:latin typeface="微软雅黑" panose="020B0503020204020204" pitchFamily="34" charset="-122"/>
                <a:ea typeface="微软雅黑" panose="020B0503020204020204" pitchFamily="34" charset="-122"/>
              </a:rPr>
              <a:t>总体训练框架</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E022A468-B8AF-0E9D-A875-DA51D6D2BC1E}"/>
              </a:ext>
            </a:extLst>
          </p:cNvPr>
          <p:cNvPicPr>
            <a:picLocks noChangeAspect="1"/>
          </p:cNvPicPr>
          <p:nvPr/>
        </p:nvPicPr>
        <p:blipFill>
          <a:blip r:embed="rId2"/>
          <a:stretch>
            <a:fillRect/>
          </a:stretch>
        </p:blipFill>
        <p:spPr>
          <a:xfrm>
            <a:off x="954092" y="1607016"/>
            <a:ext cx="7347393" cy="2877331"/>
          </a:xfrm>
          <a:prstGeom prst="rect">
            <a:avLst/>
          </a:prstGeom>
        </p:spPr>
      </p:pic>
      <p:sp>
        <p:nvSpPr>
          <p:cNvPr id="12" name="文本框 11">
            <a:extLst>
              <a:ext uri="{FF2B5EF4-FFF2-40B4-BE49-F238E27FC236}">
                <a16:creationId xmlns:a16="http://schemas.microsoft.com/office/drawing/2014/main" id="{FC85F7A2-5FFE-ABA1-FB94-C77E97DE054A}"/>
              </a:ext>
            </a:extLst>
          </p:cNvPr>
          <p:cNvSpPr txBox="1"/>
          <p:nvPr/>
        </p:nvSpPr>
        <p:spPr>
          <a:xfrm>
            <a:off x="2418429" y="4645011"/>
            <a:ext cx="5249917" cy="1661993"/>
          </a:xfrm>
          <a:prstGeom prst="rect">
            <a:avLst/>
          </a:prstGeom>
          <a:noFill/>
        </p:spPr>
        <p:txBody>
          <a:bodyPr wrap="square">
            <a:spAutoFit/>
          </a:bodyPr>
          <a:lstStyle/>
          <a:p>
            <a:pPr marL="342900" indent="-342900" algn="just">
              <a:buAutoNum type="arabicPeriod"/>
            </a:pPr>
            <a:r>
              <a:rPr lang="en-US" altLang="zh-CN" sz="2800" dirty="0">
                <a:solidFill>
                  <a:srgbClr val="000000"/>
                </a:solidFill>
                <a:latin typeface="微软雅黑" panose="020B0503020204020204" pitchFamily="34" charset="-122"/>
                <a:ea typeface="微软雅黑" panose="020B0503020204020204" pitchFamily="34" charset="-122"/>
              </a:rPr>
              <a:t>VRKG Construction</a:t>
            </a:r>
          </a:p>
          <a:p>
            <a:pPr marL="342900" indent="-342900" algn="just">
              <a:buAutoNum type="arabicPeriod"/>
            </a:pPr>
            <a:r>
              <a:rPr lang="en-US" altLang="zh-CN" sz="2800" dirty="0">
                <a:solidFill>
                  <a:srgbClr val="000000"/>
                </a:solidFill>
                <a:latin typeface="微软雅黑" panose="020B0503020204020204" pitchFamily="34" charset="-122"/>
                <a:ea typeface="微软雅黑" panose="020B0503020204020204" pitchFamily="34" charset="-122"/>
              </a:rPr>
              <a:t>Representation Learning</a:t>
            </a:r>
          </a:p>
          <a:p>
            <a:pPr marL="342900" indent="-342900" algn="just">
              <a:buAutoNum type="arabicPeriod"/>
            </a:pPr>
            <a:r>
              <a:rPr lang="en-US" altLang="zh-CN" sz="2800" dirty="0">
                <a:solidFill>
                  <a:srgbClr val="000000"/>
                </a:solidFill>
                <a:latin typeface="微软雅黑" panose="020B0503020204020204" pitchFamily="34" charset="-122"/>
                <a:ea typeface="微软雅黑" panose="020B0503020204020204" pitchFamily="34" charset="-122"/>
              </a:rPr>
              <a:t>Model Prediction</a:t>
            </a:r>
          </a:p>
          <a:p>
            <a:endParaRPr lang="zh-CN" altLang="en-US" sz="18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94696387"/>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7"/>
            <a:ext cx="4294031" cy="461665"/>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VRKG Construction</a:t>
            </a:r>
          </a:p>
        </p:txBody>
      </p:sp>
      <p:sp>
        <p:nvSpPr>
          <p:cNvPr id="4" name="文本框 3">
            <a:extLst>
              <a:ext uri="{FF2B5EF4-FFF2-40B4-BE49-F238E27FC236}">
                <a16:creationId xmlns:a16="http://schemas.microsoft.com/office/drawing/2014/main" id="{0DB2C0D8-6DD6-970D-C77D-06D47E25B814}"/>
              </a:ext>
            </a:extLst>
          </p:cNvPr>
          <p:cNvSpPr txBox="1"/>
          <p:nvPr/>
        </p:nvSpPr>
        <p:spPr>
          <a:xfrm>
            <a:off x="1398401" y="2754482"/>
            <a:ext cx="6347197" cy="2031325"/>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为了聚类相关关系，我们提出了一种无监督学习方法来探索每个原始关系的潜在因素，并将具有相似潜在因素的原始关系融合成一种虚拟关系</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r>
              <a:rPr lang="zh-CN" altLang="en-US" dirty="0">
                <a:solidFill>
                  <a:srgbClr val="000000"/>
                </a:solidFill>
                <a:latin typeface="微软雅黑" panose="020B0503020204020204" pitchFamily="34" charset="-122"/>
                <a:ea typeface="微软雅黑" panose="020B0503020204020204" pitchFamily="34" charset="-122"/>
              </a:rPr>
              <a:t>所以，首先介绍一下什么是“聚类”算法，以</a:t>
            </a:r>
            <a:r>
              <a:rPr lang="en-US" altLang="zh-CN" dirty="0">
                <a:solidFill>
                  <a:srgbClr val="000000"/>
                </a:solidFill>
                <a:latin typeface="微软雅黑" panose="020B0503020204020204" pitchFamily="34" charset="-122"/>
                <a:ea typeface="微软雅黑" panose="020B0503020204020204" pitchFamily="34" charset="-122"/>
              </a:rPr>
              <a:t>K-means</a:t>
            </a:r>
            <a:r>
              <a:rPr lang="zh-CN" altLang="en-US" dirty="0">
                <a:solidFill>
                  <a:srgbClr val="000000"/>
                </a:solidFill>
                <a:latin typeface="微软雅黑" panose="020B0503020204020204" pitchFamily="34" charset="-122"/>
                <a:ea typeface="微软雅黑" panose="020B0503020204020204" pitchFamily="34" charset="-122"/>
              </a:rPr>
              <a:t>为例，</a:t>
            </a:r>
            <a:r>
              <a:rPr lang="en-US" altLang="zh-CN" b="0" i="0" dirty="0">
                <a:solidFill>
                  <a:srgbClr val="121212"/>
                </a:solidFill>
                <a:effectLst/>
                <a:latin typeface="Abadi" panose="020B0604020104020204" pitchFamily="34" charset="0"/>
              </a:rPr>
              <a:t>K-means </a:t>
            </a:r>
            <a:r>
              <a:rPr lang="zh-CN" altLang="en-US" b="0" i="0" dirty="0">
                <a:solidFill>
                  <a:srgbClr val="121212"/>
                </a:solidFill>
                <a:effectLst/>
                <a:latin typeface="Abadi" panose="020B0604020104020204" pitchFamily="34" charset="0"/>
              </a:rPr>
              <a:t>是我们最常用的基于欧式距离的聚类算法，其认为两个目标的距离越近，相似度越大</a:t>
            </a:r>
            <a:endParaRPr lang="zh-CN" altLang="en-US" dirty="0"/>
          </a:p>
        </p:txBody>
      </p:sp>
    </p:spTree>
    <p:extLst>
      <p:ext uri="{BB962C8B-B14F-4D97-AF65-F5344CB8AC3E}">
        <p14:creationId xmlns:p14="http://schemas.microsoft.com/office/powerpoint/2010/main" val="3208781635"/>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en-US" altLang="zh-CN" sz="2400" b="1" dirty="0">
                <a:solidFill>
                  <a:srgbClr val="DDDDDD">
                    <a:lumMod val="25000"/>
                  </a:srgbClr>
                </a:solidFill>
                <a:latin typeface="微软雅黑" panose="020B0503020204020204" pitchFamily="34" charset="-122"/>
                <a:ea typeface="微软雅黑" panose="020B0503020204020204" pitchFamily="34" charset="-122"/>
              </a:rPr>
              <a:t>2</a:t>
            </a:r>
            <a:r>
              <a:rPr lang="zh-CN" altLang="en-US" sz="2400" b="1" dirty="0">
                <a:solidFill>
                  <a:srgbClr val="DDDDDD">
                    <a:lumMod val="25000"/>
                  </a:srgbClr>
                </a:solidFill>
                <a:latin typeface="微软雅黑" panose="020B0503020204020204" pitchFamily="34" charset="-122"/>
                <a:ea typeface="微软雅黑" panose="020B0503020204020204" pitchFamily="34" charset="-122"/>
              </a:rPr>
              <a:t>、所作工作</a:t>
            </a:r>
          </a:p>
        </p:txBody>
      </p:sp>
      <p:sp>
        <p:nvSpPr>
          <p:cNvPr id="14" name="文本框 13"/>
          <p:cNvSpPr txBox="1"/>
          <p:nvPr/>
        </p:nvSpPr>
        <p:spPr>
          <a:xfrm>
            <a:off x="657608" y="1295678"/>
            <a:ext cx="1820731" cy="460396"/>
          </a:xfrm>
          <a:prstGeom prst="rect">
            <a:avLst/>
          </a:prstGeom>
          <a:noFill/>
        </p:spPr>
        <p:txBody>
          <a:bodyPr wrap="square" rtlCol="0">
            <a:spAutoFit/>
          </a:bodyPr>
          <a:lstStyle/>
          <a:p>
            <a:pPr algn="just"/>
            <a:r>
              <a:rPr lang="en-US" altLang="zh-CN" sz="2300" b="1" dirty="0">
                <a:solidFill>
                  <a:srgbClr val="DDDDDD">
                    <a:lumMod val="25000"/>
                  </a:srgbClr>
                </a:solidFill>
                <a:latin typeface="微软雅黑" panose="020B0503020204020204" pitchFamily="34" charset="-122"/>
                <a:ea typeface="微软雅黑" panose="020B0503020204020204" pitchFamily="34" charset="-122"/>
              </a:rPr>
              <a:t>K-means</a:t>
            </a:r>
          </a:p>
        </p:txBody>
      </p:sp>
      <p:sp>
        <p:nvSpPr>
          <p:cNvPr id="4" name="文本框 3">
            <a:extLst>
              <a:ext uri="{FF2B5EF4-FFF2-40B4-BE49-F238E27FC236}">
                <a16:creationId xmlns:a16="http://schemas.microsoft.com/office/drawing/2014/main" id="{0DB2C0D8-6DD6-970D-C77D-06D47E25B814}"/>
              </a:ext>
            </a:extLst>
          </p:cNvPr>
          <p:cNvSpPr txBox="1"/>
          <p:nvPr/>
        </p:nvSpPr>
        <p:spPr>
          <a:xfrm>
            <a:off x="786066" y="2068436"/>
            <a:ext cx="7571868" cy="3139321"/>
          </a:xfrm>
          <a:prstGeom prst="rect">
            <a:avLst/>
          </a:prstGeom>
          <a:noFill/>
        </p:spPr>
        <p:txBody>
          <a:bodyPr wrap="square">
            <a:spAutoFit/>
          </a:bodyPr>
          <a:lstStyle/>
          <a:p>
            <a:r>
              <a:rPr lang="en-US" altLang="zh-CN" b="0" i="0" dirty="0">
                <a:effectLst/>
                <a:latin typeface="Abadi" panose="020B0604020104020204" pitchFamily="34" charset="0"/>
              </a:rPr>
              <a:t>	</a:t>
            </a:r>
            <a:r>
              <a:rPr lang="zh-CN" altLang="en-US" b="0" i="0" dirty="0">
                <a:effectLst/>
                <a:latin typeface="Abadi" panose="020B0604020104020204" pitchFamily="34" charset="0"/>
              </a:rPr>
              <a:t>有四个牧师去郊区布道，一开始牧师们随意选了几个布道点，并且把这几个布道点的情况公告给了郊区所有的村民，于是每个村民到离自己家最近的布道点去听课。</a:t>
            </a:r>
            <a:br>
              <a:rPr lang="zh-CN" altLang="en-US" dirty="0"/>
            </a:br>
            <a:r>
              <a:rPr lang="en-US" altLang="zh-CN" dirty="0"/>
              <a:t>	</a:t>
            </a:r>
            <a:r>
              <a:rPr lang="zh-CN" altLang="en-US" b="0" i="0" dirty="0">
                <a:effectLst/>
                <a:latin typeface="Abadi" panose="020B0604020104020204" pitchFamily="34" charset="0"/>
              </a:rPr>
              <a:t>听课之后，大家觉得距离太远了，于是每个牧师统计了一下自己的课上所有的村民的地址，搬到了所有地址的中心地带，并且在海报上更新了自己的布道点的位置。</a:t>
            </a:r>
            <a:br>
              <a:rPr lang="zh-CN" altLang="en-US" dirty="0"/>
            </a:br>
            <a:r>
              <a:rPr lang="en-US" altLang="zh-CN" dirty="0"/>
              <a:t>	</a:t>
            </a:r>
            <a:r>
              <a:rPr lang="zh-CN" altLang="en-US" b="0" i="0" dirty="0">
                <a:effectLst/>
                <a:latin typeface="Abadi" panose="020B0604020104020204" pitchFamily="34" charset="0"/>
              </a:rPr>
              <a:t>牧师每一次移动不可能离所有人都更近，有的人发现</a:t>
            </a:r>
            <a:r>
              <a:rPr lang="en-US" altLang="zh-CN" b="0" i="0" dirty="0">
                <a:effectLst/>
                <a:latin typeface="Abadi" panose="020B0604020104020204" pitchFamily="34" charset="0"/>
              </a:rPr>
              <a:t>A</a:t>
            </a:r>
            <a:r>
              <a:rPr lang="zh-CN" altLang="en-US" b="0" i="0" dirty="0">
                <a:effectLst/>
                <a:latin typeface="Abadi" panose="020B0604020104020204" pitchFamily="34" charset="0"/>
              </a:rPr>
              <a:t>牧师移动以后自己还不如去</a:t>
            </a:r>
            <a:r>
              <a:rPr lang="en-US" altLang="zh-CN" b="0" i="0" dirty="0">
                <a:effectLst/>
                <a:latin typeface="Abadi" panose="020B0604020104020204" pitchFamily="34" charset="0"/>
              </a:rPr>
              <a:t>B</a:t>
            </a:r>
            <a:r>
              <a:rPr lang="zh-CN" altLang="en-US" b="0" i="0" dirty="0">
                <a:effectLst/>
                <a:latin typeface="Abadi" panose="020B0604020104020204" pitchFamily="34" charset="0"/>
              </a:rPr>
              <a:t>牧师处听课更近，于是每个村民又去了离自己最近的布道点</a:t>
            </a:r>
            <a:r>
              <a:rPr lang="en-US" altLang="zh-CN" b="0" i="0" dirty="0">
                <a:effectLst/>
                <a:latin typeface="Abadi" panose="020B0604020104020204" pitchFamily="34" charset="0"/>
              </a:rPr>
              <a:t>……</a:t>
            </a:r>
            <a:br>
              <a:rPr lang="zh-CN" altLang="en-US" dirty="0"/>
            </a:br>
            <a:r>
              <a:rPr lang="en-US" altLang="zh-CN" dirty="0"/>
              <a:t>	</a:t>
            </a:r>
            <a:r>
              <a:rPr lang="zh-CN" altLang="en-US" b="0" i="0" dirty="0">
                <a:effectLst/>
                <a:latin typeface="Abadi" panose="020B0604020104020204" pitchFamily="34" charset="0"/>
              </a:rPr>
              <a:t>就这样，牧师每个礼拜更新自己的位置，村民根据自己的情况选择布道点，最终稳定了下来。</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591868"/>
      </p:ext>
    </p:extLst>
  </p:cSld>
  <p:clrMapOvr>
    <a:masterClrMapping/>
  </p:clrMapOvr>
  <p:transition>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微软雅黑"/>
        <a:ea typeface="宋体"/>
        <a:cs typeface=""/>
      </a:majorFont>
      <a:minorFont>
        <a:latin typeface="微软雅黑"/>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tmpColorLibrary">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自定义 1">
      <a:majorFont>
        <a:latin typeface="Calibri Light"/>
        <a:ea typeface="方正北魏楷书简体"/>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tmpColorLibrary">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12438</TotalTime>
  <Words>1217</Words>
  <Application>Microsoft Office PowerPoint</Application>
  <PresentationFormat>全屏显示(4:3)</PresentationFormat>
  <Paragraphs>113</Paragraphs>
  <Slides>25</Slides>
  <Notes>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25</vt:i4>
      </vt:variant>
    </vt:vector>
  </HeadingPairs>
  <TitlesOfParts>
    <vt:vector size="33" baseType="lpstr">
      <vt:lpstr>Calibri</vt:lpstr>
      <vt:lpstr>Cambria Math</vt:lpstr>
      <vt:lpstr>Abadi</vt:lpstr>
      <vt:lpstr>Arial</vt:lpstr>
      <vt:lpstr>Calibri Light</vt:lpstr>
      <vt:lpstr>微软雅黑</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刘天成</dc:creator>
  <cp:lastModifiedBy>974762673@qq.com</cp:lastModifiedBy>
  <cp:revision>212</cp:revision>
  <dcterms:created xsi:type="dcterms:W3CDTF">2018-05-23T18:36:56Z</dcterms:created>
  <dcterms:modified xsi:type="dcterms:W3CDTF">2023-04-24T13:57:16Z</dcterms:modified>
</cp:coreProperties>
</file>