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30"/>
  </p:notesMasterIdLst>
  <p:sldIdLst>
    <p:sldId id="292" r:id="rId3"/>
    <p:sldId id="294" r:id="rId4"/>
    <p:sldId id="328" r:id="rId5"/>
    <p:sldId id="375" r:id="rId6"/>
    <p:sldId id="370" r:id="rId7"/>
    <p:sldId id="371" r:id="rId8"/>
    <p:sldId id="420" r:id="rId9"/>
    <p:sldId id="353" r:id="rId10"/>
    <p:sldId id="392" r:id="rId11"/>
    <p:sldId id="421" r:id="rId12"/>
    <p:sldId id="422" r:id="rId13"/>
    <p:sldId id="423" r:id="rId14"/>
    <p:sldId id="424" r:id="rId15"/>
    <p:sldId id="425" r:id="rId16"/>
    <p:sldId id="426" r:id="rId17"/>
    <p:sldId id="428" r:id="rId18"/>
    <p:sldId id="429" r:id="rId19"/>
    <p:sldId id="430" r:id="rId20"/>
    <p:sldId id="432" r:id="rId21"/>
    <p:sldId id="364" r:id="rId22"/>
    <p:sldId id="366" r:id="rId23"/>
    <p:sldId id="372" r:id="rId24"/>
    <p:sldId id="388" r:id="rId25"/>
    <p:sldId id="433" r:id="rId26"/>
    <p:sldId id="367" r:id="rId27"/>
    <p:sldId id="434" r:id="rId28"/>
    <p:sldId id="435" r:id="rId29"/>
  </p:sldIdLst>
  <p:sldSz cx="9144000" cy="6858000" type="screen4x3"/>
  <p:notesSz cx="6858000" cy="9144000"/>
  <p:embeddedFontLst>
    <p:embeddedFont>
      <p:font typeface="微软雅黑" panose="020B0503020204020204" pitchFamily="34" charset="-122"/>
      <p:regular r:id="rId31"/>
      <p:bold r:id="rId3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6"/>
    <a:srgbClr val="0070C0"/>
    <a:srgbClr val="105091"/>
    <a:srgbClr val="003399"/>
    <a:srgbClr val="418AB3"/>
    <a:srgbClr val="E5A61F"/>
    <a:srgbClr val="006CD4"/>
    <a:srgbClr val="3C81BD"/>
    <a:srgbClr val="4C89CB"/>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7427" autoAdjust="0"/>
  </p:normalViewPr>
  <p:slideViewPr>
    <p:cSldViewPr snapToGrid="0">
      <p:cViewPr varScale="1">
        <p:scale>
          <a:sx n="157" d="100"/>
          <a:sy n="157" d="100"/>
        </p:scale>
        <p:origin x="1914" y="15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defRPr>
            </a:lvl1pPr>
          </a:lstStyle>
          <a:p>
            <a:fld id="{E9322016-10F6-433F-8A73-AEE06F02DA3F}" type="datetimeFigureOut">
              <a:rPr lang="zh-CN" altLang="en-US" smtClean="0"/>
              <a:pPr/>
              <a:t>2023/6/24</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2D8AFF47-D517-4933-850B-1D9D6789DF38}" type="slidenum">
              <a:rPr lang="zh-CN" altLang="en-US" smtClean="0"/>
              <a:pPr/>
              <a:t>‹#›</a:t>
            </a:fld>
            <a:endParaRPr lang="zh-CN" altLang="en-US" dirty="0"/>
          </a:p>
        </p:txBody>
      </p:sp>
    </p:spTree>
    <p:extLst>
      <p:ext uri="{BB962C8B-B14F-4D97-AF65-F5344CB8AC3E}">
        <p14:creationId xmlns:p14="http://schemas.microsoft.com/office/powerpoint/2010/main" val="128215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mn-ea"/>
        <a:cs typeface="+mn-cs"/>
      </a:defRPr>
    </a:lvl1pPr>
    <a:lvl2pPr marL="457200" algn="l" defTabSz="914400" rtl="0" eaLnBrk="1" latinLnBrk="0" hangingPunct="1">
      <a:defRPr sz="1200" kern="1200">
        <a:solidFill>
          <a:schemeClr val="tx1"/>
        </a:solidFill>
        <a:latin typeface="微软雅黑" panose="020B0503020204020204" pitchFamily="34" charset="-122"/>
        <a:ea typeface="+mn-ea"/>
        <a:cs typeface="+mn-cs"/>
      </a:defRPr>
    </a:lvl2pPr>
    <a:lvl3pPr marL="914400" algn="l" defTabSz="914400" rtl="0" eaLnBrk="1" latinLnBrk="0" hangingPunct="1">
      <a:defRPr sz="1200" kern="1200">
        <a:solidFill>
          <a:schemeClr val="tx1"/>
        </a:solidFill>
        <a:latin typeface="微软雅黑" panose="020B0503020204020204" pitchFamily="34" charset="-122"/>
        <a:ea typeface="+mn-ea"/>
        <a:cs typeface="+mn-cs"/>
      </a:defRPr>
    </a:lvl3pPr>
    <a:lvl4pPr marL="1371600" algn="l" defTabSz="914400" rtl="0" eaLnBrk="1" latinLnBrk="0" hangingPunct="1">
      <a:defRPr sz="1200" kern="1200">
        <a:solidFill>
          <a:schemeClr val="tx1"/>
        </a:solidFill>
        <a:latin typeface="微软雅黑" panose="020B0503020204020204" pitchFamily="34" charset="-122"/>
        <a:ea typeface="+mn-ea"/>
        <a:cs typeface="+mn-cs"/>
      </a:defRPr>
    </a:lvl4pPr>
    <a:lvl5pPr marL="1828800" algn="l" defTabSz="914400" rtl="0" eaLnBrk="1" latinLnBrk="0" hangingPunct="1">
      <a:defRPr sz="1200" kern="1200">
        <a:solidFill>
          <a:schemeClr val="tx1"/>
        </a:solidFill>
        <a:latin typeface="微软雅黑" panose="020B0503020204020204"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22248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5</a:t>
            </a:fld>
            <a:endParaRPr lang="zh-CN" altLang="en-US"/>
          </a:p>
        </p:txBody>
      </p:sp>
    </p:spTree>
    <p:extLst>
      <p:ext uri="{BB962C8B-B14F-4D97-AF65-F5344CB8AC3E}">
        <p14:creationId xmlns:p14="http://schemas.microsoft.com/office/powerpoint/2010/main" val="204869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2023/6/24</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173520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2023/6/24</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618788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2023/6/24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F33991B-66B2-4EAD-8233-17E73E7B1AF4}" type="datetimeFigureOut">
              <a:rPr lang="zh-CN" altLang="en-US" smtClean="0">
                <a:solidFill>
                  <a:srgbClr val="000000">
                    <a:tint val="75000"/>
                  </a:srgbClr>
                </a:solidFill>
              </a:rPr>
              <a:pPr/>
              <a:t>2023/6/24</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5B252613-4D8B-4AEB-8CBD-544E7BE15676}"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26274036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直接连接符 24"/>
          <p:cNvCxnSpPr/>
          <p:nvPr/>
        </p:nvCxnSpPr>
        <p:spPr>
          <a:xfrm>
            <a:off x="-14395" y="1156947"/>
            <a:ext cx="3641315" cy="18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46462" y="944823"/>
            <a:ext cx="1" cy="10512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50435" y="1589928"/>
            <a:ext cx="7193765" cy="1754326"/>
          </a:xfrm>
          <a:prstGeom prst="rect">
            <a:avLst/>
          </a:prstGeom>
          <a:noFill/>
        </p:spPr>
        <p:txBody>
          <a:bodyPr wrap="square" rtlCol="0">
            <a:spAutoFit/>
          </a:bodyPr>
          <a:lstStyle/>
          <a:p>
            <a:r>
              <a:rPr lang="en-US" altLang="zh-CN" sz="3600" b="1" i="0" dirty="0">
                <a:solidFill>
                  <a:srgbClr val="000000"/>
                </a:solidFill>
                <a:effectLst/>
                <a:latin typeface="+mn-ea"/>
              </a:rPr>
              <a:t>Learning Intents behind Interactions with Knowledge Graph for Recommendation</a:t>
            </a:r>
            <a:endParaRPr lang="en-US" altLang="zh-CN" sz="3600" b="1" i="0" dirty="0">
              <a:solidFill>
                <a:srgbClr val="FF0000"/>
              </a:solidFill>
              <a:effectLst/>
              <a:latin typeface="微软雅黑" panose="020B0503020204020204" pitchFamily="34" charset="-122"/>
            </a:endParaRPr>
          </a:p>
        </p:txBody>
      </p:sp>
      <p:cxnSp>
        <p:nvCxnSpPr>
          <p:cNvPr id="72" name="直接连接符 71"/>
          <p:cNvCxnSpPr/>
          <p:nvPr/>
        </p:nvCxnSpPr>
        <p:spPr>
          <a:xfrm>
            <a:off x="8193898" y="2344720"/>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777240" y="3453437"/>
            <a:ext cx="7474302" cy="65475"/>
            <a:chOff x="4992858" y="2973184"/>
            <a:chExt cx="2981092" cy="45720"/>
          </a:xfrm>
        </p:grpSpPr>
        <p:cxnSp>
          <p:nvCxnSpPr>
            <p:cNvPr id="71" name="直接连接符 70"/>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75" name="梯形 74"/>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mn-ea"/>
              </a:endParaRPr>
            </a:p>
          </p:txBody>
        </p:sp>
      </p:grpSp>
      <p:sp>
        <p:nvSpPr>
          <p:cNvPr id="57" name="任意多边形 56"/>
          <p:cNvSpPr/>
          <p:nvPr/>
        </p:nvSpPr>
        <p:spPr>
          <a:xfrm>
            <a:off x="6475170" y="571917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108" name="梯形 94"/>
          <p:cNvSpPr/>
          <p:nvPr/>
        </p:nvSpPr>
        <p:spPr>
          <a:xfrm>
            <a:off x="7067743" y="611876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111" name="梯形 94"/>
          <p:cNvSpPr/>
          <p:nvPr/>
        </p:nvSpPr>
        <p:spPr>
          <a:xfrm>
            <a:off x="5867060" y="611876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28" name="任意多边形 27"/>
          <p:cNvSpPr/>
          <p:nvPr/>
        </p:nvSpPr>
        <p:spPr>
          <a:xfrm>
            <a:off x="6472978" y="489462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29" name="任意多边形 28"/>
          <p:cNvSpPr/>
          <p:nvPr/>
        </p:nvSpPr>
        <p:spPr>
          <a:xfrm>
            <a:off x="7073382" y="530449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1" name="任意多边形 30"/>
          <p:cNvSpPr/>
          <p:nvPr/>
        </p:nvSpPr>
        <p:spPr>
          <a:xfrm>
            <a:off x="7067742" y="4467109"/>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2" name="任意多边形 31"/>
          <p:cNvSpPr/>
          <p:nvPr/>
        </p:nvSpPr>
        <p:spPr>
          <a:xfrm>
            <a:off x="7661365" y="497076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4" name="任意多边形 33"/>
          <p:cNvSpPr/>
          <p:nvPr/>
        </p:nvSpPr>
        <p:spPr>
          <a:xfrm>
            <a:off x="7652420" y="413627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5" name="任意多边形 34"/>
          <p:cNvSpPr/>
          <p:nvPr/>
        </p:nvSpPr>
        <p:spPr>
          <a:xfrm>
            <a:off x="7668147" y="5751887"/>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6" name="任意多边形 35"/>
          <p:cNvSpPr/>
          <p:nvPr/>
        </p:nvSpPr>
        <p:spPr>
          <a:xfrm>
            <a:off x="8237098" y="4508047"/>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7" name="任意多边形 36"/>
          <p:cNvSpPr/>
          <p:nvPr/>
        </p:nvSpPr>
        <p:spPr>
          <a:xfrm>
            <a:off x="8237098" y="5328902"/>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8" name="梯形 94"/>
          <p:cNvSpPr/>
          <p:nvPr/>
        </p:nvSpPr>
        <p:spPr>
          <a:xfrm>
            <a:off x="8251542" y="613863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39" name="任意多边形 38"/>
          <p:cNvSpPr/>
          <p:nvPr/>
        </p:nvSpPr>
        <p:spPr>
          <a:xfrm>
            <a:off x="8237096" y="2912652"/>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40" name="任意多边形 39"/>
          <p:cNvSpPr/>
          <p:nvPr/>
        </p:nvSpPr>
        <p:spPr>
          <a:xfrm>
            <a:off x="8237097" y="369377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43" name="TextBox 6"/>
          <p:cNvSpPr txBox="1">
            <a:spLocks noChangeArrowheads="1"/>
          </p:cNvSpPr>
          <p:nvPr/>
        </p:nvSpPr>
        <p:spPr bwMode="auto">
          <a:xfrm>
            <a:off x="1201112" y="4107018"/>
            <a:ext cx="719376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800" dirty="0">
                <a:solidFill>
                  <a:srgbClr val="333333"/>
                </a:solidFill>
                <a:latin typeface="+mn-ea"/>
                <a:ea typeface="+mn-ea"/>
              </a:rPr>
              <a:t>C</a:t>
            </a:r>
            <a:r>
              <a:rPr lang="en-US" altLang="zh-CN" sz="2800" b="0" i="0" dirty="0">
                <a:solidFill>
                  <a:srgbClr val="333333"/>
                </a:solidFill>
                <a:effectLst/>
                <a:latin typeface="+mn-ea"/>
                <a:ea typeface="+mn-ea"/>
              </a:rPr>
              <a:t>ontainer: WWW (CCF-A)</a:t>
            </a:r>
          </a:p>
          <a:p>
            <a:pPr eaLnBrk="1" hangingPunct="1"/>
            <a:endParaRPr lang="en-US" altLang="zh-CN" sz="2800" b="0" i="0" dirty="0">
              <a:solidFill>
                <a:srgbClr val="333333"/>
              </a:solidFill>
              <a:effectLst/>
              <a:latin typeface="+mn-ea"/>
              <a:ea typeface="+mn-ea"/>
            </a:endParaRPr>
          </a:p>
          <a:p>
            <a:pPr eaLnBrk="1" hangingPunct="1"/>
            <a:r>
              <a:rPr lang="en-US" altLang="zh-CN" sz="2800" dirty="0">
                <a:solidFill>
                  <a:srgbClr val="333333"/>
                </a:solidFill>
                <a:latin typeface="+mn-ea"/>
                <a:ea typeface="+mn-ea"/>
              </a:rPr>
              <a:t>Y</a:t>
            </a:r>
            <a:r>
              <a:rPr lang="en-US" altLang="zh-CN" sz="2800" b="0" i="0" dirty="0">
                <a:solidFill>
                  <a:srgbClr val="333333"/>
                </a:solidFill>
                <a:effectLst/>
                <a:latin typeface="+mn-ea"/>
                <a:ea typeface="+mn-ea"/>
              </a:rPr>
              <a:t>ear: 2021</a:t>
            </a:r>
            <a:endParaRPr lang="en-US" altLang="zh-CN" sz="2800" b="1" dirty="0">
              <a:solidFill>
                <a:srgbClr val="003399"/>
              </a:solidFill>
              <a:latin typeface="+mn-ea"/>
              <a:ea typeface="+mn-ea"/>
            </a:endParaRPr>
          </a:p>
        </p:txBody>
      </p:sp>
    </p:spTree>
    <p:extLst>
      <p:ext uri="{BB962C8B-B14F-4D97-AF65-F5344CB8AC3E}">
        <p14:creationId xmlns:p14="http://schemas.microsoft.com/office/powerpoint/2010/main" val="1585114675"/>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par>
                                <p:cTn id="11" presetID="22" presetClass="entr" presetSubtype="2"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right)">
                                      <p:cBhvr>
                                        <p:cTn id="13" dur="500"/>
                                        <p:tgtEl>
                                          <p:spTgt spid="84"/>
                                        </p:tgtEl>
                                      </p:cBhvr>
                                    </p:animEffect>
                                  </p:childTnLst>
                                </p:cTn>
                              </p:par>
                              <p:par>
                                <p:cTn id="14" presetID="22" presetClass="entr" presetSubtype="4"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down)">
                                      <p:cBhvr>
                                        <p:cTn id="1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8"/>
            <a:ext cx="5852920" cy="461665"/>
          </a:xfrm>
          <a:prstGeom prst="rect">
            <a:avLst/>
          </a:prstGeom>
          <a:noFill/>
        </p:spPr>
        <p:txBody>
          <a:bodyPr wrap="square" rtlCol="0">
            <a:spAutoFit/>
          </a:bodyPr>
          <a:lstStyle/>
          <a:p>
            <a:pPr algn="l"/>
            <a:r>
              <a:rPr lang="en-US" altLang="zh-CN" sz="2400" b="1" i="0" dirty="0">
                <a:solidFill>
                  <a:srgbClr val="4F4F4F"/>
                </a:solidFill>
                <a:effectLst/>
                <a:latin typeface="微软雅黑" panose="020B0503020204020204" pitchFamily="34" charset="-122"/>
              </a:rPr>
              <a:t>Representation Learning of Intents</a:t>
            </a:r>
          </a:p>
        </p:txBody>
      </p:sp>
      <p:sp>
        <p:nvSpPr>
          <p:cNvPr id="22" name="文本框 21">
            <a:extLst>
              <a:ext uri="{FF2B5EF4-FFF2-40B4-BE49-F238E27FC236}">
                <a16:creationId xmlns:a16="http://schemas.microsoft.com/office/drawing/2014/main" id="{14421680-0E5B-D2A4-E9B0-16688697CF5E}"/>
              </a:ext>
            </a:extLst>
          </p:cNvPr>
          <p:cNvSpPr txBox="1"/>
          <p:nvPr/>
        </p:nvSpPr>
        <p:spPr>
          <a:xfrm>
            <a:off x="1162050" y="2125882"/>
            <a:ext cx="7112383" cy="646331"/>
          </a:xfrm>
          <a:prstGeom prst="rect">
            <a:avLst/>
          </a:prstGeom>
          <a:noFill/>
        </p:spPr>
        <p:txBody>
          <a:bodyPr wrap="square">
            <a:spAutoFit/>
          </a:bodyPr>
          <a:lstStyle/>
          <a:p>
            <a:r>
              <a:rPr lang="zh-CN" altLang="en-US" b="0" i="0" dirty="0">
                <a:solidFill>
                  <a:srgbClr val="4D4D4D"/>
                </a:solidFill>
                <a:effectLst/>
                <a:latin typeface="微软雅黑" panose="020B0503020204020204" pitchFamily="34" charset="-122"/>
              </a:rPr>
              <a:t>假设一种意向是由多种关系构成，且不同的关系对意向的影响程度不同，因此采用注意力机制来形成对 </a:t>
            </a:r>
            <a:r>
              <a:rPr lang="en-US" altLang="zh-CN" b="0" i="0" dirty="0">
                <a:solidFill>
                  <a:srgbClr val="4D4D4D"/>
                </a:solidFill>
                <a:effectLst/>
                <a:latin typeface="微软雅黑" panose="020B0503020204020204" pitchFamily="34" charset="-122"/>
              </a:rPr>
              <a:t>intent embedding</a:t>
            </a:r>
            <a:endParaRPr lang="zh-CN" altLang="en-US" dirty="0">
              <a:latin typeface="微软雅黑" panose="020B0503020204020204" pitchFamily="34" charset="-122"/>
            </a:endParaRPr>
          </a:p>
        </p:txBody>
      </p:sp>
      <p:pic>
        <p:nvPicPr>
          <p:cNvPr id="23" name="图片 22">
            <a:extLst>
              <a:ext uri="{FF2B5EF4-FFF2-40B4-BE49-F238E27FC236}">
                <a16:creationId xmlns:a16="http://schemas.microsoft.com/office/drawing/2014/main" id="{D30C8A9C-559A-DF22-0A62-8E424899AFFB}"/>
              </a:ext>
            </a:extLst>
          </p:cNvPr>
          <p:cNvPicPr>
            <a:picLocks noChangeAspect="1"/>
          </p:cNvPicPr>
          <p:nvPr/>
        </p:nvPicPr>
        <p:blipFill>
          <a:blip r:embed="rId2"/>
          <a:stretch>
            <a:fillRect/>
          </a:stretch>
        </p:blipFill>
        <p:spPr>
          <a:xfrm>
            <a:off x="571898" y="3175060"/>
            <a:ext cx="5180804" cy="3052796"/>
          </a:xfrm>
          <a:prstGeom prst="rect">
            <a:avLst/>
          </a:prstGeom>
        </p:spPr>
      </p:pic>
      <p:pic>
        <p:nvPicPr>
          <p:cNvPr id="24" name="图片 23">
            <a:extLst>
              <a:ext uri="{FF2B5EF4-FFF2-40B4-BE49-F238E27FC236}">
                <a16:creationId xmlns:a16="http://schemas.microsoft.com/office/drawing/2014/main" id="{5A99C31C-AD40-F9B2-E458-C32DE08FECA2}"/>
              </a:ext>
            </a:extLst>
          </p:cNvPr>
          <p:cNvPicPr>
            <a:picLocks noChangeAspect="1"/>
          </p:cNvPicPr>
          <p:nvPr/>
        </p:nvPicPr>
        <p:blipFill>
          <a:blip r:embed="rId3"/>
          <a:stretch>
            <a:fillRect/>
          </a:stretch>
        </p:blipFill>
        <p:spPr>
          <a:xfrm>
            <a:off x="5752702" y="3429000"/>
            <a:ext cx="2596875" cy="994548"/>
          </a:xfrm>
          <a:prstGeom prst="rect">
            <a:avLst/>
          </a:prstGeom>
        </p:spPr>
      </p:pic>
      <p:pic>
        <p:nvPicPr>
          <p:cNvPr id="25" name="图片 24">
            <a:extLst>
              <a:ext uri="{FF2B5EF4-FFF2-40B4-BE49-F238E27FC236}">
                <a16:creationId xmlns:a16="http://schemas.microsoft.com/office/drawing/2014/main" id="{8D6B53BA-79D6-B8D0-C89B-D642A2D8B279}"/>
              </a:ext>
            </a:extLst>
          </p:cNvPr>
          <p:cNvPicPr>
            <a:picLocks noChangeAspect="1"/>
          </p:cNvPicPr>
          <p:nvPr/>
        </p:nvPicPr>
        <p:blipFill>
          <a:blip r:embed="rId4"/>
          <a:stretch>
            <a:fillRect/>
          </a:stretch>
        </p:blipFill>
        <p:spPr>
          <a:xfrm>
            <a:off x="5676503" y="4876516"/>
            <a:ext cx="3143648" cy="813282"/>
          </a:xfrm>
          <a:prstGeom prst="rect">
            <a:avLst/>
          </a:prstGeom>
        </p:spPr>
      </p:pic>
    </p:spTree>
    <p:extLst>
      <p:ext uri="{BB962C8B-B14F-4D97-AF65-F5344CB8AC3E}">
        <p14:creationId xmlns:p14="http://schemas.microsoft.com/office/powerpoint/2010/main" val="200877680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8"/>
            <a:ext cx="6340600" cy="461665"/>
          </a:xfrm>
          <a:prstGeom prst="rect">
            <a:avLst/>
          </a:prstGeom>
          <a:noFill/>
        </p:spPr>
        <p:txBody>
          <a:bodyPr wrap="square" rtlCol="0">
            <a:spAutoFit/>
          </a:bodyPr>
          <a:lstStyle/>
          <a:p>
            <a:pPr algn="l"/>
            <a:r>
              <a:rPr lang="en-US" altLang="zh-CN" sz="2400" b="1" i="0" dirty="0">
                <a:solidFill>
                  <a:srgbClr val="4F4F4F"/>
                </a:solidFill>
                <a:effectLst/>
                <a:latin typeface="微软雅黑" panose="020B0503020204020204" pitchFamily="34" charset="-122"/>
              </a:rPr>
              <a:t>Independence Modeling of Intents</a:t>
            </a:r>
          </a:p>
        </p:txBody>
      </p:sp>
      <p:sp>
        <p:nvSpPr>
          <p:cNvPr id="22" name="文本框 21">
            <a:extLst>
              <a:ext uri="{FF2B5EF4-FFF2-40B4-BE49-F238E27FC236}">
                <a16:creationId xmlns:a16="http://schemas.microsoft.com/office/drawing/2014/main" id="{14421680-0E5B-D2A4-E9B0-16688697CF5E}"/>
              </a:ext>
            </a:extLst>
          </p:cNvPr>
          <p:cNvSpPr txBox="1"/>
          <p:nvPr/>
        </p:nvSpPr>
        <p:spPr>
          <a:xfrm>
            <a:off x="1162050" y="2125882"/>
            <a:ext cx="7112383" cy="1754326"/>
          </a:xfrm>
          <a:prstGeom prst="rect">
            <a:avLst/>
          </a:prstGeom>
          <a:noFill/>
        </p:spPr>
        <p:txBody>
          <a:bodyPr wrap="square">
            <a:spAutoFit/>
          </a:bodyPr>
          <a:lstStyle/>
          <a:p>
            <a:r>
              <a:rPr lang="zh-CN" altLang="en-US" dirty="0">
                <a:latin typeface="微软雅黑" panose="020B0503020204020204" pitchFamily="34" charset="-122"/>
              </a:rPr>
              <a:t>不同的意图应包含有关用户偏好的不同信息。如果一个意图可以被其他意图推断出来，则描述用户与项目的关系可能是多余的，信息量也较小。 相反，具有独特信息的意图将提供一个有用的角度来表征用户的行为模式。 因此，为了获得更好的模型能力和可解释性，我们鼓励意图的表示彼此不同，可以使用统计方法例如互信息，皮尔逊相关，距离相关性来实现</a:t>
            </a:r>
          </a:p>
        </p:txBody>
      </p:sp>
      <p:pic>
        <p:nvPicPr>
          <p:cNvPr id="3" name="图片 2">
            <a:extLst>
              <a:ext uri="{FF2B5EF4-FFF2-40B4-BE49-F238E27FC236}">
                <a16:creationId xmlns:a16="http://schemas.microsoft.com/office/drawing/2014/main" id="{42C5F69D-DAEC-9C40-D436-A4858756D505}"/>
              </a:ext>
            </a:extLst>
          </p:cNvPr>
          <p:cNvPicPr>
            <a:picLocks noChangeAspect="1"/>
          </p:cNvPicPr>
          <p:nvPr/>
        </p:nvPicPr>
        <p:blipFill>
          <a:blip r:embed="rId2"/>
          <a:stretch>
            <a:fillRect/>
          </a:stretch>
        </p:blipFill>
        <p:spPr>
          <a:xfrm>
            <a:off x="978091" y="4060824"/>
            <a:ext cx="7480300" cy="1197674"/>
          </a:xfrm>
          <a:prstGeom prst="rect">
            <a:avLst/>
          </a:prstGeom>
        </p:spPr>
      </p:pic>
      <p:sp>
        <p:nvSpPr>
          <p:cNvPr id="5" name="文本框 4">
            <a:extLst>
              <a:ext uri="{FF2B5EF4-FFF2-40B4-BE49-F238E27FC236}">
                <a16:creationId xmlns:a16="http://schemas.microsoft.com/office/drawing/2014/main" id="{EACA60EC-D820-A9B3-040A-CDA514E02A01}"/>
              </a:ext>
            </a:extLst>
          </p:cNvPr>
          <p:cNvSpPr txBox="1"/>
          <p:nvPr/>
        </p:nvSpPr>
        <p:spPr>
          <a:xfrm>
            <a:off x="1162049" y="5439114"/>
            <a:ext cx="7296341" cy="646331"/>
          </a:xfrm>
          <a:prstGeom prst="rect">
            <a:avLst/>
          </a:prstGeom>
          <a:noFill/>
        </p:spPr>
        <p:txBody>
          <a:bodyPr wrap="square">
            <a:spAutoFit/>
          </a:bodyPr>
          <a:lstStyle/>
          <a:p>
            <a:r>
              <a:rPr lang="zh-CN" altLang="en-US" dirty="0">
                <a:latin typeface="微软雅黑" panose="020B0503020204020204" pitchFamily="34" charset="-122"/>
              </a:rPr>
              <a:t>可以这么理解，训练的过程中希望L I N </a:t>
            </a:r>
            <a:r>
              <a:rPr lang="en-US" altLang="zh-CN" dirty="0">
                <a:latin typeface="微软雅黑" panose="020B0503020204020204" pitchFamily="34" charset="-122"/>
              </a:rPr>
              <a:t>D</a:t>
            </a:r>
            <a:r>
              <a:rPr lang="zh-CN" altLang="en-US" dirty="0">
                <a:latin typeface="微软雅黑" panose="020B0503020204020204" pitchFamily="34" charset="-122"/>
              </a:rPr>
              <a:t>​ 的数值越小越好。也就是使得每个p的相关性越小越好，也就是越独立越好</a:t>
            </a:r>
          </a:p>
        </p:txBody>
      </p:sp>
    </p:spTree>
    <p:extLst>
      <p:ext uri="{BB962C8B-B14F-4D97-AF65-F5344CB8AC3E}">
        <p14:creationId xmlns:p14="http://schemas.microsoft.com/office/powerpoint/2010/main" val="210449649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7254492" cy="446276"/>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Relational Path-aware Aggregation</a:t>
            </a:r>
          </a:p>
        </p:txBody>
      </p:sp>
      <p:sp>
        <p:nvSpPr>
          <p:cNvPr id="3" name="文本框 2">
            <a:extLst>
              <a:ext uri="{FF2B5EF4-FFF2-40B4-BE49-F238E27FC236}">
                <a16:creationId xmlns:a16="http://schemas.microsoft.com/office/drawing/2014/main" id="{3811D403-27A1-AEA3-703E-A2D0A0F5E92E}"/>
              </a:ext>
            </a:extLst>
          </p:cNvPr>
          <p:cNvSpPr txBox="1"/>
          <p:nvPr/>
        </p:nvSpPr>
        <p:spPr>
          <a:xfrm>
            <a:off x="1367044" y="2107828"/>
            <a:ext cx="6409912" cy="2031325"/>
          </a:xfrm>
          <a:prstGeom prst="rect">
            <a:avLst/>
          </a:prstGeom>
          <a:noFill/>
        </p:spPr>
        <p:txBody>
          <a:bodyPr wrap="square">
            <a:spAutoFit/>
          </a:bodyPr>
          <a:lstStyle/>
          <a:p>
            <a:r>
              <a:rPr lang="zh-CN" altLang="en-US" dirty="0">
                <a:latin typeface="微软雅黑" panose="020B0503020204020204" pitchFamily="34" charset="-122"/>
              </a:rPr>
              <a:t>Aggregation Layer over Intent Graph利用IG意向图获取用户表示，依据协同过滤的思想，具有相似行为的用户具有相似的物品偏好，因为我们可以将用户历史物品信息作为原始现存特征，在IG中，是以更细粒度的用户意图体现的。</a:t>
            </a:r>
            <a:endParaRPr lang="en-US" altLang="zh-CN" dirty="0">
              <a:latin typeface="微软雅黑" panose="020B0503020204020204" pitchFamily="34" charset="-122"/>
            </a:endParaRPr>
          </a:p>
          <a:p>
            <a:endParaRPr lang="en-US" altLang="zh-CN" dirty="0">
              <a:latin typeface="微软雅黑" panose="020B0503020204020204" pitchFamily="34" charset="-122"/>
            </a:endParaRPr>
          </a:p>
          <a:p>
            <a:r>
              <a:rPr lang="zh-CN" altLang="en-US" dirty="0">
                <a:latin typeface="微软雅黑" panose="020B0503020204020204" pitchFamily="34" charset="-122"/>
              </a:rPr>
              <a:t>对于用户u，</a:t>
            </a:r>
            <a:r>
              <a:rPr lang="zh-CN" altLang="en-US" b="1" dirty="0">
                <a:latin typeface="微软雅黑" panose="020B0503020204020204" pitchFamily="34" charset="-122"/>
              </a:rPr>
              <a:t>N u = { ( p , i ) ∣ ( u , p , i ) ∈ C } </a:t>
            </a:r>
            <a:r>
              <a:rPr lang="zh-CN" altLang="en-US" dirty="0">
                <a:latin typeface="微软雅黑" panose="020B0503020204020204" pitchFamily="34" charset="-122"/>
              </a:rPr>
              <a:t>表示意图历史，因此，用户表示为</a:t>
            </a:r>
          </a:p>
        </p:txBody>
      </p:sp>
      <p:pic>
        <p:nvPicPr>
          <p:cNvPr id="5" name="图片 4">
            <a:extLst>
              <a:ext uri="{FF2B5EF4-FFF2-40B4-BE49-F238E27FC236}">
                <a16:creationId xmlns:a16="http://schemas.microsoft.com/office/drawing/2014/main" id="{0FEDB8E1-1E0A-7EF7-2C67-26CCEB0E2312}"/>
              </a:ext>
            </a:extLst>
          </p:cNvPr>
          <p:cNvPicPr>
            <a:picLocks noChangeAspect="1"/>
          </p:cNvPicPr>
          <p:nvPr/>
        </p:nvPicPr>
        <p:blipFill>
          <a:blip r:embed="rId2"/>
          <a:stretch>
            <a:fillRect/>
          </a:stretch>
        </p:blipFill>
        <p:spPr>
          <a:xfrm>
            <a:off x="2162476" y="4576807"/>
            <a:ext cx="4819048" cy="714286"/>
          </a:xfrm>
          <a:prstGeom prst="rect">
            <a:avLst/>
          </a:prstGeom>
        </p:spPr>
      </p:pic>
    </p:spTree>
    <p:extLst>
      <p:ext uri="{BB962C8B-B14F-4D97-AF65-F5344CB8AC3E}">
        <p14:creationId xmlns:p14="http://schemas.microsoft.com/office/powerpoint/2010/main" val="325277725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7254492" cy="461665"/>
          </a:xfrm>
          <a:prstGeom prst="rect">
            <a:avLst/>
          </a:prstGeom>
          <a:noFill/>
        </p:spPr>
        <p:txBody>
          <a:bodyPr wrap="square" rtlCol="0">
            <a:spAutoFit/>
          </a:bodyPr>
          <a:lstStyle/>
          <a:p>
            <a:pPr algn="just"/>
            <a:r>
              <a:rPr lang="en-US" altLang="zh-CN" sz="2400" b="1" dirty="0">
                <a:solidFill>
                  <a:srgbClr val="4F4F4F"/>
                </a:solidFill>
                <a:latin typeface="微软雅黑" panose="020B0503020204020204" pitchFamily="34" charset="-122"/>
              </a:rPr>
              <a:t>Aggregation Layer over Intent Graph</a:t>
            </a:r>
          </a:p>
        </p:txBody>
      </p:sp>
      <p:pic>
        <p:nvPicPr>
          <p:cNvPr id="2" name="图片 1">
            <a:extLst>
              <a:ext uri="{FF2B5EF4-FFF2-40B4-BE49-F238E27FC236}">
                <a16:creationId xmlns:a16="http://schemas.microsoft.com/office/drawing/2014/main" id="{FA23A94F-A918-1DD4-D287-5C8D50F7F565}"/>
              </a:ext>
            </a:extLst>
          </p:cNvPr>
          <p:cNvPicPr>
            <a:picLocks noChangeAspect="1"/>
          </p:cNvPicPr>
          <p:nvPr/>
        </p:nvPicPr>
        <p:blipFill>
          <a:blip r:embed="rId2"/>
          <a:stretch>
            <a:fillRect/>
          </a:stretch>
        </p:blipFill>
        <p:spPr>
          <a:xfrm>
            <a:off x="2305333" y="2193344"/>
            <a:ext cx="4533333" cy="914286"/>
          </a:xfrm>
          <a:prstGeom prst="rect">
            <a:avLst/>
          </a:prstGeom>
        </p:spPr>
      </p:pic>
      <p:pic>
        <p:nvPicPr>
          <p:cNvPr id="11" name="图片 10">
            <a:extLst>
              <a:ext uri="{FF2B5EF4-FFF2-40B4-BE49-F238E27FC236}">
                <a16:creationId xmlns:a16="http://schemas.microsoft.com/office/drawing/2014/main" id="{CAA0B0D3-FC51-9F5E-342F-27ED709A835D}"/>
              </a:ext>
            </a:extLst>
          </p:cNvPr>
          <p:cNvPicPr>
            <a:picLocks noChangeAspect="1"/>
          </p:cNvPicPr>
          <p:nvPr/>
        </p:nvPicPr>
        <p:blipFill>
          <a:blip r:embed="rId3"/>
          <a:stretch>
            <a:fillRect/>
          </a:stretch>
        </p:blipFill>
        <p:spPr>
          <a:xfrm>
            <a:off x="2476761" y="3559021"/>
            <a:ext cx="4190476" cy="1104762"/>
          </a:xfrm>
          <a:prstGeom prst="rect">
            <a:avLst/>
          </a:prstGeom>
        </p:spPr>
      </p:pic>
      <p:sp>
        <p:nvSpPr>
          <p:cNvPr id="13" name="文本框 12">
            <a:extLst>
              <a:ext uri="{FF2B5EF4-FFF2-40B4-BE49-F238E27FC236}">
                <a16:creationId xmlns:a16="http://schemas.microsoft.com/office/drawing/2014/main" id="{89A6CCA3-BAF0-898D-562E-AE2D9BA02851}"/>
              </a:ext>
            </a:extLst>
          </p:cNvPr>
          <p:cNvSpPr txBox="1"/>
          <p:nvPr/>
        </p:nvSpPr>
        <p:spPr>
          <a:xfrm>
            <a:off x="1543050" y="5004485"/>
            <a:ext cx="6057900" cy="653365"/>
          </a:xfrm>
          <a:prstGeom prst="rect">
            <a:avLst/>
          </a:prstGeom>
          <a:noFill/>
        </p:spPr>
        <p:txBody>
          <a:bodyPr wrap="square">
            <a:spAutoFit/>
          </a:bodyPr>
          <a:lstStyle/>
          <a:p>
            <a:r>
              <a:rPr lang="zh-CN" altLang="en-US" b="0" i="0" dirty="0">
                <a:solidFill>
                  <a:srgbClr val="4D4D4D"/>
                </a:solidFill>
                <a:effectLst/>
                <a:latin typeface="微软雅黑" panose="020B0503020204020204" pitchFamily="34" charset="-122"/>
              </a:rPr>
              <a:t>不同的意图对用户的影响力不同，因此利用注意力得分来表示不同意图的重要性</a:t>
            </a:r>
            <a:endParaRPr lang="zh-CN" altLang="en-US" dirty="0">
              <a:latin typeface="微软雅黑" panose="020B0503020204020204" pitchFamily="34" charset="-122"/>
            </a:endParaRPr>
          </a:p>
        </p:txBody>
      </p:sp>
    </p:spTree>
    <p:extLst>
      <p:ext uri="{BB962C8B-B14F-4D97-AF65-F5344CB8AC3E}">
        <p14:creationId xmlns:p14="http://schemas.microsoft.com/office/powerpoint/2010/main" val="33650803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7254492" cy="461665"/>
          </a:xfrm>
          <a:prstGeom prst="rect">
            <a:avLst/>
          </a:prstGeom>
          <a:noFill/>
        </p:spPr>
        <p:txBody>
          <a:bodyPr wrap="square" rtlCol="0">
            <a:spAutoFit/>
          </a:bodyPr>
          <a:lstStyle/>
          <a:p>
            <a:pPr algn="just"/>
            <a:r>
              <a:rPr lang="en-US" altLang="zh-CN" sz="2400" b="1" dirty="0">
                <a:solidFill>
                  <a:srgbClr val="4F4F4F"/>
                </a:solidFill>
                <a:latin typeface="微软雅黑" panose="020B0503020204020204" pitchFamily="34" charset="-122"/>
              </a:rPr>
              <a:t>Aggregation Layer over Intent Graph</a:t>
            </a:r>
          </a:p>
        </p:txBody>
      </p:sp>
      <p:pic>
        <p:nvPicPr>
          <p:cNvPr id="20" name="图片 19">
            <a:extLst>
              <a:ext uri="{FF2B5EF4-FFF2-40B4-BE49-F238E27FC236}">
                <a16:creationId xmlns:a16="http://schemas.microsoft.com/office/drawing/2014/main" id="{6BC4ACAC-3654-2038-E887-F003BC892598}"/>
              </a:ext>
            </a:extLst>
          </p:cNvPr>
          <p:cNvPicPr>
            <a:picLocks noChangeAspect="1"/>
          </p:cNvPicPr>
          <p:nvPr/>
        </p:nvPicPr>
        <p:blipFill>
          <a:blip r:embed="rId2"/>
          <a:stretch>
            <a:fillRect/>
          </a:stretch>
        </p:blipFill>
        <p:spPr>
          <a:xfrm>
            <a:off x="2451136" y="1757342"/>
            <a:ext cx="4241728" cy="4908550"/>
          </a:xfrm>
          <a:prstGeom prst="rect">
            <a:avLst/>
          </a:prstGeom>
        </p:spPr>
      </p:pic>
    </p:spTree>
    <p:extLst>
      <p:ext uri="{BB962C8B-B14F-4D97-AF65-F5344CB8AC3E}">
        <p14:creationId xmlns:p14="http://schemas.microsoft.com/office/powerpoint/2010/main" val="985564998"/>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7254492" cy="461665"/>
          </a:xfrm>
          <a:prstGeom prst="rect">
            <a:avLst/>
          </a:prstGeom>
          <a:noFill/>
        </p:spPr>
        <p:txBody>
          <a:bodyPr wrap="square" rtlCol="0">
            <a:spAutoFit/>
          </a:bodyPr>
          <a:lstStyle/>
          <a:p>
            <a:pPr algn="just"/>
            <a:r>
              <a:rPr lang="en-US" altLang="zh-CN" sz="2400" b="1" dirty="0">
                <a:solidFill>
                  <a:srgbClr val="4F4F4F"/>
                </a:solidFill>
                <a:latin typeface="微软雅黑" panose="020B0503020204020204" pitchFamily="34" charset="-122"/>
              </a:rPr>
              <a:t>Aggregation Layer over Knowledge Graph</a:t>
            </a:r>
          </a:p>
        </p:txBody>
      </p:sp>
      <p:sp>
        <p:nvSpPr>
          <p:cNvPr id="3" name="文本框 2">
            <a:extLst>
              <a:ext uri="{FF2B5EF4-FFF2-40B4-BE49-F238E27FC236}">
                <a16:creationId xmlns:a16="http://schemas.microsoft.com/office/drawing/2014/main" id="{B7BDFF87-1249-C2D1-BB25-C7D2ADB50E3D}"/>
              </a:ext>
            </a:extLst>
          </p:cNvPr>
          <p:cNvSpPr txBox="1"/>
          <p:nvPr/>
        </p:nvSpPr>
        <p:spPr>
          <a:xfrm>
            <a:off x="787400" y="2026937"/>
            <a:ext cx="7569200" cy="1200329"/>
          </a:xfrm>
          <a:prstGeom prst="rect">
            <a:avLst/>
          </a:prstGeom>
          <a:noFill/>
        </p:spPr>
        <p:txBody>
          <a:bodyPr wrap="square">
            <a:spAutoFit/>
          </a:bodyPr>
          <a:lstStyle/>
          <a:p>
            <a:r>
              <a:rPr lang="zh-CN" altLang="en-US" dirty="0">
                <a:latin typeface="微软雅黑" panose="020B0503020204020204" pitchFamily="34" charset="-122"/>
              </a:rPr>
              <a:t>利用知识图谱获取物品表示，在知识图谱中，一个实体和其他多个实体相关联，这些实体可以反应物品对应实体的特征。</a:t>
            </a:r>
            <a:endParaRPr lang="en-US" altLang="zh-CN" dirty="0">
              <a:latin typeface="微软雅黑" panose="020B0503020204020204" pitchFamily="34" charset="-122"/>
            </a:endParaRPr>
          </a:p>
          <a:p>
            <a:r>
              <a:rPr lang="zh-CN" altLang="en-US" dirty="0">
                <a:latin typeface="微软雅黑" panose="020B0503020204020204" pitchFamily="34" charset="-122"/>
              </a:rPr>
              <a:t>对于物品i，N </a:t>
            </a:r>
            <a:r>
              <a:rPr lang="en-US" altLang="zh-CN" dirty="0">
                <a:latin typeface="微软雅黑" panose="020B0503020204020204" pitchFamily="34" charset="-122"/>
              </a:rPr>
              <a:t>_</a:t>
            </a:r>
            <a:r>
              <a:rPr lang="zh-CN" altLang="en-US" dirty="0">
                <a:latin typeface="微软雅黑" panose="020B0503020204020204" pitchFamily="34" charset="-122"/>
              </a:rPr>
              <a:t>i = { ( r , v ) ∣ ( i , r , v ) ∈ G 表示物品i的属性或者第一链接实体集，然后将关系信息整合到实体中</a:t>
            </a:r>
          </a:p>
        </p:txBody>
      </p:sp>
      <p:pic>
        <p:nvPicPr>
          <p:cNvPr id="11" name="图片 10">
            <a:extLst>
              <a:ext uri="{FF2B5EF4-FFF2-40B4-BE49-F238E27FC236}">
                <a16:creationId xmlns:a16="http://schemas.microsoft.com/office/drawing/2014/main" id="{237E09F7-D943-12A2-1211-328BED8BFC3F}"/>
              </a:ext>
            </a:extLst>
          </p:cNvPr>
          <p:cNvPicPr>
            <a:picLocks noChangeAspect="1"/>
          </p:cNvPicPr>
          <p:nvPr/>
        </p:nvPicPr>
        <p:blipFill>
          <a:blip r:embed="rId2"/>
          <a:stretch>
            <a:fillRect/>
          </a:stretch>
        </p:blipFill>
        <p:spPr>
          <a:xfrm>
            <a:off x="2149688" y="3563816"/>
            <a:ext cx="4844624" cy="859312"/>
          </a:xfrm>
          <a:prstGeom prst="rect">
            <a:avLst/>
          </a:prstGeom>
        </p:spPr>
      </p:pic>
      <p:pic>
        <p:nvPicPr>
          <p:cNvPr id="13" name="图片 12">
            <a:extLst>
              <a:ext uri="{FF2B5EF4-FFF2-40B4-BE49-F238E27FC236}">
                <a16:creationId xmlns:a16="http://schemas.microsoft.com/office/drawing/2014/main" id="{BD08DF93-31D2-0D2D-5F9D-D7C9B84E4857}"/>
              </a:ext>
            </a:extLst>
          </p:cNvPr>
          <p:cNvPicPr>
            <a:picLocks noChangeAspect="1"/>
          </p:cNvPicPr>
          <p:nvPr/>
        </p:nvPicPr>
        <p:blipFill>
          <a:blip r:embed="rId3"/>
          <a:stretch>
            <a:fillRect/>
          </a:stretch>
        </p:blipFill>
        <p:spPr>
          <a:xfrm>
            <a:off x="2874329" y="4695122"/>
            <a:ext cx="3395341" cy="928855"/>
          </a:xfrm>
          <a:prstGeom prst="rect">
            <a:avLst/>
          </a:prstGeom>
        </p:spPr>
      </p:pic>
    </p:spTree>
    <p:extLst>
      <p:ext uri="{BB962C8B-B14F-4D97-AF65-F5344CB8AC3E}">
        <p14:creationId xmlns:p14="http://schemas.microsoft.com/office/powerpoint/2010/main" val="347774124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7254492" cy="461665"/>
          </a:xfrm>
          <a:prstGeom prst="rect">
            <a:avLst/>
          </a:prstGeom>
          <a:noFill/>
        </p:spPr>
        <p:txBody>
          <a:bodyPr wrap="square" rtlCol="0">
            <a:spAutoFit/>
          </a:bodyPr>
          <a:lstStyle/>
          <a:p>
            <a:pPr algn="just"/>
            <a:r>
              <a:rPr lang="en-US" altLang="zh-CN" sz="2400" b="1" dirty="0">
                <a:solidFill>
                  <a:srgbClr val="4F4F4F"/>
                </a:solidFill>
                <a:latin typeface="微软雅黑" panose="020B0503020204020204" pitchFamily="34" charset="-122"/>
              </a:rPr>
              <a:t>Aggregation Layer over Knowledge Graph</a:t>
            </a:r>
          </a:p>
        </p:txBody>
      </p:sp>
      <p:pic>
        <p:nvPicPr>
          <p:cNvPr id="2" name="图片 1">
            <a:extLst>
              <a:ext uri="{FF2B5EF4-FFF2-40B4-BE49-F238E27FC236}">
                <a16:creationId xmlns:a16="http://schemas.microsoft.com/office/drawing/2014/main" id="{346B508A-2EA5-0EEE-14C0-0D5B6BE87102}"/>
              </a:ext>
            </a:extLst>
          </p:cNvPr>
          <p:cNvPicPr>
            <a:picLocks noChangeAspect="1"/>
          </p:cNvPicPr>
          <p:nvPr/>
        </p:nvPicPr>
        <p:blipFill>
          <a:blip r:embed="rId2"/>
          <a:stretch>
            <a:fillRect/>
          </a:stretch>
        </p:blipFill>
        <p:spPr>
          <a:xfrm>
            <a:off x="2617724" y="1917700"/>
            <a:ext cx="4022851" cy="4495800"/>
          </a:xfrm>
          <a:prstGeom prst="rect">
            <a:avLst/>
          </a:prstGeom>
        </p:spPr>
      </p:pic>
    </p:spTree>
    <p:extLst>
      <p:ext uri="{BB962C8B-B14F-4D97-AF65-F5344CB8AC3E}">
        <p14:creationId xmlns:p14="http://schemas.microsoft.com/office/powerpoint/2010/main" val="1094484039"/>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7254492" cy="461665"/>
          </a:xfrm>
          <a:prstGeom prst="rect">
            <a:avLst/>
          </a:prstGeom>
          <a:noFill/>
        </p:spPr>
        <p:txBody>
          <a:bodyPr wrap="square" rtlCol="0">
            <a:spAutoFit/>
          </a:bodyPr>
          <a:lstStyle/>
          <a:p>
            <a:pPr algn="just"/>
            <a:r>
              <a:rPr lang="en-US" altLang="zh-CN" sz="2400" b="1" dirty="0">
                <a:solidFill>
                  <a:srgbClr val="4F4F4F"/>
                </a:solidFill>
                <a:latin typeface="微软雅黑" panose="020B0503020204020204" pitchFamily="34" charset="-122"/>
              </a:rPr>
              <a:t>Capturing Relational Paths</a:t>
            </a:r>
          </a:p>
        </p:txBody>
      </p:sp>
      <p:sp>
        <p:nvSpPr>
          <p:cNvPr id="4" name="文本框 3">
            <a:extLst>
              <a:ext uri="{FF2B5EF4-FFF2-40B4-BE49-F238E27FC236}">
                <a16:creationId xmlns:a16="http://schemas.microsoft.com/office/drawing/2014/main" id="{31D1E15E-C825-0FE9-79BC-B7307F197839}"/>
              </a:ext>
            </a:extLst>
          </p:cNvPr>
          <p:cNvSpPr txBox="1"/>
          <p:nvPr/>
        </p:nvSpPr>
        <p:spPr>
          <a:xfrm>
            <a:off x="1412177" y="2035770"/>
            <a:ext cx="6319646" cy="646331"/>
          </a:xfrm>
          <a:prstGeom prst="rect">
            <a:avLst/>
          </a:prstGeom>
          <a:noFill/>
        </p:spPr>
        <p:txBody>
          <a:bodyPr wrap="square">
            <a:spAutoFit/>
          </a:bodyPr>
          <a:lstStyle/>
          <a:p>
            <a:r>
              <a:rPr lang="zh-CN" altLang="en-US" b="0" i="0" dirty="0">
                <a:solidFill>
                  <a:srgbClr val="4D4D4D"/>
                </a:solidFill>
                <a:effectLst/>
                <a:latin typeface="微软雅黑" panose="020B0503020204020204" pitchFamily="34" charset="-122"/>
              </a:rPr>
              <a:t>在对一阶连通性建模后，我们进一步聚集深层邻居信息来得到有帮助的信息，我们递归的定义用户</a:t>
            </a:r>
            <a:r>
              <a:rPr lang="en-US" altLang="zh-CN" b="0" i="0" dirty="0">
                <a:solidFill>
                  <a:srgbClr val="4D4D4D"/>
                </a:solidFill>
                <a:effectLst/>
                <a:latin typeface="微软雅黑" panose="020B0503020204020204" pitchFamily="34" charset="-122"/>
              </a:rPr>
              <a:t>u</a:t>
            </a:r>
            <a:r>
              <a:rPr lang="zh-CN" altLang="en-US" b="0" i="0" dirty="0">
                <a:solidFill>
                  <a:srgbClr val="4D4D4D"/>
                </a:solidFill>
                <a:effectLst/>
                <a:latin typeface="微软雅黑" panose="020B0503020204020204" pitchFamily="34" charset="-122"/>
              </a:rPr>
              <a:t>和物品</a:t>
            </a:r>
            <a:r>
              <a:rPr lang="en-US" altLang="zh-CN" b="0" i="0" dirty="0" err="1">
                <a:solidFill>
                  <a:srgbClr val="4D4D4D"/>
                </a:solidFill>
                <a:effectLst/>
                <a:latin typeface="微软雅黑" panose="020B0503020204020204" pitchFamily="34" charset="-122"/>
              </a:rPr>
              <a:t>i</a:t>
            </a:r>
            <a:r>
              <a:rPr lang="en-US" altLang="zh-CN" b="0" i="0" dirty="0">
                <a:solidFill>
                  <a:srgbClr val="4D4D4D"/>
                </a:solidFill>
                <a:effectLst/>
                <a:latin typeface="微软雅黑" panose="020B0503020204020204" pitchFamily="34" charset="-122"/>
              </a:rPr>
              <a:t> </a:t>
            </a:r>
            <a:r>
              <a:rPr lang="zh-CN" altLang="en-US" b="0" i="0" dirty="0">
                <a:solidFill>
                  <a:srgbClr val="4D4D4D"/>
                </a:solidFill>
                <a:effectLst/>
                <a:latin typeface="微软雅黑" panose="020B0503020204020204" pitchFamily="34" charset="-122"/>
              </a:rPr>
              <a:t>的表示</a:t>
            </a:r>
            <a:endParaRPr lang="zh-CN" altLang="en-US" dirty="0">
              <a:latin typeface="微软雅黑" panose="020B0503020204020204" pitchFamily="34" charset="-122"/>
            </a:endParaRPr>
          </a:p>
        </p:txBody>
      </p:sp>
      <p:pic>
        <p:nvPicPr>
          <p:cNvPr id="11" name="图片 10">
            <a:extLst>
              <a:ext uri="{FF2B5EF4-FFF2-40B4-BE49-F238E27FC236}">
                <a16:creationId xmlns:a16="http://schemas.microsoft.com/office/drawing/2014/main" id="{DF901ED6-78DC-265E-99FA-683F393900EF}"/>
              </a:ext>
            </a:extLst>
          </p:cNvPr>
          <p:cNvPicPr>
            <a:picLocks noChangeAspect="1"/>
          </p:cNvPicPr>
          <p:nvPr/>
        </p:nvPicPr>
        <p:blipFill>
          <a:blip r:embed="rId2"/>
          <a:stretch>
            <a:fillRect/>
          </a:stretch>
        </p:blipFill>
        <p:spPr>
          <a:xfrm>
            <a:off x="1491047" y="3100485"/>
            <a:ext cx="6161905" cy="1571429"/>
          </a:xfrm>
          <a:prstGeom prst="rect">
            <a:avLst/>
          </a:prstGeom>
        </p:spPr>
      </p:pic>
    </p:spTree>
    <p:extLst>
      <p:ext uri="{BB962C8B-B14F-4D97-AF65-F5344CB8AC3E}">
        <p14:creationId xmlns:p14="http://schemas.microsoft.com/office/powerpoint/2010/main" val="1248539118"/>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7254492" cy="461665"/>
          </a:xfrm>
          <a:prstGeom prst="rect">
            <a:avLst/>
          </a:prstGeom>
          <a:noFill/>
        </p:spPr>
        <p:txBody>
          <a:bodyPr wrap="square" rtlCol="0">
            <a:spAutoFit/>
          </a:bodyPr>
          <a:lstStyle/>
          <a:p>
            <a:pPr algn="just"/>
            <a:r>
              <a:rPr lang="en-US" altLang="zh-CN" sz="2400" b="1" dirty="0">
                <a:solidFill>
                  <a:srgbClr val="4F4F4F"/>
                </a:solidFill>
                <a:latin typeface="微软雅黑" panose="020B0503020204020204" pitchFamily="34" charset="-122"/>
              </a:rPr>
              <a:t>Capturing Relational Paths</a:t>
            </a:r>
          </a:p>
        </p:txBody>
      </p:sp>
      <p:pic>
        <p:nvPicPr>
          <p:cNvPr id="3" name="图片 2">
            <a:extLst>
              <a:ext uri="{FF2B5EF4-FFF2-40B4-BE49-F238E27FC236}">
                <a16:creationId xmlns:a16="http://schemas.microsoft.com/office/drawing/2014/main" id="{91D7F955-4156-7C9F-99D7-1C221CAA1B1B}"/>
              </a:ext>
            </a:extLst>
          </p:cNvPr>
          <p:cNvPicPr>
            <a:picLocks noChangeAspect="1"/>
          </p:cNvPicPr>
          <p:nvPr/>
        </p:nvPicPr>
        <p:blipFill>
          <a:blip r:embed="rId2"/>
          <a:stretch>
            <a:fillRect/>
          </a:stretch>
        </p:blipFill>
        <p:spPr>
          <a:xfrm>
            <a:off x="1219619" y="3737050"/>
            <a:ext cx="6704762" cy="1200000"/>
          </a:xfrm>
          <a:prstGeom prst="rect">
            <a:avLst/>
          </a:prstGeom>
        </p:spPr>
      </p:pic>
      <p:pic>
        <p:nvPicPr>
          <p:cNvPr id="17" name="图片 16">
            <a:extLst>
              <a:ext uri="{FF2B5EF4-FFF2-40B4-BE49-F238E27FC236}">
                <a16:creationId xmlns:a16="http://schemas.microsoft.com/office/drawing/2014/main" id="{2E3FC94B-3F0D-820A-7080-4CE747EB4BDE}"/>
              </a:ext>
            </a:extLst>
          </p:cNvPr>
          <p:cNvPicPr>
            <a:picLocks noChangeAspect="1"/>
          </p:cNvPicPr>
          <p:nvPr/>
        </p:nvPicPr>
        <p:blipFill>
          <a:blip r:embed="rId3"/>
          <a:stretch>
            <a:fillRect/>
          </a:stretch>
        </p:blipFill>
        <p:spPr>
          <a:xfrm>
            <a:off x="1286285" y="1956606"/>
            <a:ext cx="6571429" cy="571429"/>
          </a:xfrm>
          <a:prstGeom prst="rect">
            <a:avLst/>
          </a:prstGeom>
        </p:spPr>
      </p:pic>
      <p:pic>
        <p:nvPicPr>
          <p:cNvPr id="19" name="图片 18">
            <a:extLst>
              <a:ext uri="{FF2B5EF4-FFF2-40B4-BE49-F238E27FC236}">
                <a16:creationId xmlns:a16="http://schemas.microsoft.com/office/drawing/2014/main" id="{3327A801-FA7B-D1AF-C154-0DA1D0F68A8B}"/>
              </a:ext>
            </a:extLst>
          </p:cNvPr>
          <p:cNvPicPr>
            <a:picLocks noChangeAspect="1"/>
          </p:cNvPicPr>
          <p:nvPr/>
        </p:nvPicPr>
        <p:blipFill>
          <a:blip r:embed="rId4"/>
          <a:stretch>
            <a:fillRect/>
          </a:stretch>
        </p:blipFill>
        <p:spPr>
          <a:xfrm>
            <a:off x="1286285" y="2587614"/>
            <a:ext cx="6666667" cy="514286"/>
          </a:xfrm>
          <a:prstGeom prst="rect">
            <a:avLst/>
          </a:prstGeom>
        </p:spPr>
      </p:pic>
    </p:spTree>
    <p:extLst>
      <p:ext uri="{BB962C8B-B14F-4D97-AF65-F5344CB8AC3E}">
        <p14:creationId xmlns:p14="http://schemas.microsoft.com/office/powerpoint/2010/main" val="690580202"/>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pic>
        <p:nvPicPr>
          <p:cNvPr id="4" name="图片 3">
            <a:extLst>
              <a:ext uri="{FF2B5EF4-FFF2-40B4-BE49-F238E27FC236}">
                <a16:creationId xmlns:a16="http://schemas.microsoft.com/office/drawing/2014/main" id="{B9EF14AA-81F3-B3EA-E87C-C0EDC393F6E3}"/>
              </a:ext>
            </a:extLst>
          </p:cNvPr>
          <p:cNvPicPr>
            <a:picLocks noChangeAspect="1"/>
          </p:cNvPicPr>
          <p:nvPr/>
        </p:nvPicPr>
        <p:blipFill>
          <a:blip r:embed="rId2"/>
          <a:stretch>
            <a:fillRect/>
          </a:stretch>
        </p:blipFill>
        <p:spPr>
          <a:xfrm>
            <a:off x="1123484" y="1337341"/>
            <a:ext cx="6176147" cy="4947970"/>
          </a:xfrm>
          <a:prstGeom prst="rect">
            <a:avLst/>
          </a:prstGeom>
        </p:spPr>
      </p:pic>
    </p:spTree>
    <p:extLst>
      <p:ext uri="{BB962C8B-B14F-4D97-AF65-F5344CB8AC3E}">
        <p14:creationId xmlns:p14="http://schemas.microsoft.com/office/powerpoint/2010/main" val="319739249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目录</a:t>
            </a:r>
          </a:p>
        </p:txBody>
      </p:sp>
      <p:sp>
        <p:nvSpPr>
          <p:cNvPr id="50" name="椭圆 49"/>
          <p:cNvSpPr/>
          <p:nvPr/>
        </p:nvSpPr>
        <p:spPr>
          <a:xfrm>
            <a:off x="1069913" y="1719218"/>
            <a:ext cx="504825"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椭圆 50"/>
          <p:cNvSpPr/>
          <p:nvPr/>
        </p:nvSpPr>
        <p:spPr>
          <a:xfrm>
            <a:off x="2622295" y="2874151"/>
            <a:ext cx="504825" cy="504825"/>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 name="文本框 84"/>
          <p:cNvSpPr txBox="1">
            <a:spLocks noChangeArrowheads="1"/>
          </p:cNvSpPr>
          <p:nvPr/>
        </p:nvSpPr>
        <p:spPr bwMode="auto">
          <a:xfrm>
            <a:off x="1648668" y="1563076"/>
            <a:ext cx="262371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defTabSz="914400">
              <a:lnSpc>
                <a:spcPct val="150000"/>
              </a:lnSpc>
            </a:pPr>
            <a:r>
              <a:rPr lang="zh-CN" altLang="en-US" b="1" dirty="0">
                <a:latin typeface="微软雅黑" pitchFamily="34" charset="-122"/>
                <a:ea typeface="微软雅黑" pitchFamily="34" charset="-122"/>
                <a:cs typeface="方正小标宋简体"/>
              </a:rPr>
              <a:t>现存问题</a:t>
            </a:r>
          </a:p>
        </p:txBody>
      </p:sp>
      <p:sp>
        <p:nvSpPr>
          <p:cNvPr id="56" name="文本框 106"/>
          <p:cNvSpPr txBox="1">
            <a:spLocks noChangeArrowheads="1"/>
          </p:cNvSpPr>
          <p:nvPr/>
        </p:nvSpPr>
        <p:spPr bwMode="auto">
          <a:xfrm>
            <a:off x="3164085" y="2716422"/>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所做工作</a:t>
            </a:r>
          </a:p>
        </p:txBody>
      </p:sp>
      <p:sp>
        <p:nvSpPr>
          <p:cNvPr id="74" name="矩形 141"/>
          <p:cNvSpPr>
            <a:spLocks noChangeArrowheads="1"/>
          </p:cNvSpPr>
          <p:nvPr/>
        </p:nvSpPr>
        <p:spPr bwMode="auto">
          <a:xfrm>
            <a:off x="4639556" y="1242288"/>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a:solidFill>
                  <a:schemeClr val="bg1"/>
                </a:solidFill>
                <a:latin typeface="微软雅黑" pitchFamily="34" charset="-122"/>
                <a:ea typeface="微软雅黑" pitchFamily="34" charset="-122"/>
              </a:rPr>
              <a:t>二</a:t>
            </a:r>
          </a:p>
        </p:txBody>
      </p:sp>
      <p:sp>
        <p:nvSpPr>
          <p:cNvPr id="75" name="椭圆 74"/>
          <p:cNvSpPr/>
          <p:nvPr/>
        </p:nvSpPr>
        <p:spPr>
          <a:xfrm>
            <a:off x="4386350" y="4174606"/>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文本框 106"/>
          <p:cNvSpPr txBox="1">
            <a:spLocks noChangeArrowheads="1"/>
          </p:cNvSpPr>
          <p:nvPr/>
        </p:nvSpPr>
        <p:spPr bwMode="auto">
          <a:xfrm>
            <a:off x="4892762" y="4012055"/>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实验分析</a:t>
            </a:r>
          </a:p>
        </p:txBody>
      </p:sp>
      <p:sp>
        <p:nvSpPr>
          <p:cNvPr id="77" name="椭圆 76"/>
          <p:cNvSpPr/>
          <p:nvPr/>
        </p:nvSpPr>
        <p:spPr>
          <a:xfrm>
            <a:off x="6238073" y="5550810"/>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 name="文本框 106"/>
          <p:cNvSpPr txBox="1">
            <a:spLocks noChangeArrowheads="1"/>
          </p:cNvSpPr>
          <p:nvPr/>
        </p:nvSpPr>
        <p:spPr bwMode="auto">
          <a:xfrm>
            <a:off x="6862637" y="5394668"/>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研究总结</a:t>
            </a:r>
          </a:p>
        </p:txBody>
      </p:sp>
      <p:cxnSp>
        <p:nvCxnSpPr>
          <p:cNvPr id="3" name="直接连接符 2">
            <a:extLst>
              <a:ext uri="{FF2B5EF4-FFF2-40B4-BE49-F238E27FC236}">
                <a16:creationId xmlns:a16="http://schemas.microsoft.com/office/drawing/2014/main" id="{90442400-9217-8829-A7D5-604CACC27444}"/>
              </a:ext>
            </a:extLst>
          </p:cNvPr>
          <p:cNvCxnSpPr>
            <a:cxnSpLocks/>
          </p:cNvCxnSpPr>
          <p:nvPr/>
        </p:nvCxnSpPr>
        <p:spPr>
          <a:xfrm>
            <a:off x="1162761" y="2170386"/>
            <a:ext cx="5168392" cy="38315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843437"/>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4294031"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RQs</a:t>
            </a:r>
          </a:p>
        </p:txBody>
      </p:sp>
      <p:sp>
        <p:nvSpPr>
          <p:cNvPr id="3" name="文本框 2">
            <a:extLst>
              <a:ext uri="{FF2B5EF4-FFF2-40B4-BE49-F238E27FC236}">
                <a16:creationId xmlns:a16="http://schemas.microsoft.com/office/drawing/2014/main" id="{0A6FA23A-9300-106F-DB39-1322BE900385}"/>
              </a:ext>
            </a:extLst>
          </p:cNvPr>
          <p:cNvSpPr txBox="1"/>
          <p:nvPr/>
        </p:nvSpPr>
        <p:spPr>
          <a:xfrm>
            <a:off x="936477" y="1972868"/>
            <a:ext cx="7367181" cy="4247317"/>
          </a:xfrm>
          <a:prstGeom prst="rect">
            <a:avLst/>
          </a:prstGeom>
          <a:noFill/>
        </p:spPr>
        <p:txBody>
          <a:bodyPr wrap="square">
            <a:spAutoFit/>
          </a:bodyPr>
          <a:lstStyle/>
          <a:p>
            <a:r>
              <a:rPr lang="en-US" altLang="zh-CN" sz="2800" b="0" i="0" dirty="0">
                <a:solidFill>
                  <a:srgbClr val="000000"/>
                </a:solidFill>
                <a:effectLst/>
                <a:latin typeface="微软雅黑" panose="020B0503020204020204" pitchFamily="34" charset="-122"/>
                <a:ea typeface="微软雅黑" panose="020B0503020204020204" pitchFamily="34" charset="-122"/>
              </a:rPr>
              <a:t>RQ1</a:t>
            </a:r>
            <a:r>
              <a:rPr lang="zh-CN" altLang="en-US" sz="2800" b="0" i="0" dirty="0">
                <a:solidFill>
                  <a:srgbClr val="000000"/>
                </a:solidFill>
                <a:effectLst/>
                <a:latin typeface="微软雅黑" panose="020B0503020204020204" pitchFamily="34" charset="-122"/>
                <a:ea typeface="微软雅黑" panose="020B0503020204020204" pitchFamily="34" charset="-122"/>
              </a:rPr>
              <a:t>：与最先进的知识感知推荐模型相比，</a:t>
            </a:r>
            <a:r>
              <a:rPr lang="en-US" altLang="zh-CN" sz="2800" b="0" i="0" dirty="0">
                <a:solidFill>
                  <a:srgbClr val="000000"/>
                </a:solidFill>
                <a:effectLst/>
                <a:latin typeface="微软雅黑" panose="020B0503020204020204" pitchFamily="34" charset="-122"/>
                <a:ea typeface="微软雅黑" panose="020B0503020204020204" pitchFamily="34" charset="-122"/>
              </a:rPr>
              <a:t>KGIN </a:t>
            </a:r>
            <a:r>
              <a:rPr lang="zh-CN" altLang="en-US" sz="2800" b="0" i="0" dirty="0">
                <a:solidFill>
                  <a:srgbClr val="000000"/>
                </a:solidFill>
                <a:effectLst/>
                <a:latin typeface="微软雅黑" panose="020B0503020204020204" pitchFamily="34" charset="-122"/>
                <a:ea typeface="微软雅黑" panose="020B0503020204020204" pitchFamily="34" charset="-122"/>
              </a:rPr>
              <a:t>的表现如何？</a:t>
            </a:r>
            <a:endParaRPr lang="en-US" altLang="zh-CN" sz="2800" b="0" i="0" dirty="0">
              <a:solidFill>
                <a:srgbClr val="000000"/>
              </a:solidFill>
              <a:effectLst/>
              <a:latin typeface="微软雅黑" panose="020B0503020204020204" pitchFamily="34" charset="-122"/>
              <a:ea typeface="微软雅黑" panose="020B0503020204020204" pitchFamily="34" charset="-122"/>
            </a:endParaRPr>
          </a:p>
          <a:p>
            <a:br>
              <a:rPr lang="en-US" altLang="zh-CN" sz="2800" dirty="0">
                <a:solidFill>
                  <a:srgbClr val="000000"/>
                </a:solidFill>
                <a:latin typeface="微软雅黑" panose="020B0503020204020204" pitchFamily="34" charset="-122"/>
                <a:ea typeface="微软雅黑" panose="020B0503020204020204" pitchFamily="34" charset="-122"/>
              </a:rPr>
            </a:br>
            <a:r>
              <a:rPr lang="en-US" altLang="zh-CN" sz="2800" b="0" i="0" dirty="0">
                <a:solidFill>
                  <a:srgbClr val="000000"/>
                </a:solidFill>
                <a:effectLst/>
                <a:latin typeface="微软雅黑" panose="020B0503020204020204" pitchFamily="34" charset="-122"/>
                <a:ea typeface="微软雅黑" panose="020B0503020204020204" pitchFamily="34" charset="-122"/>
              </a:rPr>
              <a:t>RQ2</a:t>
            </a:r>
            <a:r>
              <a:rPr lang="zh-CN" altLang="en-US" sz="2800" b="0" i="0" dirty="0">
                <a:solidFill>
                  <a:srgbClr val="000000"/>
                </a:solidFill>
                <a:effectLst/>
                <a:latin typeface="微软雅黑" panose="020B0503020204020204" pitchFamily="34" charset="-122"/>
                <a:ea typeface="微软雅黑" panose="020B0503020204020204" pitchFamily="34" charset="-122"/>
              </a:rPr>
              <a:t>：设计（例如用户意图的数量和独立性、关系路径的深度）对 </a:t>
            </a:r>
            <a:r>
              <a:rPr lang="en-US" altLang="zh-CN" sz="2800" b="0" i="0" dirty="0">
                <a:solidFill>
                  <a:srgbClr val="000000"/>
                </a:solidFill>
                <a:effectLst/>
                <a:latin typeface="微软雅黑" panose="020B0503020204020204" pitchFamily="34" charset="-122"/>
                <a:ea typeface="微软雅黑" panose="020B0503020204020204" pitchFamily="34" charset="-122"/>
              </a:rPr>
              <a:t>KGIN </a:t>
            </a:r>
            <a:r>
              <a:rPr lang="zh-CN" altLang="en-US" sz="2800" b="0" i="0" dirty="0">
                <a:solidFill>
                  <a:srgbClr val="000000"/>
                </a:solidFill>
                <a:effectLst/>
                <a:latin typeface="微软雅黑" panose="020B0503020204020204" pitchFamily="34" charset="-122"/>
                <a:ea typeface="微软雅黑" panose="020B0503020204020204" pitchFamily="34" charset="-122"/>
              </a:rPr>
              <a:t>关系建模的改进有何影响？</a:t>
            </a:r>
            <a:endParaRPr lang="en-US" altLang="zh-CN" sz="2800" b="0" i="0" dirty="0">
              <a:solidFill>
                <a:srgbClr val="000000"/>
              </a:solidFill>
              <a:effectLst/>
              <a:latin typeface="微软雅黑" panose="020B0503020204020204" pitchFamily="34" charset="-122"/>
              <a:ea typeface="微软雅黑" panose="020B0503020204020204" pitchFamily="34" charset="-122"/>
            </a:endParaRPr>
          </a:p>
          <a:p>
            <a:br>
              <a:rPr lang="en-US" altLang="zh-CN" sz="2800" b="0" i="0" dirty="0">
                <a:solidFill>
                  <a:srgbClr val="000000"/>
                </a:solidFill>
                <a:effectLst/>
                <a:latin typeface="微软雅黑" panose="020B0503020204020204" pitchFamily="34" charset="-122"/>
                <a:ea typeface="微软雅黑" panose="020B0503020204020204" pitchFamily="34" charset="-122"/>
              </a:rPr>
            </a:br>
            <a:r>
              <a:rPr lang="en-US" altLang="zh-CN" sz="2800" b="0" i="0" dirty="0">
                <a:solidFill>
                  <a:srgbClr val="000000"/>
                </a:solidFill>
                <a:effectLst/>
                <a:latin typeface="微软雅黑" panose="020B0503020204020204" pitchFamily="34" charset="-122"/>
                <a:ea typeface="微软雅黑" panose="020B0503020204020204" pitchFamily="34" charset="-122"/>
              </a:rPr>
              <a:t>RQ3</a:t>
            </a:r>
            <a:r>
              <a:rPr lang="zh-CN" altLang="en-US" sz="2800" b="0" i="0" dirty="0">
                <a:solidFill>
                  <a:srgbClr val="000000"/>
                </a:solidFill>
                <a:effectLst/>
                <a:latin typeface="微软雅黑" panose="020B0503020204020204" pitchFamily="34" charset="-122"/>
                <a:ea typeface="微软雅黑" panose="020B0503020204020204" pitchFamily="34" charset="-122"/>
              </a:rPr>
              <a:t>：</a:t>
            </a:r>
            <a:r>
              <a:rPr lang="en-US" altLang="zh-CN" sz="2800" b="0" i="0" dirty="0">
                <a:solidFill>
                  <a:srgbClr val="000000"/>
                </a:solidFill>
                <a:effectLst/>
                <a:latin typeface="微软雅黑" panose="020B0503020204020204" pitchFamily="34" charset="-122"/>
                <a:ea typeface="微软雅黑" panose="020B0503020204020204" pitchFamily="34" charset="-122"/>
              </a:rPr>
              <a:t>KGIN </a:t>
            </a:r>
            <a:r>
              <a:rPr lang="zh-CN" altLang="en-US" sz="2800" b="0" i="0" dirty="0">
                <a:solidFill>
                  <a:srgbClr val="000000"/>
                </a:solidFill>
                <a:effectLst/>
                <a:latin typeface="微软雅黑" panose="020B0503020204020204" pitchFamily="34" charset="-122"/>
                <a:ea typeface="微软雅黑" panose="020B0503020204020204" pitchFamily="34" charset="-122"/>
              </a:rPr>
              <a:t>能否提供对用户意图的洞察并给出可解释性的直观印象？</a:t>
            </a:r>
            <a:endParaRPr lang="en-US" altLang="zh-CN" sz="2800"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ndParaRPr>
          </a:p>
        </p:txBody>
      </p:sp>
    </p:spTree>
    <p:extLst>
      <p:ext uri="{BB962C8B-B14F-4D97-AF65-F5344CB8AC3E}">
        <p14:creationId xmlns:p14="http://schemas.microsoft.com/office/powerpoint/2010/main" val="295786338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Datasets</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06A75AF-F7B5-AAC3-6B05-FF1D1A3C9B5E}"/>
              </a:ext>
            </a:extLst>
          </p:cNvPr>
          <p:cNvPicPr>
            <a:picLocks noChangeAspect="1"/>
          </p:cNvPicPr>
          <p:nvPr/>
        </p:nvPicPr>
        <p:blipFill>
          <a:blip r:embed="rId2"/>
          <a:stretch>
            <a:fillRect/>
          </a:stretch>
        </p:blipFill>
        <p:spPr>
          <a:xfrm>
            <a:off x="864113" y="2409237"/>
            <a:ext cx="7415774" cy="2708936"/>
          </a:xfrm>
          <a:prstGeom prst="rect">
            <a:avLst/>
          </a:prstGeom>
        </p:spPr>
      </p:pic>
    </p:spTree>
    <p:extLst>
      <p:ext uri="{BB962C8B-B14F-4D97-AF65-F5344CB8AC3E}">
        <p14:creationId xmlns:p14="http://schemas.microsoft.com/office/powerpoint/2010/main" val="149762400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7354923"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RQ1</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Performance Comparison</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0DD4C68-AAC5-2355-8FAD-34CB7DA1EE88}"/>
              </a:ext>
            </a:extLst>
          </p:cNvPr>
          <p:cNvPicPr>
            <a:picLocks noChangeAspect="1"/>
          </p:cNvPicPr>
          <p:nvPr/>
        </p:nvPicPr>
        <p:blipFill>
          <a:blip r:embed="rId2"/>
          <a:stretch>
            <a:fillRect/>
          </a:stretch>
        </p:blipFill>
        <p:spPr>
          <a:xfrm>
            <a:off x="818938" y="1972868"/>
            <a:ext cx="7504526" cy="3632048"/>
          </a:xfrm>
          <a:prstGeom prst="rect">
            <a:avLst/>
          </a:prstGeom>
        </p:spPr>
      </p:pic>
    </p:spTree>
    <p:extLst>
      <p:ext uri="{BB962C8B-B14F-4D97-AF65-F5344CB8AC3E}">
        <p14:creationId xmlns:p14="http://schemas.microsoft.com/office/powerpoint/2010/main" val="79486544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RQ2</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Impact of KGIN</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92F6969-6B60-9EC3-3B80-14D216BA3178}"/>
              </a:ext>
            </a:extLst>
          </p:cNvPr>
          <p:cNvPicPr>
            <a:picLocks noChangeAspect="1"/>
          </p:cNvPicPr>
          <p:nvPr/>
        </p:nvPicPr>
        <p:blipFill>
          <a:blip r:embed="rId2"/>
          <a:stretch>
            <a:fillRect/>
          </a:stretch>
        </p:blipFill>
        <p:spPr>
          <a:xfrm>
            <a:off x="1130300" y="1882611"/>
            <a:ext cx="6883400" cy="4094597"/>
          </a:xfrm>
          <a:prstGeom prst="rect">
            <a:avLst/>
          </a:prstGeom>
        </p:spPr>
      </p:pic>
    </p:spTree>
    <p:extLst>
      <p:ext uri="{BB962C8B-B14F-4D97-AF65-F5344CB8AC3E}">
        <p14:creationId xmlns:p14="http://schemas.microsoft.com/office/powerpoint/2010/main" val="4161250960"/>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RQ2</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Impact of KGIN</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BBAD27B-B097-5742-55F7-87CDA9B93679}"/>
              </a:ext>
            </a:extLst>
          </p:cNvPr>
          <p:cNvPicPr>
            <a:picLocks noChangeAspect="1"/>
          </p:cNvPicPr>
          <p:nvPr/>
        </p:nvPicPr>
        <p:blipFill>
          <a:blip r:embed="rId2"/>
          <a:stretch>
            <a:fillRect/>
          </a:stretch>
        </p:blipFill>
        <p:spPr>
          <a:xfrm>
            <a:off x="956423" y="1823472"/>
            <a:ext cx="7231153" cy="4323782"/>
          </a:xfrm>
          <a:prstGeom prst="rect">
            <a:avLst/>
          </a:prstGeom>
        </p:spPr>
      </p:pic>
    </p:spTree>
    <p:extLst>
      <p:ext uri="{BB962C8B-B14F-4D97-AF65-F5344CB8AC3E}">
        <p14:creationId xmlns:p14="http://schemas.microsoft.com/office/powerpoint/2010/main" val="239514797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4</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、研究总结</a:t>
            </a:r>
          </a:p>
        </p:txBody>
      </p:sp>
      <p:pic>
        <p:nvPicPr>
          <p:cNvPr id="3" name="图片 2">
            <a:extLst>
              <a:ext uri="{FF2B5EF4-FFF2-40B4-BE49-F238E27FC236}">
                <a16:creationId xmlns:a16="http://schemas.microsoft.com/office/drawing/2014/main" id="{403DD2CB-B12B-98FF-34D5-486E24970D10}"/>
              </a:ext>
            </a:extLst>
          </p:cNvPr>
          <p:cNvPicPr>
            <a:picLocks noChangeAspect="1"/>
          </p:cNvPicPr>
          <p:nvPr/>
        </p:nvPicPr>
        <p:blipFill>
          <a:blip r:embed="rId2"/>
          <a:stretch>
            <a:fillRect/>
          </a:stretch>
        </p:blipFill>
        <p:spPr>
          <a:xfrm>
            <a:off x="1466850" y="1338596"/>
            <a:ext cx="5903305" cy="1835784"/>
          </a:xfrm>
          <a:prstGeom prst="rect">
            <a:avLst/>
          </a:prstGeom>
        </p:spPr>
      </p:pic>
      <p:sp>
        <p:nvSpPr>
          <p:cNvPr id="11" name="文本框 10">
            <a:extLst>
              <a:ext uri="{FF2B5EF4-FFF2-40B4-BE49-F238E27FC236}">
                <a16:creationId xmlns:a16="http://schemas.microsoft.com/office/drawing/2014/main" id="{077C9BAF-9E16-C616-03DF-AFB2D0439DBD}"/>
              </a:ext>
            </a:extLst>
          </p:cNvPr>
          <p:cNvSpPr txBox="1"/>
          <p:nvPr/>
        </p:nvSpPr>
        <p:spPr>
          <a:xfrm>
            <a:off x="1466850" y="1245335"/>
            <a:ext cx="4572000" cy="369332"/>
          </a:xfrm>
          <a:prstGeom prst="rect">
            <a:avLst/>
          </a:prstGeom>
          <a:noFill/>
        </p:spPr>
        <p:txBody>
          <a:bodyPr wrap="square">
            <a:spAutoFit/>
          </a:bodyPr>
          <a:lstStyle/>
          <a:p>
            <a:r>
              <a:rPr lang="en-US" altLang="zh-CN" sz="1800" b="1" dirty="0">
                <a:solidFill>
                  <a:srgbClr val="DDDDDD">
                    <a:lumMod val="25000"/>
                  </a:srgbClr>
                </a:solidFill>
                <a:latin typeface="微软雅黑" panose="020B0503020204020204" pitchFamily="34" charset="-122"/>
                <a:ea typeface="微软雅黑" panose="020B0503020204020204" pitchFamily="34" charset="-122"/>
              </a:rPr>
              <a:t>VRKG4Rec</a:t>
            </a:r>
            <a:endParaRPr lang="zh-CN" altLang="en-US" dirty="0">
              <a:latin typeface="微软雅黑" panose="020B0503020204020204" pitchFamily="34" charset="-122"/>
            </a:endParaRPr>
          </a:p>
        </p:txBody>
      </p:sp>
      <p:pic>
        <p:nvPicPr>
          <p:cNvPr id="13" name="图片 12">
            <a:extLst>
              <a:ext uri="{FF2B5EF4-FFF2-40B4-BE49-F238E27FC236}">
                <a16:creationId xmlns:a16="http://schemas.microsoft.com/office/drawing/2014/main" id="{137196C6-A059-96C6-3705-2F8591603F00}"/>
              </a:ext>
            </a:extLst>
          </p:cNvPr>
          <p:cNvPicPr>
            <a:picLocks noChangeAspect="1"/>
          </p:cNvPicPr>
          <p:nvPr/>
        </p:nvPicPr>
        <p:blipFill>
          <a:blip r:embed="rId3"/>
          <a:stretch>
            <a:fillRect/>
          </a:stretch>
        </p:blipFill>
        <p:spPr>
          <a:xfrm>
            <a:off x="1466850" y="4369582"/>
            <a:ext cx="5271526" cy="1777672"/>
          </a:xfrm>
          <a:prstGeom prst="rect">
            <a:avLst/>
          </a:prstGeom>
        </p:spPr>
      </p:pic>
      <p:sp>
        <p:nvSpPr>
          <p:cNvPr id="15" name="文本框 14">
            <a:extLst>
              <a:ext uri="{FF2B5EF4-FFF2-40B4-BE49-F238E27FC236}">
                <a16:creationId xmlns:a16="http://schemas.microsoft.com/office/drawing/2014/main" id="{11B391CF-62A1-FDE7-25F1-2DD8FC3C0705}"/>
              </a:ext>
            </a:extLst>
          </p:cNvPr>
          <p:cNvSpPr txBox="1"/>
          <p:nvPr/>
        </p:nvSpPr>
        <p:spPr>
          <a:xfrm>
            <a:off x="1466850" y="3683621"/>
            <a:ext cx="4572000" cy="369332"/>
          </a:xfrm>
          <a:prstGeom prst="rect">
            <a:avLst/>
          </a:prstGeom>
          <a:noFill/>
        </p:spPr>
        <p:txBody>
          <a:bodyPr wrap="square">
            <a:spAutoFit/>
          </a:bodyPr>
          <a:lstStyle/>
          <a:p>
            <a:r>
              <a:rPr lang="en-US" altLang="zh-CN" sz="1800" b="1" dirty="0">
                <a:solidFill>
                  <a:srgbClr val="DDDDDD">
                    <a:lumMod val="25000"/>
                  </a:srgbClr>
                </a:solidFill>
                <a:latin typeface="微软雅黑" panose="020B0503020204020204" pitchFamily="34" charset="-122"/>
                <a:ea typeface="微软雅黑" panose="020B0503020204020204" pitchFamily="34" charset="-122"/>
              </a:rPr>
              <a:t>KGIN</a:t>
            </a:r>
            <a:endParaRPr lang="zh-CN" altLang="en-US" dirty="0">
              <a:latin typeface="微软雅黑" panose="020B0503020204020204" pitchFamily="34" charset="-122"/>
            </a:endParaRPr>
          </a:p>
        </p:txBody>
      </p:sp>
    </p:spTree>
    <p:extLst>
      <p:ext uri="{BB962C8B-B14F-4D97-AF65-F5344CB8AC3E}">
        <p14:creationId xmlns:p14="http://schemas.microsoft.com/office/powerpoint/2010/main" val="2610734509"/>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4</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、研究总结</a:t>
            </a:r>
          </a:p>
        </p:txBody>
      </p:sp>
      <p:sp>
        <p:nvSpPr>
          <p:cNvPr id="11" name="文本框 10">
            <a:extLst>
              <a:ext uri="{FF2B5EF4-FFF2-40B4-BE49-F238E27FC236}">
                <a16:creationId xmlns:a16="http://schemas.microsoft.com/office/drawing/2014/main" id="{077C9BAF-9E16-C616-03DF-AFB2D0439DBD}"/>
              </a:ext>
            </a:extLst>
          </p:cNvPr>
          <p:cNvSpPr txBox="1"/>
          <p:nvPr/>
        </p:nvSpPr>
        <p:spPr>
          <a:xfrm>
            <a:off x="1466850" y="1245335"/>
            <a:ext cx="4572000" cy="369332"/>
          </a:xfrm>
          <a:prstGeom prst="rect">
            <a:avLst/>
          </a:prstGeom>
          <a:noFill/>
        </p:spPr>
        <p:txBody>
          <a:bodyPr wrap="square">
            <a:spAutoFit/>
          </a:bodyPr>
          <a:lstStyle/>
          <a:p>
            <a:r>
              <a:rPr lang="en-US" altLang="zh-CN" sz="1800" b="1" dirty="0">
                <a:solidFill>
                  <a:srgbClr val="DDDDDD">
                    <a:lumMod val="25000"/>
                  </a:srgbClr>
                </a:solidFill>
                <a:latin typeface="微软雅黑" panose="020B0503020204020204" pitchFamily="34" charset="-122"/>
                <a:ea typeface="微软雅黑" panose="020B0503020204020204" pitchFamily="34" charset="-122"/>
              </a:rPr>
              <a:t>VRKG4Rec</a:t>
            </a:r>
            <a:endParaRPr lang="zh-CN" altLang="en-US" dirty="0">
              <a:latin typeface="微软雅黑" panose="020B0503020204020204" pitchFamily="34" charset="-122"/>
            </a:endParaRPr>
          </a:p>
        </p:txBody>
      </p:sp>
      <p:sp>
        <p:nvSpPr>
          <p:cNvPr id="15" name="文本框 14">
            <a:extLst>
              <a:ext uri="{FF2B5EF4-FFF2-40B4-BE49-F238E27FC236}">
                <a16:creationId xmlns:a16="http://schemas.microsoft.com/office/drawing/2014/main" id="{11B391CF-62A1-FDE7-25F1-2DD8FC3C0705}"/>
              </a:ext>
            </a:extLst>
          </p:cNvPr>
          <p:cNvSpPr txBox="1"/>
          <p:nvPr/>
        </p:nvSpPr>
        <p:spPr>
          <a:xfrm>
            <a:off x="1466850" y="3828876"/>
            <a:ext cx="4572000" cy="369332"/>
          </a:xfrm>
          <a:prstGeom prst="rect">
            <a:avLst/>
          </a:prstGeom>
          <a:noFill/>
        </p:spPr>
        <p:txBody>
          <a:bodyPr wrap="square">
            <a:spAutoFit/>
          </a:bodyPr>
          <a:lstStyle/>
          <a:p>
            <a:r>
              <a:rPr lang="en-US" altLang="zh-CN" sz="1800" b="1" dirty="0">
                <a:solidFill>
                  <a:srgbClr val="DDDDDD">
                    <a:lumMod val="25000"/>
                  </a:srgbClr>
                </a:solidFill>
                <a:latin typeface="微软雅黑" panose="020B0503020204020204" pitchFamily="34" charset="-122"/>
                <a:ea typeface="微软雅黑" panose="020B0503020204020204" pitchFamily="34" charset="-122"/>
              </a:rPr>
              <a:t>KGIN</a:t>
            </a:r>
            <a:endParaRPr lang="zh-CN" altLang="en-US" dirty="0">
              <a:latin typeface="微软雅黑" panose="020B0503020204020204" pitchFamily="34" charset="-122"/>
            </a:endParaRPr>
          </a:p>
        </p:txBody>
      </p:sp>
      <p:pic>
        <p:nvPicPr>
          <p:cNvPr id="4" name="图片 3">
            <a:extLst>
              <a:ext uri="{FF2B5EF4-FFF2-40B4-BE49-F238E27FC236}">
                <a16:creationId xmlns:a16="http://schemas.microsoft.com/office/drawing/2014/main" id="{19947044-0FF5-ED2E-1174-1BE34500BEF2}"/>
              </a:ext>
            </a:extLst>
          </p:cNvPr>
          <p:cNvPicPr>
            <a:picLocks noChangeAspect="1"/>
          </p:cNvPicPr>
          <p:nvPr/>
        </p:nvPicPr>
        <p:blipFill>
          <a:blip r:embed="rId2"/>
          <a:stretch>
            <a:fillRect/>
          </a:stretch>
        </p:blipFill>
        <p:spPr>
          <a:xfrm>
            <a:off x="1832121" y="1759922"/>
            <a:ext cx="5479758" cy="1923699"/>
          </a:xfrm>
          <a:prstGeom prst="rect">
            <a:avLst/>
          </a:prstGeom>
        </p:spPr>
      </p:pic>
      <p:pic>
        <p:nvPicPr>
          <p:cNvPr id="12" name="图片 11">
            <a:extLst>
              <a:ext uri="{FF2B5EF4-FFF2-40B4-BE49-F238E27FC236}">
                <a16:creationId xmlns:a16="http://schemas.microsoft.com/office/drawing/2014/main" id="{DE3AB6FC-1CBE-9B9B-AA65-C484B104EB45}"/>
              </a:ext>
            </a:extLst>
          </p:cNvPr>
          <p:cNvPicPr>
            <a:picLocks noChangeAspect="1"/>
          </p:cNvPicPr>
          <p:nvPr/>
        </p:nvPicPr>
        <p:blipFill>
          <a:blip r:embed="rId3"/>
          <a:stretch>
            <a:fillRect/>
          </a:stretch>
        </p:blipFill>
        <p:spPr>
          <a:xfrm>
            <a:off x="2189576" y="4343463"/>
            <a:ext cx="5122303" cy="2245463"/>
          </a:xfrm>
          <a:prstGeom prst="rect">
            <a:avLst/>
          </a:prstGeom>
        </p:spPr>
      </p:pic>
    </p:spTree>
    <p:extLst>
      <p:ext uri="{BB962C8B-B14F-4D97-AF65-F5344CB8AC3E}">
        <p14:creationId xmlns:p14="http://schemas.microsoft.com/office/powerpoint/2010/main" val="2346553973"/>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4</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、研究总结</a:t>
            </a:r>
          </a:p>
        </p:txBody>
      </p:sp>
      <p:sp>
        <p:nvSpPr>
          <p:cNvPr id="3" name="文本框 2">
            <a:extLst>
              <a:ext uri="{FF2B5EF4-FFF2-40B4-BE49-F238E27FC236}">
                <a16:creationId xmlns:a16="http://schemas.microsoft.com/office/drawing/2014/main" id="{BA8E9E9A-EB1D-1C6A-0198-20508E4F493D}"/>
              </a:ext>
            </a:extLst>
          </p:cNvPr>
          <p:cNvSpPr txBox="1"/>
          <p:nvPr/>
        </p:nvSpPr>
        <p:spPr>
          <a:xfrm>
            <a:off x="1260475" y="1939141"/>
            <a:ext cx="6623050" cy="3416320"/>
          </a:xfrm>
          <a:prstGeom prst="rect">
            <a:avLst/>
          </a:prstGeom>
          <a:noFill/>
        </p:spPr>
        <p:txBody>
          <a:bodyPr wrap="square">
            <a:spAutoFit/>
          </a:bodyPr>
          <a:lstStyle/>
          <a:p>
            <a:pPr algn="l">
              <a:buFont typeface="Arial" panose="020B0604020202020204" pitchFamily="34" charset="0"/>
              <a:buChar char="•"/>
            </a:pPr>
            <a:r>
              <a:rPr lang="en-US" altLang="zh-CN" b="0" i="0" dirty="0">
                <a:solidFill>
                  <a:srgbClr val="374151"/>
                </a:solidFill>
                <a:effectLst/>
                <a:latin typeface="微软雅黑" panose="020B0503020204020204" pitchFamily="34" charset="-122"/>
              </a:rPr>
              <a:t>Top-k </a:t>
            </a:r>
            <a:r>
              <a:rPr lang="zh-CN" altLang="en-US" b="0" i="0" dirty="0">
                <a:solidFill>
                  <a:srgbClr val="374151"/>
                </a:solidFill>
                <a:effectLst/>
                <a:latin typeface="微软雅黑" panose="020B0503020204020204" pitchFamily="34" charset="-122"/>
              </a:rPr>
              <a:t>测试关注的是模型生成的前 </a:t>
            </a:r>
            <a:r>
              <a:rPr lang="en-US" altLang="zh-CN" b="0" i="0" dirty="0">
                <a:solidFill>
                  <a:srgbClr val="374151"/>
                </a:solidFill>
                <a:effectLst/>
                <a:latin typeface="微软雅黑" panose="020B0503020204020204" pitchFamily="34" charset="-122"/>
              </a:rPr>
              <a:t>k </a:t>
            </a:r>
            <a:r>
              <a:rPr lang="zh-CN" altLang="en-US" b="0" i="0" dirty="0">
                <a:solidFill>
                  <a:srgbClr val="374151"/>
                </a:solidFill>
                <a:effectLst/>
                <a:latin typeface="微软雅黑" panose="020B0503020204020204" pitchFamily="34" charset="-122"/>
              </a:rPr>
              <a:t>个推荐结果，强调是否包含用户真实行为；而普通模型测试关注的是整体的模型性能指标，考虑了模型在整个数据集上的准确率、召回率等。</a:t>
            </a:r>
            <a:endParaRPr lang="en-US" altLang="zh-CN" b="0" i="0" dirty="0">
              <a:solidFill>
                <a:srgbClr val="374151"/>
              </a:solidFill>
              <a:effectLst/>
              <a:latin typeface="微软雅黑" panose="020B0503020204020204" pitchFamily="34" charset="-122"/>
            </a:endParaRPr>
          </a:p>
          <a:p>
            <a:pPr algn="l">
              <a:buFont typeface="Arial" panose="020B0604020202020204" pitchFamily="34" charset="0"/>
              <a:buChar char="•"/>
            </a:pPr>
            <a:endParaRPr lang="zh-CN" altLang="en-US" b="0" i="0" dirty="0">
              <a:solidFill>
                <a:srgbClr val="374151"/>
              </a:solidFill>
              <a:effectLst/>
              <a:latin typeface="微软雅黑" panose="020B0503020204020204" pitchFamily="34" charset="-122"/>
            </a:endParaRPr>
          </a:p>
          <a:p>
            <a:pPr algn="l">
              <a:buFont typeface="Arial" panose="020B0604020202020204" pitchFamily="34" charset="0"/>
              <a:buChar char="•"/>
            </a:pPr>
            <a:r>
              <a:rPr lang="en-US" altLang="zh-CN" b="0" i="0" dirty="0">
                <a:solidFill>
                  <a:srgbClr val="374151"/>
                </a:solidFill>
                <a:effectLst/>
                <a:latin typeface="微软雅黑" panose="020B0503020204020204" pitchFamily="34" charset="-122"/>
              </a:rPr>
              <a:t>Top-k </a:t>
            </a:r>
            <a:r>
              <a:rPr lang="zh-CN" altLang="en-US" b="0" i="0" dirty="0">
                <a:solidFill>
                  <a:srgbClr val="374151"/>
                </a:solidFill>
                <a:effectLst/>
                <a:latin typeface="微软雅黑" panose="020B0503020204020204" pitchFamily="34" charset="-122"/>
              </a:rPr>
              <a:t>测试更加关注推荐系统中实际使用场景下的用户体验，因为它关注的是前 </a:t>
            </a:r>
            <a:r>
              <a:rPr lang="en-US" altLang="zh-CN" b="0" i="0" dirty="0">
                <a:solidFill>
                  <a:srgbClr val="374151"/>
                </a:solidFill>
                <a:effectLst/>
                <a:latin typeface="微软雅黑" panose="020B0503020204020204" pitchFamily="34" charset="-122"/>
              </a:rPr>
              <a:t>k </a:t>
            </a:r>
            <a:r>
              <a:rPr lang="zh-CN" altLang="en-US" b="0" i="0" dirty="0">
                <a:solidFill>
                  <a:srgbClr val="374151"/>
                </a:solidFill>
                <a:effectLst/>
                <a:latin typeface="微软雅黑" panose="020B0503020204020204" pitchFamily="34" charset="-122"/>
              </a:rPr>
              <a:t>个推荐结果的质量；普通模型测试则更加全面地评估了模型在整个数据集上的性能，但可能忽略了用户体验方面的考量。</a:t>
            </a:r>
            <a:endParaRPr lang="en-US" altLang="zh-CN" b="0" i="0" dirty="0">
              <a:solidFill>
                <a:srgbClr val="374151"/>
              </a:solidFill>
              <a:effectLst/>
              <a:latin typeface="微软雅黑" panose="020B0503020204020204" pitchFamily="34" charset="-122"/>
            </a:endParaRPr>
          </a:p>
          <a:p>
            <a:pPr algn="l">
              <a:buFont typeface="Arial" panose="020B0604020202020204" pitchFamily="34" charset="0"/>
              <a:buChar char="•"/>
            </a:pPr>
            <a:endParaRPr lang="zh-CN" altLang="en-US" b="0" i="0" dirty="0">
              <a:solidFill>
                <a:srgbClr val="374151"/>
              </a:solidFill>
              <a:effectLst/>
              <a:latin typeface="微软雅黑" panose="020B0503020204020204" pitchFamily="34" charset="-122"/>
            </a:endParaRPr>
          </a:p>
          <a:p>
            <a:pPr algn="l">
              <a:buFont typeface="Arial" panose="020B0604020202020204" pitchFamily="34" charset="0"/>
              <a:buChar char="•"/>
            </a:pPr>
            <a:r>
              <a:rPr lang="en-US" altLang="zh-CN" b="0" i="0" dirty="0">
                <a:solidFill>
                  <a:srgbClr val="374151"/>
                </a:solidFill>
                <a:effectLst/>
                <a:latin typeface="微软雅黑" panose="020B0503020204020204" pitchFamily="34" charset="-122"/>
              </a:rPr>
              <a:t>Top-k </a:t>
            </a:r>
            <a:r>
              <a:rPr lang="zh-CN" altLang="en-US" b="0" i="0" dirty="0">
                <a:solidFill>
                  <a:srgbClr val="374151"/>
                </a:solidFill>
                <a:effectLst/>
                <a:latin typeface="微软雅黑" panose="020B0503020204020204" pitchFamily="34" charset="-122"/>
              </a:rPr>
              <a:t>测试通常更适合在实际推荐场景中使用，因为它能够提供一种衡量用户满意度的直接指标；普通模型测试则更适合在离线评估和比较不同模型之间性能的场景中使用。</a:t>
            </a:r>
          </a:p>
        </p:txBody>
      </p:sp>
    </p:spTree>
    <p:extLst>
      <p:ext uri="{BB962C8B-B14F-4D97-AF65-F5344CB8AC3E}">
        <p14:creationId xmlns:p14="http://schemas.microsoft.com/office/powerpoint/2010/main" val="610244835"/>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、现存问题</a:t>
            </a:r>
          </a:p>
        </p:txBody>
      </p:sp>
      <p:sp>
        <p:nvSpPr>
          <p:cNvPr id="14" name="文本框 13"/>
          <p:cNvSpPr txBox="1"/>
          <p:nvPr/>
        </p:nvSpPr>
        <p:spPr>
          <a:xfrm>
            <a:off x="326037" y="1077428"/>
            <a:ext cx="4294031" cy="481094"/>
          </a:xfrm>
          <a:prstGeom prst="rect">
            <a:avLst/>
          </a:prstGeom>
          <a:noFill/>
        </p:spPr>
        <p:txBody>
          <a:bodyPr wrap="square" rtlCol="0">
            <a:spAutoFit/>
          </a:bodyPr>
          <a:lstStyle/>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8" name="Rectangle 5">
            <a:extLst>
              <a:ext uri="{FF2B5EF4-FFF2-40B4-BE49-F238E27FC236}">
                <a16:creationId xmlns:a16="http://schemas.microsoft.com/office/drawing/2014/main" id="{648B51C8-545A-ECEF-DDCD-A321BFBAB6E7}"/>
              </a:ext>
            </a:extLst>
          </p:cNvPr>
          <p:cNvSpPr>
            <a:spLocks noChangeArrowheads="1"/>
          </p:cNvSpPr>
          <p:nvPr/>
        </p:nvSpPr>
        <p:spPr bwMode="auto">
          <a:xfrm>
            <a:off x="619508" y="2136092"/>
            <a:ext cx="807964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0" i="0" dirty="0">
                <a:solidFill>
                  <a:srgbClr val="000000"/>
                </a:solidFill>
                <a:effectLst/>
                <a:latin typeface="微软雅黑" panose="020B0503020204020204" pitchFamily="34" charset="-122"/>
                <a:ea typeface="微软雅黑" panose="020B0503020204020204" pitchFamily="34" charset="-122"/>
              </a:rPr>
              <a:t>当前（</a:t>
            </a:r>
            <a:r>
              <a:rPr lang="en-US" altLang="zh-CN" sz="2400" b="0" i="0" dirty="0">
                <a:solidFill>
                  <a:srgbClr val="000000"/>
                </a:solidFill>
                <a:effectLst/>
                <a:latin typeface="微软雅黑" panose="020B0503020204020204" pitchFamily="34" charset="-122"/>
                <a:ea typeface="微软雅黑" panose="020B0503020204020204" pitchFamily="34" charset="-122"/>
              </a:rPr>
              <a:t>2021</a:t>
            </a:r>
            <a:r>
              <a:rPr lang="zh-CN" altLang="en-US" sz="2400" b="0" i="0" dirty="0">
                <a:solidFill>
                  <a:srgbClr val="000000"/>
                </a:solidFill>
                <a:effectLst/>
                <a:latin typeface="微软雅黑" panose="020B0503020204020204" pitchFamily="34" charset="-122"/>
                <a:ea typeface="微软雅黑" panose="020B0503020204020204" pitchFamily="34" charset="-122"/>
              </a:rPr>
              <a:t>）的基于图卷积的方法主要存在以下两个方面的</a:t>
            </a:r>
            <a:r>
              <a:rPr lang="en-US" altLang="zh-CN" sz="2400" b="0" i="0" dirty="0">
                <a:solidFill>
                  <a:srgbClr val="000000"/>
                </a:solidFill>
                <a:effectLst/>
                <a:latin typeface="微软雅黑" panose="020B0503020204020204" pitchFamily="34" charset="-122"/>
                <a:ea typeface="微软雅黑" panose="020B0503020204020204" pitchFamily="34" charset="-122"/>
              </a:rPr>
              <a:t>drawbacks</a:t>
            </a:r>
            <a:r>
              <a:rPr lang="zh-CN" altLang="en-US" sz="2400" b="0" i="0" dirty="0">
                <a:solidFill>
                  <a:srgbClr val="000000"/>
                </a:solidFill>
                <a:effectLst/>
                <a:latin typeface="微软雅黑" panose="020B0503020204020204" pitchFamily="34" charset="-122"/>
                <a:ea typeface="微软雅黑" panose="020B0503020204020204" pitchFamily="34" charset="-122"/>
              </a:rPr>
              <a:t>：</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i="0" dirty="0">
                <a:solidFill>
                  <a:srgbClr val="FF0000"/>
                </a:solidFill>
                <a:effectLst/>
                <a:latin typeface="微软雅黑" panose="020B0503020204020204" pitchFamily="34" charset="-122"/>
                <a:ea typeface="微软雅黑" panose="020B0503020204020204" pitchFamily="34" charset="-122"/>
              </a:rPr>
              <a:t>user intents</a:t>
            </a:r>
            <a:r>
              <a:rPr lang="zh-CN" altLang="en-US" sz="2400" b="0" i="0" dirty="0">
                <a:solidFill>
                  <a:srgbClr val="000000"/>
                </a:solidFill>
                <a:effectLst/>
                <a:latin typeface="微软雅黑" panose="020B0503020204020204" pitchFamily="34" charset="-122"/>
                <a:ea typeface="微软雅黑" panose="020B0503020204020204" pitchFamily="34" charset="-122"/>
              </a:rPr>
              <a:t>：对于用户意图的研究在现有方法中鲜有提到，没有一种方法考虑了更细粒度</a:t>
            </a:r>
            <a:r>
              <a:rPr lang="en-US" altLang="zh-CN" sz="2400" b="0" i="0" dirty="0">
                <a:solidFill>
                  <a:srgbClr val="000000"/>
                </a:solidFill>
                <a:effectLst/>
                <a:latin typeface="微软雅黑" panose="020B0503020204020204" pitchFamily="34" charset="-122"/>
                <a:ea typeface="微软雅黑" panose="020B0503020204020204" pitchFamily="34" charset="-122"/>
              </a:rPr>
              <a:t>intent</a:t>
            </a:r>
            <a:r>
              <a:rPr lang="zh-CN" altLang="en-US" sz="2400" b="0" i="0" dirty="0">
                <a:solidFill>
                  <a:srgbClr val="000000"/>
                </a:solidFill>
                <a:effectLst/>
                <a:latin typeface="微软雅黑" panose="020B0503020204020204" pitchFamily="34" charset="-122"/>
                <a:ea typeface="微软雅黑" panose="020B0503020204020204" pitchFamily="34" charset="-122"/>
              </a:rPr>
              <a:t>的</a:t>
            </a:r>
            <a:r>
              <a:rPr lang="en-US" altLang="zh-CN" sz="2400" b="0" i="0" dirty="0">
                <a:solidFill>
                  <a:srgbClr val="000000"/>
                </a:solidFill>
                <a:effectLst/>
                <a:latin typeface="微软雅黑" panose="020B0503020204020204" pitchFamily="34" charset="-122"/>
                <a:ea typeface="微软雅黑" panose="020B0503020204020204" pitchFamily="34" charset="-122"/>
              </a:rPr>
              <a:t>user-item</a:t>
            </a:r>
            <a:r>
              <a:rPr lang="zh-CN" altLang="en-US" sz="2400" b="0" i="0" dirty="0">
                <a:solidFill>
                  <a:srgbClr val="000000"/>
                </a:solidFill>
                <a:effectLst/>
                <a:latin typeface="微软雅黑" panose="020B0503020204020204" pitchFamily="34" charset="-122"/>
                <a:ea typeface="微软雅黑" panose="020B0503020204020204" pitchFamily="34" charset="-122"/>
              </a:rPr>
              <a:t>关系。作者的工作将更细粒度的考虑</a:t>
            </a:r>
            <a:r>
              <a:rPr lang="en-US" altLang="zh-CN" sz="2400" b="0" i="0" dirty="0">
                <a:solidFill>
                  <a:srgbClr val="000000"/>
                </a:solidFill>
                <a:effectLst/>
                <a:latin typeface="微软雅黑" panose="020B0503020204020204" pitchFamily="34" charset="-122"/>
                <a:ea typeface="微软雅黑" panose="020B0503020204020204" pitchFamily="34" charset="-122"/>
              </a:rPr>
              <a:t>user-item</a:t>
            </a:r>
            <a:r>
              <a:rPr lang="zh-CN" altLang="en-US" sz="2400" b="0" i="0" dirty="0">
                <a:solidFill>
                  <a:srgbClr val="000000"/>
                </a:solidFill>
                <a:effectLst/>
                <a:latin typeface="微软雅黑" panose="020B0503020204020204" pitchFamily="34" charset="-122"/>
                <a:ea typeface="微软雅黑" panose="020B0503020204020204" pitchFamily="34" charset="-122"/>
              </a:rPr>
              <a:t>之间的</a:t>
            </a:r>
            <a:r>
              <a:rPr lang="en-US" altLang="zh-CN" sz="2400" b="0" i="0" dirty="0">
                <a:solidFill>
                  <a:srgbClr val="000000"/>
                </a:solidFill>
                <a:effectLst/>
                <a:latin typeface="微软雅黑" panose="020B0503020204020204" pitchFamily="34" charset="-122"/>
                <a:ea typeface="微软雅黑" panose="020B0503020204020204" pitchFamily="34" charset="-122"/>
              </a:rPr>
              <a:t>intent</a:t>
            </a:r>
            <a:r>
              <a:rPr lang="zh-CN" altLang="en-US" sz="2400" b="0" i="0" dirty="0">
                <a:solidFill>
                  <a:srgbClr val="000000"/>
                </a:solidFill>
                <a:effectLst/>
                <a:latin typeface="微软雅黑" panose="020B0503020204020204" pitchFamily="34" charset="-122"/>
                <a:ea typeface="微软雅黑" panose="020B0503020204020204" pitchFamily="34" charset="-122"/>
              </a:rPr>
              <a:t>特点。</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i="0" dirty="0">
                <a:solidFill>
                  <a:srgbClr val="FF0000"/>
                </a:solidFill>
                <a:effectLst/>
                <a:latin typeface="微软雅黑" panose="020B0503020204020204" pitchFamily="34" charset="-122"/>
                <a:ea typeface="微软雅黑" panose="020B0503020204020204" pitchFamily="34" charset="-122"/>
              </a:rPr>
              <a:t>relational paths</a:t>
            </a:r>
            <a:r>
              <a:rPr lang="zh-CN" altLang="en-US" sz="2400" b="0" i="0" dirty="0">
                <a:solidFill>
                  <a:srgbClr val="000000"/>
                </a:solidFill>
                <a:effectLst/>
                <a:latin typeface="微软雅黑" panose="020B0503020204020204" pitchFamily="34" charset="-122"/>
                <a:ea typeface="微软雅黑" panose="020B0503020204020204" pitchFamily="34" charset="-122"/>
              </a:rPr>
              <a:t>：</a:t>
            </a:r>
            <a:r>
              <a:rPr lang="en-US" altLang="zh-CN" sz="2400" b="0" i="0" dirty="0">
                <a:solidFill>
                  <a:srgbClr val="000000"/>
                </a:solidFill>
                <a:effectLst/>
                <a:latin typeface="微软雅黑" panose="020B0503020204020204" pitchFamily="34" charset="-122"/>
                <a:ea typeface="微软雅黑" panose="020B0503020204020204" pitchFamily="34" charset="-122"/>
              </a:rPr>
              <a:t>SOTA</a:t>
            </a:r>
            <a:r>
              <a:rPr lang="zh-CN" altLang="en-US" sz="2400" b="0" i="0" dirty="0">
                <a:solidFill>
                  <a:srgbClr val="000000"/>
                </a:solidFill>
                <a:effectLst/>
                <a:latin typeface="微软雅黑" panose="020B0503020204020204" pitchFamily="34" charset="-122"/>
                <a:ea typeface="微软雅黑" panose="020B0503020204020204" pitchFamily="34" charset="-122"/>
              </a:rPr>
              <a:t>方法中大多数考虑</a:t>
            </a:r>
            <a:r>
              <a:rPr lang="en-US" altLang="zh-CN" sz="2400" b="0" i="0" dirty="0">
                <a:solidFill>
                  <a:srgbClr val="000000"/>
                </a:solidFill>
                <a:effectLst/>
                <a:latin typeface="微软雅黑" panose="020B0503020204020204" pitchFamily="34" charset="-122"/>
                <a:ea typeface="微软雅黑" panose="020B0503020204020204" pitchFamily="34" charset="-122"/>
              </a:rPr>
              <a:t>node</a:t>
            </a:r>
            <a:r>
              <a:rPr lang="zh-CN" altLang="en-US" sz="2400" b="0" i="0" dirty="0">
                <a:solidFill>
                  <a:srgbClr val="000000"/>
                </a:solidFill>
                <a:effectLst/>
                <a:latin typeface="微软雅黑" panose="020B0503020204020204" pitchFamily="34" charset="-122"/>
                <a:ea typeface="微软雅黑" panose="020B0503020204020204" pitchFamily="34" charset="-122"/>
              </a:rPr>
              <a:t>之间的传递和聚合，鲜有考量传递路径中</a:t>
            </a:r>
            <a:r>
              <a:rPr lang="en-US" altLang="zh-CN" sz="2400" b="0" i="0" dirty="0">
                <a:solidFill>
                  <a:srgbClr val="000000"/>
                </a:solidFill>
                <a:effectLst/>
                <a:latin typeface="微软雅黑" panose="020B0503020204020204" pitchFamily="34" charset="-122"/>
                <a:ea typeface="微软雅黑" panose="020B0503020204020204" pitchFamily="34" charset="-122"/>
              </a:rPr>
              <a:t>path</a:t>
            </a:r>
            <a:r>
              <a:rPr lang="zh-CN" altLang="en-US" sz="2400" b="0" i="0" dirty="0">
                <a:solidFill>
                  <a:srgbClr val="000000"/>
                </a:solidFill>
                <a:effectLst/>
                <a:latin typeface="微软雅黑" panose="020B0503020204020204" pitchFamily="34" charset="-122"/>
                <a:ea typeface="微软雅黑" panose="020B0503020204020204" pitchFamily="34" charset="-122"/>
              </a:rPr>
              <a:t>的影响。本文将探索关系的依赖性，进而来保证</a:t>
            </a:r>
            <a:r>
              <a:rPr lang="en-US" altLang="zh-CN" sz="2400" b="0" i="0" dirty="0">
                <a:solidFill>
                  <a:srgbClr val="000000"/>
                </a:solidFill>
                <a:effectLst/>
                <a:latin typeface="微软雅黑" panose="020B0503020204020204" pitchFamily="34" charset="-122"/>
                <a:ea typeface="微软雅黑" panose="020B0503020204020204" pitchFamily="34" charset="-122"/>
              </a:rPr>
              <a:t>long-range</a:t>
            </a:r>
            <a:r>
              <a:rPr lang="zh-CN" altLang="en-US" sz="2400" b="0" i="0" dirty="0">
                <a:solidFill>
                  <a:srgbClr val="000000"/>
                </a:solidFill>
                <a:effectLst/>
                <a:latin typeface="微软雅黑" panose="020B0503020204020204" pitchFamily="34" charset="-122"/>
                <a:ea typeface="微软雅黑" panose="020B0503020204020204" pitchFamily="34" charset="-122"/>
              </a:rPr>
              <a:t>语义的连接。</a:t>
            </a:r>
            <a:endParaRPr kumimoji="0" lang="zh-CN" altLang="zh-CN" sz="2400" b="0" i="0" u="none" strike="noStrike" cap="none" normalizeH="0" baseline="0" dirty="0">
              <a:ln>
                <a:noFill/>
              </a:ln>
              <a:solidFill>
                <a:schemeClr val="tx1"/>
              </a:solidFill>
              <a:effectLst/>
              <a:latin typeface="+mn-ea"/>
            </a:endParaRPr>
          </a:p>
        </p:txBody>
      </p:sp>
      <p:sp>
        <p:nvSpPr>
          <p:cNvPr id="19" name="文本框 18">
            <a:extLst>
              <a:ext uri="{FF2B5EF4-FFF2-40B4-BE49-F238E27FC236}">
                <a16:creationId xmlns:a16="http://schemas.microsoft.com/office/drawing/2014/main" id="{380A3FB7-FB6C-277E-028C-838A09047A37}"/>
              </a:ext>
            </a:extLst>
          </p:cNvPr>
          <p:cNvSpPr txBox="1"/>
          <p:nvPr/>
        </p:nvSpPr>
        <p:spPr>
          <a:xfrm>
            <a:off x="476633" y="990019"/>
            <a:ext cx="4892201" cy="903645"/>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zh-CN" altLang="en-US" sz="4800" b="1" dirty="0">
                <a:solidFill>
                  <a:srgbClr val="DDDDDD">
                    <a:lumMod val="25000"/>
                  </a:srgbClr>
                </a:solidFill>
                <a:latin typeface="微软雅黑" panose="020B0503020204020204" pitchFamily="34" charset="-122"/>
                <a:ea typeface="微软雅黑" panose="020B0503020204020204" pitchFamily="34" charset="-122"/>
              </a:rPr>
              <a:t>问题</a:t>
            </a:r>
            <a:endParaRPr lang="en-US" altLang="zh-CN" sz="4800" b="1" dirty="0">
              <a:solidFill>
                <a:srgbClr val="DDDDDD">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447230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、现存问题</a:t>
            </a:r>
          </a:p>
        </p:txBody>
      </p:sp>
      <p:sp>
        <p:nvSpPr>
          <p:cNvPr id="14" name="文本框 13"/>
          <p:cNvSpPr txBox="1"/>
          <p:nvPr/>
        </p:nvSpPr>
        <p:spPr>
          <a:xfrm>
            <a:off x="326037" y="1077428"/>
            <a:ext cx="4294031" cy="481094"/>
          </a:xfrm>
          <a:prstGeom prst="rect">
            <a:avLst/>
          </a:prstGeom>
          <a:noFill/>
        </p:spPr>
        <p:txBody>
          <a:bodyPr wrap="square" rtlCol="0">
            <a:spAutoFit/>
          </a:bodyPr>
          <a:lstStyle/>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CBE96C9-238A-0612-BFF2-26020FA03709}"/>
              </a:ext>
            </a:extLst>
          </p:cNvPr>
          <p:cNvPicPr>
            <a:picLocks noChangeAspect="1"/>
          </p:cNvPicPr>
          <p:nvPr/>
        </p:nvPicPr>
        <p:blipFill>
          <a:blip r:embed="rId2"/>
          <a:stretch>
            <a:fillRect/>
          </a:stretch>
        </p:blipFill>
        <p:spPr>
          <a:xfrm>
            <a:off x="1325745" y="1251887"/>
            <a:ext cx="6492509" cy="3139639"/>
          </a:xfrm>
          <a:prstGeom prst="rect">
            <a:avLst/>
          </a:prstGeom>
        </p:spPr>
      </p:pic>
      <p:sp>
        <p:nvSpPr>
          <p:cNvPr id="3" name="文本框 2">
            <a:extLst>
              <a:ext uri="{FF2B5EF4-FFF2-40B4-BE49-F238E27FC236}">
                <a16:creationId xmlns:a16="http://schemas.microsoft.com/office/drawing/2014/main" id="{2167A3B0-B4E4-9040-B9C5-0F1306A92297}"/>
              </a:ext>
            </a:extLst>
          </p:cNvPr>
          <p:cNvSpPr txBox="1"/>
          <p:nvPr/>
        </p:nvSpPr>
        <p:spPr>
          <a:xfrm>
            <a:off x="1105162" y="4669926"/>
            <a:ext cx="6933674" cy="1477328"/>
          </a:xfrm>
          <a:prstGeom prst="rect">
            <a:avLst/>
          </a:prstGeom>
          <a:noFill/>
        </p:spPr>
        <p:txBody>
          <a:bodyPr wrap="square">
            <a:spAutoFit/>
          </a:bodyPr>
          <a:lstStyle/>
          <a:p>
            <a:r>
              <a:rPr lang="zh-CN" altLang="en-US" dirty="0">
                <a:latin typeface="微软雅黑" panose="020B0503020204020204" pitchFamily="34" charset="-122"/>
              </a:rPr>
              <a:t>左边的部分是现有的方法，这是一个包含user items KGEntities三种节点，user-item 、item-kgentity两种边的异构图。文章认为此时左边的这幅图缺少</a:t>
            </a:r>
            <a:r>
              <a:rPr lang="zh-CN" altLang="en-US" b="1" dirty="0">
                <a:latin typeface="微软雅黑" panose="020B0503020204020204" pitchFamily="34" charset="-122"/>
              </a:rPr>
              <a:t>fine-grained</a:t>
            </a:r>
            <a:r>
              <a:rPr lang="zh-CN" altLang="en-US" dirty="0">
                <a:latin typeface="微软雅黑" panose="020B0503020204020204" pitchFamily="34" charset="-122"/>
              </a:rPr>
              <a:t>的</a:t>
            </a:r>
            <a:r>
              <a:rPr lang="zh-CN" altLang="en-US" b="1" dirty="0">
                <a:latin typeface="微软雅黑" panose="020B0503020204020204" pitchFamily="34" charset="-122"/>
              </a:rPr>
              <a:t>intent</a:t>
            </a:r>
            <a:r>
              <a:rPr lang="zh-CN" altLang="en-US" dirty="0">
                <a:latin typeface="微软雅黑" panose="020B0503020204020204" pitchFamily="34" charset="-122"/>
              </a:rPr>
              <a:t>建模，于是右边是本文的工作，增加了p 1 ​ ,p 2​ 两个显式的user intents（这里图中只画了两个，这其实是一个超参，可以进行调整的）</a:t>
            </a:r>
          </a:p>
        </p:txBody>
      </p:sp>
    </p:spTree>
    <p:extLst>
      <p:ext uri="{BB962C8B-B14F-4D97-AF65-F5344CB8AC3E}">
        <p14:creationId xmlns:p14="http://schemas.microsoft.com/office/powerpoint/2010/main" val="1291813134"/>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944782" y="1887301"/>
            <a:ext cx="7254436" cy="5651740"/>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1. </a:t>
            </a:r>
            <a:r>
              <a:rPr lang="zh-CN" altLang="en-US" sz="2400" b="0" i="0" dirty="0">
                <a:solidFill>
                  <a:srgbClr val="000000"/>
                </a:solidFill>
                <a:effectLst/>
                <a:latin typeface="微软雅黑" panose="020B0503020204020204" pitchFamily="34" charset="-122"/>
                <a:ea typeface="微软雅黑" panose="020B0503020204020204" pitchFamily="34" charset="-122"/>
              </a:rPr>
              <a:t>在基于知识图谱的推荐中揭示交互背后的用户意图，以获得更好的模型容量和可解释性</a:t>
            </a:r>
          </a:p>
          <a:p>
            <a:br>
              <a:rPr lang="zh-CN" altLang="en-US" sz="2400" dirty="0">
                <a:latin typeface="微软雅黑" panose="020B0503020204020204" pitchFamily="34" charset="-122"/>
              </a:rPr>
            </a:b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2. </a:t>
            </a:r>
            <a:r>
              <a:rPr lang="zh-CN" altLang="en-US" sz="2400" b="0" i="0" dirty="0">
                <a:solidFill>
                  <a:srgbClr val="000000"/>
                </a:solidFill>
                <a:effectLst/>
                <a:latin typeface="微软雅黑" panose="020B0503020204020204" pitchFamily="34" charset="-122"/>
                <a:ea typeface="微软雅黑" panose="020B0503020204020204" pitchFamily="34" charset="-122"/>
              </a:rPr>
              <a:t>提出一种新模型</a:t>
            </a:r>
            <a:r>
              <a:rPr lang="en-US" altLang="zh-CN" sz="2400" b="0" i="0" dirty="0">
                <a:solidFill>
                  <a:srgbClr val="000000"/>
                </a:solidFill>
                <a:effectLst/>
                <a:latin typeface="微软雅黑" panose="020B0503020204020204" pitchFamily="34" charset="-122"/>
                <a:ea typeface="微软雅黑" panose="020B0503020204020204" pitchFamily="34" charset="-122"/>
              </a:rPr>
              <a:t>KGIN</a:t>
            </a:r>
            <a:r>
              <a:rPr lang="zh-CN" altLang="en-US" sz="2400" b="0" i="0" dirty="0">
                <a:solidFill>
                  <a:srgbClr val="000000"/>
                </a:solidFill>
                <a:effectLst/>
                <a:latin typeface="微软雅黑" panose="020B0503020204020204" pitchFamily="34" charset="-122"/>
                <a:ea typeface="微软雅黑" panose="020B0503020204020204" pitchFamily="34" charset="-122"/>
              </a:rPr>
              <a:t>，该模型在</a:t>
            </a:r>
            <a:r>
              <a:rPr lang="en-US" altLang="zh-CN" sz="2400" b="0" i="0" dirty="0">
                <a:solidFill>
                  <a:srgbClr val="000000"/>
                </a:solidFill>
                <a:effectLst/>
                <a:latin typeface="微软雅黑" panose="020B0503020204020204" pitchFamily="34" charset="-122"/>
                <a:ea typeface="微软雅黑" panose="020B0503020204020204" pitchFamily="34" charset="-122"/>
              </a:rPr>
              <a:t>GNN</a:t>
            </a:r>
            <a:r>
              <a:rPr lang="zh-CN" altLang="en-US" sz="2400" b="0" i="0" dirty="0">
                <a:solidFill>
                  <a:srgbClr val="000000"/>
                </a:solidFill>
                <a:effectLst/>
                <a:latin typeface="微软雅黑" panose="020B0503020204020204" pitchFamily="34" charset="-122"/>
                <a:ea typeface="微软雅黑" panose="020B0503020204020204" pitchFamily="34" charset="-122"/>
              </a:rPr>
              <a:t>范式下以更细粒度的意图和关系路径的远程语义考虑用户</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zh-CN" altLang="en-US" sz="2400" b="0" i="0" dirty="0">
                <a:solidFill>
                  <a:srgbClr val="000000"/>
                </a:solidFill>
                <a:effectLst/>
                <a:latin typeface="微软雅黑" panose="020B0503020204020204" pitchFamily="34" charset="-122"/>
                <a:ea typeface="微软雅黑" panose="020B0503020204020204" pitchFamily="34" charset="-122"/>
              </a:rPr>
              <a:t>项目关系</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400" dirty="0">
              <a:solidFill>
                <a:srgbClr val="000000"/>
              </a:solidFill>
              <a:latin typeface="微软雅黑" panose="020B0503020204020204" pitchFamily="34" charset="-122"/>
              <a:ea typeface="微软雅黑" panose="020B0503020204020204" pitchFamily="34" charset="-122"/>
            </a:endParaRPr>
          </a:p>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3. </a:t>
            </a:r>
            <a:r>
              <a:rPr lang="zh-CN" altLang="en-US" sz="2400" b="0" i="0" dirty="0">
                <a:solidFill>
                  <a:srgbClr val="000000"/>
                </a:solidFill>
                <a:effectLst/>
                <a:latin typeface="微软雅黑" panose="020B0503020204020204" pitchFamily="34" charset="-122"/>
                <a:ea typeface="微软雅黑" panose="020B0503020204020204" pitchFamily="34" charset="-122"/>
              </a:rPr>
              <a:t>对三个基准数据集进行实证研究，证明 </a:t>
            </a:r>
            <a:r>
              <a:rPr lang="en-US" altLang="zh-CN" sz="2400" b="0" i="0" dirty="0">
                <a:solidFill>
                  <a:srgbClr val="000000"/>
                </a:solidFill>
                <a:effectLst/>
                <a:latin typeface="微软雅黑" panose="020B0503020204020204" pitchFamily="34" charset="-122"/>
                <a:ea typeface="微软雅黑" panose="020B0503020204020204" pitchFamily="34" charset="-122"/>
              </a:rPr>
              <a:t>KGIN </a:t>
            </a:r>
            <a:r>
              <a:rPr lang="zh-CN" altLang="en-US" sz="2400" b="0" i="0" dirty="0">
                <a:solidFill>
                  <a:srgbClr val="000000"/>
                </a:solidFill>
                <a:effectLst/>
                <a:latin typeface="微软雅黑" panose="020B0503020204020204" pitchFamily="34" charset="-122"/>
                <a:ea typeface="微软雅黑" panose="020B0503020204020204" pitchFamily="34" charset="-122"/>
              </a:rPr>
              <a:t>的优越性</a:t>
            </a:r>
          </a:p>
          <a:p>
            <a:br>
              <a:rPr lang="zh-CN" altLang="en-US" sz="2400" dirty="0">
                <a:latin typeface="微软雅黑" panose="020B0503020204020204" pitchFamily="34" charset="-122"/>
              </a:rPr>
            </a:br>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br>
              <a:rPr lang="zh-CN" altLang="en-US" sz="2400" dirty="0">
                <a:latin typeface="微软雅黑" panose="020B0503020204020204" pitchFamily="34" charset="-122"/>
              </a:rPr>
            </a:br>
            <a:endParaRPr kumimoji="0" lang="zh-CN" altLang="zh-CN" sz="2400" b="0" i="0" u="none" strike="noStrike" cap="none" normalizeH="0" baseline="0" dirty="0">
              <a:ln>
                <a:noFill/>
              </a:ln>
              <a:solidFill>
                <a:srgbClr val="FF0000"/>
              </a:solidFill>
              <a:effectLst/>
              <a:latin typeface="+mn-ea"/>
            </a:endParaRPr>
          </a:p>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679120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1"/>
            <a:ext cx="4946689" cy="830997"/>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a:p>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0D4F49A5-7D34-2D46-3397-2CAE2F69003C}"/>
              </a:ext>
            </a:extLst>
          </p:cNvPr>
          <p:cNvPicPr>
            <a:picLocks noChangeAspect="1"/>
          </p:cNvPicPr>
          <p:nvPr/>
        </p:nvPicPr>
        <p:blipFill>
          <a:blip r:embed="rId2"/>
          <a:stretch>
            <a:fillRect/>
          </a:stretch>
        </p:blipFill>
        <p:spPr>
          <a:xfrm>
            <a:off x="2679135" y="1182815"/>
            <a:ext cx="3064845" cy="2127638"/>
          </a:xfrm>
          <a:prstGeom prst="rect">
            <a:avLst/>
          </a:prstGeom>
        </p:spPr>
      </p:pic>
      <p:sp>
        <p:nvSpPr>
          <p:cNvPr id="17" name="文本框 16">
            <a:extLst>
              <a:ext uri="{FF2B5EF4-FFF2-40B4-BE49-F238E27FC236}">
                <a16:creationId xmlns:a16="http://schemas.microsoft.com/office/drawing/2014/main" id="{72B9EABC-4F0B-A80B-2218-6E5F17621F05}"/>
              </a:ext>
            </a:extLst>
          </p:cNvPr>
          <p:cNvSpPr txBox="1"/>
          <p:nvPr/>
        </p:nvSpPr>
        <p:spPr>
          <a:xfrm>
            <a:off x="1004263" y="3547548"/>
            <a:ext cx="7135474" cy="2308324"/>
          </a:xfrm>
          <a:prstGeom prst="rect">
            <a:avLst/>
          </a:prstGeom>
          <a:noFill/>
        </p:spPr>
        <p:txBody>
          <a:bodyPr wrap="square">
            <a:spAutoFit/>
          </a:bodyPr>
          <a:lstStyle/>
          <a:p>
            <a:r>
              <a:rPr lang="zh-CN" altLang="en-US" b="1" dirty="0">
                <a:solidFill>
                  <a:srgbClr val="FF0000"/>
                </a:solidFill>
                <a:latin typeface="微软雅黑" panose="020B0503020204020204" pitchFamily="34" charset="-122"/>
              </a:rPr>
              <a:t>用户意图</a:t>
            </a:r>
            <a:r>
              <a:rPr lang="zh-CN" altLang="en-US" dirty="0">
                <a:latin typeface="微软雅黑" panose="020B0503020204020204" pitchFamily="34" charset="-122"/>
              </a:rPr>
              <a:t>：一个用户有多种意图，驱使用户购买不同的物品。在本论文中，作者假设和用户相关的意向有</a:t>
            </a:r>
            <a:r>
              <a:rPr lang="en-US" altLang="zh-CN" dirty="0">
                <a:latin typeface="微软雅黑" panose="020B0503020204020204" pitchFamily="34" charset="-122"/>
              </a:rPr>
              <a:t>n</a:t>
            </a:r>
            <a:r>
              <a:rPr lang="zh-CN" altLang="en-US" dirty="0">
                <a:latin typeface="微软雅黑" panose="020B0503020204020204" pitchFamily="34" charset="-122"/>
              </a:rPr>
              <a:t>个，</a:t>
            </a:r>
            <a:r>
              <a:rPr lang="en-US" altLang="zh-CN" dirty="0">
                <a:latin typeface="微软雅黑" panose="020B0503020204020204" pitchFamily="34" charset="-122"/>
              </a:rPr>
              <a:t>p 1 , p 2 , ⋯   , p n ​ ,</a:t>
            </a:r>
            <a:r>
              <a:rPr lang="zh-CN" altLang="en-US" dirty="0">
                <a:latin typeface="微软雅黑" panose="020B0503020204020204" pitchFamily="34" charset="-122"/>
              </a:rPr>
              <a:t>这些意向是通过知识图谱中的关系的不同影响程度构成，比如，第一个意向只由关系</a:t>
            </a:r>
            <a:r>
              <a:rPr lang="en-US" altLang="zh-CN" dirty="0">
                <a:latin typeface="微软雅黑" panose="020B0503020204020204" pitchFamily="34" charset="-122"/>
              </a:rPr>
              <a:t>r 1, r2  </a:t>
            </a:r>
            <a:r>
              <a:rPr lang="zh-CN" altLang="en-US" dirty="0">
                <a:latin typeface="微软雅黑" panose="020B0503020204020204" pitchFamily="34" charset="-122"/>
              </a:rPr>
              <a:t>决定。</a:t>
            </a:r>
            <a:endParaRPr lang="en-US" altLang="zh-CN" dirty="0">
              <a:latin typeface="微软雅黑" panose="020B0503020204020204" pitchFamily="34" charset="-122"/>
            </a:endParaRPr>
          </a:p>
          <a:p>
            <a:endParaRPr lang="en-US" altLang="zh-CN" dirty="0">
              <a:latin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这可以通过更细粒度的假设来增强广泛使用的协同过滤效果</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受相似意图驱动的用户会对项目有相似的偏好。这种直觉促使我们在意图的粒度上对用户</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项目关系进行建模。</a:t>
            </a:r>
            <a:endParaRPr lang="zh-CN" altLang="en-US" dirty="0">
              <a:latin typeface="微软雅黑" panose="020B0503020204020204" pitchFamily="34" charset="-122"/>
            </a:endParaRPr>
          </a:p>
        </p:txBody>
      </p:sp>
    </p:spTree>
    <p:extLst>
      <p:ext uri="{BB962C8B-B14F-4D97-AF65-F5344CB8AC3E}">
        <p14:creationId xmlns:p14="http://schemas.microsoft.com/office/powerpoint/2010/main" val="60642790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B751232-6260-0C0C-DCFF-F7DD55161D02}"/>
              </a:ext>
            </a:extLst>
          </p:cNvPr>
          <p:cNvPicPr>
            <a:picLocks noChangeAspect="1"/>
          </p:cNvPicPr>
          <p:nvPr/>
        </p:nvPicPr>
        <p:blipFill>
          <a:blip r:embed="rId2"/>
          <a:stretch>
            <a:fillRect/>
          </a:stretch>
        </p:blipFill>
        <p:spPr>
          <a:xfrm>
            <a:off x="1596755" y="364084"/>
            <a:ext cx="5950490" cy="2963918"/>
          </a:xfrm>
          <a:prstGeom prst="rect">
            <a:avLst/>
          </a:prstGeom>
        </p:spPr>
      </p:pic>
      <p:sp>
        <p:nvSpPr>
          <p:cNvPr id="7" name="文本框 6">
            <a:extLst>
              <a:ext uri="{FF2B5EF4-FFF2-40B4-BE49-F238E27FC236}">
                <a16:creationId xmlns:a16="http://schemas.microsoft.com/office/drawing/2014/main" id="{5ACC78BB-9C74-1607-7F5D-DDF3EF2A9D3D}"/>
              </a:ext>
            </a:extLst>
          </p:cNvPr>
          <p:cNvSpPr txBox="1"/>
          <p:nvPr/>
        </p:nvSpPr>
        <p:spPr>
          <a:xfrm>
            <a:off x="1478805" y="3529999"/>
            <a:ext cx="6068439" cy="1224881"/>
          </a:xfrm>
          <a:prstGeom prst="rect">
            <a:avLst/>
          </a:prstGeom>
          <a:noFill/>
        </p:spPr>
        <p:txBody>
          <a:bodyPr wrap="square">
            <a:spAutoFit/>
          </a:bodyPr>
          <a:lstStyle/>
          <a:p>
            <a:r>
              <a:rPr lang="zh-CN" altLang="en-US" b="1" i="0" dirty="0">
                <a:solidFill>
                  <a:srgbClr val="FF0000"/>
                </a:solidFill>
                <a:effectLst/>
                <a:latin typeface="微软雅黑" panose="020B0503020204020204" pitchFamily="34" charset="-122"/>
              </a:rPr>
              <a:t>关系路径</a:t>
            </a:r>
            <a:r>
              <a:rPr lang="zh-CN" altLang="en-US" b="0" i="0" dirty="0">
                <a:effectLst/>
                <a:latin typeface="微软雅黑" panose="020B0503020204020204" pitchFamily="34" charset="-122"/>
              </a:rPr>
              <a:t>：现有的知识图谱主要通过</a:t>
            </a:r>
            <a:r>
              <a:rPr lang="en-US" altLang="zh-CN" b="0" i="0" dirty="0">
                <a:effectLst/>
                <a:latin typeface="微软雅黑" panose="020B0503020204020204" pitchFamily="34" charset="-122"/>
              </a:rPr>
              <a:t>node-based</a:t>
            </a:r>
            <a:r>
              <a:rPr lang="zh-CN" altLang="en-US" b="0" i="0" dirty="0">
                <a:effectLst/>
                <a:latin typeface="微软雅黑" panose="020B0503020204020204" pitchFamily="34" charset="-122"/>
              </a:rPr>
              <a:t>聚集邻居节点信息，通过一跳，二跳，三跳获取不同的路径，但是，这种方法并没有保留路径中的关系，没有充分利用关系中隐含的交互信息</a:t>
            </a:r>
            <a:endParaRPr lang="zh-CN" altLang="en-US" dirty="0">
              <a:latin typeface="微软雅黑" panose="020B0503020204020204" pitchFamily="34" charset="-122"/>
            </a:endParaRPr>
          </a:p>
        </p:txBody>
      </p:sp>
      <p:pic>
        <p:nvPicPr>
          <p:cNvPr id="9" name="图片 8">
            <a:extLst>
              <a:ext uri="{FF2B5EF4-FFF2-40B4-BE49-F238E27FC236}">
                <a16:creationId xmlns:a16="http://schemas.microsoft.com/office/drawing/2014/main" id="{83D64DAD-A196-501C-25B6-280AFD7579B2}"/>
              </a:ext>
            </a:extLst>
          </p:cNvPr>
          <p:cNvPicPr>
            <a:picLocks noChangeAspect="1"/>
          </p:cNvPicPr>
          <p:nvPr/>
        </p:nvPicPr>
        <p:blipFill>
          <a:blip r:embed="rId3"/>
          <a:stretch>
            <a:fillRect/>
          </a:stretch>
        </p:blipFill>
        <p:spPr>
          <a:xfrm>
            <a:off x="1409700" y="4887344"/>
            <a:ext cx="6324600" cy="906103"/>
          </a:xfrm>
          <a:prstGeom prst="rect">
            <a:avLst/>
          </a:prstGeom>
        </p:spPr>
      </p:pic>
    </p:spTree>
    <p:extLst>
      <p:ext uri="{BB962C8B-B14F-4D97-AF65-F5344CB8AC3E}">
        <p14:creationId xmlns:p14="http://schemas.microsoft.com/office/powerpoint/2010/main" val="358703974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81094"/>
          </a:xfrm>
          <a:prstGeom prst="rect">
            <a:avLst/>
          </a:prstGeom>
          <a:noFill/>
        </p:spPr>
        <p:txBody>
          <a:bodyPr wrap="square" rtlCol="0">
            <a:spAutoFit/>
          </a:bodyPr>
          <a:lstStyle/>
          <a:p>
            <a:pPr>
              <a:lnSpc>
                <a:spcPct val="120000"/>
              </a:lnSpc>
            </a:pPr>
            <a:r>
              <a:rPr lang="zh-CN" altLang="en-US" sz="2300" b="1" dirty="0">
                <a:solidFill>
                  <a:srgbClr val="DDDDDD">
                    <a:lumMod val="25000"/>
                  </a:srgbClr>
                </a:solidFill>
                <a:latin typeface="微软雅黑" panose="020B0503020204020204" pitchFamily="34" charset="-122"/>
                <a:ea typeface="微软雅黑" panose="020B0503020204020204" pitchFamily="34" charset="-122"/>
              </a:rPr>
              <a:t>总体训练框架</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A52CCC5-9C73-95B9-6E56-D3071517BC8F}"/>
              </a:ext>
            </a:extLst>
          </p:cNvPr>
          <p:cNvPicPr>
            <a:picLocks noChangeAspect="1"/>
          </p:cNvPicPr>
          <p:nvPr/>
        </p:nvPicPr>
        <p:blipFill>
          <a:blip r:embed="rId2"/>
          <a:stretch>
            <a:fillRect/>
          </a:stretch>
        </p:blipFill>
        <p:spPr>
          <a:xfrm>
            <a:off x="346301" y="2311195"/>
            <a:ext cx="8562976" cy="2235609"/>
          </a:xfrm>
          <a:prstGeom prst="rect">
            <a:avLst/>
          </a:prstGeom>
        </p:spPr>
      </p:pic>
    </p:spTree>
    <p:extLst>
      <p:ext uri="{BB962C8B-B14F-4D97-AF65-F5344CB8AC3E}">
        <p14:creationId xmlns:p14="http://schemas.microsoft.com/office/powerpoint/2010/main" val="1794696387"/>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User Intent Modeling</a:t>
            </a:r>
          </a:p>
        </p:txBody>
      </p:sp>
      <p:sp>
        <p:nvSpPr>
          <p:cNvPr id="22" name="文本框 21">
            <a:extLst>
              <a:ext uri="{FF2B5EF4-FFF2-40B4-BE49-F238E27FC236}">
                <a16:creationId xmlns:a16="http://schemas.microsoft.com/office/drawing/2014/main" id="{14421680-0E5B-D2A4-E9B0-16688697CF5E}"/>
              </a:ext>
            </a:extLst>
          </p:cNvPr>
          <p:cNvSpPr txBox="1"/>
          <p:nvPr/>
        </p:nvSpPr>
        <p:spPr>
          <a:xfrm>
            <a:off x="1544828" y="2374990"/>
            <a:ext cx="6054342"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将意图定义为用户选择项目的原因，它反映了所有用户行为的共性。以电影推荐为例，可能的意图是对电影属性的多种考虑，例如明星与搭档的组合，或者导演与类型的组合。不同的意图抽象出用户不同的行为模式</a:t>
            </a:r>
            <a:endParaRPr lang="zh-CN" altLang="en-US" dirty="0">
              <a:latin typeface="微软雅黑" panose="020B0503020204020204" pitchFamily="34" charset="-122"/>
            </a:endParaRPr>
          </a:p>
        </p:txBody>
      </p:sp>
      <p:sp>
        <p:nvSpPr>
          <p:cNvPr id="27" name="文本框 26">
            <a:extLst>
              <a:ext uri="{FF2B5EF4-FFF2-40B4-BE49-F238E27FC236}">
                <a16:creationId xmlns:a16="http://schemas.microsoft.com/office/drawing/2014/main" id="{D0A444D4-18FE-A74E-0589-667403D2DCB1}"/>
              </a:ext>
            </a:extLst>
          </p:cNvPr>
          <p:cNvSpPr txBox="1"/>
          <p:nvPr/>
        </p:nvSpPr>
        <p:spPr>
          <a:xfrm>
            <a:off x="1616964" y="4483010"/>
            <a:ext cx="5910071" cy="1200329"/>
          </a:xfrm>
          <a:prstGeom prst="rect">
            <a:avLst/>
          </a:prstGeom>
          <a:noFill/>
        </p:spPr>
        <p:txBody>
          <a:bodyPr wrap="square">
            <a:spAutoFit/>
          </a:bodyPr>
          <a:lstStyle/>
          <a:p>
            <a:r>
              <a:rPr lang="zh-CN" altLang="en-US" dirty="0">
                <a:latin typeface="微软雅黑" panose="020B0503020204020204" pitchFamily="34" charset="-122"/>
              </a:rPr>
              <a:t>P: 用户共享的意向集合，假设用户共享的意向数量，本论文中是</a:t>
            </a:r>
            <a:r>
              <a:rPr lang="zh-CN" altLang="en-US" b="1" dirty="0">
                <a:solidFill>
                  <a:srgbClr val="FF0000"/>
                </a:solidFill>
                <a:latin typeface="微软雅黑" panose="020B0503020204020204" pitchFamily="34" charset="-122"/>
              </a:rPr>
              <a:t>4</a:t>
            </a:r>
            <a:r>
              <a:rPr lang="zh-CN" altLang="en-US" dirty="0">
                <a:latin typeface="微软雅黑" panose="020B0503020204020204" pitchFamily="34" charset="-122"/>
              </a:rPr>
              <a:t>个。可以把用户物品交互信息( u , i ) 转为</a:t>
            </a:r>
            <a:endParaRPr lang="en-US" altLang="zh-CN" dirty="0">
              <a:latin typeface="微软雅黑" panose="020B0503020204020204" pitchFamily="34" charset="-122"/>
            </a:endParaRPr>
          </a:p>
          <a:p>
            <a:r>
              <a:rPr lang="zh-CN" altLang="en-US" dirty="0">
                <a:latin typeface="微软雅黑" panose="020B0503020204020204" pitchFamily="34" charset="-122"/>
              </a:rPr>
              <a:t>{ ( u , p , i ) ∣ p ∈ P } 从而建立意向图，从而以更细粒度的假设来探索用户物品之间的关系</a:t>
            </a:r>
          </a:p>
        </p:txBody>
      </p:sp>
    </p:spTree>
    <p:extLst>
      <p:ext uri="{BB962C8B-B14F-4D97-AF65-F5344CB8AC3E}">
        <p14:creationId xmlns:p14="http://schemas.microsoft.com/office/powerpoint/2010/main" val="3208781635"/>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宋体"/>
        <a:cs typeface=""/>
      </a:majorFont>
      <a:minorFont>
        <a:latin typeface="微软雅黑"/>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17259</TotalTime>
  <Words>1360</Words>
  <Application>Microsoft Office PowerPoint</Application>
  <PresentationFormat>全屏显示(4:3)</PresentationFormat>
  <Paragraphs>99</Paragraphs>
  <Slides>27</Slides>
  <Notes>2</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27</vt:i4>
      </vt:variant>
    </vt:vector>
  </HeadingPairs>
  <TitlesOfParts>
    <vt:vector size="31" baseType="lpstr">
      <vt:lpstr>Arial</vt:lpstr>
      <vt:lpstr>微软雅黑</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刘天成</dc:creator>
  <cp:lastModifiedBy>Azure Blue</cp:lastModifiedBy>
  <cp:revision>220</cp:revision>
  <dcterms:created xsi:type="dcterms:W3CDTF">2018-05-23T18:36:56Z</dcterms:created>
  <dcterms:modified xsi:type="dcterms:W3CDTF">2023-06-25T01:25:27Z</dcterms:modified>
</cp:coreProperties>
</file>