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93" r:id="rId2"/>
    <p:sldId id="425" r:id="rId3"/>
    <p:sldId id="430" r:id="rId4"/>
    <p:sldId id="431" r:id="rId5"/>
    <p:sldId id="474"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8" userDrawn="1">
          <p15:clr>
            <a:srgbClr val="A4A3A4"/>
          </p15:clr>
        </p15:guide>
        <p15:guide id="2" pos="64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2C7EC"/>
    <a:srgbClr val="A8D08D"/>
    <a:srgbClr val="919898"/>
    <a:srgbClr val="DAE4F6"/>
    <a:srgbClr val="AF3286"/>
    <a:srgbClr val="2DC8FF"/>
    <a:srgbClr val="00B050"/>
    <a:srgbClr val="EA8B00"/>
    <a:srgbClr val="7F7F7F"/>
    <a:srgbClr val="F867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82819" autoAdjust="0"/>
  </p:normalViewPr>
  <p:slideViewPr>
    <p:cSldViewPr snapToGrid="0">
      <p:cViewPr varScale="1">
        <p:scale>
          <a:sx n="55" d="100"/>
          <a:sy n="55" d="100"/>
        </p:scale>
        <p:origin x="1040" y="48"/>
      </p:cViewPr>
      <p:guideLst>
        <p:guide orient="horz" pos="278"/>
        <p:guide pos="6494"/>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t>2023/7/7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l">
              <a:buFont typeface="Wingdings" panose="05000000000000000000" pitchFamily="2" charset="2"/>
              <a:buChar char="Ø"/>
            </a:pPr>
            <a:endParaRPr lang="zh-CN" altLang="en-US" b="1"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2</a:t>
            </a:fld>
            <a:endParaRPr lang="zh-CN" altLang="en-US"/>
          </a:p>
        </p:txBody>
      </p:sp>
    </p:spTree>
    <p:extLst>
      <p:ext uri="{BB962C8B-B14F-4D97-AF65-F5344CB8AC3E}">
        <p14:creationId xmlns:p14="http://schemas.microsoft.com/office/powerpoint/2010/main" val="230529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3</a:t>
            </a:fld>
            <a:endParaRPr lang="zh-CN" altLang="en-US"/>
          </a:p>
        </p:txBody>
      </p:sp>
    </p:spTree>
    <p:extLst>
      <p:ext uri="{BB962C8B-B14F-4D97-AF65-F5344CB8AC3E}">
        <p14:creationId xmlns:p14="http://schemas.microsoft.com/office/powerpoint/2010/main" val="60638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4</a:t>
            </a:fld>
            <a:endParaRPr lang="zh-CN" altLang="en-US"/>
          </a:p>
        </p:txBody>
      </p:sp>
    </p:spTree>
    <p:extLst>
      <p:ext uri="{BB962C8B-B14F-4D97-AF65-F5344CB8AC3E}">
        <p14:creationId xmlns:p14="http://schemas.microsoft.com/office/powerpoint/2010/main" val="256448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5</a:t>
            </a:fld>
            <a:endParaRPr lang="zh-CN" altLang="en-US"/>
          </a:p>
        </p:txBody>
      </p:sp>
    </p:spTree>
    <p:extLst>
      <p:ext uri="{BB962C8B-B14F-4D97-AF65-F5344CB8AC3E}">
        <p14:creationId xmlns:p14="http://schemas.microsoft.com/office/powerpoint/2010/main" val="220748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2023/7/7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2023/7/7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2023/7/7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2023/7/7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2023/7/7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C128AD-E0BD-45AD-BE26-E627024D0FC7}" type="datetimeFigureOut">
              <a:rPr lang="zh-CN" altLang="en-US" smtClean="0"/>
              <a:t>2023/7/7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t>2023/7/7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2023/7/7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2023/7/7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2023/7/7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t>2023/7/7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9458325" y="6523355"/>
            <a:ext cx="2743200" cy="365125"/>
          </a:xfrm>
          <a:prstGeom prst="rect">
            <a:avLst/>
          </a:prstGeom>
        </p:spPr>
        <p:txBody>
          <a:bodyPr vert="horz" lIns="91440" tIns="45720" rIns="91440" bIns="45720" rtlCol="0" anchor="ctr"/>
          <a:lstStyle>
            <a:lvl1pPr algn="r">
              <a:defRPr sz="1200" b="1">
                <a:solidFill>
                  <a:srgbClr val="A61C79"/>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dirty="0" smtClean="0"/>
              <a:t>‹#›</a:t>
            </a:fld>
            <a:r>
              <a:rPr lang="zh-CN" altLang="en-US" dirty="0"/>
              <a:t>/</a:t>
            </a:r>
            <a:r>
              <a:rPr lang="en-US" altLang="zh-CN" dirty="0"/>
              <a:t>18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115795" y="56615"/>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背景</a:t>
            </a:r>
            <a:endParaRPr lang="en-US" altLang="zh-CN" sz="2800" b="1" dirty="0">
              <a:solidFill>
                <a:srgbClr val="A61C79"/>
              </a:solidFill>
              <a:latin typeface="阿里巴巴普惠体 M" panose="00020600040101010101" pitchFamily="18" charset="-122"/>
              <a:ea typeface="阿里巴巴普惠体 M" panose="00020600040101010101" pitchFamily="18" charset="-122"/>
            </a:endParaRPr>
          </a:p>
        </p:txBody>
      </p:sp>
      <p:grpSp>
        <p:nvGrpSpPr>
          <p:cNvPr id="2" name="组合 1"/>
          <p:cNvGrpSpPr/>
          <p:nvPr/>
        </p:nvGrpSpPr>
        <p:grpSpPr>
          <a:xfrm>
            <a:off x="-30882" y="60960"/>
            <a:ext cx="1017018" cy="622382"/>
            <a:chOff x="-102618" y="95709"/>
            <a:chExt cx="1460103" cy="836881"/>
          </a:xfrm>
        </p:grpSpPr>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A61C7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3">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7760" y="68580"/>
            <a:ext cx="835025" cy="835025"/>
          </a:xfrm>
          <a:prstGeom prst="rect">
            <a:avLst/>
          </a:prstGeom>
        </p:spPr>
      </p:pic>
      <p:sp>
        <p:nvSpPr>
          <p:cNvPr id="6" name="灯片编号占位符 5"/>
          <p:cNvSpPr>
            <a:spLocks noGrp="1"/>
          </p:cNvSpPr>
          <p:nvPr>
            <p:ph type="sldNum" sz="quarter" idx="12"/>
          </p:nvPr>
        </p:nvSpPr>
        <p:spPr/>
        <p:txBody>
          <a:bodyPr/>
          <a:lstStyle/>
          <a:p>
            <a:fld id="{DCFF0EAC-093A-487A-84BB-5268A719D534}" type="slidenum">
              <a:rPr lang="zh-CN" altLang="en-US" smtClean="0"/>
              <a:t>1</a:t>
            </a:fld>
            <a:endParaRPr lang="zh-CN" altLang="en-US"/>
          </a:p>
        </p:txBody>
      </p:sp>
      <p:sp>
        <p:nvSpPr>
          <p:cNvPr id="49" name="矩形 48"/>
          <p:cNvSpPr/>
          <p:nvPr/>
        </p:nvSpPr>
        <p:spPr>
          <a:xfrm>
            <a:off x="6169333" y="4027902"/>
            <a:ext cx="5697528" cy="2495311"/>
          </a:xfrm>
          <a:prstGeom prst="rect">
            <a:avLst/>
          </a:prstGeom>
          <a:noFill/>
          <a:ln w="28575">
            <a:solidFill>
              <a:srgbClr val="A61C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028289" y="3538150"/>
            <a:ext cx="1979930" cy="368300"/>
          </a:xfrm>
          <a:prstGeom prst="rect">
            <a:avLst/>
          </a:prstGeom>
          <a:noFill/>
        </p:spPr>
        <p:txBody>
          <a:bodyPr wrap="none" rtlCol="0">
            <a:spAutoFit/>
          </a:bodyPr>
          <a:lstStyle/>
          <a:p>
            <a:r>
              <a:rPr lang="en-US" altLang="zh-CN" b="1" i="0" dirty="0">
                <a:effectLst/>
                <a:latin typeface="Times New Roman" panose="02020603050405020304" charset="0"/>
                <a:cs typeface="Times New Roman" panose="02020603050405020304" charset="0"/>
              </a:rPr>
              <a:t>Knowledge Graph</a:t>
            </a:r>
          </a:p>
        </p:txBody>
      </p:sp>
      <p:pic>
        <p:nvPicPr>
          <p:cNvPr id="7" name="图片 6"/>
          <p:cNvPicPr>
            <a:picLocks noChangeAspect="1"/>
          </p:cNvPicPr>
          <p:nvPr/>
        </p:nvPicPr>
        <p:blipFill>
          <a:blip r:embed="rId4"/>
          <a:stretch>
            <a:fillRect/>
          </a:stretch>
        </p:blipFill>
        <p:spPr>
          <a:xfrm>
            <a:off x="798195" y="1414780"/>
            <a:ext cx="4670425" cy="2516505"/>
          </a:xfrm>
          <a:prstGeom prst="rect">
            <a:avLst/>
          </a:prstGeom>
        </p:spPr>
      </p:pic>
      <p:sp>
        <p:nvSpPr>
          <p:cNvPr id="8" name="矩形 7"/>
          <p:cNvSpPr/>
          <p:nvPr/>
        </p:nvSpPr>
        <p:spPr>
          <a:xfrm>
            <a:off x="327660" y="1391285"/>
            <a:ext cx="5439410" cy="2569845"/>
          </a:xfrm>
          <a:prstGeom prst="rect">
            <a:avLst/>
          </a:prstGeom>
          <a:noFill/>
          <a:ln w="28575">
            <a:solidFill>
              <a:srgbClr val="A61C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68434" y="905440"/>
            <a:ext cx="2967479" cy="369332"/>
          </a:xfrm>
          <a:prstGeom prst="rect">
            <a:avLst/>
          </a:prstGeom>
          <a:noFill/>
        </p:spPr>
        <p:txBody>
          <a:bodyPr wrap="none" rtlCol="0">
            <a:spAutoFit/>
          </a:bodyPr>
          <a:lstStyle/>
          <a:p>
            <a:r>
              <a:rPr lang="en-US" altLang="zh-CN" b="1" i="0" dirty="0">
                <a:effectLst/>
                <a:latin typeface="Times New Roman" panose="02020603050405020304" charset="0"/>
                <a:cs typeface="Times New Roman" panose="02020603050405020304" charset="0"/>
              </a:rPr>
              <a:t>Collaborative Filtering (CF)</a:t>
            </a:r>
          </a:p>
        </p:txBody>
      </p:sp>
      <p:pic>
        <p:nvPicPr>
          <p:cNvPr id="10" name="图片 9"/>
          <p:cNvPicPr>
            <a:picLocks noChangeAspect="1"/>
          </p:cNvPicPr>
          <p:nvPr/>
        </p:nvPicPr>
        <p:blipFill>
          <a:blip r:embed="rId5"/>
          <a:stretch>
            <a:fillRect/>
          </a:stretch>
        </p:blipFill>
        <p:spPr>
          <a:xfrm>
            <a:off x="6721475" y="4111625"/>
            <a:ext cx="4592955" cy="23279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122717" y="67654"/>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endParaRPr lang="en-US" altLang="zh-CN" sz="2800" b="1" dirty="0">
              <a:solidFill>
                <a:srgbClr val="A61C79"/>
              </a:solidFill>
              <a:latin typeface="阿里巴巴普惠体 M" panose="00020600040101010101" pitchFamily="18" charset="-122"/>
              <a:ea typeface="阿里巴巴普惠体 M" panose="00020600040101010101" pitchFamily="18" charset="-122"/>
            </a:endParaRPr>
          </a:p>
        </p:txBody>
      </p:sp>
      <p:grpSp>
        <p:nvGrpSpPr>
          <p:cNvPr id="2" name="组合 1"/>
          <p:cNvGrpSpPr/>
          <p:nvPr/>
        </p:nvGrpSpPr>
        <p:grpSpPr>
          <a:xfrm>
            <a:off x="-30882" y="60960"/>
            <a:ext cx="1017018" cy="622382"/>
            <a:chOff x="-102618" y="95709"/>
            <a:chExt cx="1460103" cy="836881"/>
          </a:xfrm>
        </p:grpSpPr>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A61C7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3">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7760" y="68580"/>
            <a:ext cx="835025" cy="835025"/>
          </a:xfrm>
          <a:prstGeom prst="rect">
            <a:avLst/>
          </a:prstGeom>
        </p:spPr>
      </p:pic>
      <p:sp>
        <p:nvSpPr>
          <p:cNvPr id="3" name="灯片编号占位符 2"/>
          <p:cNvSpPr>
            <a:spLocks noGrp="1"/>
          </p:cNvSpPr>
          <p:nvPr>
            <p:ph type="sldNum" sz="quarter" idx="12"/>
          </p:nvPr>
        </p:nvSpPr>
        <p:spPr/>
        <p:txBody>
          <a:bodyPr/>
          <a:lstStyle/>
          <a:p>
            <a:fld id="{DCFF0EAC-093A-487A-84BB-5268A719D534}" type="slidenum">
              <a:rPr lang="zh-CN" altLang="en-US" smtClean="0"/>
              <a:t>2</a:t>
            </a:fld>
            <a:endParaRPr lang="zh-CN" altLang="en-US"/>
          </a:p>
        </p:txBody>
      </p:sp>
      <p:sp>
        <p:nvSpPr>
          <p:cNvPr id="23" name="Google Shape;86;p19">
            <a:extLst>
              <a:ext uri="{FF2B5EF4-FFF2-40B4-BE49-F238E27FC236}">
                <a16:creationId xmlns:a16="http://schemas.microsoft.com/office/drawing/2014/main" id="{A38EE049-430C-E1A6-985C-288003915531}"/>
              </a:ext>
            </a:extLst>
          </p:cNvPr>
          <p:cNvSpPr txBox="1"/>
          <p:nvPr/>
        </p:nvSpPr>
        <p:spPr>
          <a:xfrm>
            <a:off x="354966" y="1943961"/>
            <a:ext cx="11275060" cy="194224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Font typeface="Wingdings" panose="05000000000000000000" charset="0"/>
              <a:buChar char="Ø"/>
            </a:pP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基于</a:t>
            </a:r>
            <a:r>
              <a:rPr lang="zh-CN" altLang="zh-CN" sz="16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rPr>
              <a:t>嵌入</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的方法，它利用</a:t>
            </a:r>
            <a:r>
              <a:rPr lang="en-US" altLang="zh-CN" sz="1600" i="1" dirty="0">
                <a:effectLst/>
                <a:latin typeface="Times New Roman" panose="02020603050405020304" pitchFamily="18" charset="0"/>
                <a:ea typeface="宋体" panose="02010600030101010101" pitchFamily="2" charset="-122"/>
              </a:rPr>
              <a:t>knowledge graph embedding</a:t>
            </a:r>
            <a:r>
              <a:rPr lang="en-US" altLang="zh-CN" sz="1600" dirty="0">
                <a:effectLst/>
                <a:latin typeface="Times New Roman" panose="02020603050405020304" pitchFamily="18" charset="0"/>
                <a:ea typeface="宋体" panose="02010600030101010101" pitchFamily="2" charset="-122"/>
              </a:rPr>
              <a:t>(</a:t>
            </a:r>
            <a:r>
              <a:rPr lang="en-US" altLang="zh-CN" sz="1600" dirty="0">
                <a:solidFill>
                  <a:srgbClr val="A61C79"/>
                </a:solidFill>
                <a:effectLst/>
                <a:latin typeface="Times New Roman" panose="02020603050405020304" pitchFamily="18" charset="0"/>
                <a:ea typeface="宋体" panose="02010600030101010101" pitchFamily="2" charset="-122"/>
              </a:rPr>
              <a:t>KGE</a:t>
            </a:r>
            <a:r>
              <a:rPr lang="en-US" altLang="zh-CN" sz="1600" dirty="0">
                <a:effectLst/>
                <a:latin typeface="Times New Roman" panose="02020603050405020304" pitchFamily="18" charset="0"/>
                <a:ea typeface="宋体" panose="02010600030101010101" pitchFamily="2" charset="-122"/>
              </a:rPr>
              <a:t>) [1]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策略将知识图谱中的实体和关系映射到低维向量空间。</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rtl="0">
              <a:lnSpc>
                <a:spcPct val="150000"/>
              </a:lnSpc>
              <a:spcBef>
                <a:spcPts val="0"/>
              </a:spcBef>
              <a:spcAft>
                <a:spcPts val="0"/>
              </a:spcAft>
              <a:buFont typeface="Arial" panose="020B0604020202020204" pitchFamily="34" charset="0"/>
              <a:buChar char="•"/>
            </a:pPr>
            <a:r>
              <a:rPr lang="en-US" altLang="zh-CN" sz="1600" dirty="0">
                <a:solidFill>
                  <a:srgbClr val="A61C79"/>
                </a:solidFill>
                <a:effectLst/>
                <a:latin typeface="Times New Roman" panose="02020603050405020304" pitchFamily="18" charset="0"/>
                <a:ea typeface="宋体" panose="02010600030101010101" pitchFamily="2" charset="-122"/>
              </a:rPr>
              <a:t>CKE</a:t>
            </a:r>
            <a:r>
              <a:rPr lang="en-US" altLang="zh-CN" sz="1600" dirty="0">
                <a:effectLst/>
                <a:latin typeface="Times New Roman" panose="02020603050405020304" pitchFamily="18" charset="0"/>
                <a:ea typeface="宋体" panose="02010600030101010101" pitchFamily="2" charset="-122"/>
              </a:rPr>
              <a:t> [2]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采用异构网络嵌入方法</a:t>
            </a:r>
            <a:r>
              <a:rPr lang="en-US" altLang="zh-CN" sz="1600" dirty="0" err="1">
                <a:effectLst/>
                <a:latin typeface="Times New Roman" panose="02020603050405020304" pitchFamily="18" charset="0"/>
                <a:ea typeface="宋体" panose="02010600030101010101" pitchFamily="2" charset="-122"/>
              </a:rPr>
              <a:t>TransR</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，通过考虑节点和关系的异质性来提取项目的结构表示。</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rtl="0">
              <a:lnSpc>
                <a:spcPct val="150000"/>
              </a:lnSpc>
              <a:spcBef>
                <a:spcPts val="0"/>
              </a:spcBef>
              <a:spcAft>
                <a:spcPts val="0"/>
              </a:spcAft>
              <a:buFont typeface="Arial" panose="020B0604020202020204" pitchFamily="34" charset="0"/>
              <a:buChar char="•"/>
            </a:pPr>
            <a:r>
              <a:rPr lang="en-US" altLang="zh-CN" sz="1600" dirty="0">
                <a:solidFill>
                  <a:srgbClr val="A61C79"/>
                </a:solidFill>
                <a:latin typeface="Times New Roman" panose="02020603050405020304" pitchFamily="18" charset="0"/>
                <a:ea typeface="宋体" panose="02010600030101010101" pitchFamily="2" charset="-122"/>
              </a:rPr>
              <a:t>DKN</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[3]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将实体嵌入和词嵌入作为不同的通道，通过</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TransD</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利用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KG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生成新闻嵌入进行推荐。</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rtl="0">
              <a:lnSpc>
                <a:spcPct val="150000"/>
              </a:lnSpc>
              <a:spcBef>
                <a:spcPts val="0"/>
              </a:spcBef>
              <a:spcAft>
                <a:spcPts val="0"/>
              </a:spcAft>
              <a:buFont typeface="Arial" panose="020B0604020202020204" pitchFamily="34" charset="0"/>
              <a:buChar char="•"/>
            </a:pPr>
            <a:r>
              <a:rPr lang="en-US" altLang="zh-CN" sz="1600" dirty="0">
                <a:solidFill>
                  <a:srgbClr val="A61C79"/>
                </a:solidFill>
                <a:latin typeface="Times New Roman" panose="02020603050405020304" pitchFamily="18" charset="0"/>
                <a:ea typeface="宋体" panose="02010600030101010101" pitchFamily="2" charset="-122"/>
              </a:rPr>
              <a:t>KTUP</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effectLst/>
                <a:latin typeface="Times New Roman" panose="02020603050405020304" pitchFamily="18" charset="0"/>
                <a:ea typeface="宋体" panose="02010600030101010101" pitchFamily="2" charset="-122"/>
              </a:rPr>
              <a:t>[4]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是采用</a:t>
            </a:r>
            <a:r>
              <a:rPr lang="en-US" altLang="zh-CN" sz="1600" dirty="0" err="1">
                <a:effectLst/>
                <a:latin typeface="Times New Roman" panose="02020603050405020304" pitchFamily="18" charset="0"/>
                <a:ea typeface="宋体" panose="02010600030101010101" pitchFamily="2" charset="-122"/>
              </a:rPr>
              <a:t>TransH</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翻译策略的多任务学习模型，它兼顾了推荐任务和知识图谱补全。</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marR="0" lvl="0" algn="l" rtl="0">
              <a:lnSpc>
                <a:spcPct val="150000"/>
              </a:lnSpc>
              <a:spcBef>
                <a:spcPts val="0"/>
              </a:spcBef>
              <a:spcAft>
                <a:spcPts val="0"/>
              </a:spcAft>
            </a:pPr>
            <a:endParaRPr lang="en-US" altLang="zh-CN" sz="1600" dirty="0">
              <a:solidFill>
                <a:srgbClr val="A61C79"/>
              </a:solidFill>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rtl="0">
              <a:lnSpc>
                <a:spcPct val="150000"/>
              </a:lnSpc>
              <a:spcBef>
                <a:spcPts val="0"/>
              </a:spcBef>
              <a:spcAft>
                <a:spcPts val="0"/>
              </a:spcAft>
              <a:buFont typeface="Wingdings" panose="05000000000000000000" pitchFamily="2" charset="2"/>
              <a:buChar char="p"/>
            </a:pP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尽管这些模型采用</a:t>
            </a:r>
            <a:r>
              <a:rPr lang="en-US" altLang="zh-CN" sz="1600" dirty="0">
                <a:effectLst/>
                <a:latin typeface="Times New Roman" panose="02020603050405020304" pitchFamily="18" charset="0"/>
                <a:ea typeface="宋体" panose="02010600030101010101" pitchFamily="2" charset="-122"/>
              </a:rPr>
              <a:t>KGE</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策略能够更适用于图内的任务，比如链路预测</a:t>
            </a:r>
            <a:r>
              <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rPr>
              <a:t>它学习到的实体嵌入在刻画</a:t>
            </a:r>
            <a:r>
              <a:rPr lang="zh-CN" altLang="en-US" sz="16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rPr>
              <a:t>项目</a:t>
            </a:r>
            <a:r>
              <a:rPr lang="zh-CN" altLang="zh-CN" sz="16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rPr>
              <a:t>间关系方面不够</a:t>
            </a:r>
            <a:endParaRPr lang="en-US" altLang="zh-CN" sz="16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algn="l" rtl="0">
              <a:lnSpc>
                <a:spcPct val="150000"/>
              </a:lnSpc>
              <a:spcBef>
                <a:spcPts val="0"/>
              </a:spcBef>
              <a:spcAft>
                <a:spcPts val="0"/>
              </a:spcAft>
            </a:pPr>
            <a:r>
              <a:rPr lang="zh-CN" altLang="zh-CN" sz="16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rPr>
              <a:t>直观和有效。</a:t>
            </a:r>
            <a:endParaRPr lang="en-US" sz="1400" dirty="0">
              <a:solidFill>
                <a:srgbClr val="A61C79"/>
              </a:solidFill>
              <a:latin typeface="Times New Roman" panose="02020603050405020304" charset="0"/>
              <a:ea typeface="宋体" panose="02010600030101010101" pitchFamily="2" charset="-122"/>
              <a:cs typeface="Times New Roman" panose="02020603050405020304" charset="0"/>
              <a:sym typeface="Lato"/>
            </a:endParaRPr>
          </a:p>
        </p:txBody>
      </p:sp>
      <p:sp>
        <p:nvSpPr>
          <p:cNvPr id="5" name="Google Shape;86;p19">
            <a:extLst>
              <a:ext uri="{FF2B5EF4-FFF2-40B4-BE49-F238E27FC236}">
                <a16:creationId xmlns:a16="http://schemas.microsoft.com/office/drawing/2014/main" id="{AC1FA160-A0E7-1FBA-3D28-A7E1CC58A1FE}"/>
              </a:ext>
            </a:extLst>
          </p:cNvPr>
          <p:cNvSpPr txBox="1"/>
          <p:nvPr/>
        </p:nvSpPr>
        <p:spPr>
          <a:xfrm>
            <a:off x="395399" y="1284608"/>
            <a:ext cx="11275060" cy="385575"/>
          </a:xfrm>
          <a:prstGeom prst="rect">
            <a:avLst/>
          </a:prstGeom>
          <a:noFill/>
          <a:ln>
            <a:noFill/>
          </a:ln>
        </p:spPr>
        <p:txBody>
          <a:bodyPr spcFirstLastPara="1" wrap="square" lIns="91425" tIns="45700" rIns="91425" bIns="45700" anchor="t" anchorCtr="0">
            <a:noAutofit/>
          </a:bodyPr>
          <a:lstStyle/>
          <a:p>
            <a:pPr algn="just"/>
            <a:r>
              <a:rPr lang="zh-CN" altLang="zh-CN" sz="2000" kern="1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rPr>
              <a:t>现有的基于知识图谱推荐的方法主要分为：</a:t>
            </a:r>
            <a:endParaRPr lang="zh-CN" altLang="zh-CN" sz="2000" kern="100" dirty="0">
              <a:solidFill>
                <a:srgbClr val="A61C79"/>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F50F43E-3439-5173-5F30-DAA136809E0C}"/>
              </a:ext>
            </a:extLst>
          </p:cNvPr>
          <p:cNvSpPr txBox="1"/>
          <p:nvPr/>
        </p:nvSpPr>
        <p:spPr>
          <a:xfrm>
            <a:off x="381635" y="4881366"/>
            <a:ext cx="11524226" cy="1815882"/>
          </a:xfrm>
          <a:prstGeom prst="rect">
            <a:avLst/>
          </a:prstGeom>
          <a:noFill/>
        </p:spPr>
        <p:txBody>
          <a:bodyPr wrap="square">
            <a:spAutoFit/>
          </a:bodyPr>
          <a:lstStyle/>
          <a:p>
            <a:pPr algn="l"/>
            <a:r>
              <a:rPr lang="en-US" altLang="zh-CN" sz="1400" b="0" dirty="0">
                <a:solidFill>
                  <a:srgbClr val="222222"/>
                </a:solidFill>
                <a:effectLst/>
                <a:latin typeface="Times New Roman" panose="02020603050405020304" charset="0"/>
                <a:cs typeface="Times New Roman" panose="02020603050405020304" charset="0"/>
              </a:rPr>
              <a:t>[1] Quan Wang, </a:t>
            </a:r>
            <a:r>
              <a:rPr lang="en-US" altLang="zh-CN" sz="1400" b="0" dirty="0" err="1">
                <a:solidFill>
                  <a:srgbClr val="222222"/>
                </a:solidFill>
                <a:effectLst/>
                <a:latin typeface="Times New Roman" panose="02020603050405020304" charset="0"/>
                <a:cs typeface="Times New Roman" panose="02020603050405020304" charset="0"/>
              </a:rPr>
              <a:t>Zhendong</a:t>
            </a:r>
            <a:r>
              <a:rPr lang="en-US" altLang="zh-CN" sz="1400" b="0" dirty="0">
                <a:solidFill>
                  <a:srgbClr val="222222"/>
                </a:solidFill>
                <a:effectLst/>
                <a:latin typeface="Times New Roman" panose="02020603050405020304" charset="0"/>
                <a:cs typeface="Times New Roman" panose="02020603050405020304" charset="0"/>
              </a:rPr>
              <a:t> Mao, Bin Wang, and Li Guo. 2017. Knowledge graph embedding: A survey of approaches and applications. IEEE Transactions on Knowledge and Data Engineering 29, 12 (2017), 2724–2743.</a:t>
            </a:r>
          </a:p>
          <a:p>
            <a:pPr algn="l"/>
            <a:r>
              <a:rPr lang="en-US" altLang="zh-CN" sz="1400" b="0" dirty="0">
                <a:solidFill>
                  <a:srgbClr val="222222"/>
                </a:solidFill>
                <a:effectLst/>
                <a:latin typeface="Times New Roman" panose="02020603050405020304" charset="0"/>
                <a:cs typeface="Times New Roman" panose="02020603050405020304" charset="0"/>
              </a:rPr>
              <a:t>[2] </a:t>
            </a:r>
            <a:r>
              <a:rPr lang="en-US" altLang="zh-CN" sz="1400" b="0" dirty="0" err="1">
                <a:solidFill>
                  <a:srgbClr val="222222"/>
                </a:solidFill>
                <a:effectLst/>
                <a:latin typeface="Times New Roman" panose="02020603050405020304" charset="0"/>
                <a:cs typeface="Times New Roman" panose="02020603050405020304" charset="0"/>
              </a:rPr>
              <a:t>Fuzheng</a:t>
            </a:r>
            <a:r>
              <a:rPr lang="en-US" altLang="zh-CN" sz="1400" b="0" dirty="0">
                <a:solidFill>
                  <a:srgbClr val="222222"/>
                </a:solidFill>
                <a:effectLst/>
                <a:latin typeface="Times New Roman" panose="02020603050405020304" charset="0"/>
                <a:cs typeface="Times New Roman" panose="02020603050405020304" charset="0"/>
              </a:rPr>
              <a:t> Zhang, Nicholas Jing Yuan, </a:t>
            </a:r>
            <a:r>
              <a:rPr lang="en-US" altLang="zh-CN" sz="1400" b="0" dirty="0" err="1">
                <a:solidFill>
                  <a:srgbClr val="222222"/>
                </a:solidFill>
                <a:effectLst/>
                <a:latin typeface="Times New Roman" panose="02020603050405020304" charset="0"/>
                <a:cs typeface="Times New Roman" panose="02020603050405020304" charset="0"/>
              </a:rPr>
              <a:t>Defu</a:t>
            </a:r>
            <a:r>
              <a:rPr lang="en-US" altLang="zh-CN" sz="1400" b="0" dirty="0">
                <a:solidFill>
                  <a:srgbClr val="222222"/>
                </a:solidFill>
                <a:effectLst/>
                <a:latin typeface="Times New Roman" panose="02020603050405020304" charset="0"/>
                <a:cs typeface="Times New Roman" panose="02020603050405020304" charset="0"/>
              </a:rPr>
              <a:t> Lian, Xing </a:t>
            </a:r>
            <a:r>
              <a:rPr lang="en-US" altLang="zh-CN" sz="1400" b="0" dirty="0" err="1">
                <a:solidFill>
                  <a:srgbClr val="222222"/>
                </a:solidFill>
                <a:effectLst/>
                <a:latin typeface="Times New Roman" panose="02020603050405020304" charset="0"/>
                <a:cs typeface="Times New Roman" panose="02020603050405020304" charset="0"/>
              </a:rPr>
              <a:t>Xie</a:t>
            </a:r>
            <a:r>
              <a:rPr lang="en-US" altLang="zh-CN" sz="1400" b="0" dirty="0">
                <a:solidFill>
                  <a:srgbClr val="222222"/>
                </a:solidFill>
                <a:effectLst/>
                <a:latin typeface="Times New Roman" panose="02020603050405020304" charset="0"/>
                <a:cs typeface="Times New Roman" panose="02020603050405020304" charset="0"/>
              </a:rPr>
              <a:t>, and Wei-Ying Ma. 2016. Collaborative knowledge base embedding for recommender systems. In the 22nd ACM SIGKDD International Conference on Knowledge Discovery &amp; Data Mining. ACM, 353–362.</a:t>
            </a:r>
          </a:p>
          <a:p>
            <a:pPr algn="l"/>
            <a:r>
              <a:rPr lang="en-US" altLang="zh-CN" sz="1400" dirty="0">
                <a:solidFill>
                  <a:srgbClr val="222222"/>
                </a:solidFill>
                <a:latin typeface="Times New Roman" panose="02020603050405020304" charset="0"/>
                <a:cs typeface="Times New Roman" panose="02020603050405020304" charset="0"/>
              </a:rPr>
              <a:t>[3] Hongwei Wang, </a:t>
            </a:r>
            <a:r>
              <a:rPr lang="en-US" altLang="zh-CN" sz="1400" dirty="0" err="1">
                <a:solidFill>
                  <a:srgbClr val="222222"/>
                </a:solidFill>
                <a:latin typeface="Times New Roman" panose="02020603050405020304" charset="0"/>
                <a:cs typeface="Times New Roman" panose="02020603050405020304" charset="0"/>
              </a:rPr>
              <a:t>Fuzheng</a:t>
            </a:r>
            <a:r>
              <a:rPr lang="en-US" altLang="zh-CN" sz="1400" dirty="0">
                <a:solidFill>
                  <a:srgbClr val="222222"/>
                </a:solidFill>
                <a:latin typeface="Times New Roman" panose="02020603050405020304" charset="0"/>
                <a:cs typeface="Times New Roman" panose="02020603050405020304" charset="0"/>
              </a:rPr>
              <a:t> Zhang, Xing </a:t>
            </a:r>
            <a:r>
              <a:rPr lang="en-US" altLang="zh-CN" sz="1400" dirty="0" err="1">
                <a:solidFill>
                  <a:srgbClr val="222222"/>
                </a:solidFill>
                <a:latin typeface="Times New Roman" panose="02020603050405020304" charset="0"/>
                <a:cs typeface="Times New Roman" panose="02020603050405020304" charset="0"/>
              </a:rPr>
              <a:t>Xie</a:t>
            </a:r>
            <a:r>
              <a:rPr lang="en-US" altLang="zh-CN" sz="1400" dirty="0">
                <a:solidFill>
                  <a:srgbClr val="222222"/>
                </a:solidFill>
                <a:latin typeface="Times New Roman" panose="02020603050405020304" charset="0"/>
                <a:cs typeface="Times New Roman" panose="02020603050405020304" charset="0"/>
              </a:rPr>
              <a:t>, and </a:t>
            </a:r>
            <a:r>
              <a:rPr lang="en-US" altLang="zh-CN" sz="1400" dirty="0" err="1">
                <a:solidFill>
                  <a:srgbClr val="222222"/>
                </a:solidFill>
                <a:latin typeface="Times New Roman" panose="02020603050405020304" charset="0"/>
                <a:cs typeface="Times New Roman" panose="02020603050405020304" charset="0"/>
              </a:rPr>
              <a:t>Minyi</a:t>
            </a:r>
            <a:r>
              <a:rPr lang="en-US" altLang="zh-CN" sz="1400" dirty="0">
                <a:solidFill>
                  <a:srgbClr val="222222"/>
                </a:solidFill>
                <a:latin typeface="Times New Roman" panose="02020603050405020304" charset="0"/>
                <a:cs typeface="Times New Roman" panose="02020603050405020304" charset="0"/>
              </a:rPr>
              <a:t> Guo. 2018. DKN: Deep knowledge-aware network for news recommendation. In the 27th International Conference on World Wide Web. ACM, 1835–1844.</a:t>
            </a:r>
            <a:endParaRPr lang="en-US" altLang="zh-CN" sz="1400" b="0" dirty="0">
              <a:solidFill>
                <a:srgbClr val="222222"/>
              </a:solidFill>
              <a:effectLst/>
              <a:latin typeface="Times New Roman" panose="02020603050405020304" charset="0"/>
              <a:cs typeface="Times New Roman" panose="02020603050405020304" charset="0"/>
            </a:endParaRPr>
          </a:p>
          <a:p>
            <a:pPr algn="l"/>
            <a:r>
              <a:rPr lang="en-US" altLang="zh-CN" sz="1400" dirty="0">
                <a:solidFill>
                  <a:srgbClr val="222222"/>
                </a:solidFill>
                <a:latin typeface="Times New Roman" panose="02020603050405020304" charset="0"/>
                <a:cs typeface="Times New Roman" panose="02020603050405020304" charset="0"/>
              </a:rPr>
              <a:t>[4] </a:t>
            </a:r>
            <a:r>
              <a:rPr lang="en-US" altLang="zh-CN" sz="1400" dirty="0" err="1">
                <a:solidFill>
                  <a:srgbClr val="222222"/>
                </a:solidFill>
                <a:latin typeface="Times New Roman" panose="02020603050405020304" charset="0"/>
                <a:cs typeface="Times New Roman" panose="02020603050405020304" charset="0"/>
              </a:rPr>
              <a:t>Yixin</a:t>
            </a:r>
            <a:r>
              <a:rPr lang="en-US" altLang="zh-CN" sz="1400" dirty="0">
                <a:solidFill>
                  <a:srgbClr val="222222"/>
                </a:solidFill>
                <a:latin typeface="Times New Roman" panose="02020603050405020304" charset="0"/>
                <a:cs typeface="Times New Roman" panose="02020603050405020304" charset="0"/>
              </a:rPr>
              <a:t> Cao, Xiang Wang, </a:t>
            </a:r>
            <a:r>
              <a:rPr lang="en-US" altLang="zh-CN" sz="1400" dirty="0" err="1">
                <a:solidFill>
                  <a:srgbClr val="222222"/>
                </a:solidFill>
                <a:latin typeface="Times New Roman" panose="02020603050405020304" charset="0"/>
                <a:cs typeface="Times New Roman" panose="02020603050405020304" charset="0"/>
              </a:rPr>
              <a:t>Xiangnan</a:t>
            </a:r>
            <a:r>
              <a:rPr lang="en-US" altLang="zh-CN" sz="1400" dirty="0">
                <a:solidFill>
                  <a:srgbClr val="222222"/>
                </a:solidFill>
                <a:latin typeface="Times New Roman" panose="02020603050405020304" charset="0"/>
                <a:cs typeface="Times New Roman" panose="02020603050405020304" charset="0"/>
              </a:rPr>
              <a:t> He, </a:t>
            </a:r>
            <a:r>
              <a:rPr lang="en-US" altLang="zh-CN" sz="1400" dirty="0" err="1">
                <a:solidFill>
                  <a:srgbClr val="222222"/>
                </a:solidFill>
                <a:latin typeface="Times New Roman" panose="02020603050405020304" charset="0"/>
                <a:cs typeface="Times New Roman" panose="02020603050405020304" charset="0"/>
              </a:rPr>
              <a:t>Zikun</a:t>
            </a:r>
            <a:r>
              <a:rPr lang="en-US" altLang="zh-CN" sz="1400" dirty="0">
                <a:solidFill>
                  <a:srgbClr val="222222"/>
                </a:solidFill>
                <a:latin typeface="Times New Roman" panose="02020603050405020304" charset="0"/>
                <a:cs typeface="Times New Roman" panose="02020603050405020304" charset="0"/>
              </a:rPr>
              <a:t> Hu, and Tat-Seng Chua. 2019. Unifying Knowledge Graph Learning and Recommendation: Towards a Better Understanding of User Preferences. In the 28th International Conference on World Wide Web. ACM, 151–161.</a:t>
            </a:r>
            <a:endParaRPr lang="en-US" altLang="zh-CN" sz="1400" b="0" dirty="0">
              <a:solidFill>
                <a:srgbClr val="222222"/>
              </a:solidFill>
              <a:effectLst/>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4250791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122717" y="67654"/>
            <a:ext cx="3024482" cy="52322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endParaRPr lang="en-US" altLang="zh-CN" sz="2800" b="1" dirty="0">
              <a:solidFill>
                <a:srgbClr val="A61C79"/>
              </a:solidFill>
              <a:latin typeface="阿里巴巴普惠体 M" panose="00020600040101010101" pitchFamily="18" charset="-122"/>
              <a:ea typeface="阿里巴巴普惠体 M" panose="00020600040101010101" pitchFamily="18" charset="-122"/>
            </a:endParaRPr>
          </a:p>
        </p:txBody>
      </p:sp>
      <p:grpSp>
        <p:nvGrpSpPr>
          <p:cNvPr id="2" name="组合 1"/>
          <p:cNvGrpSpPr/>
          <p:nvPr/>
        </p:nvGrpSpPr>
        <p:grpSpPr>
          <a:xfrm>
            <a:off x="-30882" y="60960"/>
            <a:ext cx="1017018" cy="622382"/>
            <a:chOff x="-102618" y="95709"/>
            <a:chExt cx="1460103" cy="836881"/>
          </a:xfrm>
        </p:grpSpPr>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A61C7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3">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7760" y="68580"/>
            <a:ext cx="835025" cy="835025"/>
          </a:xfrm>
          <a:prstGeom prst="rect">
            <a:avLst/>
          </a:prstGeom>
        </p:spPr>
      </p:pic>
      <p:sp>
        <p:nvSpPr>
          <p:cNvPr id="3" name="灯片编号占位符 2"/>
          <p:cNvSpPr>
            <a:spLocks noGrp="1"/>
          </p:cNvSpPr>
          <p:nvPr>
            <p:ph type="sldNum" sz="quarter" idx="12"/>
          </p:nvPr>
        </p:nvSpPr>
        <p:spPr/>
        <p:txBody>
          <a:bodyPr/>
          <a:lstStyle/>
          <a:p>
            <a:fld id="{DCFF0EAC-093A-487A-84BB-5268A719D534}" type="slidenum">
              <a:rPr lang="zh-CN" altLang="en-US" smtClean="0"/>
              <a:t>3</a:t>
            </a:fld>
            <a:endParaRPr lang="zh-CN" altLang="en-US"/>
          </a:p>
        </p:txBody>
      </p:sp>
      <p:sp>
        <p:nvSpPr>
          <p:cNvPr id="23" name="Google Shape;86;p19">
            <a:extLst>
              <a:ext uri="{FF2B5EF4-FFF2-40B4-BE49-F238E27FC236}">
                <a16:creationId xmlns:a16="http://schemas.microsoft.com/office/drawing/2014/main" id="{A38EE049-430C-E1A6-985C-288003915531}"/>
              </a:ext>
            </a:extLst>
          </p:cNvPr>
          <p:cNvSpPr txBox="1"/>
          <p:nvPr/>
        </p:nvSpPr>
        <p:spPr>
          <a:xfrm>
            <a:off x="354966" y="1943960"/>
            <a:ext cx="11275060" cy="290766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Font typeface="Wingdings" panose="05000000000000000000" charset="0"/>
              <a:buChar char="Ø"/>
            </a:pP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基于</a:t>
            </a:r>
            <a:r>
              <a:rPr lang="zh-CN" altLang="zh-CN" sz="16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rPr>
              <a:t>路径</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的方法，通过设计知识图谱实体间的连接路径来丰富用户</a:t>
            </a:r>
            <a:r>
              <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rPr>
              <a:t>项目</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交互。</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rtl="0">
              <a:lnSpc>
                <a:spcPct val="150000"/>
              </a:lnSpc>
              <a:spcBef>
                <a:spcPts val="0"/>
              </a:spcBef>
              <a:spcAft>
                <a:spcPts val="0"/>
              </a:spcAft>
              <a:buFont typeface="Arial" panose="020B0604020202020204" pitchFamily="34" charset="0"/>
              <a:buChar char="•"/>
            </a:pPr>
            <a:r>
              <a:rPr lang="en-US" altLang="zh-CN" sz="1600" dirty="0">
                <a:solidFill>
                  <a:srgbClr val="A61C79"/>
                </a:solidFill>
                <a:effectLst/>
                <a:latin typeface="Times New Roman" panose="02020603050405020304" pitchFamily="18" charset="0"/>
                <a:ea typeface="宋体" panose="02010600030101010101" pitchFamily="2" charset="-122"/>
              </a:rPr>
              <a:t>KPRN</a:t>
            </a:r>
            <a:r>
              <a:rPr lang="en-US" altLang="zh-CN" sz="1600" dirty="0">
                <a:effectLst/>
                <a:latin typeface="Times New Roman" panose="02020603050405020304" pitchFamily="18" charset="0"/>
                <a:ea typeface="宋体" panose="02010600030101010101" pitchFamily="2" charset="-122"/>
              </a:rPr>
              <a:t> [5]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通过组合实体和关系的语义来生成路径表示，利用这些路径中的顺序依赖关系进行有效的推理，从而推断出潜在的用户</a:t>
            </a:r>
            <a:r>
              <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rPr>
              <a:t>项目</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交互实例。</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rtl="0">
              <a:lnSpc>
                <a:spcPct val="150000"/>
              </a:lnSpc>
              <a:spcBef>
                <a:spcPts val="0"/>
              </a:spcBef>
              <a:spcAft>
                <a:spcPts val="0"/>
              </a:spcAft>
              <a:buFont typeface="Arial" panose="020B0604020202020204" pitchFamily="34" charset="0"/>
              <a:buChar char="•"/>
            </a:pPr>
            <a:r>
              <a:rPr lang="en-US" altLang="zh-CN" sz="1600" dirty="0">
                <a:solidFill>
                  <a:srgbClr val="A61C79"/>
                </a:solidFill>
                <a:effectLst/>
                <a:latin typeface="Times New Roman" panose="02020603050405020304" pitchFamily="18" charset="0"/>
                <a:ea typeface="宋体" panose="02010600030101010101" pitchFamily="2" charset="-122"/>
              </a:rPr>
              <a:t>PGPR</a:t>
            </a:r>
            <a:r>
              <a:rPr lang="en-US" altLang="zh-CN" sz="1600" dirty="0">
                <a:effectLst/>
                <a:latin typeface="Times New Roman" panose="02020603050405020304" pitchFamily="18" charset="0"/>
                <a:ea typeface="宋体" panose="02010600030101010101" pitchFamily="2" charset="-122"/>
              </a:rPr>
              <a:t> [6]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将强化学习引入知识图谱推荐，通过在知识图谱中发掘的实际路径，将推荐和可解释性结合在一起。</a:t>
            </a:r>
            <a:r>
              <a:rPr lang="en-US" altLang="zh-CN" sz="1600" dirty="0">
                <a:solidFill>
                  <a:srgbClr val="A61C79"/>
                </a:solidFill>
                <a:effectLst/>
                <a:latin typeface="Times New Roman" panose="02020603050405020304" pitchFamily="18" charset="0"/>
                <a:ea typeface="宋体" panose="02010600030101010101" pitchFamily="2" charset="-122"/>
              </a:rPr>
              <a:t> </a:t>
            </a:r>
          </a:p>
          <a:p>
            <a:pPr marL="342900" marR="0" lvl="0" indent="-342900" algn="l" rtl="0">
              <a:lnSpc>
                <a:spcPct val="150000"/>
              </a:lnSpc>
              <a:spcBef>
                <a:spcPts val="0"/>
              </a:spcBef>
              <a:spcAft>
                <a:spcPts val="0"/>
              </a:spcAft>
              <a:buFont typeface="Arial" panose="020B0604020202020204" pitchFamily="34" charset="0"/>
              <a:buChar char="•"/>
            </a:pPr>
            <a:r>
              <a:rPr lang="en-US" altLang="zh-CN" sz="1600" dirty="0" err="1">
                <a:solidFill>
                  <a:srgbClr val="A61C79"/>
                </a:solidFill>
                <a:latin typeface="Times New Roman" panose="02020603050405020304" pitchFamily="18" charset="0"/>
                <a:ea typeface="宋体" panose="02010600030101010101" pitchFamily="2" charset="-122"/>
              </a:rPr>
              <a:t>RuleRec</a:t>
            </a:r>
            <a:r>
              <a:rPr lang="en-US" altLang="zh-CN" sz="1600" dirty="0">
                <a:latin typeface="Times New Roman" panose="02020603050405020304" pitchFamily="18" charset="0"/>
                <a:ea typeface="宋体" panose="02010600030101010101" pitchFamily="2" charset="-122"/>
              </a:rPr>
              <a:t> [7]</a:t>
            </a:r>
            <a:r>
              <a:rPr lang="en-US" altLang="zh-CN" sz="1600" dirty="0">
                <a:solidFill>
                  <a:srgbClr val="A61C79"/>
                </a:solidFill>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将从知识图谱中归纳可解释规则与构建规则引导的神经推荐模型结合起来。该框架鼓励两个模块相互补充，以生成有效和可解释的推荐。</a:t>
            </a:r>
            <a:endParaRPr lang="en-US" altLang="zh-CN" sz="1600" dirty="0">
              <a:latin typeface="Times New Roman" panose="02020603050405020304" pitchFamily="18" charset="0"/>
              <a:ea typeface="宋体" panose="02010600030101010101" pitchFamily="2" charset="-122"/>
            </a:endParaRPr>
          </a:p>
          <a:p>
            <a:pPr marL="342900" marR="0" lvl="0" indent="-342900" algn="l" rtl="0">
              <a:lnSpc>
                <a:spcPct val="150000"/>
              </a:lnSpc>
              <a:spcBef>
                <a:spcPts val="0"/>
              </a:spcBef>
              <a:spcAft>
                <a:spcPts val="0"/>
              </a:spcAft>
              <a:buFont typeface="Wingdings" panose="05000000000000000000" charset="0"/>
              <a:buChar char="Ø"/>
            </a:pPr>
            <a:endParaRPr lang="en-US" altLang="zh-CN" sz="16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rtl="0">
              <a:lnSpc>
                <a:spcPct val="150000"/>
              </a:lnSpc>
              <a:spcBef>
                <a:spcPts val="0"/>
              </a:spcBef>
              <a:spcAft>
                <a:spcPts val="0"/>
              </a:spcAft>
              <a:buFont typeface="Wingdings" panose="05000000000000000000" pitchFamily="2" charset="2"/>
              <a:buChar char="p"/>
            </a:pP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虽然基于路径的方法在刻画</a:t>
            </a:r>
            <a:r>
              <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rPr>
              <a:t>项目</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间关系方面体现出了直观和有效，</a:t>
            </a:r>
            <a:r>
              <a:rPr lang="zh-CN" altLang="zh-CN" sz="16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rPr>
              <a:t>但是它严重依赖于手工去提取元路径，这通常基于提取者在非常熟悉该领域知识的前提下，并且手工提取花费的代价往往非常高。</a:t>
            </a:r>
            <a:endParaRPr lang="en-US" sz="1400" dirty="0">
              <a:solidFill>
                <a:srgbClr val="A61C79"/>
              </a:solidFill>
              <a:latin typeface="Times New Roman" panose="02020603050405020304" charset="0"/>
              <a:ea typeface="宋体" panose="02010600030101010101" pitchFamily="2" charset="-122"/>
              <a:cs typeface="Times New Roman" panose="02020603050405020304" charset="0"/>
              <a:sym typeface="Lato"/>
            </a:endParaRPr>
          </a:p>
        </p:txBody>
      </p:sp>
      <p:sp>
        <p:nvSpPr>
          <p:cNvPr id="5" name="Google Shape;86;p19">
            <a:extLst>
              <a:ext uri="{FF2B5EF4-FFF2-40B4-BE49-F238E27FC236}">
                <a16:creationId xmlns:a16="http://schemas.microsoft.com/office/drawing/2014/main" id="{AC1FA160-A0E7-1FBA-3D28-A7E1CC58A1FE}"/>
              </a:ext>
            </a:extLst>
          </p:cNvPr>
          <p:cNvSpPr txBox="1"/>
          <p:nvPr/>
        </p:nvSpPr>
        <p:spPr>
          <a:xfrm>
            <a:off x="395399" y="1284608"/>
            <a:ext cx="11275060" cy="385575"/>
          </a:xfrm>
          <a:prstGeom prst="rect">
            <a:avLst/>
          </a:prstGeom>
          <a:noFill/>
          <a:ln>
            <a:noFill/>
          </a:ln>
        </p:spPr>
        <p:txBody>
          <a:bodyPr spcFirstLastPara="1" wrap="square" lIns="91425" tIns="45700" rIns="91425" bIns="45700" anchor="t" anchorCtr="0">
            <a:noAutofit/>
          </a:bodyPr>
          <a:lstStyle/>
          <a:p>
            <a:pPr algn="just"/>
            <a:r>
              <a:rPr lang="zh-CN" altLang="zh-CN" sz="2000" kern="1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rPr>
              <a:t>现有的基于知识图谱推荐的方法主要分为：</a:t>
            </a:r>
            <a:endParaRPr lang="zh-CN" altLang="zh-CN" sz="2000" kern="100" dirty="0">
              <a:solidFill>
                <a:srgbClr val="A61C79"/>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F50F43E-3439-5173-5F30-DAA136809E0C}"/>
              </a:ext>
            </a:extLst>
          </p:cNvPr>
          <p:cNvSpPr txBox="1"/>
          <p:nvPr/>
        </p:nvSpPr>
        <p:spPr>
          <a:xfrm>
            <a:off x="381635" y="5406026"/>
            <a:ext cx="11524226" cy="1384995"/>
          </a:xfrm>
          <a:prstGeom prst="rect">
            <a:avLst/>
          </a:prstGeom>
          <a:noFill/>
        </p:spPr>
        <p:txBody>
          <a:bodyPr wrap="square">
            <a:spAutoFit/>
          </a:bodyPr>
          <a:lstStyle/>
          <a:p>
            <a:pPr algn="l"/>
            <a:r>
              <a:rPr lang="en-US" altLang="zh-CN" sz="1400" b="0" dirty="0">
                <a:solidFill>
                  <a:srgbClr val="222222"/>
                </a:solidFill>
                <a:effectLst/>
                <a:latin typeface="Times New Roman" panose="02020603050405020304" charset="0"/>
                <a:cs typeface="Times New Roman" panose="02020603050405020304" charset="0"/>
              </a:rPr>
              <a:t>[5] X. Wang, D. Wang, C. Xu, X. He, Y. Cao, and T.-S. Chua, “Explainable reasoning over knowledge graphs for recommendation,” in Proceedings of the AAAI Conference on Artificial Intelligence, vol. 33, 2019, pp. 5329–5336.</a:t>
            </a:r>
          </a:p>
          <a:p>
            <a:pPr algn="l"/>
            <a:r>
              <a:rPr lang="en-US" altLang="zh-CN" sz="1400" b="0" dirty="0">
                <a:solidFill>
                  <a:srgbClr val="222222"/>
                </a:solidFill>
                <a:effectLst/>
                <a:latin typeface="Times New Roman" panose="02020603050405020304" charset="0"/>
                <a:cs typeface="Times New Roman" panose="02020603050405020304" charset="0"/>
              </a:rPr>
              <a:t>[</a:t>
            </a:r>
            <a:r>
              <a:rPr lang="en-US" altLang="zh-CN" sz="1400" dirty="0">
                <a:solidFill>
                  <a:srgbClr val="222222"/>
                </a:solidFill>
                <a:latin typeface="Times New Roman" panose="02020603050405020304" charset="0"/>
                <a:cs typeface="Times New Roman" panose="02020603050405020304" charset="0"/>
              </a:rPr>
              <a:t>6</a:t>
            </a:r>
            <a:r>
              <a:rPr lang="en-US" altLang="zh-CN" sz="1400" b="0" dirty="0">
                <a:solidFill>
                  <a:srgbClr val="222222"/>
                </a:solidFill>
                <a:effectLst/>
                <a:latin typeface="Times New Roman" panose="02020603050405020304" charset="0"/>
                <a:cs typeface="Times New Roman" panose="02020603050405020304" charset="0"/>
              </a:rPr>
              <a:t>] Y. Xian, Z. Fu, S. </a:t>
            </a:r>
            <a:r>
              <a:rPr lang="en-US" altLang="zh-CN" sz="1400" b="0" dirty="0" err="1">
                <a:solidFill>
                  <a:srgbClr val="222222"/>
                </a:solidFill>
                <a:effectLst/>
                <a:latin typeface="Times New Roman" panose="02020603050405020304" charset="0"/>
                <a:cs typeface="Times New Roman" panose="02020603050405020304" charset="0"/>
              </a:rPr>
              <a:t>Muthukrishnan</a:t>
            </a:r>
            <a:r>
              <a:rPr lang="en-US" altLang="zh-CN" sz="1400" b="0" dirty="0">
                <a:solidFill>
                  <a:srgbClr val="222222"/>
                </a:solidFill>
                <a:effectLst/>
                <a:latin typeface="Times New Roman" panose="02020603050405020304" charset="0"/>
                <a:cs typeface="Times New Roman" panose="02020603050405020304" charset="0"/>
              </a:rPr>
              <a:t>, G. de Melo, and Y. Zhang, “Reinforcement knowledge graph reasoning for explainable recommendation,” </a:t>
            </a:r>
            <a:r>
              <a:rPr lang="en-US" altLang="zh-CN" sz="1400" dirty="0">
                <a:solidFill>
                  <a:srgbClr val="222222"/>
                </a:solidFill>
                <a:latin typeface="Times New Roman" panose="02020603050405020304" charset="0"/>
                <a:cs typeface="Times New Roman" panose="02020603050405020304" charset="0"/>
              </a:rPr>
              <a:t>In Proceedings of the 42nd International ACM SIGIR Conference on Research and Development in Information Retrieval (SIGIR ’19), July 21–25, 2019.</a:t>
            </a:r>
          </a:p>
          <a:p>
            <a:pPr algn="l"/>
            <a:r>
              <a:rPr lang="en-US" altLang="zh-CN" sz="1400" dirty="0">
                <a:solidFill>
                  <a:srgbClr val="222222"/>
                </a:solidFill>
                <a:latin typeface="Times New Roman" panose="02020603050405020304" charset="0"/>
                <a:cs typeface="Times New Roman" panose="02020603050405020304" charset="0"/>
              </a:rPr>
              <a:t>[7] Ma W, Zhang M, Cao Y, et al. Jointly learning explainable rules for recommendation with knowledge graph[C]//The world wide web conference. 2019: 1210-1221.</a:t>
            </a:r>
          </a:p>
        </p:txBody>
      </p:sp>
    </p:spTree>
    <p:extLst>
      <p:ext uri="{BB962C8B-B14F-4D97-AF65-F5344CB8AC3E}">
        <p14:creationId xmlns:p14="http://schemas.microsoft.com/office/powerpoint/2010/main" val="242670968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122717" y="67654"/>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a:t>
            </a:r>
            <a:endParaRPr lang="en-US" altLang="zh-CN" sz="2800" b="1" dirty="0">
              <a:solidFill>
                <a:srgbClr val="A61C79"/>
              </a:solidFill>
              <a:latin typeface="阿里巴巴普惠体 M" panose="00020600040101010101" pitchFamily="18" charset="-122"/>
              <a:ea typeface="阿里巴巴普惠体 M" panose="00020600040101010101" pitchFamily="18" charset="-122"/>
            </a:endParaRPr>
          </a:p>
        </p:txBody>
      </p:sp>
      <p:grpSp>
        <p:nvGrpSpPr>
          <p:cNvPr id="2" name="组合 1"/>
          <p:cNvGrpSpPr/>
          <p:nvPr/>
        </p:nvGrpSpPr>
        <p:grpSpPr>
          <a:xfrm>
            <a:off x="0" y="67654"/>
            <a:ext cx="1017018" cy="622382"/>
            <a:chOff x="-102618" y="95709"/>
            <a:chExt cx="1460103" cy="836881"/>
          </a:xfrm>
        </p:grpSpPr>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A61C7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3">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7760" y="68580"/>
            <a:ext cx="835025" cy="835025"/>
          </a:xfrm>
          <a:prstGeom prst="rect">
            <a:avLst/>
          </a:prstGeom>
        </p:spPr>
      </p:pic>
      <p:sp>
        <p:nvSpPr>
          <p:cNvPr id="3" name="灯片编号占位符 2"/>
          <p:cNvSpPr>
            <a:spLocks noGrp="1"/>
          </p:cNvSpPr>
          <p:nvPr>
            <p:ph type="sldNum" sz="quarter" idx="12"/>
          </p:nvPr>
        </p:nvSpPr>
        <p:spPr/>
        <p:txBody>
          <a:bodyPr/>
          <a:lstStyle/>
          <a:p>
            <a:fld id="{DCFF0EAC-093A-487A-84BB-5268A719D534}" type="slidenum">
              <a:rPr lang="zh-CN" altLang="en-US" smtClean="0"/>
              <a:t>4</a:t>
            </a:fld>
            <a:endParaRPr lang="zh-CN" altLang="en-US"/>
          </a:p>
        </p:txBody>
      </p:sp>
      <p:sp>
        <p:nvSpPr>
          <p:cNvPr id="23" name="Google Shape;86;p19">
            <a:extLst>
              <a:ext uri="{FF2B5EF4-FFF2-40B4-BE49-F238E27FC236}">
                <a16:creationId xmlns:a16="http://schemas.microsoft.com/office/drawing/2014/main" id="{A38EE049-430C-E1A6-985C-288003915531}"/>
              </a:ext>
            </a:extLst>
          </p:cNvPr>
          <p:cNvSpPr txBox="1"/>
          <p:nvPr/>
        </p:nvSpPr>
        <p:spPr>
          <a:xfrm>
            <a:off x="354966" y="1829660"/>
            <a:ext cx="11275060" cy="3278936"/>
          </a:xfrm>
          <a:prstGeom prst="rect">
            <a:avLst/>
          </a:prstGeom>
          <a:noFill/>
          <a:ln>
            <a:noFill/>
          </a:ln>
        </p:spPr>
        <p:txBody>
          <a:bodyPr spcFirstLastPara="1" wrap="square" lIns="91425" tIns="45700" rIns="91425" bIns="45700" anchor="t" anchorCtr="0">
            <a:noAutofit/>
          </a:bodyPr>
          <a:lstStyle/>
          <a:p>
            <a:pPr marL="342900" lvl="0" indent="-342900">
              <a:lnSpc>
                <a:spcPct val="150000"/>
              </a:lnSpc>
              <a:buFont typeface="Wingdings" panose="05000000000000000000" charset="0"/>
              <a:buChar char="Ø"/>
            </a:pPr>
            <a:r>
              <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rPr>
              <a:t>基于</a:t>
            </a:r>
            <a:r>
              <a:rPr lang="zh-CN" altLang="en-US" sz="16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rPr>
              <a:t>图神经</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的方法，</a:t>
            </a:r>
            <a:r>
              <a:rPr lang="zh-CN" altLang="en-US" sz="1600" dirty="0">
                <a:latin typeface="Times New Roman" panose="02020603050405020304" pitchFamily="18" charset="0"/>
                <a:ea typeface="宋体" panose="02010600030101010101" pitchFamily="2" charset="-122"/>
              </a:rPr>
              <a:t>通过消息聚合机制将多跳邻居集成到节点表示中，以捕获节点特征和图结构，因此可以建模远距离连接</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50000"/>
              </a:lnSpc>
              <a:buFont typeface="Arial" panose="020B0604020202020204" pitchFamily="34" charset="0"/>
              <a:buChar char="•"/>
            </a:pPr>
            <a:r>
              <a:rPr lang="en-US" altLang="zh-CN" sz="1600" dirty="0">
                <a:solidFill>
                  <a:srgbClr val="A61C79"/>
                </a:solidFill>
                <a:latin typeface="Times New Roman" panose="02020603050405020304" pitchFamily="18" charset="0"/>
                <a:ea typeface="宋体" panose="02010600030101010101" pitchFamily="2" charset="-122"/>
                <a:cs typeface="Times New Roman" panose="02020603050405020304" pitchFamily="18" charset="0"/>
              </a:rPr>
              <a:t>KGCN</a:t>
            </a:r>
            <a:r>
              <a:rPr lang="en-US" altLang="zh-CN" sz="1600" dirty="0">
                <a:latin typeface="Times New Roman" panose="02020603050405020304" pitchFamily="18" charset="0"/>
                <a:ea typeface="宋体" panose="02010600030101010101" pitchFamily="2" charset="-122"/>
              </a:rPr>
              <a:t>[7]</a:t>
            </a:r>
            <a:r>
              <a:rPr lang="zh-CN" altLang="en-US" sz="1600" dirty="0">
                <a:latin typeface="Times New Roman" panose="02020603050405020304" pitchFamily="18" charset="0"/>
                <a:ea typeface="宋体" panose="02010600030101010101" pitchFamily="2" charset="-122"/>
              </a:rPr>
              <a:t>和</a:t>
            </a:r>
            <a:r>
              <a:rPr lang="en-US" altLang="zh-CN" sz="1600" dirty="0">
                <a:solidFill>
                  <a:srgbClr val="A61C79"/>
                </a:solidFill>
                <a:latin typeface="Times New Roman" panose="02020603050405020304" pitchFamily="18" charset="0"/>
                <a:ea typeface="宋体" panose="02010600030101010101" pitchFamily="2" charset="-122"/>
                <a:cs typeface="Times New Roman" panose="02020603050405020304" pitchFamily="18" charset="0"/>
              </a:rPr>
              <a:t>KGNN-LS</a:t>
            </a:r>
            <a:r>
              <a:rPr lang="en-US" altLang="zh-CN" sz="1600" dirty="0">
                <a:latin typeface="Times New Roman" panose="02020603050405020304" pitchFamily="18" charset="0"/>
                <a:ea typeface="宋体" panose="02010600030101010101" pitchFamily="2" charset="-122"/>
              </a:rPr>
              <a:t>[8]</a:t>
            </a:r>
            <a:r>
              <a:rPr lang="zh-CN" altLang="en-US" sz="1600" dirty="0">
                <a:latin typeface="Times New Roman" panose="02020603050405020304" pitchFamily="18" charset="0"/>
                <a:ea typeface="宋体" panose="02010600030101010101" pitchFamily="2" charset="-122"/>
              </a:rPr>
              <a:t>利用图卷积网络</a:t>
            </a:r>
            <a:r>
              <a:rPr lang="en-US" altLang="zh-CN" sz="1600" dirty="0">
                <a:latin typeface="Times New Roman" panose="02020603050405020304" pitchFamily="18" charset="0"/>
                <a:ea typeface="宋体" panose="02010600030101010101" pitchFamily="2" charset="-122"/>
              </a:rPr>
              <a:t>(GCN)</a:t>
            </a:r>
            <a:r>
              <a:rPr lang="zh-CN" altLang="en-US" sz="1600" dirty="0">
                <a:latin typeface="Times New Roman" panose="02020603050405020304" pitchFamily="18" charset="0"/>
                <a:ea typeface="宋体" panose="02010600030101010101" pitchFamily="2" charset="-122"/>
              </a:rPr>
              <a:t>，通过对项目的邻域信息进行迭代聚合，获得项目嵌入</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50000"/>
              </a:lnSpc>
              <a:buFont typeface="Arial" panose="020B0604020202020204" pitchFamily="34" charset="0"/>
              <a:buChar char="•"/>
            </a:pPr>
            <a:r>
              <a:rPr lang="en-US" altLang="zh-CN" sz="1600" dirty="0">
                <a:solidFill>
                  <a:srgbClr val="A61C79"/>
                </a:solidFill>
                <a:latin typeface="Times New Roman" panose="02020603050405020304" pitchFamily="18" charset="0"/>
                <a:ea typeface="宋体" panose="02010600030101010101" pitchFamily="2" charset="-122"/>
                <a:cs typeface="Times New Roman" panose="02020603050405020304" pitchFamily="18" charset="0"/>
              </a:rPr>
              <a:t>KGAT</a:t>
            </a:r>
            <a:r>
              <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rPr>
              <a:t>[9]</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提出了协作知识图谱，以一种端到端的方式显式地对</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KG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中的高阶连接进行建模。它从节点的邻居</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可以是用户、项目或属性</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递归地传播嵌入，以改进节点的嵌入，并采用注意力机制来区分邻居节点的重要性。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50000"/>
              </a:lnSpc>
              <a:buFont typeface="Arial" panose="020B0604020202020204" pitchFamily="34" charset="0"/>
              <a:buChar char="•"/>
            </a:pPr>
            <a:r>
              <a:rPr lang="en-US" altLang="zh-CN" sz="1600" dirty="0">
                <a:solidFill>
                  <a:srgbClr val="A61C79"/>
                </a:solidFill>
                <a:latin typeface="Times New Roman" panose="02020603050405020304" pitchFamily="18" charset="0"/>
                <a:ea typeface="宋体" panose="02010600030101010101" pitchFamily="2" charset="-122"/>
                <a:cs typeface="Times New Roman" panose="02020603050405020304" pitchFamily="18" charset="0"/>
              </a:rPr>
              <a:t>CKAN </a:t>
            </a:r>
            <a:r>
              <a:rPr lang="en-US" altLang="zh-CN" sz="1600" dirty="0">
                <a:effectLst/>
                <a:latin typeface="Times New Roman" panose="02020603050405020304" pitchFamily="18" charset="0"/>
                <a:ea typeface="宋体" panose="02010600030101010101" pitchFamily="2" charset="-122"/>
              </a:rPr>
              <a:t>[10] </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利用用户的交互信息作为传播源，逐层扩展到高阶实体来获取用户的潜在偏好和</a:t>
            </a:r>
            <a:r>
              <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rPr>
              <a:t>项目</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的潜在嵌入。</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lvl="0" indent="-285750">
              <a:lnSpc>
                <a:spcPct val="150000"/>
              </a:lnSpc>
              <a:buFont typeface="Wingdings" panose="05000000000000000000" pitchFamily="2" charset="2"/>
              <a:buChar char="p"/>
            </a:pP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这些模型</a:t>
            </a:r>
            <a:r>
              <a:rPr lang="zh-CN" altLang="en-US" sz="1600" dirty="0">
                <a:solidFill>
                  <a:srgbClr val="AF3286"/>
                </a:solidFill>
                <a:latin typeface="Times New Roman" panose="02020603050405020304" pitchFamily="18" charset="0"/>
                <a:ea typeface="宋体" panose="02010600030101010101" pitchFamily="2" charset="-122"/>
                <a:cs typeface="Times New Roman" panose="02020603050405020304" pitchFamily="18" charset="0"/>
              </a:rPr>
              <a:t>通过堆叠多个</a:t>
            </a:r>
            <a:r>
              <a:rPr lang="en-US" altLang="zh-CN" sz="1600" dirty="0">
                <a:solidFill>
                  <a:srgbClr val="AF3286"/>
                </a:solidFill>
                <a:latin typeface="Times New Roman" panose="02020603050405020304" pitchFamily="18" charset="0"/>
                <a:ea typeface="宋体" panose="02010600030101010101" pitchFamily="2" charset="-122"/>
                <a:cs typeface="Times New Roman" panose="02020603050405020304" pitchFamily="18" charset="0"/>
              </a:rPr>
              <a:t>GNN</a:t>
            </a:r>
            <a:r>
              <a:rPr lang="zh-CN" altLang="en-US" sz="1600" dirty="0">
                <a:solidFill>
                  <a:srgbClr val="AF3286"/>
                </a:solidFill>
                <a:latin typeface="Times New Roman" panose="02020603050405020304" pitchFamily="18" charset="0"/>
                <a:ea typeface="宋体" panose="02010600030101010101" pitchFamily="2" charset="-122"/>
                <a:cs typeface="Times New Roman" panose="02020603050405020304" pitchFamily="18" charset="0"/>
              </a:rPr>
              <a:t>层，将来自直接邻居的信息聚合到节点表示中，并合并来自高阶邻居的信息</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让推荐的性能有了显著的提高。</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Google Shape;86;p19">
            <a:extLst>
              <a:ext uri="{FF2B5EF4-FFF2-40B4-BE49-F238E27FC236}">
                <a16:creationId xmlns:a16="http://schemas.microsoft.com/office/drawing/2014/main" id="{AC1FA160-A0E7-1FBA-3D28-A7E1CC58A1FE}"/>
              </a:ext>
            </a:extLst>
          </p:cNvPr>
          <p:cNvSpPr txBox="1"/>
          <p:nvPr/>
        </p:nvSpPr>
        <p:spPr>
          <a:xfrm>
            <a:off x="395399" y="1284608"/>
            <a:ext cx="11275060" cy="385575"/>
          </a:xfrm>
          <a:prstGeom prst="rect">
            <a:avLst/>
          </a:prstGeom>
          <a:noFill/>
          <a:ln>
            <a:noFill/>
          </a:ln>
        </p:spPr>
        <p:txBody>
          <a:bodyPr spcFirstLastPara="1" wrap="square" lIns="91425" tIns="45700" rIns="91425" bIns="45700" anchor="t" anchorCtr="0">
            <a:noAutofit/>
          </a:bodyPr>
          <a:lstStyle/>
          <a:p>
            <a:pPr algn="just"/>
            <a:r>
              <a:rPr lang="zh-CN" altLang="zh-CN" sz="2000" kern="100" dirty="0">
                <a:solidFill>
                  <a:srgbClr val="A61C79"/>
                </a:solidFill>
                <a:effectLst/>
                <a:latin typeface="Times New Roman" panose="02020603050405020304" pitchFamily="18" charset="0"/>
                <a:ea typeface="宋体" panose="02010600030101010101" pitchFamily="2" charset="-122"/>
                <a:cs typeface="Times New Roman" panose="02020603050405020304" pitchFamily="18" charset="0"/>
              </a:rPr>
              <a:t>现有的基于知识图谱推荐的方法主要分为：</a:t>
            </a:r>
            <a:endParaRPr lang="zh-CN" altLang="zh-CN" sz="2000" kern="100" dirty="0">
              <a:solidFill>
                <a:srgbClr val="A61C79"/>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F50F43E-3439-5173-5F30-DAA136809E0C}"/>
              </a:ext>
            </a:extLst>
          </p:cNvPr>
          <p:cNvSpPr txBox="1"/>
          <p:nvPr/>
        </p:nvSpPr>
        <p:spPr>
          <a:xfrm>
            <a:off x="381635" y="5250253"/>
            <a:ext cx="11631400" cy="1600438"/>
          </a:xfrm>
          <a:prstGeom prst="rect">
            <a:avLst/>
          </a:prstGeom>
          <a:noFill/>
        </p:spPr>
        <p:txBody>
          <a:bodyPr wrap="square">
            <a:spAutoFit/>
          </a:bodyPr>
          <a:lstStyle/>
          <a:p>
            <a:pPr algn="l"/>
            <a:r>
              <a:rPr lang="en-US" altLang="zh-CN" sz="1400" b="0" dirty="0">
                <a:solidFill>
                  <a:srgbClr val="222222"/>
                </a:solidFill>
                <a:effectLst/>
                <a:latin typeface="Times New Roman" panose="02020603050405020304" charset="0"/>
                <a:cs typeface="Times New Roman" panose="02020603050405020304" charset="0"/>
              </a:rPr>
              <a:t>[7] </a:t>
            </a:r>
            <a:r>
              <a:rPr lang="en-US" altLang="zh-CN" sz="1400" dirty="0">
                <a:solidFill>
                  <a:srgbClr val="222222"/>
                </a:solidFill>
                <a:latin typeface="Times New Roman" panose="02020603050405020304" charset="0"/>
                <a:cs typeface="Times New Roman" panose="02020603050405020304" charset="0"/>
              </a:rPr>
              <a:t>Wang H, Zhao M, </a:t>
            </a:r>
            <a:r>
              <a:rPr lang="en-US" altLang="zh-CN" sz="1400" dirty="0" err="1">
                <a:solidFill>
                  <a:srgbClr val="222222"/>
                </a:solidFill>
                <a:latin typeface="Times New Roman" panose="02020603050405020304" charset="0"/>
                <a:cs typeface="Times New Roman" panose="02020603050405020304" charset="0"/>
              </a:rPr>
              <a:t>Xie</a:t>
            </a:r>
            <a:r>
              <a:rPr lang="en-US" altLang="zh-CN" sz="1400" dirty="0">
                <a:solidFill>
                  <a:srgbClr val="222222"/>
                </a:solidFill>
                <a:latin typeface="Times New Roman" panose="02020603050405020304" charset="0"/>
                <a:cs typeface="Times New Roman" panose="02020603050405020304" charset="0"/>
              </a:rPr>
              <a:t> X, et al. Knowledge graph convolutional networks for recommender systems[C]//The world wide web conference. 2019: 3307-3313.</a:t>
            </a:r>
          </a:p>
          <a:p>
            <a:pPr algn="l"/>
            <a:r>
              <a:rPr lang="en-US" altLang="zh-CN" sz="1400" dirty="0">
                <a:solidFill>
                  <a:srgbClr val="222222"/>
                </a:solidFill>
                <a:latin typeface="Times New Roman" panose="02020603050405020304" charset="0"/>
                <a:cs typeface="Times New Roman" panose="02020603050405020304" charset="0"/>
              </a:rPr>
              <a:t>[8] Wang H, Zhang F, Zhang M, et al. Knowledge-aware graph neural networks with label smoothness regularization for recommender systems[C]//Proceedings of the 25th ACM SIGKDD international conference on knowledge discovery &amp; data mining. 2019: 968-977.</a:t>
            </a:r>
          </a:p>
          <a:p>
            <a:pPr algn="l"/>
            <a:r>
              <a:rPr lang="en-US" altLang="zh-CN" sz="1400" b="0" dirty="0">
                <a:solidFill>
                  <a:srgbClr val="222222"/>
                </a:solidFill>
                <a:effectLst/>
                <a:latin typeface="Times New Roman" panose="02020603050405020304" charset="0"/>
                <a:cs typeface="Times New Roman" panose="02020603050405020304" charset="0"/>
              </a:rPr>
              <a:t>[9] </a:t>
            </a:r>
            <a:r>
              <a:rPr lang="en-US" altLang="zh-CN" sz="1400" dirty="0">
                <a:solidFill>
                  <a:srgbClr val="222222"/>
                </a:solidFill>
                <a:latin typeface="Times New Roman" panose="02020603050405020304" charset="0"/>
                <a:cs typeface="Times New Roman" panose="02020603050405020304" charset="0"/>
              </a:rPr>
              <a:t>Wang X, He X, Cao Y, et al. </a:t>
            </a:r>
            <a:r>
              <a:rPr lang="en-US" altLang="zh-CN" sz="1400" dirty="0" err="1">
                <a:solidFill>
                  <a:srgbClr val="222222"/>
                </a:solidFill>
                <a:latin typeface="Times New Roman" panose="02020603050405020304" charset="0"/>
                <a:cs typeface="Times New Roman" panose="02020603050405020304" charset="0"/>
              </a:rPr>
              <a:t>Kgat</a:t>
            </a:r>
            <a:r>
              <a:rPr lang="en-US" altLang="zh-CN" sz="1400" dirty="0">
                <a:solidFill>
                  <a:srgbClr val="222222"/>
                </a:solidFill>
                <a:latin typeface="Times New Roman" panose="02020603050405020304" charset="0"/>
                <a:cs typeface="Times New Roman" panose="02020603050405020304" charset="0"/>
              </a:rPr>
              <a:t>: Knowledge graph attention network for recommendation[C]//Proceedings of the 25th ACM SIGKDD international conference on knowledge discovery &amp; data mining. 2019: 950-958.</a:t>
            </a:r>
          </a:p>
          <a:p>
            <a:pPr algn="l"/>
            <a:r>
              <a:rPr lang="en-US" altLang="zh-CN" sz="1400" b="0" dirty="0">
                <a:solidFill>
                  <a:srgbClr val="222222"/>
                </a:solidFill>
                <a:effectLst/>
                <a:latin typeface="Times New Roman" panose="02020603050405020304" charset="0"/>
                <a:cs typeface="Times New Roman" panose="02020603050405020304" charset="0"/>
              </a:rPr>
              <a:t>[</a:t>
            </a:r>
            <a:r>
              <a:rPr lang="en-US" altLang="zh-CN" sz="1400" dirty="0">
                <a:solidFill>
                  <a:srgbClr val="222222"/>
                </a:solidFill>
                <a:latin typeface="Times New Roman" panose="02020603050405020304" charset="0"/>
                <a:cs typeface="Times New Roman" panose="02020603050405020304" charset="0"/>
              </a:rPr>
              <a:t>10</a:t>
            </a:r>
            <a:r>
              <a:rPr lang="en-US" altLang="zh-CN" sz="1400" b="0" dirty="0">
                <a:solidFill>
                  <a:srgbClr val="222222"/>
                </a:solidFill>
                <a:effectLst/>
                <a:latin typeface="Times New Roman" panose="02020603050405020304" charset="0"/>
                <a:cs typeface="Times New Roman" panose="02020603050405020304" charset="0"/>
              </a:rPr>
              <a:t>] Wang Z, Lin G, Tan H, et al. CKAN: collaborative knowledge-aware attentive network for recommender systems[C]//Proceedings of the 43rd International ACM SIGIR conference on research and development in Information Retrieval. 2020: 219-228.</a:t>
            </a:r>
          </a:p>
        </p:txBody>
      </p:sp>
    </p:spTree>
    <p:extLst>
      <p:ext uri="{BB962C8B-B14F-4D97-AF65-F5344CB8AC3E}">
        <p14:creationId xmlns:p14="http://schemas.microsoft.com/office/powerpoint/2010/main" val="367782687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122717" y="67654"/>
            <a:ext cx="288091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研究现状 </a:t>
            </a:r>
            <a:r>
              <a:rPr lang="en-US" altLang="zh-CN" sz="2800" b="1" dirty="0">
                <a:solidFill>
                  <a:schemeClr val="accent2"/>
                </a:solidFill>
                <a:latin typeface="阿里巴巴普惠体 M" panose="00020600040101010101" pitchFamily="18" charset="-122"/>
                <a:ea typeface="阿里巴巴普惠体 M" panose="00020600040101010101" pitchFamily="18" charset="-122"/>
              </a:rPr>
              <a:t>&amp; </a:t>
            </a:r>
            <a:r>
              <a:rPr lang="zh-CN" altLang="en-US" sz="2800" b="1" dirty="0">
                <a:solidFill>
                  <a:schemeClr val="accent2"/>
                </a:solidFill>
                <a:latin typeface="阿里巴巴普惠体 M" panose="00020600040101010101" pitchFamily="18" charset="-122"/>
                <a:ea typeface="阿里巴巴普惠体 M" panose="00020600040101010101" pitchFamily="18" charset="-122"/>
              </a:rPr>
              <a:t>问题</a:t>
            </a:r>
            <a:endParaRPr lang="en-US" altLang="zh-CN" sz="2800" b="1" dirty="0">
              <a:solidFill>
                <a:srgbClr val="A61C79"/>
              </a:solidFill>
              <a:latin typeface="阿里巴巴普惠体 M" panose="00020600040101010101" pitchFamily="18" charset="-122"/>
              <a:ea typeface="阿里巴巴普惠体 M" panose="00020600040101010101" pitchFamily="18" charset="-122"/>
            </a:endParaRPr>
          </a:p>
        </p:txBody>
      </p:sp>
      <p:grpSp>
        <p:nvGrpSpPr>
          <p:cNvPr id="2" name="组合 1"/>
          <p:cNvGrpSpPr/>
          <p:nvPr/>
        </p:nvGrpSpPr>
        <p:grpSpPr>
          <a:xfrm>
            <a:off x="0" y="67654"/>
            <a:ext cx="1017018" cy="622382"/>
            <a:chOff x="-102618" y="95709"/>
            <a:chExt cx="1460103" cy="836881"/>
          </a:xfrm>
        </p:grpSpPr>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A61C7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3">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7760" y="68580"/>
            <a:ext cx="835025" cy="835025"/>
          </a:xfrm>
          <a:prstGeom prst="rect">
            <a:avLst/>
          </a:prstGeom>
        </p:spPr>
      </p:pic>
      <p:sp>
        <p:nvSpPr>
          <p:cNvPr id="3" name="灯片编号占位符 2"/>
          <p:cNvSpPr>
            <a:spLocks noGrp="1"/>
          </p:cNvSpPr>
          <p:nvPr>
            <p:ph type="sldNum" sz="quarter" idx="12"/>
          </p:nvPr>
        </p:nvSpPr>
        <p:spPr/>
        <p:txBody>
          <a:bodyPr/>
          <a:lstStyle/>
          <a:p>
            <a:fld id="{DCFF0EAC-093A-487A-84BB-5268A719D534}" type="slidenum">
              <a:rPr lang="zh-CN" altLang="en-US" smtClean="0"/>
              <a:t>5</a:t>
            </a:fld>
            <a:endParaRPr lang="zh-CN" altLang="en-US"/>
          </a:p>
        </p:txBody>
      </p:sp>
      <p:sp>
        <p:nvSpPr>
          <p:cNvPr id="23" name="Google Shape;86;p19">
            <a:extLst>
              <a:ext uri="{FF2B5EF4-FFF2-40B4-BE49-F238E27FC236}">
                <a16:creationId xmlns:a16="http://schemas.microsoft.com/office/drawing/2014/main" id="{A38EE049-430C-E1A6-985C-288003915531}"/>
              </a:ext>
            </a:extLst>
          </p:cNvPr>
          <p:cNvSpPr txBox="1"/>
          <p:nvPr/>
        </p:nvSpPr>
        <p:spPr>
          <a:xfrm>
            <a:off x="354965" y="1189415"/>
            <a:ext cx="11455399" cy="5111460"/>
          </a:xfrm>
          <a:prstGeom prst="rect">
            <a:avLst/>
          </a:prstGeom>
          <a:noFill/>
          <a:ln>
            <a:noFill/>
          </a:ln>
        </p:spPr>
        <p:txBody>
          <a:bodyPr spcFirstLastPara="1" wrap="square" lIns="91425" tIns="45700" rIns="91425" bIns="45700" anchor="t" anchorCtr="0">
            <a:noAutofit/>
          </a:bodyPr>
          <a:lstStyle/>
          <a:p>
            <a:pPr marL="342900" lvl="0" indent="-342900">
              <a:lnSpc>
                <a:spcPct val="150000"/>
              </a:lnSpc>
              <a:buFont typeface="Wingdings" panose="05000000000000000000" charset="0"/>
              <a:buChar char="Ø"/>
            </a:pPr>
            <a:r>
              <a:rPr lang="zh-CN" altLang="en-US" sz="1600" dirty="0">
                <a:latin typeface="Times New Roman" panose="02020603050405020304" pitchFamily="18" charset="0"/>
                <a:ea typeface="宋体" panose="02010600030101010101" pitchFamily="2" charset="-122"/>
              </a:rPr>
              <a:t>然而，</a:t>
            </a:r>
            <a:r>
              <a:rPr lang="zh-CN" altLang="en-US" sz="1600" dirty="0">
                <a:solidFill>
                  <a:srgbClr val="AF3286"/>
                </a:solidFill>
                <a:latin typeface="Times New Roman" panose="02020603050405020304" pitchFamily="18" charset="0"/>
                <a:ea typeface="宋体" panose="02010600030101010101" pitchFamily="2" charset="-122"/>
              </a:rPr>
              <a:t>基于</a:t>
            </a:r>
            <a:r>
              <a:rPr lang="en-US" altLang="zh-CN" sz="1600" dirty="0">
                <a:solidFill>
                  <a:srgbClr val="AF3286"/>
                </a:solidFill>
                <a:latin typeface="Times New Roman" panose="02020603050405020304" pitchFamily="18" charset="0"/>
                <a:ea typeface="宋体" panose="02010600030101010101" pitchFamily="2" charset="-122"/>
              </a:rPr>
              <a:t>GNN</a:t>
            </a:r>
            <a:r>
              <a:rPr lang="zh-CN" altLang="en-US" sz="1600" dirty="0">
                <a:solidFill>
                  <a:srgbClr val="AF3286"/>
                </a:solidFill>
                <a:latin typeface="Times New Roman" panose="02020603050405020304" pitchFamily="18" charset="0"/>
                <a:ea typeface="宋体" panose="02010600030101010101" pitchFamily="2" charset="-122"/>
              </a:rPr>
              <a:t>的知识推荐模型存在一个天然缺陷，即稀疏监督信号问题。</a:t>
            </a:r>
            <a:r>
              <a:rPr lang="zh-CN" altLang="en-US" sz="1600" dirty="0">
                <a:latin typeface="Times New Roman" panose="02020603050405020304" pitchFamily="18" charset="0"/>
                <a:ea typeface="宋体" panose="02010600030101010101" pitchFamily="2" charset="-122"/>
              </a:rPr>
              <a:t>由于对比学习在从数据本身中挖掘监督信号方面的成功</a:t>
            </a:r>
            <a:r>
              <a:rPr lang="zh-CN" altLang="en-US" sz="1600" dirty="0">
                <a:solidFill>
                  <a:srgbClr val="A61C79"/>
                </a:solidFill>
                <a:latin typeface="Times New Roman" panose="02020603050405020304" pitchFamily="18" charset="0"/>
                <a:ea typeface="宋体" panose="02010600030101010101" pitchFamily="2" charset="-122"/>
                <a:cs typeface="Times New Roman" panose="02020603050405020304" pitchFamily="18" charset="0"/>
              </a:rPr>
              <a:t>，研究者开始将对比学习引入了基于图神经的知识推荐</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50000"/>
              </a:lnSpc>
              <a:buFont typeface="Arial" panose="020B0604020202020204" pitchFamily="34" charset="0"/>
              <a:buChar char="•"/>
            </a:pPr>
            <a:r>
              <a:rPr lang="en-US" altLang="zh-CN" sz="1600" dirty="0">
                <a:solidFill>
                  <a:srgbClr val="A61C79"/>
                </a:solidFill>
                <a:latin typeface="Times New Roman" panose="02020603050405020304" pitchFamily="18" charset="0"/>
                <a:ea typeface="宋体" panose="02010600030101010101" pitchFamily="2" charset="-122"/>
                <a:cs typeface="Times New Roman" panose="02020603050405020304" pitchFamily="18" charset="0"/>
              </a:rPr>
              <a:t>CKER</a:t>
            </a:r>
            <a:r>
              <a:rPr lang="en-US" altLang="zh-CN" sz="1600" dirty="0">
                <a:latin typeface="Times New Roman" panose="02020603050405020304" pitchFamily="18" charset="0"/>
                <a:ea typeface="宋体" panose="02010600030101010101" pitchFamily="2" charset="-122"/>
              </a:rPr>
              <a:t> [11] </a:t>
            </a:r>
            <a:r>
              <a:rPr lang="zh-CN" altLang="en-US" sz="1600" dirty="0">
                <a:latin typeface="Times New Roman" panose="02020603050405020304" pitchFamily="18" charset="0"/>
                <a:ea typeface="宋体" panose="02010600030101010101" pitchFamily="2" charset="-122"/>
              </a:rPr>
              <a:t>引入了一个对比学习模块，通过派生额外的监督信号来最大化交互感知和知识感知的用户偏好之间的互信息</a:t>
            </a:r>
            <a:r>
              <a:rPr lang="zh-CN" altLang="zh-CN" sz="1600" dirty="0">
                <a:latin typeface="Times New Roman" panose="02020603050405020304" pitchFamily="18" charset="0"/>
                <a:ea typeface="宋体" panose="02010600030101010101" pitchFamily="2" charset="-122"/>
              </a:rPr>
              <a:t>。</a:t>
            </a:r>
            <a:endParaRPr lang="en-US" altLang="zh-CN" sz="1600" dirty="0">
              <a:latin typeface="Times New Roman" panose="02020603050405020304" pitchFamily="18" charset="0"/>
              <a:ea typeface="宋体" panose="02010600030101010101" pitchFamily="2" charset="-122"/>
            </a:endParaRPr>
          </a:p>
          <a:p>
            <a:pPr marL="342900" lvl="0" indent="-342900">
              <a:lnSpc>
                <a:spcPct val="150000"/>
              </a:lnSpc>
              <a:buFont typeface="Arial" panose="020B0604020202020204" pitchFamily="34" charset="0"/>
              <a:buChar char="•"/>
            </a:pPr>
            <a:r>
              <a:rPr lang="en-US" altLang="zh-CN" sz="1600" dirty="0">
                <a:solidFill>
                  <a:srgbClr val="A61C79"/>
                </a:solidFill>
                <a:latin typeface="Times New Roman" panose="02020603050405020304" pitchFamily="18" charset="0"/>
                <a:ea typeface="宋体" panose="02010600030101010101" pitchFamily="2" charset="-122"/>
                <a:cs typeface="Times New Roman" panose="02020603050405020304" pitchFamily="18" charset="0"/>
              </a:rPr>
              <a:t>KGIC </a:t>
            </a:r>
            <a:r>
              <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rPr>
              <a:t>[12] </a:t>
            </a:r>
            <a:r>
              <a:rPr lang="zh-CN" altLang="en-US" sz="1600" dirty="0">
                <a:latin typeface="Times New Roman" panose="02020603050405020304" pitchFamily="18" charset="0"/>
                <a:ea typeface="宋体" panose="02010600030101010101" pitchFamily="2" charset="-122"/>
              </a:rPr>
              <a:t>通过构造局部</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非局部图，对</a:t>
            </a:r>
            <a:r>
              <a:rPr lang="en-US" altLang="zh-CN" sz="1600" dirty="0">
                <a:latin typeface="Times New Roman" panose="02020603050405020304" pitchFamily="18" charset="0"/>
                <a:ea typeface="宋体" panose="02010600030101010101" pitchFamily="2" charset="-122"/>
              </a:rPr>
              <a:t>CF</a:t>
            </a:r>
            <a:r>
              <a:rPr lang="zh-CN" altLang="en-US" sz="1600" dirty="0">
                <a:latin typeface="Times New Roman" panose="02020603050405020304" pitchFamily="18" charset="0"/>
                <a:ea typeface="宋体" panose="02010600030101010101" pitchFamily="2" charset="-122"/>
              </a:rPr>
              <a:t>和</a:t>
            </a:r>
            <a:r>
              <a:rPr lang="en-US" altLang="zh-CN" sz="1600" dirty="0">
                <a:latin typeface="Times New Roman" panose="02020603050405020304" pitchFamily="18" charset="0"/>
                <a:ea typeface="宋体" panose="02010600030101010101" pitchFamily="2" charset="-122"/>
              </a:rPr>
              <a:t>KG</a:t>
            </a:r>
            <a:r>
              <a:rPr lang="zh-CN" altLang="en-US" sz="1600" dirty="0">
                <a:latin typeface="Times New Roman" panose="02020603050405020304" pitchFamily="18" charset="0"/>
                <a:ea typeface="宋体" panose="02010600030101010101" pitchFamily="2" charset="-122"/>
              </a:rPr>
              <a:t>部分的层进行图内</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图间交互式对比学习，连贯地利用每个局部</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非局部图中的</a:t>
            </a:r>
            <a:r>
              <a:rPr lang="en-US" altLang="zh-CN" sz="1600" dirty="0">
                <a:latin typeface="Times New Roman" panose="02020603050405020304" pitchFamily="18" charset="0"/>
                <a:ea typeface="宋体" panose="02010600030101010101" pitchFamily="2" charset="-122"/>
              </a:rPr>
              <a:t>CF</a:t>
            </a:r>
            <a:r>
              <a:rPr lang="zh-CN" altLang="en-US" sz="1600" dirty="0">
                <a:latin typeface="Times New Roman" panose="02020603050405020304" pitchFamily="18" charset="0"/>
                <a:ea typeface="宋体" panose="02010600030101010101" pitchFamily="2" charset="-122"/>
              </a:rPr>
              <a:t>和</a:t>
            </a:r>
            <a:r>
              <a:rPr lang="en-US" altLang="zh-CN" sz="1600" dirty="0">
                <a:latin typeface="Times New Roman" panose="02020603050405020304" pitchFamily="18" charset="0"/>
                <a:ea typeface="宋体" panose="02010600030101010101" pitchFamily="2" charset="-122"/>
              </a:rPr>
              <a:t>KG</a:t>
            </a:r>
            <a:r>
              <a:rPr lang="zh-CN" altLang="en-US" sz="1600" dirty="0">
                <a:latin typeface="Times New Roman" panose="02020603050405020304" pitchFamily="18" charset="0"/>
                <a:ea typeface="宋体" panose="02010600030101010101" pitchFamily="2" charset="-122"/>
              </a:rPr>
              <a:t>信息。</a:t>
            </a:r>
            <a:endParaRPr lang="en-US" altLang="zh-CN" sz="1600" dirty="0">
              <a:latin typeface="Times New Roman" panose="02020603050405020304" pitchFamily="18" charset="0"/>
              <a:ea typeface="宋体" panose="02010600030101010101" pitchFamily="2" charset="-122"/>
            </a:endParaRPr>
          </a:p>
          <a:p>
            <a:pPr marL="342900" lvl="0" indent="-342900">
              <a:lnSpc>
                <a:spcPct val="150000"/>
              </a:lnSpc>
              <a:buFont typeface="Arial" panose="020B0604020202020204" pitchFamily="34" charset="0"/>
              <a:buChar char="•"/>
            </a:pPr>
            <a:r>
              <a:rPr lang="en-US" altLang="zh-CN" sz="1600" dirty="0">
                <a:solidFill>
                  <a:srgbClr val="A61C79"/>
                </a:solidFill>
                <a:latin typeface="Times New Roman" panose="02020603050405020304" pitchFamily="18" charset="0"/>
                <a:ea typeface="宋体" panose="02010600030101010101" pitchFamily="2" charset="-122"/>
                <a:cs typeface="Times New Roman" panose="02020603050405020304" pitchFamily="18" charset="0"/>
              </a:rPr>
              <a:t>KGCL</a:t>
            </a:r>
            <a:r>
              <a:rPr lang="en-US" altLang="zh-CN" sz="1600" dirty="0">
                <a:latin typeface="Times New Roman" panose="02020603050405020304" pitchFamily="18" charset="0"/>
                <a:ea typeface="宋体" panose="02010600030101010101" pitchFamily="2" charset="-122"/>
              </a:rPr>
              <a:t> [13] </a:t>
            </a:r>
            <a:r>
              <a:rPr lang="zh-CN" altLang="en-US" sz="1600" dirty="0">
                <a:latin typeface="Times New Roman" panose="02020603050405020304" pitchFamily="18" charset="0"/>
                <a:ea typeface="宋体" panose="02010600030101010101" pitchFamily="2" charset="-122"/>
              </a:rPr>
              <a:t>利用来自</a:t>
            </a:r>
            <a:r>
              <a:rPr lang="en-US" altLang="zh-CN" sz="1600" dirty="0">
                <a:latin typeface="Times New Roman" panose="02020603050405020304" pitchFamily="18" charset="0"/>
                <a:ea typeface="宋体" panose="02010600030101010101" pitchFamily="2" charset="-122"/>
              </a:rPr>
              <a:t>KG</a:t>
            </a:r>
            <a:r>
              <a:rPr lang="zh-CN" altLang="en-US" sz="1600" dirty="0">
                <a:latin typeface="Times New Roman" panose="02020603050405020304" pitchFamily="18" charset="0"/>
                <a:ea typeface="宋体" panose="02010600030101010101" pitchFamily="2" charset="-122"/>
              </a:rPr>
              <a:t>增强过程的额外监督信号来指导跨视图对比学习范式，它侧重于构建不同的图视图，并利用对比学习来增强推荐模型的鲁棒性。</a:t>
            </a:r>
            <a:endParaRPr lang="en-US" altLang="zh-CN" sz="1600" dirty="0">
              <a:latin typeface="Times New Roman" panose="02020603050405020304" pitchFamily="18" charset="0"/>
              <a:ea typeface="宋体" panose="02010600030101010101" pitchFamily="2" charset="-122"/>
            </a:endParaRPr>
          </a:p>
          <a:p>
            <a:pPr lvl="0">
              <a:lnSpc>
                <a:spcPct val="150000"/>
              </a:lnSpc>
            </a:pPr>
            <a:endParaRPr lang="en-US" altLang="zh-CN" sz="1600" dirty="0">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2F50F43E-3439-5173-5F30-DAA136809E0C}"/>
              </a:ext>
            </a:extLst>
          </p:cNvPr>
          <p:cNvSpPr txBox="1"/>
          <p:nvPr/>
        </p:nvSpPr>
        <p:spPr>
          <a:xfrm>
            <a:off x="381635" y="6071057"/>
            <a:ext cx="11631400" cy="738664"/>
          </a:xfrm>
          <a:prstGeom prst="rect">
            <a:avLst/>
          </a:prstGeom>
          <a:noFill/>
        </p:spPr>
        <p:txBody>
          <a:bodyPr wrap="square">
            <a:spAutoFit/>
          </a:bodyPr>
          <a:lstStyle/>
          <a:p>
            <a:pPr algn="l"/>
            <a:r>
              <a:rPr lang="en-US" altLang="zh-CN" sz="1400" b="0" dirty="0">
                <a:solidFill>
                  <a:srgbClr val="222222"/>
                </a:solidFill>
                <a:effectLst/>
                <a:latin typeface="Times New Roman" panose="02020603050405020304" charset="0"/>
                <a:cs typeface="Times New Roman" panose="02020603050405020304" charset="0"/>
              </a:rPr>
              <a:t>[11] </a:t>
            </a:r>
            <a:r>
              <a:rPr lang="en-US" altLang="zh-CN" sz="1400" dirty="0" err="1">
                <a:solidFill>
                  <a:srgbClr val="222222"/>
                </a:solidFill>
                <a:latin typeface="Times New Roman" panose="02020603050405020304" charset="0"/>
                <a:cs typeface="Times New Roman" panose="02020603050405020304" charset="0"/>
              </a:rPr>
              <a:t>Zhiqiang</a:t>
            </a:r>
            <a:r>
              <a:rPr lang="en-US" altLang="zh-CN" sz="1400" dirty="0">
                <a:solidFill>
                  <a:srgbClr val="222222"/>
                </a:solidFill>
                <a:latin typeface="Times New Roman" panose="02020603050405020304" charset="0"/>
                <a:cs typeface="Times New Roman" panose="02020603050405020304" charset="0"/>
              </a:rPr>
              <a:t> Pan and </a:t>
            </a:r>
            <a:r>
              <a:rPr lang="en-US" altLang="zh-CN" sz="1400" dirty="0" err="1">
                <a:solidFill>
                  <a:srgbClr val="222222"/>
                </a:solidFill>
                <a:latin typeface="Times New Roman" panose="02020603050405020304" charset="0"/>
                <a:cs typeface="Times New Roman" panose="02020603050405020304" charset="0"/>
              </a:rPr>
              <a:t>Honghui</a:t>
            </a:r>
            <a:r>
              <a:rPr lang="en-US" altLang="zh-CN" sz="1400" dirty="0">
                <a:solidFill>
                  <a:srgbClr val="222222"/>
                </a:solidFill>
                <a:latin typeface="Times New Roman" panose="02020603050405020304" charset="0"/>
                <a:cs typeface="Times New Roman" panose="02020603050405020304" charset="0"/>
              </a:rPr>
              <a:t> Chen. 2021. Collaborative Knowledge-Enhanced Recommendation with Self-Supervisions. Mathematics 9, 17 (2021), 2129.</a:t>
            </a:r>
          </a:p>
          <a:p>
            <a:pPr algn="l"/>
            <a:r>
              <a:rPr lang="en-US" altLang="zh-CN" sz="1400" dirty="0">
                <a:solidFill>
                  <a:srgbClr val="222222"/>
                </a:solidFill>
                <a:latin typeface="Times New Roman" panose="02020603050405020304" charset="0"/>
                <a:cs typeface="Times New Roman" panose="02020603050405020304" charset="0"/>
              </a:rPr>
              <a:t>[12] Zou D, Wei W, Wang Z, et al. Improving knowledge-aware recommendation with multi-level interactive contrastive learning. CIKM. 2022: 2817-2826.</a:t>
            </a:r>
          </a:p>
          <a:p>
            <a:pPr algn="l"/>
            <a:r>
              <a:rPr lang="en-US" altLang="zh-CN" sz="1400" b="0" dirty="0">
                <a:solidFill>
                  <a:srgbClr val="222222"/>
                </a:solidFill>
                <a:effectLst/>
                <a:latin typeface="Times New Roman" panose="02020603050405020304" charset="0"/>
                <a:cs typeface="Times New Roman" panose="02020603050405020304" charset="0"/>
              </a:rPr>
              <a:t>[13] </a:t>
            </a:r>
            <a:r>
              <a:rPr lang="en-US" altLang="zh-CN" sz="1400" dirty="0">
                <a:solidFill>
                  <a:srgbClr val="222222"/>
                </a:solidFill>
                <a:latin typeface="Times New Roman" panose="02020603050405020304" charset="0"/>
                <a:cs typeface="Times New Roman" panose="02020603050405020304" charset="0"/>
              </a:rPr>
              <a:t>Yang Y, Huang C, Xia L, et al. Knowledge graph contrastive learning for recommendation. SIGIR. 2022: 1434-1443.</a:t>
            </a:r>
          </a:p>
        </p:txBody>
      </p:sp>
    </p:spTree>
    <p:extLst>
      <p:ext uri="{BB962C8B-B14F-4D97-AF65-F5344CB8AC3E}">
        <p14:creationId xmlns:p14="http://schemas.microsoft.com/office/powerpoint/2010/main" val="96574125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theme/theme1.xml><?xml version="1.0" encoding="utf-8"?>
<a:theme xmlns:a="http://schemas.openxmlformats.org/drawingml/2006/main" name="www.2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50683</TotalTime>
  <Words>1351</Words>
  <Application>Microsoft Office PowerPoint</Application>
  <PresentationFormat>宽屏</PresentationFormat>
  <Paragraphs>57</Paragraphs>
  <Slides>5</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阿里巴巴普惠体 L</vt:lpstr>
      <vt:lpstr>阿里巴巴普惠体 M</vt:lpstr>
      <vt:lpstr>等线</vt:lpstr>
      <vt:lpstr>Arial</vt:lpstr>
      <vt:lpstr>Times New Roman</vt:lpstr>
      <vt:lpstr>Wingdings</vt:lpstr>
      <vt:lpstr>www.2ppt.com</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hc z</cp:lastModifiedBy>
  <cp:revision>4112</cp:revision>
  <dcterms:created xsi:type="dcterms:W3CDTF">2021-06-28T00:59:00Z</dcterms:created>
  <dcterms:modified xsi:type="dcterms:W3CDTF">2023-07-07T02:02:11Z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2052-11.1.0.11194</vt:lpwstr>
  </property>
</Properties>
</file>