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1"/>
  </p:notesMasterIdLst>
  <p:sldIdLst>
    <p:sldId id="292" r:id="rId3"/>
    <p:sldId id="294" r:id="rId4"/>
    <p:sldId id="328" r:id="rId5"/>
    <p:sldId id="375" r:id="rId6"/>
    <p:sldId id="370" r:id="rId7"/>
    <p:sldId id="371" r:id="rId8"/>
    <p:sldId id="353" r:id="rId9"/>
    <p:sldId id="392" r:id="rId10"/>
    <p:sldId id="393" r:id="rId11"/>
    <p:sldId id="394" r:id="rId12"/>
    <p:sldId id="395" r:id="rId13"/>
    <p:sldId id="410" r:id="rId14"/>
    <p:sldId id="411" r:id="rId15"/>
    <p:sldId id="412" r:id="rId16"/>
    <p:sldId id="414" r:id="rId17"/>
    <p:sldId id="413" r:id="rId18"/>
    <p:sldId id="415" r:id="rId19"/>
    <p:sldId id="416" r:id="rId20"/>
    <p:sldId id="417" r:id="rId21"/>
    <p:sldId id="418" r:id="rId22"/>
    <p:sldId id="419" r:id="rId23"/>
    <p:sldId id="364" r:id="rId24"/>
    <p:sldId id="366" r:id="rId25"/>
    <p:sldId id="372" r:id="rId26"/>
    <p:sldId id="388" r:id="rId27"/>
    <p:sldId id="389" r:id="rId28"/>
    <p:sldId id="390" r:id="rId29"/>
    <p:sldId id="367" r:id="rId30"/>
  </p:sldIdLst>
  <p:sldSz cx="9144000" cy="6858000" type="screen4x3"/>
  <p:notesSz cx="6858000" cy="9144000"/>
  <p:embeddedFontLst>
    <p:embeddedFont>
      <p:font typeface="Abadi" panose="020B0604020104020204" pitchFamily="34" charset="0"/>
      <p:regular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ambria Math" panose="02040503050406030204" pitchFamily="18" charset="0"/>
      <p:regular r:id="rId39"/>
    </p:embeddedFont>
    <p:embeddedFont>
      <p:font typeface="微软雅黑" panose="020B0503020204020204" pitchFamily="34" charset="-122"/>
      <p:regular r:id="rId40"/>
      <p:bold r:id="rId4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140" autoAdjust="0"/>
  </p:normalViewPr>
  <p:slideViewPr>
    <p:cSldViewPr snapToGrid="0">
      <p:cViewPr varScale="1">
        <p:scale>
          <a:sx n="152" d="100"/>
          <a:sy n="152" d="100"/>
        </p:scale>
        <p:origin x="1176" y="1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204869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2023/4/25</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2023/4/25</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2023/4/25</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直接连接符 24"/>
          <p:cNvCxnSpPr/>
          <p:nvPr/>
        </p:nvCxnSpPr>
        <p:spPr>
          <a:xfrm>
            <a:off x="-14395" y="11569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6462" y="944823"/>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50435" y="1589929"/>
            <a:ext cx="6857501" cy="1754326"/>
          </a:xfrm>
          <a:prstGeom prst="rect">
            <a:avLst/>
          </a:prstGeom>
          <a:noFill/>
        </p:spPr>
        <p:txBody>
          <a:bodyPr wrap="square" rtlCol="0">
            <a:spAutoFit/>
          </a:bodyPr>
          <a:lstStyle/>
          <a:p>
            <a:r>
              <a:rPr lang="en-US" altLang="zh-CN" sz="3600" b="1" i="0" dirty="0">
                <a:solidFill>
                  <a:srgbClr val="000000"/>
                </a:solidFill>
                <a:effectLst/>
                <a:latin typeface="+mn-ea"/>
              </a:rPr>
              <a:t>VRKG4Rec: Virtual Relational Knowledge Graph for Recommendation</a:t>
            </a:r>
            <a:endParaRPr lang="en-US" altLang="zh-CN" sz="3600" b="1" i="0" dirty="0">
              <a:solidFill>
                <a:srgbClr val="FF0000"/>
              </a:solidFill>
              <a:effectLst/>
              <a:latin typeface="微软雅黑" panose="020B0503020204020204" pitchFamily="34" charset="-122"/>
            </a:endParaRPr>
          </a:p>
        </p:txBody>
      </p:sp>
      <p:cxnSp>
        <p:nvCxnSpPr>
          <p:cNvPr id="72" name="直接连接符 71"/>
          <p:cNvCxnSpPr/>
          <p:nvPr/>
        </p:nvCxnSpPr>
        <p:spPr>
          <a:xfrm>
            <a:off x="8193898" y="2344720"/>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777240" y="3453437"/>
            <a:ext cx="7474302" cy="65475"/>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57" name="任意多边形 56"/>
          <p:cNvSpPr/>
          <p:nvPr/>
        </p:nvSpPr>
        <p:spPr>
          <a:xfrm>
            <a:off x="6475170" y="57191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108" name="梯形 94"/>
          <p:cNvSpPr/>
          <p:nvPr/>
        </p:nvSpPr>
        <p:spPr>
          <a:xfrm>
            <a:off x="7067743"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11" name="梯形 94"/>
          <p:cNvSpPr/>
          <p:nvPr/>
        </p:nvSpPr>
        <p:spPr>
          <a:xfrm>
            <a:off x="5867060"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8" name="任意多边形 27"/>
          <p:cNvSpPr/>
          <p:nvPr/>
        </p:nvSpPr>
        <p:spPr>
          <a:xfrm>
            <a:off x="6472978" y="489462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29" name="任意多边形 28"/>
          <p:cNvSpPr/>
          <p:nvPr/>
        </p:nvSpPr>
        <p:spPr>
          <a:xfrm>
            <a:off x="7073382" y="530449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1" name="任意多边形 30"/>
          <p:cNvSpPr/>
          <p:nvPr/>
        </p:nvSpPr>
        <p:spPr>
          <a:xfrm>
            <a:off x="7067742" y="4467109"/>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2" name="任意多边形 31"/>
          <p:cNvSpPr/>
          <p:nvPr/>
        </p:nvSpPr>
        <p:spPr>
          <a:xfrm>
            <a:off x="7661365" y="497076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4" name="任意多边形 33"/>
          <p:cNvSpPr/>
          <p:nvPr/>
        </p:nvSpPr>
        <p:spPr>
          <a:xfrm>
            <a:off x="7652420" y="41362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5" name="任意多边形 34"/>
          <p:cNvSpPr/>
          <p:nvPr/>
        </p:nvSpPr>
        <p:spPr>
          <a:xfrm>
            <a:off x="7668147" y="575188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6" name="任意多边形 35"/>
          <p:cNvSpPr/>
          <p:nvPr/>
        </p:nvSpPr>
        <p:spPr>
          <a:xfrm>
            <a:off x="8237098" y="450804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7" name="任意多边形 36"/>
          <p:cNvSpPr/>
          <p:nvPr/>
        </p:nvSpPr>
        <p:spPr>
          <a:xfrm>
            <a:off x="8237098" y="532890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8" name="梯形 94"/>
          <p:cNvSpPr/>
          <p:nvPr/>
        </p:nvSpPr>
        <p:spPr>
          <a:xfrm>
            <a:off x="8251542" y="613863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9" name="任意多边形 38"/>
          <p:cNvSpPr/>
          <p:nvPr/>
        </p:nvSpPr>
        <p:spPr>
          <a:xfrm>
            <a:off x="8237096" y="291265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0" name="任意多边形 39"/>
          <p:cNvSpPr/>
          <p:nvPr/>
        </p:nvSpPr>
        <p:spPr>
          <a:xfrm>
            <a:off x="8237097" y="369377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3" name="TextBox 6"/>
          <p:cNvSpPr txBox="1">
            <a:spLocks noChangeArrowheads="1"/>
          </p:cNvSpPr>
          <p:nvPr/>
        </p:nvSpPr>
        <p:spPr bwMode="auto">
          <a:xfrm>
            <a:off x="1201112" y="4107018"/>
            <a:ext cx="71937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dirty="0">
                <a:solidFill>
                  <a:srgbClr val="333333"/>
                </a:solidFill>
                <a:latin typeface="+mn-ea"/>
                <a:ea typeface="+mn-ea"/>
              </a:rPr>
              <a:t>C</a:t>
            </a:r>
            <a:r>
              <a:rPr lang="en-US" altLang="zh-CN" sz="2800" b="0" i="0" dirty="0">
                <a:solidFill>
                  <a:srgbClr val="333333"/>
                </a:solidFill>
                <a:effectLst/>
                <a:latin typeface="+mn-ea"/>
                <a:ea typeface="+mn-ea"/>
              </a:rPr>
              <a:t>ontainer: WSDM (CCF-B)</a:t>
            </a:r>
          </a:p>
          <a:p>
            <a:pPr eaLnBrk="1" hangingPunct="1"/>
            <a:endParaRPr lang="en-US" altLang="zh-CN" sz="2800" b="0" i="0" dirty="0">
              <a:solidFill>
                <a:srgbClr val="333333"/>
              </a:solidFill>
              <a:effectLst/>
              <a:latin typeface="+mn-ea"/>
              <a:ea typeface="+mn-ea"/>
            </a:endParaRPr>
          </a:p>
          <a:p>
            <a:pPr eaLnBrk="1" hangingPunct="1"/>
            <a:r>
              <a:rPr lang="en-US" altLang="zh-CN" sz="2800" dirty="0">
                <a:solidFill>
                  <a:srgbClr val="333333"/>
                </a:solidFill>
                <a:latin typeface="+mn-ea"/>
                <a:ea typeface="+mn-ea"/>
              </a:rPr>
              <a:t>Y</a:t>
            </a:r>
            <a:r>
              <a:rPr lang="en-US" altLang="zh-CN" sz="2800" b="0" i="0" dirty="0">
                <a:solidFill>
                  <a:srgbClr val="333333"/>
                </a:solidFill>
                <a:effectLst/>
                <a:latin typeface="+mn-ea"/>
                <a:ea typeface="+mn-ea"/>
              </a:rPr>
              <a:t>ear: 2023</a:t>
            </a:r>
            <a:endParaRPr lang="en-US" altLang="zh-CN" sz="2800" b="1" dirty="0">
              <a:solidFill>
                <a:srgbClr val="003399"/>
              </a:solidFill>
              <a:latin typeface="+mn-ea"/>
              <a:ea typeface="+mn-ea"/>
            </a:endParaRPr>
          </a:p>
        </p:txBody>
      </p:sp>
    </p:spTree>
    <p:extLst>
      <p:ext uri="{BB962C8B-B14F-4D97-AF65-F5344CB8AC3E}">
        <p14:creationId xmlns:p14="http://schemas.microsoft.com/office/powerpoint/2010/main" val="1585114675"/>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DB2C0D8-6DD6-970D-C77D-06D47E25B814}"/>
                  </a:ext>
                </a:extLst>
              </p:cNvPr>
              <p:cNvSpPr txBox="1"/>
              <p:nvPr/>
            </p:nvSpPr>
            <p:spPr>
              <a:xfrm>
                <a:off x="4105342" y="2045073"/>
                <a:ext cx="4313444" cy="4271682"/>
              </a:xfrm>
              <a:prstGeom prst="rect">
                <a:avLst/>
              </a:prstGeom>
              <a:noFill/>
            </p:spPr>
            <p:txBody>
              <a:bodyPr wrap="square">
                <a:spAutoFit/>
              </a:bodyPr>
              <a:lstStyle/>
              <a:p>
                <a:pPr marL="342900" indent="-342900">
                  <a:buAutoNum type="arabicPeriod"/>
                </a:pPr>
                <a:r>
                  <a:rPr lang="zh-CN" altLang="en-US" b="0" i="0" dirty="0">
                    <a:effectLst/>
                    <a:latin typeface="Abadi" panose="020B0604020104020204" pitchFamily="34" charset="0"/>
                  </a:rPr>
                  <a:t>选择初始化的</a:t>
                </a:r>
                <a:r>
                  <a:rPr lang="en-US" altLang="zh-CN" b="0" i="0" dirty="0">
                    <a:effectLst/>
                    <a:latin typeface="Abadi" panose="020B0604020104020204" pitchFamily="34" charset="0"/>
                  </a:rPr>
                  <a:t>k</a:t>
                </a:r>
                <a:r>
                  <a:rPr lang="zh-CN" altLang="en-US" b="0" i="0" dirty="0">
                    <a:effectLst/>
                    <a:latin typeface="Abadi" panose="020B0604020104020204" pitchFamily="34" charset="0"/>
                  </a:rPr>
                  <a:t>个样本作为初始聚类中心</a:t>
                </a:r>
                <a14:m>
                  <m:oMath xmlns:m="http://schemas.openxmlformats.org/officeDocument/2006/math">
                    <m:r>
                      <a:rPr lang="en-US" altLang="zh-CN" b="0" i="1" smtClean="0">
                        <a:effectLst/>
                        <a:latin typeface="Cambria Math" panose="02040503050406030204" pitchFamily="18" charset="0"/>
                      </a:rPr>
                      <m:t>𝑎</m:t>
                    </m:r>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𝑘</m:t>
                        </m:r>
                      </m:sub>
                    </m:sSub>
                  </m:oMath>
                </a14:m>
                <a:endParaRPr lang="en-US" altLang="zh-CN" b="0" i="0" dirty="0">
                  <a:effectLst/>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针对数据集中每个样本</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𝑥</m:t>
                        </m:r>
                      </m:e>
                      <m:sub>
                        <m:r>
                          <a:rPr lang="en-US" altLang="zh-CN" b="0" i="1" smtClean="0">
                            <a:effectLst/>
                            <a:latin typeface="Cambria Math" panose="02040503050406030204" pitchFamily="18" charset="0"/>
                          </a:rPr>
                          <m:t>𝑖</m:t>
                        </m:r>
                      </m:sub>
                    </m:sSub>
                    <m:r>
                      <a:rPr lang="zh-CN" altLang="en-US" i="1">
                        <a:latin typeface="Cambria Math" panose="02040503050406030204" pitchFamily="18" charset="0"/>
                      </a:rPr>
                      <m:t>计算</m:t>
                    </m:r>
                    <m:r>
                      <a:rPr lang="zh-CN" altLang="en-US" i="1" smtClean="0">
                        <a:latin typeface="Cambria Math" panose="02040503050406030204" pitchFamily="18" charset="0"/>
                      </a:rPr>
                      <m:t>它</m:t>
                    </m:r>
                  </m:oMath>
                </a14:m>
                <a:r>
                  <a:rPr lang="zh-CN" altLang="en-US" b="0" i="0" dirty="0">
                    <a:effectLst/>
                    <a:latin typeface="Abadi" panose="020B0604020104020204" pitchFamily="34" charset="0"/>
                  </a:rPr>
                  <a:t>到</a:t>
                </a:r>
                <a:r>
                  <a:rPr lang="en-US" altLang="zh-CN" b="0" i="0" dirty="0">
                    <a:effectLst/>
                    <a:latin typeface="Abadi" panose="020B0604020104020204" pitchFamily="34" charset="0"/>
                  </a:rPr>
                  <a:t>k</a:t>
                </a:r>
                <a:r>
                  <a:rPr lang="zh-CN" altLang="en-US" b="0" i="0" dirty="0">
                    <a:effectLst/>
                    <a:latin typeface="Abadi" panose="020B0604020104020204" pitchFamily="34" charset="0"/>
                  </a:rPr>
                  <a:t>个聚类中心的距离并且将其分到距离最小的聚类中心所对应的类中</a:t>
                </a:r>
                <a:endParaRPr lang="en-US" altLang="zh-CN" b="0" i="0" dirty="0">
                  <a:effectLst/>
                  <a:latin typeface="Abadi" panose="020B0604020104020204" pitchFamily="34" charset="0"/>
                </a:endParaRPr>
              </a:p>
              <a:p>
                <a:pPr marL="342900" indent="-342900">
                  <a:buAutoNum type="arabicPeriod"/>
                </a:pPr>
                <a:r>
                  <a:rPr lang="zh-CN" altLang="en-US" dirty="0">
                    <a:latin typeface="Abadi" panose="020B0604020104020204" pitchFamily="34" charset="0"/>
                  </a:rPr>
                  <a:t>针对每个类别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b="0" i="0" dirty="0">
                    <a:effectLst/>
                    <a:latin typeface="Abadi" panose="020B0604020104020204" pitchFamily="34" charset="0"/>
                  </a:rPr>
                  <a:t>重新计算他的聚类中心</a:t>
                </a: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重复</a:t>
                </a:r>
                <a:r>
                  <a:rPr lang="en-US" altLang="zh-CN" b="0" i="0" dirty="0">
                    <a:effectLst/>
                    <a:latin typeface="Abadi" panose="020B0604020104020204" pitchFamily="34" charset="0"/>
                  </a:rPr>
                  <a:t>2</a:t>
                </a:r>
                <a:r>
                  <a:rPr lang="zh-CN" altLang="en-US" b="0" i="0" dirty="0">
                    <a:effectLst/>
                    <a:latin typeface="Abadi" panose="020B0604020104020204" pitchFamily="34" charset="0"/>
                  </a:rPr>
                  <a:t>、</a:t>
                </a:r>
                <a:r>
                  <a:rPr lang="en-US" altLang="zh-CN" dirty="0">
                    <a:latin typeface="Abadi" panose="020B0604020104020204" pitchFamily="34" charset="0"/>
                  </a:rPr>
                  <a:t>3</a:t>
                </a:r>
                <a:r>
                  <a:rPr lang="zh-CN" altLang="en-US" dirty="0">
                    <a:latin typeface="Abadi" panose="020B0604020104020204" pitchFamily="34" charset="0"/>
                  </a:rPr>
                  <a:t>两步操作，直到符合某个中止条件</a:t>
                </a: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0DB2C0D8-6DD6-970D-C77D-06D47E25B814}"/>
                  </a:ext>
                </a:extLst>
              </p:cNvPr>
              <p:cNvSpPr txBox="1">
                <a:spLocks noRot="1" noChangeAspect="1" noMove="1" noResize="1" noEditPoints="1" noAdjustHandles="1" noChangeArrowheads="1" noChangeShapeType="1" noTextEdit="1"/>
              </p:cNvSpPr>
              <p:nvPr/>
            </p:nvSpPr>
            <p:spPr>
              <a:xfrm>
                <a:off x="4105342" y="2045073"/>
                <a:ext cx="4313444" cy="4271682"/>
              </a:xfrm>
              <a:prstGeom prst="rect">
                <a:avLst/>
              </a:prstGeom>
              <a:blipFill>
                <a:blip r:embed="rId2"/>
                <a:stretch>
                  <a:fillRect l="-989" t="-856" r="-11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9ABC195-B6D5-FA9E-9D03-3E8BD3093476}"/>
              </a:ext>
            </a:extLst>
          </p:cNvPr>
          <p:cNvPicPr>
            <a:picLocks noChangeAspect="1"/>
          </p:cNvPicPr>
          <p:nvPr/>
        </p:nvPicPr>
        <p:blipFill>
          <a:blip r:embed="rId3"/>
          <a:stretch>
            <a:fillRect/>
          </a:stretch>
        </p:blipFill>
        <p:spPr>
          <a:xfrm>
            <a:off x="846917" y="1852264"/>
            <a:ext cx="2844539" cy="2221546"/>
          </a:xfrm>
          <a:prstGeom prst="rect">
            <a:avLst/>
          </a:prstGeom>
        </p:spPr>
      </p:pic>
      <p:pic>
        <p:nvPicPr>
          <p:cNvPr id="5" name="图片 4">
            <a:extLst>
              <a:ext uri="{FF2B5EF4-FFF2-40B4-BE49-F238E27FC236}">
                <a16:creationId xmlns:a16="http://schemas.microsoft.com/office/drawing/2014/main" id="{59A07D10-1534-44A5-A9E5-111F25741812}"/>
              </a:ext>
            </a:extLst>
          </p:cNvPr>
          <p:cNvPicPr>
            <a:picLocks noChangeAspect="1"/>
          </p:cNvPicPr>
          <p:nvPr/>
        </p:nvPicPr>
        <p:blipFill>
          <a:blip r:embed="rId4"/>
          <a:stretch>
            <a:fillRect/>
          </a:stretch>
        </p:blipFill>
        <p:spPr>
          <a:xfrm>
            <a:off x="818938" y="4168732"/>
            <a:ext cx="3006513" cy="2319819"/>
          </a:xfrm>
          <a:prstGeom prst="rect">
            <a:avLst/>
          </a:prstGeom>
        </p:spPr>
      </p:pic>
      <p:pic>
        <p:nvPicPr>
          <p:cNvPr id="17" name="图片 16">
            <a:extLst>
              <a:ext uri="{FF2B5EF4-FFF2-40B4-BE49-F238E27FC236}">
                <a16:creationId xmlns:a16="http://schemas.microsoft.com/office/drawing/2014/main" id="{DAD3723B-F5CD-B421-2938-76AC692A5322}"/>
              </a:ext>
            </a:extLst>
          </p:cNvPr>
          <p:cNvPicPr>
            <a:picLocks noChangeAspect="1"/>
          </p:cNvPicPr>
          <p:nvPr/>
        </p:nvPicPr>
        <p:blipFill>
          <a:blip r:embed="rId5"/>
          <a:stretch>
            <a:fillRect/>
          </a:stretch>
        </p:blipFill>
        <p:spPr>
          <a:xfrm>
            <a:off x="5083307" y="3974309"/>
            <a:ext cx="2143606" cy="791782"/>
          </a:xfrm>
          <a:prstGeom prst="rect">
            <a:avLst/>
          </a:prstGeom>
        </p:spPr>
      </p:pic>
    </p:spTree>
    <p:extLst>
      <p:ext uri="{BB962C8B-B14F-4D97-AF65-F5344CB8AC3E}">
        <p14:creationId xmlns:p14="http://schemas.microsoft.com/office/powerpoint/2010/main" val="42896098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291194" y="1903861"/>
            <a:ext cx="6347197"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首先，将这种虚拟关系的表示初始化为</a:t>
            </a:r>
            <a:r>
              <a:rPr lang="zh-CN" altLang="en-US" b="0" i="0" dirty="0">
                <a:solidFill>
                  <a:srgbClr val="FF0000"/>
                </a:solidFill>
                <a:effectLst/>
                <a:latin typeface="微软雅黑" panose="020B0503020204020204" pitchFamily="34" charset="-122"/>
                <a:ea typeface="微软雅黑" panose="020B0503020204020204" pitchFamily="34" charset="-122"/>
              </a:rPr>
              <a:t>虚拟质心矩阵</a:t>
            </a:r>
            <a:endParaRPr lang="zh-CN" altLang="en-US" dirty="0">
              <a:solidFill>
                <a:srgbClr val="FF0000"/>
              </a:solidFill>
            </a:endParaRPr>
          </a:p>
        </p:txBody>
      </p:sp>
      <p:pic>
        <p:nvPicPr>
          <p:cNvPr id="3" name="图片 2">
            <a:extLst>
              <a:ext uri="{FF2B5EF4-FFF2-40B4-BE49-F238E27FC236}">
                <a16:creationId xmlns:a16="http://schemas.microsoft.com/office/drawing/2014/main" id="{75B2B000-C5B5-F31C-6DA0-325BDC723B0D}"/>
              </a:ext>
            </a:extLst>
          </p:cNvPr>
          <p:cNvPicPr>
            <a:picLocks noChangeAspect="1"/>
          </p:cNvPicPr>
          <p:nvPr/>
        </p:nvPicPr>
        <p:blipFill>
          <a:blip r:embed="rId2"/>
          <a:stretch>
            <a:fillRect/>
          </a:stretch>
        </p:blipFill>
        <p:spPr>
          <a:xfrm>
            <a:off x="3788601" y="2437343"/>
            <a:ext cx="1352381" cy="371429"/>
          </a:xfrm>
          <a:prstGeom prst="rect">
            <a:avLst/>
          </a:prstGeom>
        </p:spPr>
      </p:pic>
      <p:pic>
        <p:nvPicPr>
          <p:cNvPr id="11" name="图片 10">
            <a:extLst>
              <a:ext uri="{FF2B5EF4-FFF2-40B4-BE49-F238E27FC236}">
                <a16:creationId xmlns:a16="http://schemas.microsoft.com/office/drawing/2014/main" id="{EAEDC00B-BAAF-329B-3C5F-6504085ABC50}"/>
              </a:ext>
            </a:extLst>
          </p:cNvPr>
          <p:cNvPicPr>
            <a:picLocks noChangeAspect="1"/>
          </p:cNvPicPr>
          <p:nvPr/>
        </p:nvPicPr>
        <p:blipFill>
          <a:blip r:embed="rId3"/>
          <a:stretch>
            <a:fillRect/>
          </a:stretch>
        </p:blipFill>
        <p:spPr>
          <a:xfrm>
            <a:off x="2369553" y="3002858"/>
            <a:ext cx="5542857" cy="628571"/>
          </a:xfrm>
          <a:prstGeom prst="rect">
            <a:avLst/>
          </a:prstGeom>
        </p:spPr>
      </p:pic>
      <p:sp>
        <p:nvSpPr>
          <p:cNvPr id="13" name="文本框 12">
            <a:extLst>
              <a:ext uri="{FF2B5EF4-FFF2-40B4-BE49-F238E27FC236}">
                <a16:creationId xmlns:a16="http://schemas.microsoft.com/office/drawing/2014/main" id="{1E65008D-5928-68ED-EC77-733416A18029}"/>
              </a:ext>
            </a:extLst>
          </p:cNvPr>
          <p:cNvSpPr txBox="1"/>
          <p:nvPr/>
        </p:nvSpPr>
        <p:spPr>
          <a:xfrm>
            <a:off x="1291196" y="3886607"/>
            <a:ext cx="68058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在此基础上，我们计算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中的原始关系与虚拟关系之间的</a:t>
            </a:r>
            <a:r>
              <a:rPr lang="zh-CN" altLang="en-US" b="0" i="0" dirty="0">
                <a:solidFill>
                  <a:srgbClr val="FF0000"/>
                </a:solidFill>
                <a:effectLst/>
                <a:latin typeface="微软雅黑" panose="020B0503020204020204" pitchFamily="34" charset="-122"/>
                <a:ea typeface="微软雅黑" panose="020B0503020204020204" pitchFamily="34" charset="-122"/>
              </a:rPr>
              <a:t>相似度</a:t>
            </a:r>
            <a:endParaRPr lang="zh-CN" altLang="en-US" dirty="0">
              <a:solidFill>
                <a:srgbClr val="FF0000"/>
              </a:solidFill>
            </a:endParaRPr>
          </a:p>
        </p:txBody>
      </p:sp>
      <p:pic>
        <p:nvPicPr>
          <p:cNvPr id="16" name="图片 15">
            <a:extLst>
              <a:ext uri="{FF2B5EF4-FFF2-40B4-BE49-F238E27FC236}">
                <a16:creationId xmlns:a16="http://schemas.microsoft.com/office/drawing/2014/main" id="{0A261D53-91DF-0CB5-7028-615C3E683F29}"/>
              </a:ext>
            </a:extLst>
          </p:cNvPr>
          <p:cNvPicPr>
            <a:picLocks noChangeAspect="1"/>
          </p:cNvPicPr>
          <p:nvPr/>
        </p:nvPicPr>
        <p:blipFill>
          <a:blip r:embed="rId4"/>
          <a:stretch>
            <a:fillRect/>
          </a:stretch>
        </p:blipFill>
        <p:spPr>
          <a:xfrm>
            <a:off x="1451281" y="4509196"/>
            <a:ext cx="6485714" cy="1095238"/>
          </a:xfrm>
          <a:prstGeom prst="rect">
            <a:avLst/>
          </a:prstGeom>
        </p:spPr>
      </p:pic>
    </p:spTree>
    <p:extLst>
      <p:ext uri="{BB962C8B-B14F-4D97-AF65-F5344CB8AC3E}">
        <p14:creationId xmlns:p14="http://schemas.microsoft.com/office/powerpoint/2010/main" val="77607757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680845" y="2667000"/>
            <a:ext cx="5782310" cy="1523365"/>
          </a:xfrm>
          <a:prstGeom prst="rect">
            <a:avLst/>
          </a:prstGeom>
        </p:spPr>
      </p:pic>
      <p:sp>
        <p:nvSpPr>
          <p:cNvPr id="3" name="文本框 2">
            <a:extLst>
              <a:ext uri="{FF2B5EF4-FFF2-40B4-BE49-F238E27FC236}">
                <a16:creationId xmlns:a16="http://schemas.microsoft.com/office/drawing/2014/main" id="{1C1ABEA0-06D2-CA88-6AB0-A0B9C00F96DE}"/>
              </a:ext>
            </a:extLst>
          </p:cNvPr>
          <p:cNvSpPr txBox="1"/>
          <p:nvPr/>
        </p:nvSpPr>
        <p:spPr>
          <a:xfrm>
            <a:off x="1291193" y="2068917"/>
            <a:ext cx="6347197" cy="369332"/>
          </a:xfrm>
          <a:prstGeom prst="rect">
            <a:avLst/>
          </a:prstGeom>
          <a:noFill/>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KG</a:t>
            </a:r>
            <a:r>
              <a:rPr lang="zh-CN" altLang="en-US" dirty="0">
                <a:solidFill>
                  <a:srgbClr val="000000"/>
                </a:solidFill>
                <a:latin typeface="微软雅黑" panose="020B0503020204020204" pitchFamily="34" charset="-122"/>
                <a:ea typeface="微软雅黑" panose="020B0503020204020204" pitchFamily="34" charset="-122"/>
              </a:rPr>
              <a:t>中的原始关系将被新构造的虚拟关系所取代，生成新</a:t>
            </a:r>
            <a:r>
              <a:rPr lang="en-US" altLang="zh-CN" dirty="0">
                <a:solidFill>
                  <a:srgbClr val="000000"/>
                </a:solidFill>
                <a:latin typeface="微软雅黑" panose="020B0503020204020204" pitchFamily="34" charset="-122"/>
                <a:ea typeface="微软雅黑" panose="020B0503020204020204" pitchFamily="34" charset="-122"/>
              </a:rPr>
              <a:t>KG</a:t>
            </a:r>
            <a:endParaRPr lang="zh-CN" altLang="en-US" dirty="0">
              <a:solidFill>
                <a:srgbClr val="FF0000"/>
              </a:solidFill>
            </a:endParaRPr>
          </a:p>
        </p:txBody>
      </p:sp>
      <p:sp>
        <p:nvSpPr>
          <p:cNvPr id="11" name="文本框 10">
            <a:extLst>
              <a:ext uri="{FF2B5EF4-FFF2-40B4-BE49-F238E27FC236}">
                <a16:creationId xmlns:a16="http://schemas.microsoft.com/office/drawing/2014/main" id="{E00BC7AB-81E0-6C26-676E-5BECF829EB98}"/>
              </a:ext>
            </a:extLst>
          </p:cNvPr>
          <p:cNvSpPr txBox="1"/>
          <p:nvPr/>
        </p:nvSpPr>
        <p:spPr>
          <a:xfrm>
            <a:off x="1291192" y="4419116"/>
            <a:ext cx="6347197"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基于产生的新</a:t>
            </a:r>
            <a:r>
              <a:rPr lang="en-US" altLang="zh-CN" dirty="0">
                <a:solidFill>
                  <a:srgbClr val="000000"/>
                </a:solidFill>
                <a:latin typeface="微软雅黑" panose="020B0503020204020204" pitchFamily="34" charset="-122"/>
                <a:ea typeface="微软雅黑" panose="020B0503020204020204" pitchFamily="34" charset="-122"/>
              </a:rPr>
              <a:t>KG</a:t>
            </a:r>
            <a:r>
              <a:rPr lang="zh-CN" altLang="en-US" dirty="0">
                <a:solidFill>
                  <a:srgbClr val="000000"/>
                </a:solidFill>
                <a:latin typeface="微软雅黑" panose="020B0503020204020204" pitchFamily="34" charset="-122"/>
                <a:ea typeface="微软雅黑" panose="020B0503020204020204" pitchFamily="34" charset="-122"/>
              </a:rPr>
              <a:t>，构造多个子</a:t>
            </a:r>
            <a:r>
              <a:rPr lang="en-US" altLang="zh-CN" dirty="0">
                <a:solidFill>
                  <a:srgbClr val="000000"/>
                </a:solidFill>
                <a:latin typeface="微软雅黑" panose="020B0503020204020204" pitchFamily="34" charset="-122"/>
                <a:ea typeface="微软雅黑" panose="020B0503020204020204" pitchFamily="34" charset="-122"/>
              </a:rPr>
              <a:t>KG</a:t>
            </a:r>
            <a:endParaRPr lang="zh-CN" altLang="en-US" dirty="0">
              <a:solidFill>
                <a:srgbClr val="FF0000"/>
              </a:solidFill>
            </a:endParaRPr>
          </a:p>
        </p:txBody>
      </p:sp>
      <p:pic>
        <p:nvPicPr>
          <p:cNvPr id="12" name="图片 11">
            <a:extLst>
              <a:ext uri="{FF2B5EF4-FFF2-40B4-BE49-F238E27FC236}">
                <a16:creationId xmlns:a16="http://schemas.microsoft.com/office/drawing/2014/main" id="{A64F7F41-F4D0-5BDA-6C96-35284EFD55FF}"/>
              </a:ext>
            </a:extLst>
          </p:cNvPr>
          <p:cNvPicPr>
            <a:picLocks noChangeAspect="1"/>
          </p:cNvPicPr>
          <p:nvPr/>
        </p:nvPicPr>
        <p:blipFill>
          <a:blip r:embed="rId3"/>
          <a:stretch>
            <a:fillRect/>
          </a:stretch>
        </p:blipFill>
        <p:spPr>
          <a:xfrm>
            <a:off x="2538639" y="5100023"/>
            <a:ext cx="4826000" cy="53340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D7C94888-46CD-126D-5376-AC3F324822A9}"/>
              </a:ext>
            </a:extLst>
          </p:cNvPr>
          <p:cNvPicPr>
            <a:picLocks noChangeAspect="1"/>
          </p:cNvPicPr>
          <p:nvPr/>
        </p:nvPicPr>
        <p:blipFill>
          <a:blip r:embed="rId2"/>
          <a:stretch>
            <a:fillRect/>
          </a:stretch>
        </p:blipFill>
        <p:spPr>
          <a:xfrm>
            <a:off x="2479505" y="1683758"/>
            <a:ext cx="4184990" cy="4635074"/>
          </a:xfrm>
          <a:prstGeom prst="rect">
            <a:avLst/>
          </a:prstGeom>
        </p:spPr>
      </p:pic>
    </p:spTree>
    <p:extLst>
      <p:ext uri="{BB962C8B-B14F-4D97-AF65-F5344CB8AC3E}">
        <p14:creationId xmlns:p14="http://schemas.microsoft.com/office/powerpoint/2010/main" val="330720388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9262418-35B6-4772-C139-BC753DEC19BF}"/>
              </a:ext>
            </a:extLst>
          </p:cNvPr>
          <p:cNvPicPr>
            <a:picLocks noChangeAspect="1"/>
          </p:cNvPicPr>
          <p:nvPr/>
        </p:nvPicPr>
        <p:blipFill>
          <a:blip r:embed="rId2"/>
          <a:stretch>
            <a:fillRect/>
          </a:stretch>
        </p:blipFill>
        <p:spPr>
          <a:xfrm>
            <a:off x="1827613" y="2088011"/>
            <a:ext cx="5274358" cy="2047771"/>
          </a:xfrm>
          <a:prstGeom prst="rect">
            <a:avLst/>
          </a:prstGeom>
        </p:spPr>
      </p:pic>
      <p:sp>
        <p:nvSpPr>
          <p:cNvPr id="11" name="文本框 10">
            <a:extLst>
              <a:ext uri="{FF2B5EF4-FFF2-40B4-BE49-F238E27FC236}">
                <a16:creationId xmlns:a16="http://schemas.microsoft.com/office/drawing/2014/main" id="{649BECA8-2EB3-BD9F-F976-14C384F0F01C}"/>
              </a:ext>
            </a:extLst>
          </p:cNvPr>
          <p:cNvSpPr txBox="1"/>
          <p:nvPr/>
        </p:nvSpPr>
        <p:spPr>
          <a:xfrm>
            <a:off x="1925557" y="4211708"/>
            <a:ext cx="5068025"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局部加权平滑 </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机制，将来自直接邻居的局部信息编码到节点嵌入中。基本思想是迭代更新更接近其在嵌入空间中相似的直接邻居的节点的向量，并优化项目嵌入以使它们最有利于推荐</a:t>
            </a:r>
            <a:endParaRPr lang="zh-CN" altLang="en-US" dirty="0"/>
          </a:p>
        </p:txBody>
      </p:sp>
    </p:spTree>
    <p:extLst>
      <p:ext uri="{BB962C8B-B14F-4D97-AF65-F5344CB8AC3E}">
        <p14:creationId xmlns:p14="http://schemas.microsoft.com/office/powerpoint/2010/main" val="327490165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2308324"/>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对于</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𝐺</m:t>
                        </m:r>
                      </m:e>
                      <m:sub>
                        <m:r>
                          <m:rPr>
                            <m:sty m:val="p"/>
                          </m:rPr>
                          <a:rPr lang="en-US" altLang="zh-CN" i="1">
                            <a:solidFill>
                              <a:srgbClr val="000000"/>
                            </a:solidFill>
                            <a:latin typeface="Cambria Math" panose="02040503050406030204" pitchFamily="18" charset="0"/>
                            <a:ea typeface="微软雅黑" panose="020B0503020204020204" pitchFamily="34" charset="-122"/>
                          </a:rPr>
                          <m:t>k</m:t>
                        </m:r>
                      </m:sub>
                    </m:sSub>
                  </m:oMath>
                </a14:m>
                <a:r>
                  <a:rPr lang="zh-CN" altLang="en-US" b="0" i="0" dirty="0">
                    <a:solidFill>
                      <a:srgbClr val="000000"/>
                    </a:solidFill>
                    <a:effectLst/>
                    <a:latin typeface="微软雅黑" panose="020B0503020204020204" pitchFamily="34" charset="-122"/>
                    <a:ea typeface="微软雅黑" panose="020B0503020204020204" pitchFamily="34" charset="-122"/>
                  </a:rPr>
                  <a:t>中的实体</a:t>
                </a:r>
                <a14:m>
                  <m:oMath xmlns:m="http://schemas.openxmlformats.org/officeDocument/2006/math">
                    <m:r>
                      <a:rPr lang="en-US" altLang="zh-CN" b="0" i="1" smtClean="0">
                        <a:solidFill>
                          <a:srgbClr val="000000"/>
                        </a:solidFill>
                        <a:effectLst/>
                        <a:latin typeface="Cambria Math" panose="02040503050406030204" pitchFamily="18" charset="0"/>
                        <a:ea typeface="微软雅黑" panose="020B0503020204020204" pitchFamily="34" charset="-122"/>
                      </a:rPr>
                      <m:t>h</m:t>
                    </m:r>
                  </m:oMath>
                </a14:m>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邻居集合：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在传播过程中加权平滑邻居节点的嵌入：</a:t>
                </a:r>
                <a:endParaRPr lang="zh-CN" altLang="en-US" dirty="0"/>
              </a:p>
              <a:p>
                <a:endParaRPr lang="zh-CN" altLang="en-US" dirty="0"/>
              </a:p>
            </p:txBody>
          </p:sp>
        </mc:Choice>
        <mc:Fallback>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2308324"/>
              </a:xfrm>
              <a:prstGeom prst="rect">
                <a:avLst/>
              </a:prstGeom>
              <a:blipFill>
                <a:blip r:embed="rId2"/>
                <a:stretch>
                  <a:fillRect l="-962" t="-131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F7C1BD3-C6BF-A7CF-DDBB-DDB4D2F27080}"/>
              </a:ext>
            </a:extLst>
          </p:cNvPr>
          <p:cNvPicPr>
            <a:picLocks noChangeAspect="1"/>
          </p:cNvPicPr>
          <p:nvPr/>
        </p:nvPicPr>
        <p:blipFill>
          <a:blip r:embed="rId3"/>
          <a:stretch>
            <a:fillRect/>
          </a:stretch>
        </p:blipFill>
        <p:spPr>
          <a:xfrm>
            <a:off x="3147158" y="2738642"/>
            <a:ext cx="3152381" cy="390476"/>
          </a:xfrm>
          <a:prstGeom prst="rect">
            <a:avLst/>
          </a:prstGeom>
        </p:spPr>
      </p:pic>
      <p:pic>
        <p:nvPicPr>
          <p:cNvPr id="13" name="图片 12">
            <a:extLst>
              <a:ext uri="{FF2B5EF4-FFF2-40B4-BE49-F238E27FC236}">
                <a16:creationId xmlns:a16="http://schemas.microsoft.com/office/drawing/2014/main" id="{B8B138BD-3F48-BB51-7308-DAB0FBF99F06}"/>
              </a:ext>
            </a:extLst>
          </p:cNvPr>
          <p:cNvPicPr>
            <a:picLocks noChangeAspect="1"/>
          </p:cNvPicPr>
          <p:nvPr/>
        </p:nvPicPr>
        <p:blipFill>
          <a:blip r:embed="rId4"/>
          <a:stretch>
            <a:fillRect/>
          </a:stretch>
        </p:blipFill>
        <p:spPr>
          <a:xfrm>
            <a:off x="2357071" y="4064777"/>
            <a:ext cx="4732554" cy="857680"/>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0AB6B34B-429D-EC4B-6234-F3092B05EA95}"/>
                  </a:ext>
                </a:extLst>
              </p:cNvPr>
              <p:cNvSpPr txBox="1"/>
              <p:nvPr/>
            </p:nvSpPr>
            <p:spPr>
              <a:xfrm>
                <a:off x="1673284" y="5032567"/>
                <a:ext cx="4572000" cy="369332"/>
              </a:xfrm>
              <a:prstGeom prst="rect">
                <a:avLst/>
              </a:prstGeom>
              <a:noFill/>
            </p:spPr>
            <p:txBody>
              <a:bodyPr wrap="square">
                <a:spAutoFit/>
              </a:bodyPr>
              <a:lstStyle/>
              <a:p>
                <a14:m>
                  <m:oMath xmlns:m="http://schemas.openxmlformats.org/officeDocument/2006/math">
                    <m:r>
                      <a:rPr lang="zh-CN" altLang="en-US" b="0" i="1" dirty="0" smtClean="0">
                        <a:solidFill>
                          <a:srgbClr val="000000"/>
                        </a:solidFill>
                        <a:effectLst/>
                        <a:latin typeface="Cambria Math" panose="02040503050406030204" pitchFamily="18" charset="0"/>
                        <a:ea typeface="微软雅黑" panose="020B0503020204020204" pitchFamily="34" charset="-122"/>
                      </a:rPr>
                      <m:t>𝜋</m:t>
                    </m:r>
                    <m:r>
                      <a:rPr lang="zh-CN" altLang="en-US" b="0" i="1" dirty="0" smtClean="0">
                        <a:solidFill>
                          <a:srgbClr val="000000"/>
                        </a:solidFill>
                        <a:effectLst/>
                        <a:latin typeface="Cambria Math" panose="02040503050406030204" pitchFamily="18" charset="0"/>
                        <a:ea typeface="微软雅黑" panose="020B0503020204020204" pitchFamily="34" charset="-122"/>
                      </a:rPr>
                      <m:t> (</m:t>
                    </m:r>
                    <m:r>
                      <a:rPr lang="en-US" altLang="zh-CN" b="0" i="1" dirty="0" smtClean="0">
                        <a:solidFill>
                          <a:srgbClr val="000000"/>
                        </a:solidFill>
                        <a:effectLst/>
                        <a:latin typeface="Cambria Math" panose="02040503050406030204" pitchFamily="18" charset="0"/>
                        <a:ea typeface="微软雅黑" panose="020B0503020204020204" pitchFamily="34" charset="-122"/>
                      </a:rPr>
                      <m:t>h</m:t>
                    </m:r>
                    <m:r>
                      <a:rPr lang="en-US" altLang="zh-CN" b="0" i="1" dirty="0" smtClean="0">
                        <a:solidFill>
                          <a:srgbClr val="000000"/>
                        </a:solidFill>
                        <a:effectLst/>
                        <a:latin typeface="Cambria Math" panose="02040503050406030204" pitchFamily="18" charset="0"/>
                        <a:ea typeface="微软雅黑" panose="020B0503020204020204" pitchFamily="34" charset="-122"/>
                      </a:rPr>
                      <m:t>, </m:t>
                    </m:r>
                    <m:r>
                      <a:rPr lang="zh-CN" altLang="en-US" b="0" i="1" dirty="0">
                        <a:solidFill>
                          <a:srgbClr val="000000"/>
                        </a:solidFill>
                        <a:effectLst/>
                        <a:latin typeface="Cambria Math" panose="02040503050406030204" pitchFamily="18" charset="0"/>
                        <a:ea typeface="微软雅黑" panose="020B0503020204020204" pitchFamily="34" charset="-122"/>
                      </a:rPr>
                      <m:t>𝑡</m:t>
                    </m:r>
                    <m:r>
                      <a:rPr lang="en-US" altLang="zh-CN" b="0" i="1" dirty="0">
                        <a:solidFill>
                          <a:srgbClr val="000000"/>
                        </a:solidFill>
                        <a:effectLst/>
                        <a:latin typeface="Cambria Math" panose="02040503050406030204" pitchFamily="18" charset="0"/>
                        <a:ea typeface="微软雅黑" panose="020B0503020204020204" pitchFamily="34" charset="-122"/>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是𝑡在局部信息传播中的权重</a:t>
                </a:r>
                <a:endParaRPr lang="zh-CN" altLang="en-US" dirty="0"/>
              </a:p>
            </p:txBody>
          </p:sp>
        </mc:Choice>
        <mc:Fallback>
          <p:sp>
            <p:nvSpPr>
              <p:cNvPr id="18" name="文本框 17">
                <a:extLst>
                  <a:ext uri="{FF2B5EF4-FFF2-40B4-BE49-F238E27FC236}">
                    <a16:creationId xmlns:a16="http://schemas.microsoft.com/office/drawing/2014/main" id="{0AB6B34B-429D-EC4B-6234-F3092B05EA95}"/>
                  </a:ext>
                </a:extLst>
              </p:cNvPr>
              <p:cNvSpPr txBox="1">
                <a:spLocks noRot="1" noChangeAspect="1" noMove="1" noResize="1" noEditPoints="1" noAdjustHandles="1" noChangeArrowheads="1" noChangeShapeType="1" noTextEdit="1"/>
              </p:cNvSpPr>
              <p:nvPr/>
            </p:nvSpPr>
            <p:spPr>
              <a:xfrm>
                <a:off x="1673284" y="5032567"/>
                <a:ext cx="4572000" cy="369332"/>
              </a:xfrm>
              <a:prstGeom prst="rect">
                <a:avLst/>
              </a:prstGeom>
              <a:blipFill>
                <a:blip r:embed="rId5"/>
                <a:stretch>
                  <a:fillRect t="-13333" b="-25000"/>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F90260C6-42F0-A741-9F94-DF248E4F4274}"/>
              </a:ext>
            </a:extLst>
          </p:cNvPr>
          <p:cNvPicPr>
            <a:picLocks noChangeAspect="1"/>
          </p:cNvPicPr>
          <p:nvPr/>
        </p:nvPicPr>
        <p:blipFill>
          <a:blip r:embed="rId6"/>
          <a:stretch>
            <a:fillRect/>
          </a:stretch>
        </p:blipFill>
        <p:spPr>
          <a:xfrm>
            <a:off x="2517625" y="5525408"/>
            <a:ext cx="4572000" cy="507091"/>
          </a:xfrm>
          <a:prstGeom prst="rect">
            <a:avLst/>
          </a:prstGeom>
        </p:spPr>
      </p:pic>
    </p:spTree>
    <p:extLst>
      <p:ext uri="{BB962C8B-B14F-4D97-AF65-F5344CB8AC3E}">
        <p14:creationId xmlns:p14="http://schemas.microsoft.com/office/powerpoint/2010/main" val="417243426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754437"/>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聚合实体表示 </a:t>
                </a:r>
                <a14:m>
                  <m:oMath xmlns:m="http://schemas.openxmlformats.org/officeDocument/2006/math">
                    <m:sSub>
                      <m:sSubPr>
                        <m:ctrlPr>
                          <a:rPr lang="en-US" altLang="zh-CN" b="0" i="1" dirty="0" smtClean="0">
                            <a:solidFill>
                              <a:srgbClr val="000000"/>
                            </a:solidFill>
                            <a:effectLst/>
                            <a:latin typeface="Cambria Math" panose="02040503050406030204" pitchFamily="18" charset="0"/>
                            <a:ea typeface="微软雅黑" panose="020B0503020204020204" pitchFamily="34" charset="-122"/>
                          </a:rPr>
                        </m:ctrlPr>
                      </m:sSubPr>
                      <m:e>
                        <m:r>
                          <a:rPr lang="en-US" altLang="zh-CN" b="0" i="1" dirty="0" smtClean="0">
                            <a:solidFill>
                              <a:srgbClr val="000000"/>
                            </a:solidFill>
                            <a:effectLst/>
                            <a:latin typeface="Cambria Math" panose="02040503050406030204" pitchFamily="18" charset="0"/>
                            <a:ea typeface="微软雅黑" panose="020B0503020204020204" pitchFamily="34" charset="-122"/>
                          </a:rPr>
                          <m:t>𝑒</m:t>
                        </m:r>
                      </m:e>
                      <m:sub>
                        <m:r>
                          <a:rPr lang="en-US" altLang="zh-CN" b="0" i="1" dirty="0" smtClean="0">
                            <a:solidFill>
                              <a:srgbClr val="000000"/>
                            </a:solidFill>
                            <a:effectLst/>
                            <a:latin typeface="Cambria Math" panose="02040503050406030204" pitchFamily="18" charset="0"/>
                            <a:ea typeface="微软雅黑" panose="020B0503020204020204" pitchFamily="34" charset="-122"/>
                          </a:rPr>
                          <m:t>h</m:t>
                        </m:r>
                      </m:sub>
                    </m:sSub>
                    <m:r>
                      <a:rPr lang="en-US" altLang="zh-CN" b="0" i="1" dirty="0" smtClean="0">
                        <a:solidFill>
                          <a:srgbClr val="000000"/>
                        </a:solidFill>
                        <a:effectLst/>
                        <a:latin typeface="Cambria Math" panose="02040503050406030204" pitchFamily="18" charset="0"/>
                        <a:ea typeface="微软雅黑" panose="020B0503020204020204" pitchFamily="34" charset="-122"/>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和局部信息表示 </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𝑒</m:t>
                        </m:r>
                      </m:e>
                      <m:sub>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𝑁</m:t>
                            </m:r>
                          </m:e>
                          <m:sub>
                            <m:r>
                              <a:rPr lang="en-US" altLang="zh-CN" b="0" i="1" smtClean="0">
                                <a:solidFill>
                                  <a:srgbClr val="000000"/>
                                </a:solidFill>
                                <a:effectLst/>
                                <a:latin typeface="Cambria Math" panose="02040503050406030204" pitchFamily="18" charset="0"/>
                                <a:ea typeface="微软雅黑" panose="020B0503020204020204" pitchFamily="34" charset="-122"/>
                              </a:rPr>
                              <m:t>𝑘</m:t>
                            </m:r>
                          </m:sub>
                        </m:sSub>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sub>
                    </m:sSub>
                  </m:oMath>
                </a14:m>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以获得临时表示</a:t>
                </a:r>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𝑢</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endParaRPr lang="zh-CN" altLang="en-US" dirty="0"/>
              </a:p>
            </p:txBody>
          </p:sp>
        </mc:Choice>
        <mc:Fallback>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754437"/>
              </a:xfrm>
              <a:prstGeom prst="rect">
                <a:avLst/>
              </a:prstGeom>
              <a:blipFill>
                <a:blip r:embed="rId2"/>
                <a:stretch>
                  <a:fillRect l="-962" t="-4032" b="-806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C9AB7BFC-6CBD-10DB-AEE4-CF75C5E04A3E}"/>
              </a:ext>
            </a:extLst>
          </p:cNvPr>
          <p:cNvPicPr>
            <a:picLocks noChangeAspect="1"/>
          </p:cNvPicPr>
          <p:nvPr/>
        </p:nvPicPr>
        <p:blipFill>
          <a:blip r:embed="rId3"/>
          <a:stretch>
            <a:fillRect/>
          </a:stretch>
        </p:blipFill>
        <p:spPr>
          <a:xfrm>
            <a:off x="1729143" y="2800428"/>
            <a:ext cx="5685714" cy="1257143"/>
          </a:xfrm>
          <a:prstGeom prst="rect">
            <a:avLst/>
          </a:prstGeom>
        </p:spPr>
      </p:pic>
      <p:pic>
        <p:nvPicPr>
          <p:cNvPr id="24" name="图片 23">
            <a:extLst>
              <a:ext uri="{FF2B5EF4-FFF2-40B4-BE49-F238E27FC236}">
                <a16:creationId xmlns:a16="http://schemas.microsoft.com/office/drawing/2014/main" id="{DB554A2D-0720-F6E3-6085-CF3AC0A37B73}"/>
              </a:ext>
            </a:extLst>
          </p:cNvPr>
          <p:cNvPicPr>
            <a:picLocks noChangeAspect="1"/>
          </p:cNvPicPr>
          <p:nvPr/>
        </p:nvPicPr>
        <p:blipFill>
          <a:blip r:embed="rId4"/>
          <a:stretch>
            <a:fillRect/>
          </a:stretch>
        </p:blipFill>
        <p:spPr>
          <a:xfrm>
            <a:off x="1729143" y="4676609"/>
            <a:ext cx="5695238" cy="885714"/>
          </a:xfrm>
          <a:prstGeom prst="rect">
            <a:avLst/>
          </a:prstGeom>
        </p:spPr>
      </p:pic>
      <p:sp>
        <p:nvSpPr>
          <p:cNvPr id="25" name="文本框 24">
            <a:extLst>
              <a:ext uri="{FF2B5EF4-FFF2-40B4-BE49-F238E27FC236}">
                <a16:creationId xmlns:a16="http://schemas.microsoft.com/office/drawing/2014/main" id="{C1BA6B2E-B53A-B07B-42AA-0E0BBDD62A69}"/>
              </a:ext>
            </a:extLst>
          </p:cNvPr>
          <p:cNvSpPr txBox="1"/>
          <p:nvPr/>
        </p:nvSpPr>
        <p:spPr>
          <a:xfrm>
            <a:off x="1673283" y="4208619"/>
            <a:ext cx="5068025"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平滑处理</a:t>
            </a:r>
            <a:endParaRPr lang="zh-CN" altLang="en-US" dirty="0"/>
          </a:p>
        </p:txBody>
      </p:sp>
    </p:spTree>
    <p:extLst>
      <p:ext uri="{BB962C8B-B14F-4D97-AF65-F5344CB8AC3E}">
        <p14:creationId xmlns:p14="http://schemas.microsoft.com/office/powerpoint/2010/main" val="42991996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49BECA8-2EB3-BD9F-F976-14C384F0F01C}"/>
                  </a:ext>
                </a:extLst>
              </p:cNvPr>
              <p:cNvSpPr txBox="1"/>
              <p:nvPr/>
            </p:nvSpPr>
            <p:spPr>
              <a:xfrm>
                <a:off x="1673284" y="1903861"/>
                <a:ext cx="5068025" cy="741100"/>
              </a:xfrm>
              <a:prstGeom prst="rect">
                <a:avLst/>
              </a:prstGeom>
              <a:noFill/>
            </p:spPr>
            <p:txBody>
              <a:bodyPr wrap="square">
                <a:spAutoFit/>
              </a:bodyPr>
              <a:lstStyle/>
              <a:p>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𝑢</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𝑘</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r>
                  <a:rPr lang="zh-CN" altLang="en-US" dirty="0"/>
                  <a:t>表示实体</a:t>
                </a:r>
                <a14:m>
                  <m:oMath xmlns:m="http://schemas.openxmlformats.org/officeDocument/2006/math">
                    <m:r>
                      <a:rPr lang="en-US" altLang="zh-CN" b="0" i="1" smtClean="0">
                        <a:latin typeface="Cambria Math" panose="02040503050406030204" pitchFamily="18" charset="0"/>
                      </a:rPr>
                      <m:t>h</m:t>
                    </m:r>
                  </m:oMath>
                </a14:m>
                <a:r>
                  <a:rPr lang="zh-CN" altLang="en-US" dirty="0"/>
                  <a:t>的</a:t>
                </a:r>
                <a:r>
                  <a:rPr lang="en-US" altLang="zh-CN" dirty="0"/>
                  <a:t>ID embedding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h</m:t>
                        </m:r>
                      </m:sub>
                    </m:sSub>
                  </m:oMath>
                </a14:m>
                <a:r>
                  <a:rPr lang="zh-CN" altLang="en-US" dirty="0"/>
                  <a:t>和在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oMath>
                </a14:m>
                <a:r>
                  <a:rPr lang="zh-CN" altLang="en-US" dirty="0"/>
                  <a:t>虚拟关系下的邻居</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oMath>
                </a14:m>
                <a:r>
                  <a:rPr lang="zh-CN" altLang="en-US" dirty="0"/>
                  <a:t>的聚合过程</a:t>
                </a:r>
              </a:p>
            </p:txBody>
          </p:sp>
        </mc:Choice>
        <mc:Fallback>
          <p:sp>
            <p:nvSpPr>
              <p:cNvPr id="11" name="文本框 10">
                <a:extLst>
                  <a:ext uri="{FF2B5EF4-FFF2-40B4-BE49-F238E27FC236}">
                    <a16:creationId xmlns:a16="http://schemas.microsoft.com/office/drawing/2014/main" id="{649BECA8-2EB3-BD9F-F976-14C384F0F01C}"/>
                  </a:ext>
                </a:extLst>
              </p:cNvPr>
              <p:cNvSpPr txBox="1">
                <a:spLocks noRot="1" noChangeAspect="1" noMove="1" noResize="1" noEditPoints="1" noAdjustHandles="1" noChangeArrowheads="1" noChangeShapeType="1" noTextEdit="1"/>
              </p:cNvSpPr>
              <p:nvPr/>
            </p:nvSpPr>
            <p:spPr>
              <a:xfrm>
                <a:off x="1673284" y="1903861"/>
                <a:ext cx="5068025" cy="741100"/>
              </a:xfrm>
              <a:prstGeom prst="rect">
                <a:avLst/>
              </a:prstGeom>
              <a:blipFill>
                <a:blip r:embed="rId2"/>
                <a:stretch>
                  <a:fillRect l="-962" r="-721" b="-1147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5DBBE85-461E-D906-1F44-5FB2C47E31DF}"/>
              </a:ext>
            </a:extLst>
          </p:cNvPr>
          <p:cNvPicPr>
            <a:picLocks noChangeAspect="1"/>
          </p:cNvPicPr>
          <p:nvPr/>
        </p:nvPicPr>
        <p:blipFill>
          <a:blip r:embed="rId3"/>
          <a:stretch>
            <a:fillRect/>
          </a:stretch>
        </p:blipFill>
        <p:spPr>
          <a:xfrm>
            <a:off x="2098276" y="2877772"/>
            <a:ext cx="5540115" cy="615568"/>
          </a:xfrm>
          <a:prstGeom prst="rect">
            <a:avLst/>
          </a:prstGeom>
        </p:spPr>
      </p:pic>
      <p:sp>
        <p:nvSpPr>
          <p:cNvPr id="12" name="文本框 11">
            <a:extLst>
              <a:ext uri="{FF2B5EF4-FFF2-40B4-BE49-F238E27FC236}">
                <a16:creationId xmlns:a16="http://schemas.microsoft.com/office/drawing/2014/main" id="{09DC4AAB-D981-43EF-4AF2-7A567E490883}"/>
              </a:ext>
            </a:extLst>
          </p:cNvPr>
          <p:cNvSpPr txBox="1"/>
          <p:nvPr/>
        </p:nvSpPr>
        <p:spPr>
          <a:xfrm>
            <a:off x="1756279" y="3731962"/>
            <a:ext cx="498503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为了进一步修改节点的表示，使嵌入空间中的距离更好地反映相似性，我们通过重复上述加权传播步骤</a:t>
            </a:r>
            <a:endParaRPr lang="zh-CN" altLang="en-US" dirty="0"/>
          </a:p>
        </p:txBody>
      </p:sp>
      <p:pic>
        <p:nvPicPr>
          <p:cNvPr id="15" name="图片 14">
            <a:extLst>
              <a:ext uri="{FF2B5EF4-FFF2-40B4-BE49-F238E27FC236}">
                <a16:creationId xmlns:a16="http://schemas.microsoft.com/office/drawing/2014/main" id="{34794C89-1D61-42F3-AC7B-A4BCD74BF8D4}"/>
              </a:ext>
            </a:extLst>
          </p:cNvPr>
          <p:cNvPicPr>
            <a:picLocks noChangeAspect="1"/>
          </p:cNvPicPr>
          <p:nvPr/>
        </p:nvPicPr>
        <p:blipFill>
          <a:blip r:embed="rId4"/>
          <a:stretch>
            <a:fillRect/>
          </a:stretch>
        </p:blipFill>
        <p:spPr>
          <a:xfrm>
            <a:off x="2258375" y="4893914"/>
            <a:ext cx="5380016" cy="659276"/>
          </a:xfrm>
          <a:prstGeom prst="rect">
            <a:avLst/>
          </a:prstGeom>
        </p:spPr>
      </p:pic>
    </p:spTree>
    <p:extLst>
      <p:ext uri="{BB962C8B-B14F-4D97-AF65-F5344CB8AC3E}">
        <p14:creationId xmlns:p14="http://schemas.microsoft.com/office/powerpoint/2010/main" val="354817700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Local Weighted Smoothing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4CCB828-A7A0-E93C-6824-533E261F6D68}"/>
              </a:ext>
            </a:extLst>
          </p:cNvPr>
          <p:cNvPicPr>
            <a:picLocks noChangeAspect="1"/>
          </p:cNvPicPr>
          <p:nvPr/>
        </p:nvPicPr>
        <p:blipFill>
          <a:blip r:embed="rId2"/>
          <a:stretch>
            <a:fillRect/>
          </a:stretch>
        </p:blipFill>
        <p:spPr>
          <a:xfrm>
            <a:off x="3249653" y="2144974"/>
            <a:ext cx="1923810" cy="676190"/>
          </a:xfrm>
          <a:prstGeom prst="rect">
            <a:avLst/>
          </a:prstGeom>
        </p:spPr>
      </p:pic>
      <p:pic>
        <p:nvPicPr>
          <p:cNvPr id="16" name="图片 15">
            <a:extLst>
              <a:ext uri="{FF2B5EF4-FFF2-40B4-BE49-F238E27FC236}">
                <a16:creationId xmlns:a16="http://schemas.microsoft.com/office/drawing/2014/main" id="{8F38FD4D-AFD9-D089-CCA9-A216196B8D15}"/>
              </a:ext>
            </a:extLst>
          </p:cNvPr>
          <p:cNvPicPr>
            <a:picLocks noChangeAspect="1"/>
          </p:cNvPicPr>
          <p:nvPr/>
        </p:nvPicPr>
        <p:blipFill>
          <a:blip r:embed="rId3"/>
          <a:stretch>
            <a:fillRect/>
          </a:stretch>
        </p:blipFill>
        <p:spPr>
          <a:xfrm>
            <a:off x="1214002" y="3062277"/>
            <a:ext cx="6209524" cy="676190"/>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22F7BF5B-3D39-E96F-6E86-F2489A5DF061}"/>
                  </a:ext>
                </a:extLst>
              </p:cNvPr>
              <p:cNvSpPr txBox="1"/>
              <p:nvPr/>
            </p:nvSpPr>
            <p:spPr>
              <a:xfrm>
                <a:off x="1990149" y="4044490"/>
                <a:ext cx="5163701" cy="741100"/>
              </a:xfrm>
              <a:prstGeom prst="rect">
                <a:avLst/>
              </a:prstGeom>
              <a:noFill/>
            </p:spPr>
            <p:txBody>
              <a:bodyPr wrap="square">
                <a:spAutoFit/>
              </a:bodyPr>
              <a:lstStyle/>
              <a:p>
                <a14:m>
                  <m:oMath xmlns:m="http://schemas.openxmlformats.org/officeDocument/2006/math">
                    <m:sSubSup>
                      <m:sSub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bSupPr>
                      <m:e>
                        <m:r>
                          <a:rPr lang="en-US" altLang="zh-CN" b="0" i="1" smtClean="0">
                            <a:solidFill>
                              <a:srgbClr val="000000"/>
                            </a:solidFill>
                            <a:effectLst/>
                            <a:latin typeface="Cambria Math" panose="02040503050406030204" pitchFamily="18" charset="0"/>
                            <a:ea typeface="微软雅黑" panose="020B0503020204020204" pitchFamily="34" charset="-122"/>
                          </a:rPr>
                          <m:t>𝑒</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𝑘</m:t>
                        </m:r>
                      </m:sub>
                      <m:sup>
                        <m:r>
                          <a:rPr lang="en-US" altLang="zh-CN" b="0" i="1" smtClean="0">
                            <a:solidFill>
                              <a:srgbClr val="000000"/>
                            </a:solidFill>
                            <a:effectLst/>
                            <a:latin typeface="Cambria Math" panose="02040503050406030204" pitchFamily="18" charset="0"/>
                            <a:ea typeface="微软雅黑" panose="020B0503020204020204" pitchFamily="34" charset="-122"/>
                          </a:rPr>
                          <m:t>(1)</m:t>
                        </m:r>
                      </m:sup>
                    </m:sSubSup>
                  </m:oMath>
                </a14:m>
                <a:r>
                  <a:rPr lang="zh-CN" altLang="en-US" dirty="0"/>
                  <a:t>是 </a:t>
                </a:r>
                <a:r>
                  <a:rPr lang="en-US" altLang="zh-CN" dirty="0"/>
                  <a:t>VKRG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𝑘</m:t>
                        </m:r>
                      </m:sub>
                    </m:sSub>
                  </m:oMath>
                </a14:m>
                <a:r>
                  <a:rPr lang="zh-CN" altLang="en-US" dirty="0"/>
                  <a:t>中实体 </a:t>
                </a:r>
                <a:r>
                  <a:rPr lang="en-US" altLang="zh-CN" dirty="0"/>
                  <a:t>ℎ </a:t>
                </a:r>
                <a:r>
                  <a:rPr lang="zh-CN" altLang="en-US" dirty="0"/>
                  <a:t>的更新表示，即在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oMath>
                </a14:m>
                <a:r>
                  <a:rPr lang="zh-CN" altLang="en-US" dirty="0"/>
                  <a:t>虚拟关系下聚合了邻居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𝑡</m:t>
                        </m:r>
                      </m:sub>
                    </m:sSub>
                  </m:oMath>
                </a14:m>
                <a:r>
                  <a:rPr lang="zh-CN" altLang="en-US" dirty="0"/>
                  <a:t>的新的实体</a:t>
                </a:r>
              </a:p>
            </p:txBody>
          </p:sp>
        </mc:Choice>
        <mc:Fallback>
          <p:sp>
            <p:nvSpPr>
              <p:cNvPr id="17" name="文本框 16">
                <a:extLst>
                  <a:ext uri="{FF2B5EF4-FFF2-40B4-BE49-F238E27FC236}">
                    <a16:creationId xmlns:a16="http://schemas.microsoft.com/office/drawing/2014/main" id="{22F7BF5B-3D39-E96F-6E86-F2489A5DF061}"/>
                  </a:ext>
                </a:extLst>
              </p:cNvPr>
              <p:cNvSpPr txBox="1">
                <a:spLocks noRot="1" noChangeAspect="1" noMove="1" noResize="1" noEditPoints="1" noAdjustHandles="1" noChangeArrowheads="1" noChangeShapeType="1" noTextEdit="1"/>
              </p:cNvSpPr>
              <p:nvPr/>
            </p:nvSpPr>
            <p:spPr>
              <a:xfrm>
                <a:off x="1990149" y="4044490"/>
                <a:ext cx="5163701" cy="741100"/>
              </a:xfrm>
              <a:prstGeom prst="rect">
                <a:avLst/>
              </a:prstGeom>
              <a:blipFill>
                <a:blip r:embed="rId4"/>
                <a:stretch>
                  <a:fillRect l="-943" r="-118"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6500183"/>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Representation Learning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E4A469-7418-2AC1-B10E-4B7ABFC4DC88}"/>
              </a:ext>
            </a:extLst>
          </p:cNvPr>
          <p:cNvSpPr txBox="1"/>
          <p:nvPr/>
        </p:nvSpPr>
        <p:spPr>
          <a:xfrm>
            <a:off x="1081514" y="2088011"/>
            <a:ext cx="4572000" cy="369332"/>
          </a:xfrm>
          <a:prstGeom prst="rect">
            <a:avLst/>
          </a:prstGeom>
          <a:noFill/>
        </p:spPr>
        <p:txBody>
          <a:bodyPr wrap="square">
            <a:spAutoFit/>
          </a:bodyPr>
          <a:lstStyle/>
          <a:p>
            <a:r>
              <a:rPr lang="zh-CN" altLang="en-US" dirty="0">
                <a:solidFill>
                  <a:srgbClr val="FF0000"/>
                </a:solidFill>
              </a:rPr>
              <a:t>Item</a:t>
            </a:r>
            <a:r>
              <a:rPr lang="zh-CN" altLang="en-US" dirty="0"/>
              <a:t> Representation Learning</a:t>
            </a:r>
          </a:p>
        </p:txBody>
      </p:sp>
      <p:pic>
        <p:nvPicPr>
          <p:cNvPr id="12" name="图片 11">
            <a:extLst>
              <a:ext uri="{FF2B5EF4-FFF2-40B4-BE49-F238E27FC236}">
                <a16:creationId xmlns:a16="http://schemas.microsoft.com/office/drawing/2014/main" id="{208D825D-9BD2-E6F4-E740-F9BDE898AA63}"/>
              </a:ext>
            </a:extLst>
          </p:cNvPr>
          <p:cNvPicPr>
            <a:picLocks noChangeAspect="1"/>
          </p:cNvPicPr>
          <p:nvPr/>
        </p:nvPicPr>
        <p:blipFill>
          <a:blip r:embed="rId2"/>
          <a:stretch>
            <a:fillRect/>
          </a:stretch>
        </p:blipFill>
        <p:spPr>
          <a:xfrm>
            <a:off x="2020920" y="2602830"/>
            <a:ext cx="5102160" cy="1235337"/>
          </a:xfrm>
          <a:prstGeom prst="rect">
            <a:avLst/>
          </a:prstGeom>
        </p:spPr>
      </p:pic>
      <p:sp>
        <p:nvSpPr>
          <p:cNvPr id="15" name="文本框 14">
            <a:extLst>
              <a:ext uri="{FF2B5EF4-FFF2-40B4-BE49-F238E27FC236}">
                <a16:creationId xmlns:a16="http://schemas.microsoft.com/office/drawing/2014/main" id="{716BD36B-BA70-65CD-7400-7A232BBA4363}"/>
              </a:ext>
            </a:extLst>
          </p:cNvPr>
          <p:cNvSpPr txBox="1"/>
          <p:nvPr/>
        </p:nvSpPr>
        <p:spPr>
          <a:xfrm>
            <a:off x="1335337" y="4168838"/>
            <a:ext cx="6629402"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为了合并来自高阶邻居的信息，进一步堆叠更多的 </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聚合层</a:t>
            </a:r>
            <a:endParaRPr lang="zh-CN" altLang="en-US" dirty="0"/>
          </a:p>
        </p:txBody>
      </p:sp>
      <p:pic>
        <p:nvPicPr>
          <p:cNvPr id="19" name="图片 18">
            <a:extLst>
              <a:ext uri="{FF2B5EF4-FFF2-40B4-BE49-F238E27FC236}">
                <a16:creationId xmlns:a16="http://schemas.microsoft.com/office/drawing/2014/main" id="{2DF2212C-9DC8-6E70-CFBA-699A31728005}"/>
              </a:ext>
            </a:extLst>
          </p:cNvPr>
          <p:cNvPicPr>
            <a:picLocks noChangeAspect="1"/>
          </p:cNvPicPr>
          <p:nvPr/>
        </p:nvPicPr>
        <p:blipFill>
          <a:blip r:embed="rId3"/>
          <a:stretch>
            <a:fillRect/>
          </a:stretch>
        </p:blipFill>
        <p:spPr>
          <a:xfrm>
            <a:off x="2007009" y="4715480"/>
            <a:ext cx="5129981" cy="712497"/>
          </a:xfrm>
          <a:prstGeom prst="rect">
            <a:avLst/>
          </a:prstGeom>
        </p:spPr>
      </p:pic>
    </p:spTree>
    <p:extLst>
      <p:ext uri="{BB962C8B-B14F-4D97-AF65-F5344CB8AC3E}">
        <p14:creationId xmlns:p14="http://schemas.microsoft.com/office/powerpoint/2010/main" val="422116712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1069913" y="1719218"/>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2622295" y="287415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1648668" y="1563076"/>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现存问题</a:t>
            </a:r>
          </a:p>
        </p:txBody>
      </p:sp>
      <p:sp>
        <p:nvSpPr>
          <p:cNvPr id="56" name="文本框 106"/>
          <p:cNvSpPr txBox="1">
            <a:spLocks noChangeArrowheads="1"/>
          </p:cNvSpPr>
          <p:nvPr/>
        </p:nvSpPr>
        <p:spPr bwMode="auto">
          <a:xfrm>
            <a:off x="3164085" y="2716422"/>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所做工作</a:t>
            </a:r>
          </a:p>
        </p:txBody>
      </p:sp>
      <p:sp>
        <p:nvSpPr>
          <p:cNvPr id="74" name="矩形 141"/>
          <p:cNvSpPr>
            <a:spLocks noChangeArrowheads="1"/>
          </p:cNvSpPr>
          <p:nvPr/>
        </p:nvSpPr>
        <p:spPr bwMode="auto">
          <a:xfrm>
            <a:off x="4639556" y="1242288"/>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itchFamily="34" charset="-122"/>
                <a:ea typeface="微软雅黑" pitchFamily="34" charset="-122"/>
              </a:rPr>
              <a:t>二</a:t>
            </a:r>
          </a:p>
        </p:txBody>
      </p:sp>
      <p:sp>
        <p:nvSpPr>
          <p:cNvPr id="75" name="椭圆 74"/>
          <p:cNvSpPr/>
          <p:nvPr/>
        </p:nvSpPr>
        <p:spPr>
          <a:xfrm>
            <a:off x="4386350" y="4174606"/>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4892762" y="4012055"/>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实验分析</a:t>
            </a:r>
          </a:p>
        </p:txBody>
      </p:sp>
      <p:sp>
        <p:nvSpPr>
          <p:cNvPr id="77" name="椭圆 76"/>
          <p:cNvSpPr/>
          <p:nvPr/>
        </p:nvSpPr>
        <p:spPr>
          <a:xfrm>
            <a:off x="6238073" y="555081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6862637" y="539466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研究总结</a:t>
            </a:r>
          </a:p>
        </p:txBody>
      </p:sp>
      <p:cxnSp>
        <p:nvCxnSpPr>
          <p:cNvPr id="3" name="直接连接符 2">
            <a:extLst>
              <a:ext uri="{FF2B5EF4-FFF2-40B4-BE49-F238E27FC236}">
                <a16:creationId xmlns:a16="http://schemas.microsoft.com/office/drawing/2014/main" id="{90442400-9217-8829-A7D5-604CACC27444}"/>
              </a:ext>
            </a:extLst>
          </p:cNvPr>
          <p:cNvCxnSpPr>
            <a:cxnSpLocks/>
          </p:cNvCxnSpPr>
          <p:nvPr/>
        </p:nvCxnSpPr>
        <p:spPr>
          <a:xfrm>
            <a:off x="1162761" y="2170386"/>
            <a:ext cx="5168392" cy="38315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84343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Representation Learning</a:t>
            </a:r>
          </a:p>
        </p:txBody>
      </p:sp>
      <p:sp>
        <p:nvSpPr>
          <p:cNvPr id="4" name="文本框 3"/>
          <p:cNvSpPr txBox="1"/>
          <p:nvPr/>
        </p:nvSpPr>
        <p:spPr>
          <a:xfrm>
            <a:off x="1291194" y="1903861"/>
            <a:ext cx="6347197" cy="368300"/>
          </a:xfrm>
          <a:prstGeom prst="rect">
            <a:avLst/>
          </a:prstGeom>
          <a:noFill/>
        </p:spPr>
        <p:txBody>
          <a:bodyPr wrap="square">
            <a:spAutoFit/>
          </a:bodyPr>
          <a:lstStyle/>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E4A469-7418-2AC1-B10E-4B7ABFC4DC88}"/>
              </a:ext>
            </a:extLst>
          </p:cNvPr>
          <p:cNvSpPr txBox="1"/>
          <p:nvPr/>
        </p:nvSpPr>
        <p:spPr>
          <a:xfrm>
            <a:off x="1081514" y="2088011"/>
            <a:ext cx="4572000" cy="369332"/>
          </a:xfrm>
          <a:prstGeom prst="rect">
            <a:avLst/>
          </a:prstGeom>
          <a:noFill/>
        </p:spPr>
        <p:txBody>
          <a:bodyPr wrap="square">
            <a:spAutoFit/>
          </a:bodyPr>
          <a:lstStyle/>
          <a:p>
            <a:r>
              <a:rPr lang="en-US" altLang="zh-CN" dirty="0">
                <a:solidFill>
                  <a:srgbClr val="FF0000"/>
                </a:solidFill>
              </a:rPr>
              <a:t>User</a:t>
            </a:r>
            <a:r>
              <a:rPr lang="en-US" altLang="zh-CN" dirty="0"/>
              <a:t> Representation Learning</a:t>
            </a:r>
            <a:endParaRPr lang="zh-CN" altLang="en-US" dirty="0"/>
          </a:p>
        </p:txBody>
      </p:sp>
      <p:pic>
        <p:nvPicPr>
          <p:cNvPr id="2" name="图片 1">
            <a:extLst>
              <a:ext uri="{FF2B5EF4-FFF2-40B4-BE49-F238E27FC236}">
                <a16:creationId xmlns:a16="http://schemas.microsoft.com/office/drawing/2014/main" id="{4484BEA9-7680-6BFE-DB60-250456C142D0}"/>
              </a:ext>
            </a:extLst>
          </p:cNvPr>
          <p:cNvPicPr>
            <a:picLocks noChangeAspect="1"/>
          </p:cNvPicPr>
          <p:nvPr/>
        </p:nvPicPr>
        <p:blipFill>
          <a:blip r:embed="rId2"/>
          <a:stretch>
            <a:fillRect/>
          </a:stretch>
        </p:blipFill>
        <p:spPr>
          <a:xfrm>
            <a:off x="2715671" y="2975724"/>
            <a:ext cx="3352381" cy="371429"/>
          </a:xfrm>
          <a:prstGeom prst="rect">
            <a:avLst/>
          </a:prstGeom>
        </p:spPr>
      </p:pic>
      <p:pic>
        <p:nvPicPr>
          <p:cNvPr id="5" name="图片 4">
            <a:extLst>
              <a:ext uri="{FF2B5EF4-FFF2-40B4-BE49-F238E27FC236}">
                <a16:creationId xmlns:a16="http://schemas.microsoft.com/office/drawing/2014/main" id="{5BF62C84-3A86-584D-6A23-C2E336F97F2A}"/>
              </a:ext>
            </a:extLst>
          </p:cNvPr>
          <p:cNvPicPr>
            <a:picLocks noChangeAspect="1"/>
          </p:cNvPicPr>
          <p:nvPr/>
        </p:nvPicPr>
        <p:blipFill>
          <a:blip r:embed="rId3"/>
          <a:stretch>
            <a:fillRect/>
          </a:stretch>
        </p:blipFill>
        <p:spPr>
          <a:xfrm>
            <a:off x="2715671" y="3618141"/>
            <a:ext cx="3447619" cy="438095"/>
          </a:xfrm>
          <a:prstGeom prst="rect">
            <a:avLst/>
          </a:prstGeom>
        </p:spPr>
      </p:pic>
      <p:pic>
        <p:nvPicPr>
          <p:cNvPr id="13" name="图片 12">
            <a:extLst>
              <a:ext uri="{FF2B5EF4-FFF2-40B4-BE49-F238E27FC236}">
                <a16:creationId xmlns:a16="http://schemas.microsoft.com/office/drawing/2014/main" id="{022E4844-A77F-9756-8643-D97027703D6C}"/>
              </a:ext>
            </a:extLst>
          </p:cNvPr>
          <p:cNvPicPr>
            <a:picLocks noChangeAspect="1"/>
          </p:cNvPicPr>
          <p:nvPr/>
        </p:nvPicPr>
        <p:blipFill>
          <a:blip r:embed="rId4"/>
          <a:stretch>
            <a:fillRect/>
          </a:stretch>
        </p:blipFill>
        <p:spPr>
          <a:xfrm>
            <a:off x="1576762" y="4367505"/>
            <a:ext cx="5990476" cy="733333"/>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5498E5B2-8E99-C4D4-E77C-EA23A843C2A0}"/>
                  </a:ext>
                </a:extLst>
              </p:cNvPr>
              <p:cNvSpPr txBox="1"/>
              <p:nvPr/>
            </p:nvSpPr>
            <p:spPr>
              <a:xfrm>
                <a:off x="1257299" y="5217550"/>
                <a:ext cx="6629402" cy="461345"/>
              </a:xfrm>
              <a:prstGeom prst="rect">
                <a:avLst/>
              </a:prstGeom>
              <a:noFill/>
            </p:spPr>
            <p:txBody>
              <a:bodyPr wrap="square">
                <a:spAutoFit/>
              </a:bodyPr>
              <a:lstStyle/>
              <a:p>
                <a:r>
                  <a:rPr lang="zh-CN" altLang="en-US" dirty="0"/>
                  <a:t>由于</a:t>
                </a:r>
                <a:r>
                  <a:rPr lang="en-US" altLang="zh-CN" dirty="0"/>
                  <a:t>item </a:t>
                </a:r>
                <a14:m>
                  <m:oMath xmlns:m="http://schemas.openxmlformats.org/officeDocument/2006/math">
                    <m:r>
                      <a:rPr lang="en-US" altLang="zh-CN" b="0" i="1" smtClean="0">
                        <a:latin typeface="Cambria Math" panose="02040503050406030204" pitchFamily="18" charset="0"/>
                      </a:rPr>
                      <m:t>𝑖</m:t>
                    </m:r>
                  </m:oMath>
                </a14:m>
                <a:r>
                  <a:rPr lang="zh-CN" altLang="en-US" dirty="0"/>
                  <a:t> 和</a:t>
                </a:r>
                <a:r>
                  <a:rPr lang="en-US" altLang="zh-CN" dirty="0"/>
                  <a:t>KG</a:t>
                </a:r>
                <a:r>
                  <a:rPr lang="zh-CN" altLang="en-US" dirty="0"/>
                  <a:t>中的</a:t>
                </a:r>
                <a:r>
                  <a:rPr lang="en-US" altLang="zh-CN" dirty="0"/>
                  <a:t>e</a:t>
                </a:r>
                <a14:m>
                  <m:oMath xmlns:m="http://schemas.openxmlformats.org/officeDocument/2006/math">
                    <m:r>
                      <m:rPr>
                        <m:sty m:val="p"/>
                      </m:rPr>
                      <a:rPr lang="en-US" altLang="zh-CN" b="0" i="0" smtClean="0">
                        <a:latin typeface="Cambria Math" panose="02040503050406030204" pitchFamily="18" charset="0"/>
                      </a:rPr>
                      <m:t>ntity</m:t>
                    </m:r>
                    <m:r>
                      <a:rPr lang="en-US" altLang="zh-CN" b="0" i="0" smtClean="0">
                        <a:latin typeface="Cambria Math" panose="02040503050406030204" pitchFamily="18" charset="0"/>
                      </a:rPr>
                      <m:t> </m:t>
                    </m:r>
                    <m:r>
                      <a:rPr lang="en-US" altLang="zh-CN" b="0" i="1" smtClean="0">
                        <a:latin typeface="Cambria Math" panose="02040503050406030204" pitchFamily="18" charset="0"/>
                      </a:rPr>
                      <m:t>h</m:t>
                    </m:r>
                    <m:r>
                      <a:rPr lang="zh-CN" altLang="en-US" i="1">
                        <a:latin typeface="Cambria Math" panose="02040503050406030204" pitchFamily="18" charset="0"/>
                      </a:rPr>
                      <m:t>是</m:t>
                    </m:r>
                  </m:oMath>
                </a14:m>
                <a:r>
                  <a:rPr lang="zh-CN" altLang="en-US" dirty="0"/>
                  <a:t>对齐的，所以</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oMath>
                </a14:m>
                <a:endParaRPr lang="zh-CN" altLang="en-US" dirty="0"/>
              </a:p>
            </p:txBody>
          </p:sp>
        </mc:Choice>
        <mc:Fallback>
          <p:sp>
            <p:nvSpPr>
              <p:cNvPr id="16" name="文本框 15">
                <a:extLst>
                  <a:ext uri="{FF2B5EF4-FFF2-40B4-BE49-F238E27FC236}">
                    <a16:creationId xmlns:a16="http://schemas.microsoft.com/office/drawing/2014/main" id="{5498E5B2-8E99-C4D4-E77C-EA23A843C2A0}"/>
                  </a:ext>
                </a:extLst>
              </p:cNvPr>
              <p:cNvSpPr txBox="1">
                <a:spLocks noRot="1" noChangeAspect="1" noMove="1" noResize="1" noEditPoints="1" noAdjustHandles="1" noChangeArrowheads="1" noChangeShapeType="1" noTextEdit="1"/>
              </p:cNvSpPr>
              <p:nvPr/>
            </p:nvSpPr>
            <p:spPr>
              <a:xfrm>
                <a:off x="1257299" y="5217550"/>
                <a:ext cx="6629402" cy="461345"/>
              </a:xfrm>
              <a:prstGeom prst="rect">
                <a:avLst/>
              </a:prstGeom>
              <a:blipFill>
                <a:blip r:embed="rId5"/>
                <a:stretch>
                  <a:fillRect l="-735"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243398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itchFamily="2" charset="-122"/>
              </a:defRPr>
            </a:lvl1pPr>
            <a:lvl2pPr marL="742950" indent="-285750" eaLnBrk="0" hangingPunct="0">
              <a:defRPr sz="2000">
                <a:solidFill>
                  <a:srgbClr val="595959"/>
                </a:solidFill>
                <a:latin typeface="微软雅黑" panose="020B0503020204020204" pitchFamily="34" charset="-122"/>
                <a:ea typeface="宋体" pitchFamily="2" charset="-122"/>
              </a:defRPr>
            </a:lvl2pPr>
            <a:lvl3pPr marL="1143000" indent="-228600" eaLnBrk="0" hangingPunct="0">
              <a:defRPr sz="2000">
                <a:solidFill>
                  <a:srgbClr val="595959"/>
                </a:solidFill>
                <a:latin typeface="微软雅黑" panose="020B0503020204020204" pitchFamily="34" charset="-122"/>
                <a:ea typeface="宋体" pitchFamily="2" charset="-122"/>
              </a:defRPr>
            </a:lvl3pPr>
            <a:lvl4pPr marL="1600200" indent="-228600" eaLnBrk="0" hangingPunct="0">
              <a:defRPr sz="2000">
                <a:solidFill>
                  <a:srgbClr val="595959"/>
                </a:solidFill>
                <a:latin typeface="微软雅黑" panose="020B0503020204020204" pitchFamily="34" charset="-122"/>
                <a:ea typeface="宋体" pitchFamily="2" charset="-122"/>
              </a:defRPr>
            </a:lvl4pPr>
            <a:lvl5pPr marL="2057400" indent="-228600" eaLnBrk="0" hangingPunct="0">
              <a:defRPr sz="2000">
                <a:solidFill>
                  <a:srgbClr val="595959"/>
                </a:solidFill>
                <a:latin typeface="微软雅黑" panose="020B0503020204020204" pitchFamily="34" charset="-122"/>
                <a:ea typeface="宋体"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5724273"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Prediction and Optimization</a:t>
            </a:r>
          </a:p>
        </p:txBody>
      </p:sp>
      <p:pic>
        <p:nvPicPr>
          <p:cNvPr id="17" name="图片 16">
            <a:extLst>
              <a:ext uri="{FF2B5EF4-FFF2-40B4-BE49-F238E27FC236}">
                <a16:creationId xmlns:a16="http://schemas.microsoft.com/office/drawing/2014/main" id="{D1A0C064-578B-7DF8-4DB8-4842C6084AA0}"/>
              </a:ext>
            </a:extLst>
          </p:cNvPr>
          <p:cNvPicPr>
            <a:picLocks noChangeAspect="1"/>
          </p:cNvPicPr>
          <p:nvPr/>
        </p:nvPicPr>
        <p:blipFill>
          <a:blip r:embed="rId2"/>
          <a:stretch>
            <a:fillRect/>
          </a:stretch>
        </p:blipFill>
        <p:spPr>
          <a:xfrm>
            <a:off x="1117118" y="2173542"/>
            <a:ext cx="2638095" cy="1085714"/>
          </a:xfrm>
          <a:prstGeom prst="rect">
            <a:avLst/>
          </a:prstGeom>
        </p:spPr>
      </p:pic>
      <p:pic>
        <p:nvPicPr>
          <p:cNvPr id="19" name="图片 18">
            <a:extLst>
              <a:ext uri="{FF2B5EF4-FFF2-40B4-BE49-F238E27FC236}">
                <a16:creationId xmlns:a16="http://schemas.microsoft.com/office/drawing/2014/main" id="{02ACE220-43AB-27B9-AE80-F41398ACF2A7}"/>
              </a:ext>
            </a:extLst>
          </p:cNvPr>
          <p:cNvPicPr>
            <a:picLocks noChangeAspect="1"/>
          </p:cNvPicPr>
          <p:nvPr/>
        </p:nvPicPr>
        <p:blipFill>
          <a:blip r:embed="rId3"/>
          <a:stretch>
            <a:fillRect/>
          </a:stretch>
        </p:blipFill>
        <p:spPr>
          <a:xfrm>
            <a:off x="4749365" y="2250626"/>
            <a:ext cx="2361905" cy="828571"/>
          </a:xfrm>
          <a:prstGeom prst="rect">
            <a:avLst/>
          </a:prstGeom>
        </p:spPr>
      </p:pic>
      <p:pic>
        <p:nvPicPr>
          <p:cNvPr id="21" name="图片 20">
            <a:extLst>
              <a:ext uri="{FF2B5EF4-FFF2-40B4-BE49-F238E27FC236}">
                <a16:creationId xmlns:a16="http://schemas.microsoft.com/office/drawing/2014/main" id="{8CA47B0B-32EB-CCC5-6514-65363D3842B9}"/>
              </a:ext>
            </a:extLst>
          </p:cNvPr>
          <p:cNvPicPr>
            <a:picLocks noChangeAspect="1"/>
          </p:cNvPicPr>
          <p:nvPr/>
        </p:nvPicPr>
        <p:blipFill>
          <a:blip r:embed="rId4"/>
          <a:stretch>
            <a:fillRect/>
          </a:stretch>
        </p:blipFill>
        <p:spPr>
          <a:xfrm>
            <a:off x="2645614" y="3752540"/>
            <a:ext cx="4142857" cy="828571"/>
          </a:xfrm>
          <a:prstGeom prst="rect">
            <a:avLst/>
          </a:prstGeom>
        </p:spPr>
      </p:pic>
      <p:pic>
        <p:nvPicPr>
          <p:cNvPr id="25" name="图片 24">
            <a:extLst>
              <a:ext uri="{FF2B5EF4-FFF2-40B4-BE49-F238E27FC236}">
                <a16:creationId xmlns:a16="http://schemas.microsoft.com/office/drawing/2014/main" id="{237DD33D-41D6-5D22-40CC-5CAE594AAC82}"/>
              </a:ext>
            </a:extLst>
          </p:cNvPr>
          <p:cNvPicPr>
            <a:picLocks noChangeAspect="1"/>
          </p:cNvPicPr>
          <p:nvPr/>
        </p:nvPicPr>
        <p:blipFill>
          <a:blip r:embed="rId5"/>
          <a:stretch>
            <a:fillRect/>
          </a:stretch>
        </p:blipFill>
        <p:spPr>
          <a:xfrm>
            <a:off x="3291047" y="4762290"/>
            <a:ext cx="2561905" cy="561905"/>
          </a:xfrm>
          <a:prstGeom prst="rect">
            <a:avLst/>
          </a:prstGeom>
        </p:spPr>
      </p:pic>
    </p:spTree>
    <p:extLst>
      <p:ext uri="{BB962C8B-B14F-4D97-AF65-F5344CB8AC3E}">
        <p14:creationId xmlns:p14="http://schemas.microsoft.com/office/powerpoint/2010/main" val="391181616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4294031"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RQs</a:t>
            </a:r>
          </a:p>
        </p:txBody>
      </p:sp>
      <p:sp>
        <p:nvSpPr>
          <p:cNvPr id="3" name="文本框 2">
            <a:extLst>
              <a:ext uri="{FF2B5EF4-FFF2-40B4-BE49-F238E27FC236}">
                <a16:creationId xmlns:a16="http://schemas.microsoft.com/office/drawing/2014/main" id="{0A6FA23A-9300-106F-DB39-1322BE900385}"/>
              </a:ext>
            </a:extLst>
          </p:cNvPr>
          <p:cNvSpPr txBox="1"/>
          <p:nvPr/>
        </p:nvSpPr>
        <p:spPr>
          <a:xfrm>
            <a:off x="1120973" y="2358689"/>
            <a:ext cx="7367181" cy="2308324"/>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RQ1</a:t>
            </a:r>
            <a:r>
              <a:rPr lang="zh-CN" altLang="en-US" b="0" i="0" dirty="0">
                <a:solidFill>
                  <a:srgbClr val="000000"/>
                </a:solidFill>
                <a:effectLst/>
                <a:latin typeface="微软雅黑" panose="020B0503020204020204" pitchFamily="34" charset="-122"/>
                <a:ea typeface="微软雅黑" panose="020B0503020204020204" pitchFamily="34" charset="-122"/>
              </a:rPr>
              <a:t>：与最先进的基于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的方法相比，</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的表现如何</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br>
              <a:rPr lang="en-US" altLang="zh-CN" dirty="0">
                <a:solidFill>
                  <a:srgbClr val="000000"/>
                </a:solidFill>
                <a:latin typeface="微软雅黑" panose="020B0503020204020204" pitchFamily="34" charset="-122"/>
                <a:ea typeface="微软雅黑" panose="020B0503020204020204" pitchFamily="34" charset="-122"/>
              </a:rPr>
            </a:br>
            <a:r>
              <a:rPr lang="en-US" altLang="zh-CN" dirty="0">
                <a:solidFill>
                  <a:srgbClr val="000000"/>
                </a:solidFill>
                <a:latin typeface="微软雅黑" panose="020B0503020204020204" pitchFamily="34" charset="-122"/>
                <a:ea typeface="微软雅黑" panose="020B0503020204020204" pitchFamily="34" charset="-122"/>
              </a:rPr>
              <a:t>RQ2</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构建 </a:t>
            </a:r>
            <a:r>
              <a:rPr lang="en-US" altLang="zh-CN" b="0" i="0" dirty="0">
                <a:solidFill>
                  <a:srgbClr val="000000"/>
                </a:solidFill>
                <a:effectLst/>
                <a:latin typeface="微软雅黑" panose="020B0503020204020204" pitchFamily="34" charset="-122"/>
                <a:ea typeface="微软雅黑" panose="020B0503020204020204" pitchFamily="34" charset="-122"/>
              </a:rPr>
              <a:t>VRKG </a:t>
            </a:r>
            <a:r>
              <a:rPr lang="zh-CN" altLang="en-US" b="0" i="0" dirty="0">
                <a:solidFill>
                  <a:srgbClr val="000000"/>
                </a:solidFill>
                <a:effectLst/>
                <a:latin typeface="微软雅黑" panose="020B0503020204020204" pitchFamily="34" charset="-122"/>
                <a:ea typeface="微软雅黑" panose="020B0503020204020204" pitchFamily="34" charset="-122"/>
              </a:rPr>
              <a:t>的关键组件如何影响模型性能？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RQ3</a:t>
            </a:r>
            <a:r>
              <a:rPr lang="zh-CN" altLang="en-US" b="0" i="0" dirty="0">
                <a:solidFill>
                  <a:srgbClr val="000000"/>
                </a:solidFill>
                <a:effectLst/>
                <a:latin typeface="微软雅黑" panose="020B0503020204020204" pitchFamily="34" charset="-122"/>
                <a:ea typeface="微软雅黑" panose="020B0503020204020204" pitchFamily="34" charset="-122"/>
              </a:rPr>
              <a:t>：超参数（例如迭代次数和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层的深度）如何影响模型性能？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RQ4</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如何探索用户偏好并提供直观的解释性？</a:t>
            </a:r>
          </a:p>
          <a:p>
            <a:endParaRPr lang="zh-CN" altLang="en-US" dirty="0"/>
          </a:p>
        </p:txBody>
      </p:sp>
    </p:spTree>
    <p:extLst>
      <p:ext uri="{BB962C8B-B14F-4D97-AF65-F5344CB8AC3E}">
        <p14:creationId xmlns:p14="http://schemas.microsoft.com/office/powerpoint/2010/main" val="295786338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Datasets</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8C636CD-6A54-9CC2-A800-5715D3459F78}"/>
              </a:ext>
            </a:extLst>
          </p:cNvPr>
          <p:cNvPicPr>
            <a:picLocks noChangeAspect="1"/>
          </p:cNvPicPr>
          <p:nvPr/>
        </p:nvPicPr>
        <p:blipFill>
          <a:blip r:embed="rId2"/>
          <a:stretch>
            <a:fillRect/>
          </a:stretch>
        </p:blipFill>
        <p:spPr>
          <a:xfrm>
            <a:off x="790958" y="2849859"/>
            <a:ext cx="7541158" cy="1636382"/>
          </a:xfrm>
          <a:prstGeom prst="rect">
            <a:avLst/>
          </a:prstGeom>
        </p:spPr>
      </p:pic>
    </p:spTree>
    <p:extLst>
      <p:ext uri="{BB962C8B-B14F-4D97-AF65-F5344CB8AC3E}">
        <p14:creationId xmlns:p14="http://schemas.microsoft.com/office/powerpoint/2010/main" val="149762400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7354923"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RQ1</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Performance Comparison</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3B6D0E2-F84C-4675-E797-27BE5C4AF240}"/>
              </a:ext>
            </a:extLst>
          </p:cNvPr>
          <p:cNvPicPr>
            <a:picLocks noChangeAspect="1"/>
          </p:cNvPicPr>
          <p:nvPr/>
        </p:nvPicPr>
        <p:blipFill>
          <a:blip r:embed="rId2"/>
          <a:stretch>
            <a:fillRect/>
          </a:stretch>
        </p:blipFill>
        <p:spPr>
          <a:xfrm>
            <a:off x="599601" y="1825298"/>
            <a:ext cx="7932454" cy="2694903"/>
          </a:xfrm>
          <a:prstGeom prst="rect">
            <a:avLst/>
          </a:prstGeom>
        </p:spPr>
      </p:pic>
      <p:sp>
        <p:nvSpPr>
          <p:cNvPr id="11" name="文本框 10">
            <a:extLst>
              <a:ext uri="{FF2B5EF4-FFF2-40B4-BE49-F238E27FC236}">
                <a16:creationId xmlns:a16="http://schemas.microsoft.com/office/drawing/2014/main" id="{9062EE11-6E52-AA36-9C80-2BDCDBABD82E}"/>
              </a:ext>
            </a:extLst>
          </p:cNvPr>
          <p:cNvSpPr txBox="1"/>
          <p:nvPr/>
        </p:nvSpPr>
        <p:spPr>
          <a:xfrm>
            <a:off x="1232862" y="4647074"/>
            <a:ext cx="7053493"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将 </a:t>
            </a:r>
            <a:r>
              <a:rPr lang="en-US" altLang="zh-CN" b="0" i="0" dirty="0">
                <a:solidFill>
                  <a:srgbClr val="000000"/>
                </a:solidFill>
                <a:effectLst/>
                <a:latin typeface="微软雅黑" panose="020B0503020204020204" pitchFamily="34" charset="-122"/>
                <a:ea typeface="微软雅黑" panose="020B0503020204020204" pitchFamily="34" charset="-122"/>
              </a:rPr>
              <a:t>VRKG4Rec </a:t>
            </a:r>
            <a:r>
              <a:rPr lang="zh-CN" altLang="en-US" b="0" i="0" dirty="0">
                <a:solidFill>
                  <a:srgbClr val="000000"/>
                </a:solidFill>
                <a:effectLst/>
                <a:latin typeface="微软雅黑" panose="020B0503020204020204" pitchFamily="34" charset="-122"/>
                <a:ea typeface="微软雅黑" panose="020B0503020204020204" pitchFamily="34" charset="-122"/>
              </a:rPr>
              <a:t>的更好性能归因于它能将知识图谱的许多关系转换为少数虚拟关系。这种虚拟关系不仅可以找出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中的相关关系，而且有助于编码那些更有利于下游推荐任务的关系知识。此外，</a:t>
            </a:r>
            <a:r>
              <a:rPr lang="en-US" altLang="zh-CN" b="0" i="0" dirty="0">
                <a:solidFill>
                  <a:srgbClr val="000000"/>
                </a:solidFill>
                <a:effectLst/>
                <a:latin typeface="微软雅黑" panose="020B0503020204020204" pitchFamily="34" charset="-122"/>
                <a:ea typeface="微软雅黑" panose="020B0503020204020204" pitchFamily="34" charset="-122"/>
              </a:rPr>
              <a:t>LWS </a:t>
            </a:r>
            <a:r>
              <a:rPr lang="zh-CN" altLang="en-US" b="0" i="0" dirty="0">
                <a:solidFill>
                  <a:srgbClr val="000000"/>
                </a:solidFill>
                <a:effectLst/>
                <a:latin typeface="微软雅黑" panose="020B0503020204020204" pitchFamily="34" charset="-122"/>
                <a:ea typeface="微软雅黑" panose="020B0503020204020204" pitchFamily="34" charset="-122"/>
              </a:rPr>
              <a:t>仅根据其邻居嵌入对项目进行编码</a:t>
            </a:r>
            <a:endParaRPr lang="zh-CN" altLang="en-US" dirty="0"/>
          </a:p>
        </p:txBody>
      </p:sp>
    </p:spTree>
    <p:extLst>
      <p:ext uri="{BB962C8B-B14F-4D97-AF65-F5344CB8AC3E}">
        <p14:creationId xmlns:p14="http://schemas.microsoft.com/office/powerpoint/2010/main" val="79486544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RQ2</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Impact of VRKG</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1A6B843-714B-9C8E-A014-86FADFA35500}"/>
              </a:ext>
            </a:extLst>
          </p:cNvPr>
          <p:cNvSpPr txBox="1"/>
          <p:nvPr/>
        </p:nvSpPr>
        <p:spPr>
          <a:xfrm>
            <a:off x="1351105" y="1754184"/>
            <a:ext cx="6441790" cy="2585323"/>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为了评估 </a:t>
            </a:r>
            <a:r>
              <a:rPr lang="en-US" altLang="zh-CN" b="0" i="0" dirty="0">
                <a:solidFill>
                  <a:srgbClr val="000000"/>
                </a:solidFill>
                <a:effectLst/>
                <a:latin typeface="微软雅黑" panose="020B0503020204020204" pitchFamily="34" charset="-122"/>
                <a:ea typeface="微软雅黑" panose="020B0503020204020204" pitchFamily="34" charset="-122"/>
              </a:rPr>
              <a:t>VRKG </a:t>
            </a:r>
            <a:r>
              <a:rPr lang="zh-CN" altLang="en-US" b="0" i="0" dirty="0">
                <a:solidFill>
                  <a:srgbClr val="000000"/>
                </a:solidFill>
                <a:effectLst/>
                <a:latin typeface="微软雅黑" panose="020B0503020204020204" pitchFamily="34" charset="-122"/>
                <a:ea typeface="微软雅黑" panose="020B0503020204020204" pitchFamily="34" charset="-122"/>
              </a:rPr>
              <a:t>构建和虚拟关系聚类对项目编码的有效性，构造两种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变体：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en-US" altLang="zh-CN" b="0" i="0" dirty="0">
                <a:solidFill>
                  <a:srgbClr val="FF0000"/>
                </a:solidFill>
                <a:effectLst/>
                <a:latin typeface="微软雅黑" panose="020B0503020204020204" pitchFamily="34" charset="-122"/>
                <a:ea typeface="微软雅黑" panose="020B0503020204020204" pitchFamily="34" charset="-122"/>
              </a:rPr>
              <a:t>Variant-1</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不构建 </a:t>
            </a:r>
            <a:r>
              <a:rPr lang="en-US" altLang="zh-CN" b="0" i="0" dirty="0">
                <a:solidFill>
                  <a:srgbClr val="000000"/>
                </a:solidFill>
                <a:effectLst/>
                <a:latin typeface="微软雅黑" panose="020B0503020204020204" pitchFamily="34" charset="-122"/>
                <a:ea typeface="微软雅黑" panose="020B0503020204020204" pitchFamily="34" charset="-122"/>
              </a:rPr>
              <a:t>VRKG</a:t>
            </a:r>
            <a:r>
              <a:rPr lang="zh-CN" altLang="en-US" b="0" i="0" dirty="0">
                <a:solidFill>
                  <a:srgbClr val="000000"/>
                </a:solidFill>
                <a:effectLst/>
                <a:latin typeface="微软雅黑" panose="020B0503020204020204" pitchFamily="34" charset="-122"/>
                <a:ea typeface="微软雅黑" panose="020B0503020204020204" pitchFamily="34" charset="-122"/>
              </a:rPr>
              <a:t>，而是直接在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上应用 </a:t>
            </a:r>
            <a:r>
              <a:rPr lang="en-US" altLang="zh-CN" b="0" i="0" dirty="0">
                <a:solidFill>
                  <a:srgbClr val="000000"/>
                </a:solidFill>
                <a:effectLst/>
                <a:latin typeface="微软雅黑" panose="020B0503020204020204" pitchFamily="34" charset="-122"/>
                <a:ea typeface="微软雅黑" panose="020B0503020204020204" pitchFamily="34" charset="-122"/>
              </a:rPr>
              <a:t>LWS</a:t>
            </a:r>
            <a:r>
              <a:rPr lang="zh-CN" altLang="en-US" b="0" i="0" dirty="0">
                <a:solidFill>
                  <a:srgbClr val="000000"/>
                </a:solidFill>
                <a:effectLst/>
                <a:latin typeface="微软雅黑" panose="020B0503020204020204" pitchFamily="34" charset="-122"/>
                <a:ea typeface="微软雅黑" panose="020B0503020204020204" pitchFamily="34" charset="-122"/>
              </a:rPr>
              <a:t>，不区分关系类型； </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en-US" altLang="zh-CN" b="0" i="0" dirty="0">
                <a:solidFill>
                  <a:srgbClr val="FF0000"/>
                </a:solidFill>
                <a:effectLst/>
                <a:latin typeface="微软雅黑" panose="020B0503020204020204" pitchFamily="34" charset="-122"/>
                <a:ea typeface="微软雅黑" panose="020B0503020204020204" pitchFamily="34" charset="-122"/>
              </a:rPr>
              <a:t>Variant2 </a:t>
            </a:r>
            <a:r>
              <a:rPr lang="zh-CN" altLang="en-US" b="0" i="0" dirty="0">
                <a:solidFill>
                  <a:srgbClr val="000000"/>
                </a:solidFill>
                <a:effectLst/>
                <a:latin typeface="微软雅黑" panose="020B0503020204020204" pitchFamily="34" charset="-122"/>
                <a:ea typeface="微软雅黑" panose="020B0503020204020204" pitchFamily="34" charset="-122"/>
              </a:rPr>
              <a:t>丢弃了虚拟关系聚类，而是基于原始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构建 </a:t>
            </a:r>
            <a:r>
              <a:rPr lang="en-US" altLang="zh-CN" b="0" i="0" dirty="0">
                <a:solidFill>
                  <a:srgbClr val="000000"/>
                </a:solidFill>
                <a:effectLst/>
                <a:latin typeface="微软雅黑" panose="020B0503020204020204" pitchFamily="34" charset="-122"/>
                <a:ea typeface="微软雅黑" panose="020B0503020204020204" pitchFamily="34" charset="-122"/>
              </a:rPr>
              <a:t>VRKG</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为了进一步分析虚拟关系数的影响，我们将𝐾的值设置在</a:t>
            </a:r>
            <a:r>
              <a:rPr lang="en-US" altLang="zh-CN" b="0" i="0" dirty="0">
                <a:solidFill>
                  <a:srgbClr val="000000"/>
                </a:solidFill>
                <a:effectLst/>
                <a:latin typeface="微软雅黑" panose="020B0503020204020204" pitchFamily="34" charset="-122"/>
                <a:ea typeface="微软雅黑" panose="020B0503020204020204" pitchFamily="34" charset="-122"/>
              </a:rPr>
              <a:t>{2,3,4}</a:t>
            </a:r>
            <a:r>
              <a:rPr lang="zh-CN" altLang="en-US" b="0" i="0" dirty="0">
                <a:solidFill>
                  <a:srgbClr val="000000"/>
                </a:solidFill>
                <a:effectLst/>
                <a:latin typeface="微软雅黑" panose="020B0503020204020204" pitchFamily="34" charset="-122"/>
                <a:ea typeface="微软雅黑" panose="020B0503020204020204" pitchFamily="34" charset="-122"/>
              </a:rPr>
              <a:t>的范围内。其中 </a:t>
            </a:r>
            <a:r>
              <a:rPr lang="en-US" altLang="zh-CN" b="0" i="0" dirty="0">
                <a:solidFill>
                  <a:srgbClr val="FF0000"/>
                </a:solidFill>
                <a:effectLst/>
                <a:latin typeface="微软雅黑" panose="020B0503020204020204" pitchFamily="34" charset="-122"/>
                <a:ea typeface="微软雅黑" panose="020B0503020204020204" pitchFamily="34" charset="-122"/>
              </a:rPr>
              <a:t>variant-1</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对应于</a:t>
            </a:r>
            <a:r>
              <a:rPr lang="zh-CN" altLang="en-US" b="0" i="0" dirty="0">
                <a:solidFill>
                  <a:srgbClr val="FF0000"/>
                </a:solidFill>
                <a:effectLst/>
                <a:latin typeface="微软雅黑" panose="020B0503020204020204" pitchFamily="34" charset="-122"/>
                <a:ea typeface="微软雅黑" panose="020B0503020204020204" pitchFamily="34" charset="-122"/>
              </a:rPr>
              <a:t>𝐾 </a:t>
            </a:r>
            <a:r>
              <a:rPr lang="en-US" altLang="zh-CN" b="0" i="0" dirty="0">
                <a:solidFill>
                  <a:srgbClr val="FF0000"/>
                </a:solidFill>
                <a:effectLst/>
                <a:latin typeface="微软雅黑" panose="020B0503020204020204" pitchFamily="34" charset="-122"/>
                <a:ea typeface="微软雅黑" panose="020B0503020204020204" pitchFamily="34" charset="-122"/>
              </a:rPr>
              <a:t>= 1</a:t>
            </a:r>
            <a:r>
              <a:rPr lang="zh-CN" altLang="en-US" b="0" i="0" dirty="0">
                <a:solidFill>
                  <a:srgbClr val="000000"/>
                </a:solidFill>
                <a:effectLst/>
                <a:latin typeface="微软雅黑" panose="020B0503020204020204" pitchFamily="34" charset="-122"/>
                <a:ea typeface="微软雅黑" panose="020B0503020204020204" pitchFamily="34" charset="-122"/>
              </a:rPr>
              <a:t>，而 </a:t>
            </a:r>
            <a:r>
              <a:rPr lang="en-US" altLang="zh-CN" b="0" i="0" dirty="0">
                <a:solidFill>
                  <a:srgbClr val="FF0000"/>
                </a:solidFill>
                <a:effectLst/>
                <a:latin typeface="微软雅黑" panose="020B0503020204020204" pitchFamily="34" charset="-122"/>
                <a:ea typeface="微软雅黑" panose="020B0503020204020204" pitchFamily="34" charset="-122"/>
              </a:rPr>
              <a:t>variant-2</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对应于</a:t>
            </a:r>
            <a:r>
              <a:rPr lang="zh-CN" altLang="en-US" b="0" i="0" dirty="0">
                <a:solidFill>
                  <a:srgbClr val="FF0000"/>
                </a:solidFill>
                <a:effectLst/>
                <a:latin typeface="微软雅黑" panose="020B0503020204020204" pitchFamily="34" charset="-122"/>
                <a:ea typeface="微软雅黑" panose="020B0503020204020204" pitchFamily="34" charset="-122"/>
              </a:rPr>
              <a:t>𝐾 </a:t>
            </a:r>
            <a:r>
              <a:rPr lang="en-US" altLang="zh-CN" b="0" i="0" dirty="0">
                <a:solidFill>
                  <a:srgbClr val="FF0000"/>
                </a:solidFill>
                <a:effectLst/>
                <a:latin typeface="微软雅黑" panose="020B0503020204020204" pitchFamily="34" charset="-122"/>
                <a:ea typeface="微软雅黑" panose="020B0503020204020204" pitchFamily="34" charset="-122"/>
              </a:rPr>
              <a:t>= |R|</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注意</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是原始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中的关系数。</a:t>
            </a:r>
            <a:endParaRPr lang="zh-CN" altLang="en-US" dirty="0"/>
          </a:p>
        </p:txBody>
      </p:sp>
      <p:pic>
        <p:nvPicPr>
          <p:cNvPr id="12" name="图片 11">
            <a:extLst>
              <a:ext uri="{FF2B5EF4-FFF2-40B4-BE49-F238E27FC236}">
                <a16:creationId xmlns:a16="http://schemas.microsoft.com/office/drawing/2014/main" id="{577B735C-0F13-5E6C-B3D8-C7E81CA5E687}"/>
              </a:ext>
            </a:extLst>
          </p:cNvPr>
          <p:cNvPicPr>
            <a:picLocks noChangeAspect="1"/>
          </p:cNvPicPr>
          <p:nvPr/>
        </p:nvPicPr>
        <p:blipFill>
          <a:blip r:embed="rId2"/>
          <a:stretch>
            <a:fillRect/>
          </a:stretch>
        </p:blipFill>
        <p:spPr>
          <a:xfrm>
            <a:off x="1864769" y="4450659"/>
            <a:ext cx="5414462" cy="2010320"/>
          </a:xfrm>
          <a:prstGeom prst="rect">
            <a:avLst/>
          </a:prstGeom>
        </p:spPr>
      </p:pic>
    </p:spTree>
    <p:extLst>
      <p:ext uri="{BB962C8B-B14F-4D97-AF65-F5344CB8AC3E}">
        <p14:creationId xmlns:p14="http://schemas.microsoft.com/office/powerpoint/2010/main" val="416125096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RQ3</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Parameter Sensitivity</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D42C152-7E17-2A53-1803-F2777C5D0D63}"/>
              </a:ext>
            </a:extLst>
          </p:cNvPr>
          <p:cNvPicPr>
            <a:picLocks noChangeAspect="1"/>
          </p:cNvPicPr>
          <p:nvPr/>
        </p:nvPicPr>
        <p:blipFill>
          <a:blip r:embed="rId2"/>
          <a:stretch>
            <a:fillRect/>
          </a:stretch>
        </p:blipFill>
        <p:spPr>
          <a:xfrm>
            <a:off x="2326712" y="1643032"/>
            <a:ext cx="4490576" cy="4691818"/>
          </a:xfrm>
          <a:prstGeom prst="rect">
            <a:avLst/>
          </a:prstGeom>
        </p:spPr>
      </p:pic>
    </p:spTree>
    <p:extLst>
      <p:ext uri="{BB962C8B-B14F-4D97-AF65-F5344CB8AC3E}">
        <p14:creationId xmlns:p14="http://schemas.microsoft.com/office/powerpoint/2010/main" val="1591029094"/>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RQ4</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Case study</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563C4A0-F2FD-9EB1-CC53-16BDE78AD76E}"/>
              </a:ext>
            </a:extLst>
          </p:cNvPr>
          <p:cNvPicPr>
            <a:picLocks noChangeAspect="1"/>
          </p:cNvPicPr>
          <p:nvPr/>
        </p:nvPicPr>
        <p:blipFill>
          <a:blip r:embed="rId2"/>
          <a:stretch>
            <a:fillRect/>
          </a:stretch>
        </p:blipFill>
        <p:spPr>
          <a:xfrm>
            <a:off x="714758" y="2169918"/>
            <a:ext cx="8000000" cy="3552381"/>
          </a:xfrm>
          <a:prstGeom prst="rect">
            <a:avLst/>
          </a:prstGeom>
        </p:spPr>
      </p:pic>
    </p:spTree>
    <p:extLst>
      <p:ext uri="{BB962C8B-B14F-4D97-AF65-F5344CB8AC3E}">
        <p14:creationId xmlns:p14="http://schemas.microsoft.com/office/powerpoint/2010/main" val="1255478401"/>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sp>
        <p:nvSpPr>
          <p:cNvPr id="5" name="Rectangle 5">
            <a:extLst>
              <a:ext uri="{FF2B5EF4-FFF2-40B4-BE49-F238E27FC236}">
                <a16:creationId xmlns:a16="http://schemas.microsoft.com/office/drawing/2014/main" id="{FFFAF27F-2C4B-EE07-0D3E-AAEAC4C21C13}"/>
              </a:ext>
            </a:extLst>
          </p:cNvPr>
          <p:cNvSpPr>
            <a:spLocks noChangeArrowheads="1"/>
          </p:cNvSpPr>
          <p:nvPr/>
        </p:nvSpPr>
        <p:spPr bwMode="auto">
          <a:xfrm>
            <a:off x="1420603" y="2741725"/>
            <a:ext cx="61274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在本文中，设计了三个模块，可以轻松应用于基于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的推荐系统，以最小的准确性成本实现多样化。基于这三个模块，提出了 </a:t>
            </a:r>
            <a:r>
              <a:rPr lang="en-US" altLang="zh-CN" b="0" i="0" dirty="0">
                <a:solidFill>
                  <a:srgbClr val="000000"/>
                </a:solidFill>
                <a:effectLst/>
                <a:latin typeface="微软雅黑" panose="020B0503020204020204" pitchFamily="34" charset="-122"/>
                <a:ea typeface="微软雅黑" panose="020B0503020204020204" pitchFamily="34" charset="-122"/>
              </a:rPr>
              <a:t>DGRec</a:t>
            </a:r>
            <a:r>
              <a:rPr lang="zh-CN" altLang="en-US" b="0" i="0" dirty="0">
                <a:solidFill>
                  <a:srgbClr val="000000"/>
                </a:solidFill>
                <a:effectLst/>
                <a:latin typeface="微软雅黑" panose="020B0503020204020204" pitchFamily="34" charset="-122"/>
                <a:ea typeface="微软雅黑" panose="020B0503020204020204" pitchFamily="34" charset="-122"/>
              </a:rPr>
              <a:t>。在考虑多样性时，它超越了最先进的多样化推荐系统。它还实现了与最先进的基于准确性的推荐系统相当的准确性。 </a:t>
            </a:r>
            <a:r>
              <a:rPr lang="en-US" altLang="zh-CN" b="0" i="0" dirty="0">
                <a:solidFill>
                  <a:srgbClr val="000000"/>
                </a:solidFill>
                <a:effectLst/>
                <a:latin typeface="微软雅黑" panose="020B0503020204020204" pitchFamily="34" charset="-122"/>
                <a:ea typeface="微软雅黑" panose="020B0503020204020204" pitchFamily="34" charset="-122"/>
              </a:rPr>
              <a:t>DGRec </a:t>
            </a:r>
            <a:r>
              <a:rPr lang="zh-CN" altLang="en-US" b="0" i="0" dirty="0">
                <a:solidFill>
                  <a:srgbClr val="000000"/>
                </a:solidFill>
                <a:effectLst/>
                <a:latin typeface="微软雅黑" panose="020B0503020204020204" pitchFamily="34" charset="-122"/>
                <a:ea typeface="微软雅黑" panose="020B0503020204020204" pitchFamily="34" charset="-122"/>
              </a:rPr>
              <a:t>通过几个超参数实现准确性和多样性之间的权衡。</a:t>
            </a:r>
            <a:endParaRPr kumimoji="0" lang="zh-CN" altLang="zh-CN"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61073450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8" name="Rectangle 5">
            <a:extLst>
              <a:ext uri="{FF2B5EF4-FFF2-40B4-BE49-F238E27FC236}">
                <a16:creationId xmlns:a16="http://schemas.microsoft.com/office/drawing/2014/main" id="{648B51C8-545A-ECEF-DDCD-A321BFBAB6E7}"/>
              </a:ext>
            </a:extLst>
          </p:cNvPr>
          <p:cNvSpPr>
            <a:spLocks noChangeArrowheads="1"/>
          </p:cNvSpPr>
          <p:nvPr/>
        </p:nvSpPr>
        <p:spPr bwMode="auto">
          <a:xfrm>
            <a:off x="1295689" y="2371174"/>
            <a:ext cx="65526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0" i="0" dirty="0">
                <a:solidFill>
                  <a:srgbClr val="000000"/>
                </a:solidFill>
                <a:effectLst/>
                <a:latin typeface="微软雅黑" panose="020B0503020204020204" pitchFamily="34" charset="-122"/>
                <a:ea typeface="微软雅黑" panose="020B0503020204020204" pitchFamily="34" charset="-122"/>
              </a:rPr>
              <a:t>基于 </a:t>
            </a:r>
            <a:r>
              <a:rPr lang="en-US" altLang="zh-CN" sz="2400" b="0" i="0" dirty="0">
                <a:solidFill>
                  <a:srgbClr val="000000"/>
                </a:solidFill>
                <a:effectLst/>
                <a:latin typeface="微软雅黑" panose="020B0503020204020204" pitchFamily="34" charset="-122"/>
                <a:ea typeface="微软雅黑" panose="020B0503020204020204" pitchFamily="34" charset="-122"/>
              </a:rPr>
              <a:t>KG </a:t>
            </a:r>
            <a:r>
              <a:rPr lang="zh-CN" altLang="en-US" sz="2400" b="0" i="0" dirty="0">
                <a:solidFill>
                  <a:srgbClr val="000000"/>
                </a:solidFill>
                <a:effectLst/>
                <a:latin typeface="微软雅黑" panose="020B0503020204020204" pitchFamily="34" charset="-122"/>
                <a:ea typeface="微软雅黑" panose="020B0503020204020204" pitchFamily="34" charset="-122"/>
              </a:rPr>
              <a:t>的推荐的主要挑战是如何从结构化知识三元组中提取有用信息以更好地学习项目表示。最近，一些使用 </a:t>
            </a:r>
            <a:r>
              <a:rPr lang="en-US" altLang="zh-CN" sz="2400" b="0" i="0" dirty="0">
                <a:solidFill>
                  <a:srgbClr val="000000"/>
                </a:solidFill>
                <a:effectLst/>
                <a:latin typeface="微软雅黑" panose="020B0503020204020204" pitchFamily="34" charset="-122"/>
                <a:ea typeface="微软雅黑" panose="020B0503020204020204" pitchFamily="34" charset="-122"/>
              </a:rPr>
              <a:t>GNN </a:t>
            </a:r>
            <a:r>
              <a:rPr lang="zh-CN" altLang="en-US" sz="2400" b="0" i="0" dirty="0">
                <a:solidFill>
                  <a:srgbClr val="000000"/>
                </a:solidFill>
                <a:effectLst/>
                <a:latin typeface="微软雅黑" panose="020B0503020204020204" pitchFamily="34" charset="-122"/>
                <a:ea typeface="微软雅黑" panose="020B0503020204020204" pitchFamily="34" charset="-122"/>
              </a:rPr>
              <a:t>将实体及其关系的知识编码为项目表示，并在推荐方面取得了出色且有前途的性能。然而，在现实世界的数据集中，知识图谱中的关系总是呈现长尾分布。</a:t>
            </a:r>
            <a:endParaRPr kumimoji="0" lang="zh-CN" altLang="zh-CN" sz="2400" b="0" i="0" u="none" strike="noStrike" cap="none" normalizeH="0" baseline="0" dirty="0">
              <a:ln>
                <a:noFill/>
              </a:ln>
              <a:solidFill>
                <a:schemeClr val="tx1"/>
              </a:solidFill>
              <a:effectLst/>
              <a:latin typeface="+mn-ea"/>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96187"/>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80479"/>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3D1A9D-93A2-3D98-5F1A-32E56C2DD218}"/>
              </a:ext>
            </a:extLst>
          </p:cNvPr>
          <p:cNvPicPr>
            <a:picLocks noChangeAspect="1"/>
          </p:cNvPicPr>
          <p:nvPr/>
        </p:nvPicPr>
        <p:blipFill>
          <a:blip r:embed="rId2"/>
          <a:stretch>
            <a:fillRect/>
          </a:stretch>
        </p:blipFill>
        <p:spPr>
          <a:xfrm>
            <a:off x="1443877" y="2160374"/>
            <a:ext cx="6352381" cy="3104762"/>
          </a:xfrm>
          <a:prstGeom prst="rect">
            <a:avLst/>
          </a:prstGeom>
        </p:spPr>
      </p:pic>
    </p:spTree>
    <p:extLst>
      <p:ext uri="{BB962C8B-B14F-4D97-AF65-F5344CB8AC3E}">
        <p14:creationId xmlns:p14="http://schemas.microsoft.com/office/powerpoint/2010/main" val="129181313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944782" y="1887301"/>
            <a:ext cx="7254436" cy="5282408"/>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提出</a:t>
            </a:r>
            <a:r>
              <a:rPr lang="zh-CN" altLang="en-US" sz="2400" b="0" i="0" dirty="0">
                <a:solidFill>
                  <a:srgbClr val="000000"/>
                </a:solidFill>
                <a:effectLst/>
                <a:latin typeface="微软雅黑" panose="020B0503020204020204" pitchFamily="34" charset="-122"/>
                <a:ea typeface="微软雅黑" panose="020B0503020204020204" pitchFamily="34" charset="-122"/>
              </a:rPr>
              <a:t>通过无监督学习构建虚拟关系知识图谱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VRKG</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，以揭示项目编码中的相关关系并缓解推荐的长尾问题。</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0" i="0" dirty="0">
                <a:solidFill>
                  <a:srgbClr val="000000"/>
                </a:solidFill>
                <a:effectLst/>
                <a:latin typeface="微软雅黑" panose="020B0503020204020204" pitchFamily="34" charset="-122"/>
                <a:ea typeface="微软雅黑" panose="020B0503020204020204" pitchFamily="34" charset="-122"/>
              </a:rPr>
              <a:t>设计一种称为局部加权平滑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LWS</a:t>
            </a: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机制的新聚合方案，以将加权邻居知识聚合到项目表示中。</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0" i="0" dirty="0">
                <a:solidFill>
                  <a:srgbClr val="000000"/>
                </a:solidFill>
                <a:effectLst/>
                <a:latin typeface="微软雅黑" panose="020B0503020204020204" pitchFamily="34" charset="-122"/>
                <a:ea typeface="微软雅黑" panose="020B0503020204020204" pitchFamily="34" charset="-122"/>
              </a:rPr>
              <a:t>对两个基准数据集进行实证研究，以证明所提出的算法优于最先进的方法。</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br>
              <a:rPr lang="zh-CN" altLang="en-US" sz="2400" dirty="0"/>
            </a:br>
            <a:endParaRPr kumimoji="0" lang="zh-CN" altLang="zh-CN" sz="2400" b="0" i="0" u="none" strike="noStrike" cap="none" normalizeH="0" baseline="0" dirty="0">
              <a:ln>
                <a:noFill/>
              </a:ln>
              <a:solidFill>
                <a:srgbClr val="FF0000"/>
              </a:solidFill>
              <a:effectLst/>
              <a:latin typeface="+mn-ea"/>
            </a:endParaRPr>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6D6FFE5-4B0D-4F04-987F-F31FE9CDC441}"/>
              </a:ext>
            </a:extLst>
          </p:cNvPr>
          <p:cNvSpPr txBox="1"/>
          <p:nvPr/>
        </p:nvSpPr>
        <p:spPr>
          <a:xfrm>
            <a:off x="944782" y="4400574"/>
            <a:ext cx="7045182" cy="1219757"/>
          </a:xfrm>
          <a:prstGeom prst="rect">
            <a:avLst/>
          </a:prstGeom>
          <a:noFill/>
        </p:spPr>
        <p:txBody>
          <a:bodyPr wrap="square" rtlCol="0">
            <a:spAutoFit/>
          </a:bodyPr>
          <a:lstStyle/>
          <a:p>
            <a:br>
              <a:rPr lang="zh-CN" altLang="en-US" sz="2400" dirty="0"/>
            </a:br>
            <a:endParaRPr lang="zh-CN" altLang="en-US" sz="2400" dirty="0"/>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79120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1"/>
            <a:ext cx="4946689" cy="830997"/>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a:p>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DD85B3D-953F-56E4-6C47-C3F7FB7B7C24}"/>
              </a:ext>
            </a:extLst>
          </p:cNvPr>
          <p:cNvSpPr txBox="1"/>
          <p:nvPr/>
        </p:nvSpPr>
        <p:spPr>
          <a:xfrm>
            <a:off x="333758" y="1239017"/>
            <a:ext cx="7046672" cy="565604"/>
          </a:xfrm>
          <a:prstGeom prst="rect">
            <a:avLst/>
          </a:prstGeom>
          <a:noFill/>
        </p:spPr>
        <p:txBody>
          <a:bodyPr wrap="square" rtlCol="0">
            <a:spAutoFit/>
          </a:bodyPr>
          <a:lstStyle/>
          <a:p>
            <a:pPr>
              <a:lnSpc>
                <a:spcPct val="120000"/>
              </a:lnSpc>
            </a:pPr>
            <a:r>
              <a:rPr lang="en-US" altLang="zh-CN" sz="2800" b="1" dirty="0">
                <a:solidFill>
                  <a:srgbClr val="DDDDDD">
                    <a:lumMod val="25000"/>
                  </a:srgbClr>
                </a:solidFill>
                <a:latin typeface="+mn-ea"/>
              </a:rPr>
              <a:t>PROBLEM FORMULATION</a:t>
            </a:r>
          </a:p>
        </p:txBody>
      </p:sp>
      <p:sp>
        <p:nvSpPr>
          <p:cNvPr id="5" name="文本框 4">
            <a:extLst>
              <a:ext uri="{FF2B5EF4-FFF2-40B4-BE49-F238E27FC236}">
                <a16:creationId xmlns:a16="http://schemas.microsoft.com/office/drawing/2014/main" id="{015C0920-9003-77A3-2B14-113F78DAE995}"/>
              </a:ext>
            </a:extLst>
          </p:cNvPr>
          <p:cNvSpPr txBox="1"/>
          <p:nvPr/>
        </p:nvSpPr>
        <p:spPr>
          <a:xfrm>
            <a:off x="771908" y="2122682"/>
            <a:ext cx="7197916" cy="1846659"/>
          </a:xfrm>
          <a:prstGeom prst="rect">
            <a:avLst/>
          </a:prstGeom>
          <a:noFill/>
        </p:spPr>
        <p:txBody>
          <a:bodyPr wrap="square">
            <a:spAutoFit/>
          </a:bodyPr>
          <a:lstStyle/>
          <a:p>
            <a:pPr algn="just"/>
            <a:r>
              <a:rPr lang="zh-CN" altLang="en-US" sz="2400" dirty="0">
                <a:solidFill>
                  <a:srgbClr val="000000"/>
                </a:solidFill>
                <a:latin typeface="微软雅黑" panose="020B0503020204020204" pitchFamily="34" charset="-122"/>
                <a:ea typeface="微软雅黑" panose="020B0503020204020204" pitchFamily="34" charset="-122"/>
              </a:rPr>
              <a:t>推荐模型的输入是</a:t>
            </a:r>
            <a:r>
              <a:rPr lang="zh-CN" altLang="en-US" sz="2400" dirty="0">
                <a:latin typeface="微软雅黑" panose="020B0503020204020204" pitchFamily="34" charset="-122"/>
                <a:ea typeface="微软雅黑" panose="020B0503020204020204" pitchFamily="34" charset="-122"/>
              </a:rPr>
              <a:t>用户和物品之间的</a:t>
            </a:r>
            <a:r>
              <a:rPr lang="zh-CN" altLang="en-US" sz="2400" dirty="0">
                <a:solidFill>
                  <a:srgbClr val="FF0000"/>
                </a:solidFill>
                <a:latin typeface="微软雅黑" panose="020B0503020204020204" pitchFamily="34" charset="-122"/>
                <a:ea typeface="微软雅黑" panose="020B0503020204020204" pitchFamily="34" charset="-122"/>
              </a:rPr>
              <a:t>交互数据</a:t>
            </a:r>
            <a:r>
              <a:rPr lang="zh-CN" altLang="en-US" sz="2400" dirty="0">
                <a:solidFill>
                  <a:srgbClr val="000000"/>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知识图谱</a:t>
            </a:r>
            <a:r>
              <a:rPr lang="zh-CN" altLang="en-US" sz="2400" dirty="0">
                <a:solidFill>
                  <a:srgbClr val="000000"/>
                </a:solidFill>
                <a:latin typeface="微软雅黑" panose="020B0503020204020204" pitchFamily="34" charset="-122"/>
                <a:ea typeface="微软雅黑" panose="020B0503020204020204" pitchFamily="34" charset="-122"/>
              </a:rPr>
              <a:t>；而输出是目标用户和候选项目的相似度分数</a:t>
            </a:r>
          </a:p>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interaction data</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05D2C5C5-3087-AF4F-71AE-85948E820017}"/>
              </a:ext>
            </a:extLst>
          </p:cNvPr>
          <p:cNvPicPr>
            <a:picLocks noChangeAspect="1"/>
          </p:cNvPicPr>
          <p:nvPr/>
        </p:nvPicPr>
        <p:blipFill>
          <a:blip r:embed="rId2"/>
          <a:stretch>
            <a:fillRect/>
          </a:stretch>
        </p:blipFill>
        <p:spPr>
          <a:xfrm>
            <a:off x="3857094" y="3190326"/>
            <a:ext cx="4605318" cy="383776"/>
          </a:xfrm>
          <a:prstGeom prst="rect">
            <a:avLst/>
          </a:prstGeom>
        </p:spPr>
      </p:pic>
      <p:pic>
        <p:nvPicPr>
          <p:cNvPr id="16" name="图片 15">
            <a:extLst>
              <a:ext uri="{FF2B5EF4-FFF2-40B4-BE49-F238E27FC236}">
                <a16:creationId xmlns:a16="http://schemas.microsoft.com/office/drawing/2014/main" id="{8E5B190E-3645-D2F2-507B-18D63F46DFB0}"/>
              </a:ext>
            </a:extLst>
          </p:cNvPr>
          <p:cNvPicPr>
            <a:picLocks noChangeAspect="1"/>
          </p:cNvPicPr>
          <p:nvPr/>
        </p:nvPicPr>
        <p:blipFill>
          <a:blip r:embed="rId3"/>
          <a:stretch>
            <a:fillRect/>
          </a:stretch>
        </p:blipFill>
        <p:spPr>
          <a:xfrm>
            <a:off x="3857094" y="3795531"/>
            <a:ext cx="3352381" cy="371429"/>
          </a:xfrm>
          <a:prstGeom prst="rect">
            <a:avLst/>
          </a:prstGeom>
        </p:spPr>
      </p:pic>
      <p:pic>
        <p:nvPicPr>
          <p:cNvPr id="23" name="图片 22">
            <a:extLst>
              <a:ext uri="{FF2B5EF4-FFF2-40B4-BE49-F238E27FC236}">
                <a16:creationId xmlns:a16="http://schemas.microsoft.com/office/drawing/2014/main" id="{DF608FC0-5EE3-865F-06ED-7F39F9FFB63E}"/>
              </a:ext>
            </a:extLst>
          </p:cNvPr>
          <p:cNvPicPr>
            <a:picLocks noChangeAspect="1"/>
          </p:cNvPicPr>
          <p:nvPr/>
        </p:nvPicPr>
        <p:blipFill>
          <a:blip r:embed="rId4"/>
          <a:stretch>
            <a:fillRect/>
          </a:stretch>
        </p:blipFill>
        <p:spPr>
          <a:xfrm>
            <a:off x="3857094" y="4437948"/>
            <a:ext cx="3447619" cy="438095"/>
          </a:xfrm>
          <a:prstGeom prst="rect">
            <a:avLst/>
          </a:prstGeom>
        </p:spPr>
      </p:pic>
      <p:sp>
        <p:nvSpPr>
          <p:cNvPr id="25" name="文本框 24">
            <a:extLst>
              <a:ext uri="{FF2B5EF4-FFF2-40B4-BE49-F238E27FC236}">
                <a16:creationId xmlns:a16="http://schemas.microsoft.com/office/drawing/2014/main" id="{ED8B300F-01C4-4188-C5B7-B406C81F951E}"/>
              </a:ext>
            </a:extLst>
          </p:cNvPr>
          <p:cNvSpPr txBox="1"/>
          <p:nvPr/>
        </p:nvSpPr>
        <p:spPr>
          <a:xfrm>
            <a:off x="818938" y="4643447"/>
            <a:ext cx="4572000" cy="1015663"/>
          </a:xfrm>
          <a:prstGeom prst="rect">
            <a:avLst/>
          </a:prstGeom>
          <a:noFill/>
        </p:spPr>
        <p:txBody>
          <a:bodyPr wrap="square">
            <a:spAutoFit/>
          </a:bodyPr>
          <a:lstStyle/>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knowledge graph </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F1C74749-3868-FC96-99C0-02FFFE67F3BE}"/>
              </a:ext>
            </a:extLst>
          </p:cNvPr>
          <p:cNvPicPr>
            <a:picLocks noChangeAspect="1"/>
          </p:cNvPicPr>
          <p:nvPr/>
        </p:nvPicPr>
        <p:blipFill>
          <a:blip r:embed="rId5"/>
          <a:stretch>
            <a:fillRect/>
          </a:stretch>
        </p:blipFill>
        <p:spPr>
          <a:xfrm>
            <a:off x="3857094" y="5449586"/>
            <a:ext cx="3676190" cy="419048"/>
          </a:xfrm>
          <a:prstGeom prst="rect">
            <a:avLst/>
          </a:prstGeom>
        </p:spPr>
      </p:pic>
    </p:spTree>
    <p:extLst>
      <p:ext uri="{BB962C8B-B14F-4D97-AF65-F5344CB8AC3E}">
        <p14:creationId xmlns:p14="http://schemas.microsoft.com/office/powerpoint/2010/main" val="60642790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022A468-B8AF-0E9D-A875-DA51D6D2BC1E}"/>
              </a:ext>
            </a:extLst>
          </p:cNvPr>
          <p:cNvPicPr>
            <a:picLocks noChangeAspect="1"/>
          </p:cNvPicPr>
          <p:nvPr/>
        </p:nvPicPr>
        <p:blipFill>
          <a:blip r:embed="rId2"/>
          <a:stretch>
            <a:fillRect/>
          </a:stretch>
        </p:blipFill>
        <p:spPr>
          <a:xfrm>
            <a:off x="954092" y="1607016"/>
            <a:ext cx="7347393" cy="2877331"/>
          </a:xfrm>
          <a:prstGeom prst="rect">
            <a:avLst/>
          </a:prstGeom>
        </p:spPr>
      </p:pic>
      <p:sp>
        <p:nvSpPr>
          <p:cNvPr id="12" name="文本框 11">
            <a:extLst>
              <a:ext uri="{FF2B5EF4-FFF2-40B4-BE49-F238E27FC236}">
                <a16:creationId xmlns:a16="http://schemas.microsoft.com/office/drawing/2014/main" id="{FC85F7A2-5FFE-ABA1-FB94-C77E97DE054A}"/>
              </a:ext>
            </a:extLst>
          </p:cNvPr>
          <p:cNvSpPr txBox="1"/>
          <p:nvPr/>
        </p:nvSpPr>
        <p:spPr>
          <a:xfrm>
            <a:off x="2418429" y="4645011"/>
            <a:ext cx="5249917" cy="1661993"/>
          </a:xfrm>
          <a:prstGeom prst="rect">
            <a:avLst/>
          </a:prstGeom>
          <a:noFill/>
        </p:spPr>
        <p:txBody>
          <a:bodyPr wrap="square">
            <a:spAutoFit/>
          </a:bodyPr>
          <a:lstStyle/>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VRKG Construction</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Representation Learning</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Model Prediction</a:t>
            </a: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69638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398401" y="2754482"/>
            <a:ext cx="6347197" cy="2031325"/>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为了聚类相关关系，我们提出了一种无监督学习方法来探索每个原始关系的潜在因素，并将具有相似潜在因素的原始关系融合成一种虚拟关系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所以，首先介绍一下什么是“聚类”算法，以</a:t>
            </a:r>
            <a:r>
              <a:rPr lang="en-US" altLang="zh-CN" dirty="0">
                <a:solidFill>
                  <a:srgbClr val="000000"/>
                </a:solidFill>
                <a:latin typeface="微软雅黑" panose="020B0503020204020204" pitchFamily="34" charset="-122"/>
                <a:ea typeface="微软雅黑" panose="020B0503020204020204" pitchFamily="34" charset="-122"/>
              </a:rPr>
              <a:t>K-means</a:t>
            </a:r>
            <a:r>
              <a:rPr lang="zh-CN" altLang="en-US" dirty="0">
                <a:solidFill>
                  <a:srgbClr val="000000"/>
                </a:solidFill>
                <a:latin typeface="微软雅黑" panose="020B0503020204020204" pitchFamily="34" charset="-122"/>
                <a:ea typeface="微软雅黑" panose="020B0503020204020204" pitchFamily="34" charset="-122"/>
              </a:rPr>
              <a:t>为例，</a:t>
            </a:r>
            <a:r>
              <a:rPr lang="en-US" altLang="zh-CN" b="0" i="0" dirty="0">
                <a:solidFill>
                  <a:srgbClr val="121212"/>
                </a:solidFill>
                <a:effectLst/>
                <a:latin typeface="Abadi" panose="020B0604020104020204" pitchFamily="34" charset="0"/>
              </a:rPr>
              <a:t>K-means </a:t>
            </a:r>
            <a:r>
              <a:rPr lang="zh-CN" altLang="en-US" b="0" i="0" dirty="0">
                <a:solidFill>
                  <a:srgbClr val="121212"/>
                </a:solidFill>
                <a:effectLst/>
                <a:latin typeface="Abadi" panose="020B0604020104020204" pitchFamily="34" charset="0"/>
              </a:rPr>
              <a:t>是我们最常用的基于欧式距离的聚类算法，其认为两个目标的距离越近，相似度越大</a:t>
            </a:r>
            <a:endParaRPr lang="zh-CN" altLang="en-US" dirty="0"/>
          </a:p>
        </p:txBody>
      </p:sp>
    </p:spTree>
    <p:extLst>
      <p:ext uri="{BB962C8B-B14F-4D97-AF65-F5344CB8AC3E}">
        <p14:creationId xmlns:p14="http://schemas.microsoft.com/office/powerpoint/2010/main" val="320878163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p:sp>
        <p:nvSpPr>
          <p:cNvPr id="4" name="文本框 3">
            <a:extLst>
              <a:ext uri="{FF2B5EF4-FFF2-40B4-BE49-F238E27FC236}">
                <a16:creationId xmlns:a16="http://schemas.microsoft.com/office/drawing/2014/main" id="{0DB2C0D8-6DD6-970D-C77D-06D47E25B814}"/>
              </a:ext>
            </a:extLst>
          </p:cNvPr>
          <p:cNvSpPr txBox="1"/>
          <p:nvPr/>
        </p:nvSpPr>
        <p:spPr>
          <a:xfrm>
            <a:off x="786066" y="2068436"/>
            <a:ext cx="7571868" cy="3139321"/>
          </a:xfrm>
          <a:prstGeom prst="rect">
            <a:avLst/>
          </a:prstGeom>
          <a:noFill/>
        </p:spPr>
        <p:txBody>
          <a:bodyPr wrap="square">
            <a:spAutoFit/>
          </a:bodyPr>
          <a:lstStyle/>
          <a:p>
            <a:r>
              <a:rPr lang="en-US" altLang="zh-CN" b="0" i="0" dirty="0">
                <a:effectLst/>
                <a:latin typeface="Abadi" panose="020B0604020104020204" pitchFamily="34" charset="0"/>
              </a:rPr>
              <a:t>	</a:t>
            </a:r>
            <a:r>
              <a:rPr lang="zh-CN" altLang="en-US" b="0" i="0" dirty="0">
                <a:effectLst/>
                <a:latin typeface="Abadi" panose="020B0604020104020204" pitchFamily="34" charset="0"/>
              </a:rPr>
              <a:t>有四个牧师去郊区布道，一开始牧师们随意选了几个布道点，并且把这几个布道点的情况公告给了郊区所有的村民，于是每个村民到离自己家最近的布道点去听课。</a:t>
            </a:r>
            <a:br>
              <a:rPr lang="zh-CN" altLang="en-US" dirty="0"/>
            </a:br>
            <a:r>
              <a:rPr lang="en-US" altLang="zh-CN" dirty="0"/>
              <a:t>	</a:t>
            </a:r>
            <a:r>
              <a:rPr lang="zh-CN" altLang="en-US" b="0" i="0" dirty="0">
                <a:effectLst/>
                <a:latin typeface="Abadi" panose="020B0604020104020204" pitchFamily="34" charset="0"/>
              </a:rPr>
              <a:t>听课之后，大家觉得距离太远了，于是每个牧师统计了一下自己的课上所有的村民的地址，搬到了所有地址的中心地带，并且在海报上更新了自己的布道点的位置。</a:t>
            </a:r>
            <a:br>
              <a:rPr lang="zh-CN" altLang="en-US" dirty="0"/>
            </a:br>
            <a:r>
              <a:rPr lang="en-US" altLang="zh-CN" dirty="0"/>
              <a:t>	</a:t>
            </a:r>
            <a:r>
              <a:rPr lang="zh-CN" altLang="en-US" b="0" i="0" dirty="0">
                <a:effectLst/>
                <a:latin typeface="Abadi" panose="020B0604020104020204" pitchFamily="34" charset="0"/>
              </a:rPr>
              <a:t>牧师每一次移动不可能离所有人都更近，有的人发现</a:t>
            </a:r>
            <a:r>
              <a:rPr lang="en-US" altLang="zh-CN" b="0" i="0" dirty="0">
                <a:effectLst/>
                <a:latin typeface="Abadi" panose="020B0604020104020204" pitchFamily="34" charset="0"/>
              </a:rPr>
              <a:t>A</a:t>
            </a:r>
            <a:r>
              <a:rPr lang="zh-CN" altLang="en-US" b="0" i="0" dirty="0">
                <a:effectLst/>
                <a:latin typeface="Abadi" panose="020B0604020104020204" pitchFamily="34" charset="0"/>
              </a:rPr>
              <a:t>牧师移动以后自己还不如去</a:t>
            </a:r>
            <a:r>
              <a:rPr lang="en-US" altLang="zh-CN" b="0" i="0" dirty="0">
                <a:effectLst/>
                <a:latin typeface="Abadi" panose="020B0604020104020204" pitchFamily="34" charset="0"/>
              </a:rPr>
              <a:t>B</a:t>
            </a:r>
            <a:r>
              <a:rPr lang="zh-CN" altLang="en-US" b="0" i="0" dirty="0">
                <a:effectLst/>
                <a:latin typeface="Abadi" panose="020B0604020104020204" pitchFamily="34" charset="0"/>
              </a:rPr>
              <a:t>牧师处听课更近，于是每个村民又去了离自己最近的布道点</a:t>
            </a:r>
            <a:r>
              <a:rPr lang="en-US" altLang="zh-CN" b="0" i="0" dirty="0">
                <a:effectLst/>
                <a:latin typeface="Abadi" panose="020B0604020104020204" pitchFamily="34" charset="0"/>
              </a:rPr>
              <a:t>……</a:t>
            </a:r>
            <a:br>
              <a:rPr lang="zh-CN" altLang="en-US" dirty="0"/>
            </a:br>
            <a:r>
              <a:rPr lang="en-US" altLang="zh-CN" dirty="0"/>
              <a:t>	</a:t>
            </a:r>
            <a:r>
              <a:rPr lang="zh-CN" altLang="en-US" b="0" i="0" dirty="0">
                <a:effectLst/>
                <a:latin typeface="Abadi" panose="020B0604020104020204" pitchFamily="34" charset="0"/>
              </a:rPr>
              <a:t>就这样，牧师每个礼拜更新自己的位置，村民根据自己的情况选择布道点，最终稳定了下来。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91868"/>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宋体"/>
        <a:cs typeface=""/>
      </a:majorFont>
      <a:minorFont>
        <a:latin typeface="微软雅黑"/>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13165</TotalTime>
  <Words>1318</Words>
  <Application>Microsoft Office PowerPoint</Application>
  <PresentationFormat>全屏显示(4:3)</PresentationFormat>
  <Paragraphs>127</Paragraphs>
  <Slides>28</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28</vt:i4>
      </vt:variant>
    </vt:vector>
  </HeadingPairs>
  <TitlesOfParts>
    <vt:vector size="36" baseType="lpstr">
      <vt:lpstr>Calibri</vt:lpstr>
      <vt:lpstr>Cambria Math</vt:lpstr>
      <vt:lpstr>Arial</vt:lpstr>
      <vt:lpstr>Calibri Light</vt:lpstr>
      <vt:lpstr>微软雅黑</vt:lpstr>
      <vt:lpstr>Abadi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974762673@qq.com</cp:lastModifiedBy>
  <cp:revision>213</cp:revision>
  <dcterms:created xsi:type="dcterms:W3CDTF">2018-05-23T18:36:56Z</dcterms:created>
  <dcterms:modified xsi:type="dcterms:W3CDTF">2023-04-25T13:54:18Z</dcterms:modified>
</cp:coreProperties>
</file>