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45" r:id="rId1"/>
  </p:sldMasterIdLst>
  <p:notesMasterIdLst>
    <p:notesMasterId r:id="rId26"/>
  </p:notesMasterIdLst>
  <p:handoutMasterIdLst>
    <p:handoutMasterId r:id="rId27"/>
  </p:handoutMasterIdLst>
  <p:sldIdLst>
    <p:sldId id="257" r:id="rId2"/>
    <p:sldId id="260" r:id="rId3"/>
    <p:sldId id="261" r:id="rId4"/>
    <p:sldId id="262" r:id="rId5"/>
    <p:sldId id="263" r:id="rId6"/>
    <p:sldId id="264" r:id="rId7"/>
    <p:sldId id="265" r:id="rId8"/>
    <p:sldId id="266" r:id="rId9"/>
    <p:sldId id="267" r:id="rId10"/>
    <p:sldId id="268" r:id="rId11"/>
    <p:sldId id="269" r:id="rId12"/>
    <p:sldId id="273" r:id="rId13"/>
    <p:sldId id="274" r:id="rId14"/>
    <p:sldId id="275" r:id="rId15"/>
    <p:sldId id="276" r:id="rId16"/>
    <p:sldId id="277" r:id="rId17"/>
    <p:sldId id="279" r:id="rId18"/>
    <p:sldId id="278" r:id="rId19"/>
    <p:sldId id="281" r:id="rId20"/>
    <p:sldId id="284" r:id="rId21"/>
    <p:sldId id="285" r:id="rId22"/>
    <p:sldId id="286" r:id="rId23"/>
    <p:sldId id="289" r:id="rId24"/>
    <p:sldId id="291"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00188F"/>
    <a:srgbClr val="4D9ED7"/>
    <a:srgbClr val="002050"/>
    <a:srgbClr val="008272"/>
    <a:srgbClr val="000000"/>
    <a:srgbClr val="D2D2D2"/>
    <a:srgbClr val="BAD80A"/>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23" autoAdjust="0"/>
  </p:normalViewPr>
  <p:slideViewPr>
    <p:cSldViewPr snapToObjects="1">
      <p:cViewPr varScale="1">
        <p:scale>
          <a:sx n="112" d="100"/>
          <a:sy n="112" d="100"/>
        </p:scale>
        <p:origin x="84" y="108"/>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3/18/2015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3/18/2015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3/18/2015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2994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6183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32408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518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55560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3/18/2015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8346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pPr/>
              <a:t>3/18/2015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3244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27552782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1.34362E-6 L -3.90605E-7 -1.34362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034072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8517347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4683981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7342427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78106259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51636153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29904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008" y="1861968"/>
            <a:ext cx="5285502"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5965" y="1861968"/>
            <a:ext cx="5285502"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55008" y="6482889"/>
            <a:ext cx="2798207" cy="372394"/>
          </a:xfrm>
          <a:prstGeom prst="rect">
            <a:avLst/>
          </a:prstGeom>
        </p:spPr>
        <p:txBody>
          <a:bodyPr/>
          <a:lstStyle/>
          <a:p>
            <a:fld id="{18B9D700-7801-4F9D-8962-E6F756EDD0D8}" type="datetimeFigureOut">
              <a:rPr lang="en-US" smtClean="0">
                <a:solidFill>
                  <a:srgbClr val="FFFFFF"/>
                </a:solidFill>
              </a:rPr>
              <a:pPr/>
              <a:t>3/18/2015</a:t>
            </a:fld>
            <a:endParaRPr lang="en-US">
              <a:solidFill>
                <a:srgbClr val="FFFFFF"/>
              </a:solidFill>
            </a:endParaRPr>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fld id="{44977757-0D1A-437E-A32F-780D69F84B72}"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31289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6628" y="2031212"/>
            <a:ext cx="5261211" cy="523733"/>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856628" y="2554944"/>
            <a:ext cx="5261211"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95965" y="2031212"/>
            <a:ext cx="5287122" cy="523733"/>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295965" y="2554944"/>
            <a:ext cx="5287122"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55008" y="6482889"/>
            <a:ext cx="2798207" cy="372394"/>
          </a:xfrm>
          <a:prstGeom prst="rect">
            <a:avLst/>
          </a:prstGeom>
        </p:spPr>
        <p:txBody>
          <a:bodyPr/>
          <a:lstStyle/>
          <a:p>
            <a:fld id="{18B9D700-7801-4F9D-8962-E6F756EDD0D8}" type="datetimeFigureOut">
              <a:rPr lang="en-US" smtClean="0">
                <a:solidFill>
                  <a:srgbClr val="FFFFFF"/>
                </a:solidFill>
              </a:rPr>
              <a:pPr/>
              <a:t>3/18/2015</a:t>
            </a:fld>
            <a:endParaRPr lang="en-US">
              <a:solidFill>
                <a:srgbClr val="FFFFFF"/>
              </a:solidFill>
            </a:endParaRPr>
          </a:p>
        </p:txBody>
      </p:sp>
      <p:sp>
        <p:nvSpPr>
          <p:cNvPr id="8" name="Footer Placeholder 7"/>
          <p:cNvSpPr>
            <a:spLocks noGrp="1"/>
          </p:cNvSpPr>
          <p:nvPr>
            <p:ph type="ftr" sz="quarter" idx="11"/>
          </p:nvPr>
        </p:nvSpPr>
        <p:spPr>
          <a:xfrm>
            <a:off x="4119583" y="6482889"/>
            <a:ext cx="4197310" cy="372394"/>
          </a:xfrm>
          <a:prstGeom prst="rect">
            <a:avLst/>
          </a:prstGeom>
        </p:spPr>
        <p:txBody>
          <a:bodyPr/>
          <a:lstStyle/>
          <a:p>
            <a:endParaRPr lang="en-US">
              <a:solidFill>
                <a:srgbClr val="FFFFFF"/>
              </a:solidFill>
            </a:endParaRPr>
          </a:p>
        </p:txBody>
      </p:sp>
      <p:sp>
        <p:nvSpPr>
          <p:cNvPr id="9" name="Slide Number Placeholder 8"/>
          <p:cNvSpPr>
            <a:spLocks noGrp="1"/>
          </p:cNvSpPr>
          <p:nvPr>
            <p:ph type="sldNum" sz="quarter" idx="12"/>
          </p:nvPr>
        </p:nvSpPr>
        <p:spPr>
          <a:xfrm>
            <a:off x="8783260" y="6482889"/>
            <a:ext cx="2798207" cy="372394"/>
          </a:xfrm>
          <a:prstGeom prst="rect">
            <a:avLst/>
          </a:prstGeom>
        </p:spPr>
        <p:txBody>
          <a:bodyPr/>
          <a:lstStyle/>
          <a:p>
            <a:fld id="{44977757-0D1A-437E-A32F-780D69F84B72}"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7349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172765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7147617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26357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41769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2620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28561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21993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345971476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0"/>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4033161188"/>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53" r:id="rId3"/>
    <p:sldLayoutId id="2147484255" r:id="rId4"/>
    <p:sldLayoutId id="2147484256" r:id="rId5"/>
    <p:sldLayoutId id="2147484257" r:id="rId6"/>
    <p:sldLayoutId id="2147484258" r:id="rId7"/>
    <p:sldLayoutId id="2147484259" r:id="rId8"/>
    <p:sldLayoutId id="2147484260" r:id="rId9"/>
    <p:sldLayoutId id="2147484261" r:id="rId10"/>
    <p:sldLayoutId id="2147484263" r:id="rId11"/>
    <p:sldLayoutId id="2147484264" r:id="rId12"/>
    <p:sldLayoutId id="2147484265" r:id="rId13"/>
    <p:sldLayoutId id="2147484266" r:id="rId14"/>
    <p:sldLayoutId id="2147484267" r:id="rId15"/>
    <p:sldLayoutId id="2147484269" r:id="rId16"/>
    <p:sldLayoutId id="2147484272" r:id="rId17"/>
    <p:sldLayoutId id="2147484273"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3573462"/>
            <a:ext cx="9904097" cy="1830388"/>
          </a:xfrm>
        </p:spPr>
        <p:txBody>
          <a:bodyPr/>
          <a:lstStyle/>
          <a:p>
            <a:r>
              <a:rPr lang="en-US" dirty="0" smtClean="0"/>
              <a:t>Viktor Tsykunov</a:t>
            </a:r>
          </a:p>
          <a:p>
            <a:r>
              <a:rPr lang="en-US" sz="2400" dirty="0" smtClean="0"/>
              <a:t>Developer Experience and Evangelism Lead </a:t>
            </a:r>
          </a:p>
          <a:p>
            <a:r>
              <a:rPr lang="en-US" sz="2400" dirty="0" smtClean="0"/>
              <a:t>Microsoft Ukraine</a:t>
            </a:r>
          </a:p>
          <a:p>
            <a:r>
              <a:rPr lang="en-US" sz="2800" dirty="0" smtClean="0"/>
              <a:t>Viktor.Tsykunov@microsoft.com </a:t>
            </a:r>
            <a:endParaRPr lang="en-US" sz="2800" dirty="0"/>
          </a:p>
        </p:txBody>
      </p:sp>
      <p:sp>
        <p:nvSpPr>
          <p:cNvPr id="4" name="Title 3"/>
          <p:cNvSpPr>
            <a:spLocks noGrp="1"/>
          </p:cNvSpPr>
          <p:nvPr>
            <p:ph type="title"/>
          </p:nvPr>
        </p:nvSpPr>
        <p:spPr>
          <a:xfrm>
            <a:off x="274703" y="1287462"/>
            <a:ext cx="10058336" cy="1837298"/>
          </a:xfrm>
        </p:spPr>
        <p:txBody>
          <a:bodyPr/>
          <a:lstStyle/>
          <a:p>
            <a:r>
              <a:rPr lang="en-US" dirty="0" smtClean="0"/>
              <a:t>Azure Machine Learning </a:t>
            </a:r>
            <a:br>
              <a:rPr lang="en-US" dirty="0" smtClean="0"/>
            </a:br>
            <a:r>
              <a:rPr lang="en-US" dirty="0" smtClean="0"/>
              <a:t>Algorithms</a:t>
            </a:r>
            <a:endParaRPr lang="en-US" dirty="0"/>
          </a:p>
        </p:txBody>
      </p:sp>
    </p:spTree>
    <p:extLst>
      <p:ext uri="{BB962C8B-B14F-4D97-AF65-F5344CB8AC3E}">
        <p14:creationId xmlns:p14="http://schemas.microsoft.com/office/powerpoint/2010/main" val="1133451800"/>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sz="quarter" idx="11"/>
          </p:nvPr>
        </p:nvSpPr>
        <p:spPr>
          <a:xfrm>
            <a:off x="274639" y="1212849"/>
            <a:ext cx="6324598" cy="2985433"/>
          </a:xfrm>
        </p:spPr>
        <p:txBody>
          <a:bodyPr/>
          <a:lstStyle/>
          <a:p>
            <a:r>
              <a:rPr lang="en-US" dirty="0"/>
              <a:t>What is </a:t>
            </a:r>
            <a:r>
              <a:rPr lang="en-US" dirty="0" smtClean="0"/>
              <a:t>does</a:t>
            </a:r>
          </a:p>
          <a:p>
            <a:pPr lvl="1"/>
            <a:r>
              <a:rPr lang="en-US" dirty="0" smtClean="0"/>
              <a:t>Predicts </a:t>
            </a:r>
            <a:r>
              <a:rPr lang="en-US" dirty="0"/>
              <a:t>a numeric value, y, based on your input </a:t>
            </a:r>
            <a:r>
              <a:rPr lang="en-US" dirty="0" smtClean="0"/>
              <a:t>variables</a:t>
            </a:r>
          </a:p>
          <a:p>
            <a:pPr lvl="1"/>
            <a:endParaRPr lang="en-US" dirty="0" smtClean="0"/>
          </a:p>
          <a:p>
            <a:r>
              <a:rPr lang="en-US" dirty="0" smtClean="0"/>
              <a:t>How </a:t>
            </a:r>
            <a:r>
              <a:rPr lang="en-US" dirty="0"/>
              <a:t>it does </a:t>
            </a:r>
            <a:r>
              <a:rPr lang="en-US" dirty="0" smtClean="0"/>
              <a:t>it</a:t>
            </a:r>
          </a:p>
          <a:p>
            <a:pPr lvl="1"/>
            <a:r>
              <a:rPr lang="en-US" dirty="0" smtClean="0"/>
              <a:t>Fits </a:t>
            </a:r>
            <a:r>
              <a:rPr lang="en-US" dirty="0"/>
              <a:t>a linear function to your data to minimize the error across all training </a:t>
            </a:r>
            <a:r>
              <a:rPr lang="en-US" dirty="0" smtClean="0"/>
              <a:t>data</a:t>
            </a:r>
            <a:endParaRPr lang="en-US" dirty="0"/>
          </a:p>
        </p:txBody>
      </p:sp>
      <p:pic>
        <p:nvPicPr>
          <p:cNvPr id="4" name="Picture 3"/>
          <p:cNvPicPr>
            <a:picLocks noChangeAspect="1"/>
          </p:cNvPicPr>
          <p:nvPr/>
        </p:nvPicPr>
        <p:blipFill>
          <a:blip r:embed="rId3"/>
          <a:stretch>
            <a:fillRect/>
          </a:stretch>
        </p:blipFill>
        <p:spPr>
          <a:xfrm>
            <a:off x="6824316" y="1212849"/>
            <a:ext cx="5162057" cy="3452228"/>
          </a:xfrm>
          <a:prstGeom prst="rect">
            <a:avLst/>
          </a:prstGeom>
        </p:spPr>
      </p:pic>
    </p:spTree>
    <p:extLst>
      <p:ext uri="{BB962C8B-B14F-4D97-AF65-F5344CB8AC3E}">
        <p14:creationId xmlns:p14="http://schemas.microsoft.com/office/powerpoint/2010/main" val="41796008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Bike share demand prediction</a:t>
            </a:r>
            <a:endParaRPr lang="en-US" dirty="0"/>
          </a:p>
        </p:txBody>
      </p:sp>
      <p:sp>
        <p:nvSpPr>
          <p:cNvPr id="4" name="Content Placeholder 3"/>
          <p:cNvSpPr>
            <a:spLocks noGrp="1"/>
          </p:cNvSpPr>
          <p:nvPr>
            <p:ph sz="half" idx="1"/>
          </p:nvPr>
        </p:nvSpPr>
        <p:spPr>
          <a:xfrm>
            <a:off x="579437" y="1363662"/>
            <a:ext cx="11201400" cy="914400"/>
          </a:xfrm>
        </p:spPr>
        <p:txBody>
          <a:bodyPr/>
          <a:lstStyle/>
          <a:p>
            <a:pPr marL="0" indent="0">
              <a:buNone/>
            </a:pPr>
            <a:r>
              <a:rPr lang="en-US" dirty="0" smtClean="0"/>
              <a:t>How many bikes will be used in a particular hour?</a:t>
            </a:r>
          </a:p>
          <a:p>
            <a:pPr marL="0" indent="0">
              <a:buNone/>
            </a:pPr>
            <a:endParaRPr lang="en-US" dirty="0"/>
          </a:p>
        </p:txBody>
      </p:sp>
      <p:sp>
        <p:nvSpPr>
          <p:cNvPr id="5" name="Content Placeholder 3"/>
          <p:cNvSpPr>
            <a:spLocks noGrp="1"/>
          </p:cNvSpPr>
          <p:nvPr>
            <p:ph sz="half" idx="1"/>
          </p:nvPr>
        </p:nvSpPr>
        <p:spPr>
          <a:xfrm>
            <a:off x="579437" y="2412351"/>
            <a:ext cx="5486400" cy="4296561"/>
          </a:xfrm>
        </p:spPr>
        <p:txBody>
          <a:bodyPr/>
          <a:lstStyle/>
          <a:p>
            <a:pPr marL="0" indent="0">
              <a:buNone/>
            </a:pPr>
            <a:r>
              <a:rPr lang="en-US" sz="2400" dirty="0" smtClean="0"/>
              <a:t>Data:</a:t>
            </a:r>
          </a:p>
          <a:p>
            <a:r>
              <a:rPr lang="en-US" sz="2400" dirty="0" smtClean="0"/>
              <a:t>13 features including weather, day of the week, and temperature</a:t>
            </a:r>
          </a:p>
          <a:p>
            <a:r>
              <a:rPr lang="en-US" sz="2400" dirty="0"/>
              <a:t>17,000+ </a:t>
            </a:r>
            <a:r>
              <a:rPr lang="en-US" sz="2400" dirty="0" smtClean="0"/>
              <a:t>examples</a:t>
            </a:r>
          </a:p>
          <a:p>
            <a:r>
              <a:rPr lang="en-US" sz="2400" dirty="0" smtClean="0"/>
              <a:t>Most data is numeric, i.e., temperature</a:t>
            </a:r>
          </a:p>
          <a:p>
            <a:pPr marL="0" indent="0">
              <a:buNone/>
            </a:pPr>
            <a:endParaRPr lang="en-US" sz="2400" dirty="0"/>
          </a:p>
          <a:p>
            <a:pPr marL="0" indent="0">
              <a:buNone/>
            </a:pPr>
            <a:r>
              <a:rPr lang="en-US" sz="2400" dirty="0" smtClean="0"/>
              <a:t>Source:</a:t>
            </a:r>
          </a:p>
          <a:p>
            <a:pPr marL="349250" indent="0">
              <a:buNone/>
            </a:pPr>
            <a:r>
              <a:rPr lang="en-US" sz="2400" dirty="0" smtClean="0"/>
              <a:t>UCI repository and capital bike share</a:t>
            </a:r>
          </a:p>
          <a:p>
            <a:pPr marL="0" indent="0">
              <a:buNone/>
            </a:pPr>
            <a:endParaRPr lang="en-US" dirty="0"/>
          </a:p>
        </p:txBody>
      </p:sp>
      <p:pic>
        <p:nvPicPr>
          <p:cNvPr id="3" name="Picture 2"/>
          <p:cNvPicPr>
            <a:picLocks noChangeAspect="1"/>
          </p:cNvPicPr>
          <p:nvPr/>
        </p:nvPicPr>
        <p:blipFill>
          <a:blip r:embed="rId3"/>
          <a:stretch>
            <a:fillRect/>
          </a:stretch>
        </p:blipFill>
        <p:spPr>
          <a:xfrm>
            <a:off x="6523037" y="2612337"/>
            <a:ext cx="5340880" cy="3585199"/>
          </a:xfrm>
          <a:prstGeom prst="rect">
            <a:avLst/>
          </a:prstGeom>
        </p:spPr>
      </p:pic>
      <p:sp>
        <p:nvSpPr>
          <p:cNvPr id="6" name="TextBox 5"/>
          <p:cNvSpPr txBox="1"/>
          <p:nvPr/>
        </p:nvSpPr>
        <p:spPr>
          <a:xfrm>
            <a:off x="6523037" y="2125662"/>
            <a:ext cx="534088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smtClean="0">
                <a:gradFill>
                  <a:gsLst>
                    <a:gs pos="2917">
                      <a:srgbClr val="FFFFFF"/>
                    </a:gs>
                    <a:gs pos="30000">
                      <a:srgbClr val="FFFFFF"/>
                    </a:gs>
                  </a:gsLst>
                  <a:lin ang="5400000" scaled="0"/>
                </a:gradFill>
              </a:rPr>
              <a:t>Model in Azure ML</a:t>
            </a:r>
          </a:p>
        </p:txBody>
      </p:sp>
    </p:spTree>
    <p:extLst>
      <p:ext uri="{BB962C8B-B14F-4D97-AF65-F5344CB8AC3E}">
        <p14:creationId xmlns:p14="http://schemas.microsoft.com/office/powerpoint/2010/main" val="1659847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readmission</a:t>
            </a:r>
            <a:endParaRPr lang="en-US" dirty="0"/>
          </a:p>
        </p:txBody>
      </p:sp>
      <p:sp>
        <p:nvSpPr>
          <p:cNvPr id="4" name="Content Placeholder 3"/>
          <p:cNvSpPr>
            <a:spLocks noGrp="1"/>
          </p:cNvSpPr>
          <p:nvPr>
            <p:ph sz="half" idx="1"/>
          </p:nvPr>
        </p:nvSpPr>
        <p:spPr>
          <a:xfrm>
            <a:off x="579437" y="1234419"/>
            <a:ext cx="11284480" cy="1969770"/>
          </a:xfrm>
        </p:spPr>
        <p:txBody>
          <a:bodyPr/>
          <a:lstStyle/>
          <a:p>
            <a:pPr marL="0" indent="0">
              <a:buNone/>
            </a:pPr>
            <a:r>
              <a:rPr lang="en-US" dirty="0" smtClean="0"/>
              <a:t>Which patients treated for diabetes related illness will be readmitted within 30 days?</a:t>
            </a:r>
          </a:p>
          <a:p>
            <a:pPr marL="0" indent="0">
              <a:buNone/>
            </a:pPr>
            <a:endParaRPr lang="en-US" dirty="0"/>
          </a:p>
        </p:txBody>
      </p:sp>
      <p:sp>
        <p:nvSpPr>
          <p:cNvPr id="5" name="Content Placeholder 3"/>
          <p:cNvSpPr>
            <a:spLocks noGrp="1"/>
          </p:cNvSpPr>
          <p:nvPr>
            <p:ph sz="half" idx="1"/>
          </p:nvPr>
        </p:nvSpPr>
        <p:spPr>
          <a:xfrm>
            <a:off x="579437" y="2485255"/>
            <a:ext cx="5486400" cy="4296561"/>
          </a:xfrm>
        </p:spPr>
        <p:txBody>
          <a:bodyPr/>
          <a:lstStyle/>
          <a:p>
            <a:pPr marL="0" indent="0">
              <a:buNone/>
            </a:pPr>
            <a:r>
              <a:rPr lang="en-US" sz="2400" dirty="0" smtClean="0"/>
              <a:t>Data:</a:t>
            </a:r>
          </a:p>
          <a:p>
            <a:r>
              <a:rPr lang="en-US" sz="2400" dirty="0" smtClean="0"/>
              <a:t>35 features including age, gender, race, test results, treatment, etc.</a:t>
            </a:r>
          </a:p>
          <a:p>
            <a:r>
              <a:rPr lang="en-US" sz="2400" dirty="0" smtClean="0"/>
              <a:t>100,000+ samples</a:t>
            </a:r>
          </a:p>
          <a:p>
            <a:r>
              <a:rPr lang="en-US" sz="2400" dirty="0" smtClean="0"/>
              <a:t>Contains several categorical features</a:t>
            </a:r>
          </a:p>
          <a:p>
            <a:pPr marL="0" indent="0">
              <a:buNone/>
            </a:pPr>
            <a:endParaRPr lang="en-US" sz="2400" dirty="0"/>
          </a:p>
          <a:p>
            <a:pPr marL="0" indent="0">
              <a:buNone/>
            </a:pPr>
            <a:r>
              <a:rPr lang="en-US" sz="2400" dirty="0" smtClean="0"/>
              <a:t>Source:</a:t>
            </a:r>
          </a:p>
          <a:p>
            <a:pPr marL="349250" indent="0">
              <a:buNone/>
            </a:pPr>
            <a:r>
              <a:rPr lang="en-US" sz="2400" dirty="0" smtClean="0"/>
              <a:t>UCI repository and Virginia Commonwealth University</a:t>
            </a:r>
          </a:p>
          <a:p>
            <a:pPr marL="0" indent="0">
              <a:buNone/>
            </a:pPr>
            <a:endParaRPr lang="en-US" dirty="0"/>
          </a:p>
        </p:txBody>
      </p:sp>
      <p:sp>
        <p:nvSpPr>
          <p:cNvPr id="6" name="TextBox 5"/>
          <p:cNvSpPr txBox="1"/>
          <p:nvPr/>
        </p:nvSpPr>
        <p:spPr>
          <a:xfrm>
            <a:off x="6524250" y="2598701"/>
            <a:ext cx="534088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smtClean="0">
                <a:gradFill>
                  <a:gsLst>
                    <a:gs pos="2917">
                      <a:srgbClr val="FFFFFF"/>
                    </a:gs>
                    <a:gs pos="30000">
                      <a:srgbClr val="FFFFFF"/>
                    </a:gs>
                  </a:gsLst>
                  <a:lin ang="5400000" scaled="0"/>
                </a:gradFill>
              </a:rPr>
              <a:t>Model in Azure ML</a:t>
            </a:r>
          </a:p>
        </p:txBody>
      </p:sp>
      <p:pic>
        <p:nvPicPr>
          <p:cNvPr id="3" name="Picture 2"/>
          <p:cNvPicPr>
            <a:picLocks noChangeAspect="1"/>
          </p:cNvPicPr>
          <p:nvPr/>
        </p:nvPicPr>
        <p:blipFill>
          <a:blip r:embed="rId3"/>
          <a:stretch>
            <a:fillRect/>
          </a:stretch>
        </p:blipFill>
        <p:spPr>
          <a:xfrm>
            <a:off x="6467992" y="3165036"/>
            <a:ext cx="5450970" cy="2936997"/>
          </a:xfrm>
          <a:prstGeom prst="rect">
            <a:avLst/>
          </a:prstGeom>
        </p:spPr>
      </p:pic>
    </p:spTree>
    <p:extLst>
      <p:ext uri="{BB962C8B-B14F-4D97-AF65-F5344CB8AC3E}">
        <p14:creationId xmlns:p14="http://schemas.microsoft.com/office/powerpoint/2010/main" val="347368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 Classification</a:t>
            </a:r>
            <a:endParaRPr lang="en-US" dirty="0"/>
          </a:p>
        </p:txBody>
      </p:sp>
      <p:sp>
        <p:nvSpPr>
          <p:cNvPr id="3" name="Content Placeholder 2"/>
          <p:cNvSpPr>
            <a:spLocks noGrp="1"/>
          </p:cNvSpPr>
          <p:nvPr>
            <p:ph type="body" sz="quarter" idx="11"/>
          </p:nvPr>
        </p:nvSpPr>
        <p:spPr>
          <a:xfrm>
            <a:off x="274639" y="1212849"/>
            <a:ext cx="6019798" cy="2059025"/>
          </a:xfrm>
          <a:prstGeom prst="rect">
            <a:avLst/>
          </a:prstGeom>
        </p:spPr>
        <p:txBody>
          <a:bodyPr>
            <a:noAutofit/>
          </a:bodyPr>
          <a:lstStyle/>
          <a:p>
            <a:r>
              <a:rPr lang="en-US" dirty="0" smtClean="0"/>
              <a:t>What is does</a:t>
            </a:r>
          </a:p>
          <a:p>
            <a:pPr lvl="1"/>
            <a:r>
              <a:rPr lang="en-US" dirty="0" smtClean="0"/>
              <a:t>Predicts class label Y based on input variables X</a:t>
            </a:r>
          </a:p>
          <a:p>
            <a:r>
              <a:rPr lang="en-US" dirty="0" smtClean="0"/>
              <a:t>How it does it</a:t>
            </a:r>
          </a:p>
          <a:p>
            <a:pPr lvl="1"/>
            <a:r>
              <a:rPr lang="en-US" dirty="0" smtClean="0"/>
              <a:t>Uses a series of decision rules in a binary tree where each leaf is a class label </a:t>
            </a:r>
          </a:p>
          <a:p>
            <a:pPr lvl="1"/>
            <a:r>
              <a:rPr lang="en-US" dirty="0" smtClean="0"/>
              <a:t>Rules are determined by optimizing to reduce error</a:t>
            </a:r>
            <a:endParaRPr lang="en-US" dirty="0"/>
          </a:p>
        </p:txBody>
      </p:sp>
      <p:pic>
        <p:nvPicPr>
          <p:cNvPr id="5" name="Picture 4"/>
          <p:cNvPicPr>
            <a:picLocks noChangeAspect="1"/>
          </p:cNvPicPr>
          <p:nvPr/>
        </p:nvPicPr>
        <p:blipFill>
          <a:blip r:embed="rId2"/>
          <a:stretch>
            <a:fillRect/>
          </a:stretch>
        </p:blipFill>
        <p:spPr>
          <a:xfrm>
            <a:off x="6708504" y="1363662"/>
            <a:ext cx="4981305" cy="3331347"/>
          </a:xfrm>
          <a:prstGeom prst="rect">
            <a:avLst/>
          </a:prstGeom>
        </p:spPr>
      </p:pic>
    </p:spTree>
    <p:extLst>
      <p:ext uri="{BB962C8B-B14F-4D97-AF65-F5344CB8AC3E}">
        <p14:creationId xmlns:p14="http://schemas.microsoft.com/office/powerpoint/2010/main" val="844009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Trees </a:t>
            </a:r>
            <a:r>
              <a:rPr lang="en-US" dirty="0" smtClean="0"/>
              <a:t>– </a:t>
            </a:r>
            <a:r>
              <a:rPr lang="en-US" dirty="0"/>
              <a:t>Regression </a:t>
            </a:r>
          </a:p>
        </p:txBody>
      </p:sp>
      <p:sp>
        <p:nvSpPr>
          <p:cNvPr id="3" name="Content Placeholder 2"/>
          <p:cNvSpPr>
            <a:spLocks noGrp="1"/>
          </p:cNvSpPr>
          <p:nvPr>
            <p:ph type="body" sz="quarter" idx="11"/>
          </p:nvPr>
        </p:nvSpPr>
        <p:spPr>
          <a:xfrm>
            <a:off x="274639" y="1212849"/>
            <a:ext cx="5638798" cy="2059025"/>
          </a:xfrm>
          <a:prstGeom prst="rect">
            <a:avLst/>
          </a:prstGeom>
        </p:spPr>
        <p:txBody>
          <a:bodyPr>
            <a:noAutofit/>
          </a:bodyPr>
          <a:lstStyle/>
          <a:p>
            <a:r>
              <a:rPr lang="en-US" dirty="0" smtClean="0"/>
              <a:t>What is does</a:t>
            </a:r>
          </a:p>
          <a:p>
            <a:pPr lvl="1"/>
            <a:r>
              <a:rPr lang="en-US" dirty="0" smtClean="0"/>
              <a:t>Predicts scalar y based on input variables X</a:t>
            </a:r>
          </a:p>
          <a:p>
            <a:r>
              <a:rPr lang="en-US" dirty="0" smtClean="0"/>
              <a:t>How it does it</a:t>
            </a:r>
          </a:p>
          <a:p>
            <a:pPr lvl="1"/>
            <a:r>
              <a:rPr lang="en-US" dirty="0" smtClean="0"/>
              <a:t>Uses a series of decision rules in a binary tree where each leaf is a number</a:t>
            </a:r>
          </a:p>
          <a:p>
            <a:pPr lvl="1"/>
            <a:r>
              <a:rPr lang="en-US" dirty="0" smtClean="0"/>
              <a:t>Rules are determined by optimizing to reduce error</a:t>
            </a:r>
            <a:endParaRPr lang="en-US" dirty="0"/>
          </a:p>
        </p:txBody>
      </p:sp>
      <p:pic>
        <p:nvPicPr>
          <p:cNvPr id="5" name="Picture 4"/>
          <p:cNvPicPr>
            <a:picLocks noChangeAspect="1"/>
          </p:cNvPicPr>
          <p:nvPr/>
        </p:nvPicPr>
        <p:blipFill>
          <a:blip r:embed="rId2"/>
          <a:stretch>
            <a:fillRect/>
          </a:stretch>
        </p:blipFill>
        <p:spPr>
          <a:xfrm>
            <a:off x="6751637" y="1273173"/>
            <a:ext cx="4981305" cy="3331347"/>
          </a:xfrm>
          <a:prstGeom prst="rect">
            <a:avLst/>
          </a:prstGeom>
        </p:spPr>
      </p:pic>
    </p:spTree>
    <p:extLst>
      <p:ext uri="{BB962C8B-B14F-4D97-AF65-F5344CB8AC3E}">
        <p14:creationId xmlns:p14="http://schemas.microsoft.com/office/powerpoint/2010/main" val="17309819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Which algorithm should you pick?</a:t>
            </a:r>
            <a:endParaRPr lang="en-US" dirty="0"/>
          </a:p>
        </p:txBody>
      </p:sp>
      <p:sp>
        <p:nvSpPr>
          <p:cNvPr id="7" name="Text Placeholder 6"/>
          <p:cNvSpPr>
            <a:spLocks noGrp="1"/>
          </p:cNvSpPr>
          <p:nvPr>
            <p:ph type="body" sz="quarter" idx="11"/>
          </p:nvPr>
        </p:nvSpPr>
        <p:spPr>
          <a:xfrm>
            <a:off x="274639" y="1212849"/>
            <a:ext cx="11889564" cy="2985433"/>
          </a:xfrm>
          <a:prstGeom prst="rect">
            <a:avLst/>
          </a:prstGeom>
        </p:spPr>
        <p:txBody>
          <a:bodyPr/>
          <a:lstStyle/>
          <a:p>
            <a:r>
              <a:rPr lang="en-US" dirty="0" smtClean="0"/>
              <a:t>Depends on your problem – what does your data look like?</a:t>
            </a:r>
          </a:p>
          <a:p>
            <a:pPr lvl="1"/>
            <a:r>
              <a:rPr lang="en-US" dirty="0" smtClean="0"/>
              <a:t>Logistic regression, support vector machines are good for </a:t>
            </a:r>
            <a:r>
              <a:rPr lang="en-US" b="1" dirty="0" smtClean="0"/>
              <a:t>linear problems</a:t>
            </a:r>
          </a:p>
          <a:p>
            <a:pPr lvl="1"/>
            <a:r>
              <a:rPr lang="en-US" dirty="0" smtClean="0"/>
              <a:t>Decision trees are </a:t>
            </a:r>
            <a:r>
              <a:rPr lang="en-US" b="1" dirty="0" smtClean="0"/>
              <a:t>intuitive</a:t>
            </a:r>
            <a:r>
              <a:rPr lang="en-US" dirty="0" smtClean="0"/>
              <a:t> and </a:t>
            </a:r>
            <a:r>
              <a:rPr lang="en-US" b="1" dirty="0" smtClean="0"/>
              <a:t>easy to interpret</a:t>
            </a:r>
          </a:p>
          <a:p>
            <a:pPr lvl="1"/>
            <a:r>
              <a:rPr lang="en-US" dirty="0" smtClean="0"/>
              <a:t>Decision trees naturally handle </a:t>
            </a:r>
            <a:r>
              <a:rPr lang="en-US" b="1" dirty="0" smtClean="0"/>
              <a:t>categorical data</a:t>
            </a:r>
            <a:r>
              <a:rPr lang="en-US" dirty="0" smtClean="0"/>
              <a:t>, </a:t>
            </a:r>
            <a:r>
              <a:rPr lang="en-US" b="1" dirty="0" smtClean="0"/>
              <a:t>data scaling </a:t>
            </a:r>
            <a:r>
              <a:rPr lang="en-US" dirty="0" smtClean="0"/>
              <a:t>not required</a:t>
            </a:r>
          </a:p>
          <a:p>
            <a:pPr lvl="1"/>
            <a:r>
              <a:rPr lang="en-US" dirty="0" smtClean="0"/>
              <a:t>Support vector machines are effective for </a:t>
            </a:r>
            <a:r>
              <a:rPr lang="en-US" b="1" dirty="0" smtClean="0"/>
              <a:t>high dimensional data</a:t>
            </a:r>
          </a:p>
          <a:p>
            <a:pPr lvl="1"/>
            <a:r>
              <a:rPr lang="en-US" dirty="0" smtClean="0"/>
              <a:t>Basic decision trees are not as accurate…</a:t>
            </a:r>
            <a:endParaRPr lang="en-US" dirty="0"/>
          </a:p>
        </p:txBody>
      </p:sp>
    </p:spTree>
    <p:extLst>
      <p:ext uri="{BB962C8B-B14F-4D97-AF65-F5344CB8AC3E}">
        <p14:creationId xmlns:p14="http://schemas.microsoft.com/office/powerpoint/2010/main" val="852652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decision trees: Boosted Trees</a:t>
            </a:r>
            <a:endParaRPr lang="en-US" dirty="0"/>
          </a:p>
        </p:txBody>
      </p:sp>
      <p:sp>
        <p:nvSpPr>
          <p:cNvPr id="3" name="Content Placeholder 2"/>
          <p:cNvSpPr>
            <a:spLocks noGrp="1"/>
          </p:cNvSpPr>
          <p:nvPr>
            <p:ph type="body" sz="quarter" idx="11"/>
          </p:nvPr>
        </p:nvSpPr>
        <p:spPr>
          <a:xfrm>
            <a:off x="274639" y="1212849"/>
            <a:ext cx="6172198" cy="2059025"/>
          </a:xfrm>
          <a:prstGeom prst="rect">
            <a:avLst/>
          </a:prstGeom>
        </p:spPr>
        <p:txBody>
          <a:bodyPr>
            <a:noAutofit/>
          </a:bodyPr>
          <a:lstStyle/>
          <a:p>
            <a:r>
              <a:rPr lang="en-US" dirty="0" smtClean="0"/>
              <a:t>What is does</a:t>
            </a:r>
          </a:p>
          <a:p>
            <a:pPr lvl="1"/>
            <a:r>
              <a:rPr lang="en-US" dirty="0" smtClean="0"/>
              <a:t>Predicts class label (classification) or value (regression) Y based on variables X</a:t>
            </a:r>
          </a:p>
          <a:p>
            <a:r>
              <a:rPr lang="en-US" dirty="0" smtClean="0"/>
              <a:t>How it does it</a:t>
            </a:r>
          </a:p>
          <a:p>
            <a:pPr lvl="1"/>
            <a:r>
              <a:rPr lang="en-US" dirty="0" smtClean="0"/>
              <a:t>Uses a series of many trees to fit data. Each successive tree is built to reduce the estimated error the previous tree, resulting in increasingly accurate models</a:t>
            </a:r>
          </a:p>
          <a:p>
            <a:r>
              <a:rPr lang="en-US" dirty="0" smtClean="0"/>
              <a:t>Caution</a:t>
            </a:r>
          </a:p>
          <a:p>
            <a:pPr lvl="1"/>
            <a:r>
              <a:rPr lang="en-US" dirty="0" smtClean="0"/>
              <a:t>If number of trees is too large – can fit noise instead of good data, known as </a:t>
            </a:r>
            <a:r>
              <a:rPr lang="en-US" b="1" dirty="0" err="1" smtClean="0"/>
              <a:t>overfitting</a:t>
            </a:r>
            <a:endParaRPr lang="en-US" b="1" dirty="0" smtClean="0"/>
          </a:p>
        </p:txBody>
      </p:sp>
      <p:pic>
        <p:nvPicPr>
          <p:cNvPr id="5" name="Picture 4"/>
          <p:cNvPicPr>
            <a:picLocks noChangeAspect="1"/>
          </p:cNvPicPr>
          <p:nvPr/>
        </p:nvPicPr>
        <p:blipFill>
          <a:blip r:embed="rId2"/>
          <a:stretch>
            <a:fillRect/>
          </a:stretch>
        </p:blipFill>
        <p:spPr>
          <a:xfrm>
            <a:off x="6691894" y="1363662"/>
            <a:ext cx="5140327" cy="3437696"/>
          </a:xfrm>
          <a:prstGeom prst="rect">
            <a:avLst/>
          </a:prstGeom>
        </p:spPr>
      </p:pic>
    </p:spTree>
    <p:extLst>
      <p:ext uri="{BB962C8B-B14F-4D97-AF65-F5344CB8AC3E}">
        <p14:creationId xmlns:p14="http://schemas.microsoft.com/office/powerpoint/2010/main" val="273017950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Bike share demand prediction</a:t>
            </a:r>
            <a:endParaRPr lang="en-US" dirty="0"/>
          </a:p>
        </p:txBody>
      </p:sp>
      <p:sp>
        <p:nvSpPr>
          <p:cNvPr id="4" name="Content Placeholder 3"/>
          <p:cNvSpPr>
            <a:spLocks noGrp="1"/>
          </p:cNvSpPr>
          <p:nvPr>
            <p:ph sz="half" idx="1"/>
          </p:nvPr>
        </p:nvSpPr>
        <p:spPr>
          <a:xfrm>
            <a:off x="579437" y="1363662"/>
            <a:ext cx="11201400" cy="914400"/>
          </a:xfrm>
        </p:spPr>
        <p:txBody>
          <a:bodyPr/>
          <a:lstStyle/>
          <a:p>
            <a:pPr marL="0" indent="0">
              <a:buNone/>
            </a:pPr>
            <a:r>
              <a:rPr lang="en-US" dirty="0" smtClean="0"/>
              <a:t>How many bikes will be used in a particular hour?</a:t>
            </a:r>
          </a:p>
          <a:p>
            <a:pPr marL="0" indent="0">
              <a:buNone/>
            </a:pPr>
            <a:endParaRPr lang="en-US" dirty="0"/>
          </a:p>
        </p:txBody>
      </p:sp>
      <p:sp>
        <p:nvSpPr>
          <p:cNvPr id="5" name="Content Placeholder 3"/>
          <p:cNvSpPr>
            <a:spLocks noGrp="1"/>
          </p:cNvSpPr>
          <p:nvPr>
            <p:ph sz="half" idx="1"/>
          </p:nvPr>
        </p:nvSpPr>
        <p:spPr>
          <a:xfrm>
            <a:off x="579437" y="2412351"/>
            <a:ext cx="5486400" cy="4296561"/>
          </a:xfrm>
        </p:spPr>
        <p:txBody>
          <a:bodyPr/>
          <a:lstStyle/>
          <a:p>
            <a:pPr marL="0" indent="0">
              <a:buNone/>
            </a:pPr>
            <a:r>
              <a:rPr lang="en-US" sz="2400" dirty="0" smtClean="0"/>
              <a:t>Data:</a:t>
            </a:r>
          </a:p>
          <a:p>
            <a:r>
              <a:rPr lang="en-US" sz="2400" dirty="0" smtClean="0"/>
              <a:t>13 features including weather, day of the week, and temperature</a:t>
            </a:r>
          </a:p>
          <a:p>
            <a:r>
              <a:rPr lang="en-US" sz="2400" dirty="0"/>
              <a:t>17,000+ </a:t>
            </a:r>
            <a:r>
              <a:rPr lang="en-US" sz="2400" dirty="0" smtClean="0"/>
              <a:t>examples</a:t>
            </a:r>
          </a:p>
          <a:p>
            <a:r>
              <a:rPr lang="en-US" sz="2400" dirty="0" smtClean="0"/>
              <a:t>Most data is numeric, i.e., temperature</a:t>
            </a:r>
          </a:p>
          <a:p>
            <a:pPr marL="0" indent="0">
              <a:buNone/>
            </a:pPr>
            <a:endParaRPr lang="en-US" sz="2400" dirty="0"/>
          </a:p>
          <a:p>
            <a:pPr marL="0" indent="0">
              <a:buNone/>
            </a:pPr>
            <a:r>
              <a:rPr lang="en-US" sz="2400" dirty="0" smtClean="0"/>
              <a:t>Source:</a:t>
            </a:r>
          </a:p>
          <a:p>
            <a:pPr marL="349250" indent="0">
              <a:buNone/>
            </a:pPr>
            <a:r>
              <a:rPr lang="en-US" sz="2400" dirty="0" smtClean="0"/>
              <a:t>UCI repository and capital bike share</a:t>
            </a:r>
          </a:p>
          <a:p>
            <a:pPr marL="0" indent="0">
              <a:buNone/>
            </a:pPr>
            <a:endParaRPr lang="en-US" dirty="0"/>
          </a:p>
        </p:txBody>
      </p:sp>
      <p:pic>
        <p:nvPicPr>
          <p:cNvPr id="3" name="Picture 2"/>
          <p:cNvPicPr>
            <a:picLocks noChangeAspect="1"/>
          </p:cNvPicPr>
          <p:nvPr/>
        </p:nvPicPr>
        <p:blipFill>
          <a:blip r:embed="rId3"/>
          <a:stretch>
            <a:fillRect/>
          </a:stretch>
        </p:blipFill>
        <p:spPr>
          <a:xfrm>
            <a:off x="6523037" y="2612337"/>
            <a:ext cx="5340880" cy="3585199"/>
          </a:xfrm>
          <a:prstGeom prst="rect">
            <a:avLst/>
          </a:prstGeom>
        </p:spPr>
      </p:pic>
      <p:sp>
        <p:nvSpPr>
          <p:cNvPr id="6" name="TextBox 5"/>
          <p:cNvSpPr txBox="1"/>
          <p:nvPr/>
        </p:nvSpPr>
        <p:spPr>
          <a:xfrm>
            <a:off x="6523037" y="2125662"/>
            <a:ext cx="534088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smtClean="0">
                <a:gradFill>
                  <a:gsLst>
                    <a:gs pos="2917">
                      <a:srgbClr val="FFFFFF"/>
                    </a:gs>
                    <a:gs pos="30000">
                      <a:srgbClr val="FFFFFF"/>
                    </a:gs>
                  </a:gsLst>
                  <a:lin ang="5400000" scaled="0"/>
                </a:gradFill>
              </a:rPr>
              <a:t>Model in Azure ML</a:t>
            </a:r>
          </a:p>
        </p:txBody>
      </p:sp>
    </p:spTree>
    <p:extLst>
      <p:ext uri="{BB962C8B-B14F-4D97-AF65-F5344CB8AC3E}">
        <p14:creationId xmlns:p14="http://schemas.microsoft.com/office/powerpoint/2010/main" val="168641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Hospital readmission</a:t>
            </a:r>
            <a:endParaRPr lang="en-US" dirty="0"/>
          </a:p>
        </p:txBody>
      </p:sp>
      <p:sp>
        <p:nvSpPr>
          <p:cNvPr id="4" name="Content Placeholder 3"/>
          <p:cNvSpPr>
            <a:spLocks noGrp="1"/>
          </p:cNvSpPr>
          <p:nvPr>
            <p:ph sz="half" idx="1"/>
          </p:nvPr>
        </p:nvSpPr>
        <p:spPr>
          <a:xfrm>
            <a:off x="579437" y="1234419"/>
            <a:ext cx="11284480" cy="1969770"/>
          </a:xfrm>
        </p:spPr>
        <p:txBody>
          <a:bodyPr/>
          <a:lstStyle/>
          <a:p>
            <a:pPr marL="0" indent="0">
              <a:buNone/>
            </a:pPr>
            <a:r>
              <a:rPr lang="en-US" dirty="0" smtClean="0"/>
              <a:t>Which patients treated for diabetes related illness will be readmitted within 30 days?</a:t>
            </a:r>
          </a:p>
          <a:p>
            <a:pPr marL="0" indent="0">
              <a:buNone/>
            </a:pPr>
            <a:endParaRPr lang="en-US" dirty="0"/>
          </a:p>
        </p:txBody>
      </p:sp>
      <p:sp>
        <p:nvSpPr>
          <p:cNvPr id="5" name="Content Placeholder 3"/>
          <p:cNvSpPr>
            <a:spLocks noGrp="1"/>
          </p:cNvSpPr>
          <p:nvPr>
            <p:ph sz="half" idx="1"/>
          </p:nvPr>
        </p:nvSpPr>
        <p:spPr>
          <a:xfrm>
            <a:off x="579437" y="2485255"/>
            <a:ext cx="5486400" cy="4296561"/>
          </a:xfrm>
        </p:spPr>
        <p:txBody>
          <a:bodyPr/>
          <a:lstStyle/>
          <a:p>
            <a:pPr marL="0" indent="0">
              <a:buNone/>
            </a:pPr>
            <a:r>
              <a:rPr lang="en-US" sz="2400" dirty="0" smtClean="0"/>
              <a:t>Data:</a:t>
            </a:r>
          </a:p>
          <a:p>
            <a:r>
              <a:rPr lang="en-US" sz="2400" dirty="0" smtClean="0"/>
              <a:t>35 features including age, gender, race, test results, treatment, etc.</a:t>
            </a:r>
          </a:p>
          <a:p>
            <a:r>
              <a:rPr lang="en-US" sz="2400" dirty="0" smtClean="0"/>
              <a:t>100,000+ samples</a:t>
            </a:r>
          </a:p>
          <a:p>
            <a:r>
              <a:rPr lang="en-US" sz="2400" dirty="0" smtClean="0"/>
              <a:t>Contains several categorical features</a:t>
            </a:r>
          </a:p>
          <a:p>
            <a:pPr marL="0" indent="0">
              <a:buNone/>
            </a:pPr>
            <a:endParaRPr lang="en-US" sz="2400" dirty="0"/>
          </a:p>
          <a:p>
            <a:pPr marL="0" indent="0">
              <a:buNone/>
            </a:pPr>
            <a:r>
              <a:rPr lang="en-US" sz="2400" dirty="0" smtClean="0"/>
              <a:t>Source:</a:t>
            </a:r>
          </a:p>
          <a:p>
            <a:pPr marL="349250" indent="0">
              <a:buNone/>
            </a:pPr>
            <a:r>
              <a:rPr lang="en-US" sz="2400" dirty="0" smtClean="0"/>
              <a:t>UCI repository and Virginia Commonwealth University</a:t>
            </a:r>
          </a:p>
          <a:p>
            <a:pPr marL="0" indent="0">
              <a:buNone/>
            </a:pPr>
            <a:endParaRPr lang="en-US" dirty="0"/>
          </a:p>
        </p:txBody>
      </p:sp>
      <p:sp>
        <p:nvSpPr>
          <p:cNvPr id="6" name="TextBox 5"/>
          <p:cNvSpPr txBox="1"/>
          <p:nvPr/>
        </p:nvSpPr>
        <p:spPr>
          <a:xfrm>
            <a:off x="6524250" y="2598701"/>
            <a:ext cx="5340880" cy="544765"/>
          </a:xfrm>
          <a:prstGeom prst="rect">
            <a:avLst/>
          </a:prstGeom>
          <a:noFill/>
        </p:spPr>
        <p:txBody>
          <a:bodyPr wrap="square" lIns="182880" tIns="146304" rIns="182880" bIns="146304" rtlCol="0">
            <a:spAutoFit/>
          </a:bodyPr>
          <a:lstStyle/>
          <a:p>
            <a:pPr algn="ctr">
              <a:lnSpc>
                <a:spcPct val="90000"/>
              </a:lnSpc>
              <a:spcAft>
                <a:spcPts val="600"/>
              </a:spcAft>
            </a:pPr>
            <a:r>
              <a:rPr lang="en-US" b="1" dirty="0" smtClean="0">
                <a:gradFill>
                  <a:gsLst>
                    <a:gs pos="2917">
                      <a:srgbClr val="FFFFFF"/>
                    </a:gs>
                    <a:gs pos="30000">
                      <a:srgbClr val="FFFFFF"/>
                    </a:gs>
                  </a:gsLst>
                  <a:lin ang="5400000" scaled="0"/>
                </a:gradFill>
              </a:rPr>
              <a:t>Model in Azure ML</a:t>
            </a:r>
          </a:p>
        </p:txBody>
      </p:sp>
      <p:pic>
        <p:nvPicPr>
          <p:cNvPr id="3" name="Picture 2"/>
          <p:cNvPicPr>
            <a:picLocks noChangeAspect="1"/>
          </p:cNvPicPr>
          <p:nvPr/>
        </p:nvPicPr>
        <p:blipFill>
          <a:blip r:embed="rId3"/>
          <a:stretch>
            <a:fillRect/>
          </a:stretch>
        </p:blipFill>
        <p:spPr>
          <a:xfrm>
            <a:off x="6467992" y="3165036"/>
            <a:ext cx="5450970" cy="2936997"/>
          </a:xfrm>
          <a:prstGeom prst="rect">
            <a:avLst/>
          </a:prstGeom>
        </p:spPr>
      </p:pic>
    </p:spTree>
    <p:extLst>
      <p:ext uri="{BB962C8B-B14F-4D97-AF65-F5344CB8AC3E}">
        <p14:creationId xmlns:p14="http://schemas.microsoft.com/office/powerpoint/2010/main" val="2852297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decision trees: Random Forest</a:t>
            </a:r>
            <a:endParaRPr lang="en-US" dirty="0"/>
          </a:p>
        </p:txBody>
      </p:sp>
      <p:sp>
        <p:nvSpPr>
          <p:cNvPr id="3" name="Content Placeholder 2"/>
          <p:cNvSpPr>
            <a:spLocks noGrp="1"/>
          </p:cNvSpPr>
          <p:nvPr>
            <p:ph type="body" sz="quarter" idx="11"/>
          </p:nvPr>
        </p:nvSpPr>
        <p:spPr>
          <a:xfrm>
            <a:off x="274639" y="1212849"/>
            <a:ext cx="6172198" cy="2059025"/>
          </a:xfrm>
          <a:prstGeom prst="rect">
            <a:avLst/>
          </a:prstGeom>
        </p:spPr>
        <p:txBody>
          <a:bodyPr>
            <a:noAutofit/>
          </a:bodyPr>
          <a:lstStyle/>
          <a:p>
            <a:r>
              <a:rPr lang="en-US" dirty="0" smtClean="0"/>
              <a:t>What is does</a:t>
            </a:r>
          </a:p>
          <a:p>
            <a:pPr lvl="1"/>
            <a:r>
              <a:rPr lang="en-US" dirty="0" smtClean="0"/>
              <a:t>Predicts class label (classification) or value (regression) Y based on variables X</a:t>
            </a:r>
          </a:p>
          <a:p>
            <a:r>
              <a:rPr lang="en-US" dirty="0" smtClean="0"/>
              <a:t>How it does it</a:t>
            </a:r>
          </a:p>
          <a:p>
            <a:pPr lvl="1"/>
            <a:r>
              <a:rPr lang="en-US" dirty="0" smtClean="0"/>
              <a:t>Builds many different trees using different random inputs (training data and features), aggregates those trees to determine final prediction</a:t>
            </a:r>
          </a:p>
          <a:p>
            <a:pPr lvl="1"/>
            <a:r>
              <a:rPr lang="en-US" dirty="0" smtClean="0"/>
              <a:t>If trees are independent, having more trees does not result in </a:t>
            </a:r>
            <a:r>
              <a:rPr lang="en-US" dirty="0" err="1" smtClean="0"/>
              <a:t>overfitting</a:t>
            </a:r>
            <a:endParaRPr lang="en-US" dirty="0" smtClean="0"/>
          </a:p>
        </p:txBody>
      </p:sp>
      <p:pic>
        <p:nvPicPr>
          <p:cNvPr id="5" name="Picture 4"/>
          <p:cNvPicPr>
            <a:picLocks noChangeAspect="1"/>
          </p:cNvPicPr>
          <p:nvPr/>
        </p:nvPicPr>
        <p:blipFill>
          <a:blip r:embed="rId2"/>
          <a:stretch>
            <a:fillRect/>
          </a:stretch>
        </p:blipFill>
        <p:spPr>
          <a:xfrm>
            <a:off x="6702072" y="1363662"/>
            <a:ext cx="5140327" cy="3437696"/>
          </a:xfrm>
          <a:prstGeom prst="rect">
            <a:avLst/>
          </a:prstGeom>
        </p:spPr>
      </p:pic>
    </p:spTree>
    <p:extLst>
      <p:ext uri="{BB962C8B-B14F-4D97-AF65-F5344CB8AC3E}">
        <p14:creationId xmlns:p14="http://schemas.microsoft.com/office/powerpoint/2010/main" val="16264900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1"/>
          </p:nvPr>
        </p:nvSpPr>
        <p:spPr>
          <a:xfrm>
            <a:off x="274639" y="1212849"/>
            <a:ext cx="11889564" cy="2092881"/>
          </a:xfrm>
        </p:spPr>
        <p:txBody>
          <a:bodyPr/>
          <a:lstStyle/>
          <a:p>
            <a:pPr marL="742950" indent="-742950">
              <a:buAutoNum type="arabicPeriod"/>
            </a:pPr>
            <a:r>
              <a:rPr lang="en-US" dirty="0" smtClean="0"/>
              <a:t>Machine learning basics and definitions</a:t>
            </a:r>
          </a:p>
          <a:p>
            <a:pPr marL="742950" indent="-742950">
              <a:buAutoNum type="arabicPeriod"/>
            </a:pPr>
            <a:r>
              <a:rPr lang="en-US" dirty="0" smtClean="0"/>
              <a:t>Tour of machine learning algorithms</a:t>
            </a:r>
          </a:p>
          <a:p>
            <a:pPr marL="742950" indent="-742950">
              <a:buAutoNum type="arabicPeriod"/>
            </a:pPr>
            <a:r>
              <a:rPr lang="en-US" dirty="0" smtClean="0"/>
              <a:t>Examples and demos</a:t>
            </a:r>
            <a:endParaRPr lang="en-US" dirty="0"/>
          </a:p>
        </p:txBody>
      </p:sp>
    </p:spTree>
    <p:extLst>
      <p:ext uri="{BB962C8B-B14F-4D97-AF65-F5344CB8AC3E}">
        <p14:creationId xmlns:p14="http://schemas.microsoft.com/office/powerpoint/2010/main" val="27998211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to each set of algorithms</a:t>
            </a:r>
            <a:endParaRPr lang="en-US" dirty="0"/>
          </a:p>
        </p:txBody>
      </p:sp>
      <p:sp>
        <p:nvSpPr>
          <p:cNvPr id="5" name="Text Placeholder 4"/>
          <p:cNvSpPr>
            <a:spLocks noGrp="1"/>
          </p:cNvSpPr>
          <p:nvPr>
            <p:ph type="body" sz="quarter" idx="10"/>
          </p:nvPr>
        </p:nvSpPr>
        <p:spPr>
          <a:xfrm>
            <a:off x="274639" y="1329337"/>
            <a:ext cx="5486399" cy="3834896"/>
          </a:xfrm>
        </p:spPr>
        <p:txBody>
          <a:bodyPr/>
          <a:lstStyle/>
          <a:p>
            <a:r>
              <a:rPr lang="en-US" dirty="0"/>
              <a:t>Linear Algorithms (SVM, Logistic </a:t>
            </a:r>
            <a:r>
              <a:rPr lang="en-US" dirty="0" smtClean="0"/>
              <a:t>Regression)</a:t>
            </a:r>
          </a:p>
          <a:p>
            <a:pPr lvl="1"/>
            <a:r>
              <a:rPr lang="en-US" dirty="0" smtClean="0"/>
              <a:t>easy </a:t>
            </a:r>
            <a:r>
              <a:rPr lang="en-US" dirty="0"/>
              <a:t>to understand/interpret </a:t>
            </a:r>
            <a:r>
              <a:rPr lang="en-US" dirty="0" smtClean="0"/>
              <a:t>results</a:t>
            </a:r>
          </a:p>
          <a:p>
            <a:pPr lvl="1"/>
            <a:r>
              <a:rPr lang="en-US" dirty="0" smtClean="0"/>
              <a:t>computationally </a:t>
            </a:r>
            <a:r>
              <a:rPr lang="en-US" dirty="0"/>
              <a:t>efficient to train and score, even for large </a:t>
            </a:r>
            <a:r>
              <a:rPr lang="en-US" dirty="0" smtClean="0"/>
              <a:t>datasets</a:t>
            </a:r>
          </a:p>
          <a:p>
            <a:pPr lvl="1"/>
            <a:r>
              <a:rPr lang="en-US" dirty="0" smtClean="0"/>
              <a:t>difficult </a:t>
            </a:r>
            <a:r>
              <a:rPr lang="en-US" dirty="0"/>
              <a:t>to </a:t>
            </a:r>
            <a:r>
              <a:rPr lang="en-US" dirty="0" err="1"/>
              <a:t>overfit</a:t>
            </a:r>
            <a:r>
              <a:rPr lang="en-US" dirty="0"/>
              <a:t> data</a:t>
            </a:r>
          </a:p>
          <a:p>
            <a:endParaRPr lang="en-US" dirty="0"/>
          </a:p>
          <a:p>
            <a:endParaRPr lang="en-US" sz="4000" dirty="0"/>
          </a:p>
        </p:txBody>
      </p:sp>
      <p:sp>
        <p:nvSpPr>
          <p:cNvPr id="3" name="Text Placeholder 2"/>
          <p:cNvSpPr>
            <a:spLocks noGrp="1"/>
          </p:cNvSpPr>
          <p:nvPr>
            <p:ph type="body" sz="quarter" idx="11"/>
          </p:nvPr>
        </p:nvSpPr>
        <p:spPr>
          <a:xfrm>
            <a:off x="6675439" y="1212849"/>
            <a:ext cx="5486399" cy="3625608"/>
          </a:xfrm>
        </p:spPr>
        <p:txBody>
          <a:bodyPr/>
          <a:lstStyle/>
          <a:p>
            <a:pPr marL="101600"/>
            <a:r>
              <a:rPr lang="en-US" dirty="0"/>
              <a:t>Nonlinear (boosted decision tree, random forest</a:t>
            </a:r>
            <a:r>
              <a:rPr lang="en-US" dirty="0" smtClean="0"/>
              <a:t>)</a:t>
            </a:r>
          </a:p>
          <a:p>
            <a:pPr marL="342900" lvl="1"/>
            <a:r>
              <a:rPr lang="en-US" dirty="0" smtClean="0"/>
              <a:t>can </a:t>
            </a:r>
            <a:r>
              <a:rPr lang="en-US" dirty="0"/>
              <a:t>find irregular boundaries</a:t>
            </a:r>
          </a:p>
          <a:p>
            <a:pPr marL="342900" lvl="1"/>
            <a:r>
              <a:rPr lang="en-US" dirty="0"/>
              <a:t>natively handles categorical features</a:t>
            </a:r>
          </a:p>
          <a:p>
            <a:pPr marL="342900" lvl="1"/>
            <a:r>
              <a:rPr lang="en-US" dirty="0"/>
              <a:t>can achieve superior accuracy for many problems</a:t>
            </a:r>
          </a:p>
          <a:p>
            <a:endParaRPr lang="en-US" dirty="0"/>
          </a:p>
        </p:txBody>
      </p:sp>
    </p:spTree>
    <p:extLst>
      <p:ext uri="{BB962C8B-B14F-4D97-AF65-F5344CB8AC3E}">
        <p14:creationId xmlns:p14="http://schemas.microsoft.com/office/powerpoint/2010/main" val="14841223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Multiclass classification</a:t>
            </a:r>
            <a:endParaRPr lang="en-US" dirty="0"/>
          </a:p>
        </p:txBody>
      </p:sp>
      <p:sp>
        <p:nvSpPr>
          <p:cNvPr id="6" name="Content Placeholder 5"/>
          <p:cNvSpPr>
            <a:spLocks noGrp="1"/>
          </p:cNvSpPr>
          <p:nvPr>
            <p:ph type="body" sz="quarter" idx="11"/>
          </p:nvPr>
        </p:nvSpPr>
        <p:spPr>
          <a:prstGeom prst="rect">
            <a:avLst/>
          </a:prstGeom>
        </p:spPr>
        <p:txBody>
          <a:bodyPr/>
          <a:lstStyle/>
          <a:p>
            <a:r>
              <a:rPr lang="en-US" dirty="0" smtClean="0"/>
              <a:t>Similar to binary classification, but with more than two labels</a:t>
            </a:r>
          </a:p>
          <a:p>
            <a:r>
              <a:rPr lang="en-US" dirty="0" smtClean="0"/>
              <a:t>Some algorithms have multiclass classification versions (random forest), others have only binary classification (support vector machines, boosted decision tree)</a:t>
            </a:r>
          </a:p>
          <a:p>
            <a:r>
              <a:rPr lang="en-US" dirty="0" smtClean="0"/>
              <a:t>Any binary classification algorithm becomes a multiclass algorithm with the use of the one-vs-all module</a:t>
            </a:r>
            <a:endParaRPr lang="en-US" dirty="0"/>
          </a:p>
        </p:txBody>
      </p:sp>
    </p:spTree>
    <p:extLst>
      <p:ext uri="{BB962C8B-B14F-4D97-AF65-F5344CB8AC3E}">
        <p14:creationId xmlns:p14="http://schemas.microsoft.com/office/powerpoint/2010/main" val="423911119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type="body" sz="quarter" idx="11"/>
          </p:nvPr>
        </p:nvSpPr>
        <p:spPr>
          <a:xfrm>
            <a:off x="274639" y="1212849"/>
            <a:ext cx="5714998" cy="2059025"/>
          </a:xfrm>
          <a:prstGeom prst="rect">
            <a:avLst/>
          </a:prstGeom>
        </p:spPr>
        <p:txBody>
          <a:bodyPr>
            <a:noAutofit/>
          </a:bodyPr>
          <a:lstStyle/>
          <a:p>
            <a:r>
              <a:rPr lang="en-US" dirty="0" smtClean="0"/>
              <a:t>What is does</a:t>
            </a:r>
          </a:p>
          <a:p>
            <a:pPr lvl="1"/>
            <a:r>
              <a:rPr lang="en-US" dirty="0" smtClean="0"/>
              <a:t>Predicts class label (classification) or value (regression) Y based on variables X</a:t>
            </a:r>
          </a:p>
          <a:p>
            <a:r>
              <a:rPr lang="en-US" dirty="0" smtClean="0"/>
              <a:t>How it does it</a:t>
            </a:r>
          </a:p>
          <a:p>
            <a:pPr lvl="1"/>
            <a:r>
              <a:rPr lang="en-US" dirty="0" smtClean="0"/>
              <a:t>Is inspired by biological systems, i.e., neurons in the brain</a:t>
            </a:r>
          </a:p>
        </p:txBody>
      </p:sp>
      <p:pic>
        <p:nvPicPr>
          <p:cNvPr id="5" name="Picture 4"/>
          <p:cNvPicPr>
            <a:picLocks noChangeAspect="1"/>
          </p:cNvPicPr>
          <p:nvPr/>
        </p:nvPicPr>
        <p:blipFill>
          <a:blip r:embed="rId2"/>
          <a:stretch>
            <a:fillRect/>
          </a:stretch>
        </p:blipFill>
        <p:spPr>
          <a:xfrm>
            <a:off x="6446837" y="1212849"/>
            <a:ext cx="5446140" cy="3642215"/>
          </a:xfrm>
          <a:prstGeom prst="rect">
            <a:avLst/>
          </a:prstGeom>
        </p:spPr>
      </p:pic>
    </p:spTree>
    <p:extLst>
      <p:ext uri="{BB962C8B-B14F-4D97-AF65-F5344CB8AC3E}">
        <p14:creationId xmlns:p14="http://schemas.microsoft.com/office/powerpoint/2010/main" val="6279924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on algorithm selection</a:t>
            </a:r>
            <a:endParaRPr lang="en-US" dirty="0"/>
          </a:p>
        </p:txBody>
      </p:sp>
      <p:sp>
        <p:nvSpPr>
          <p:cNvPr id="3" name="Content Placeholder 2"/>
          <p:cNvSpPr>
            <a:spLocks noGrp="1"/>
          </p:cNvSpPr>
          <p:nvPr>
            <p:ph type="body" sz="quarter" idx="11"/>
          </p:nvPr>
        </p:nvSpPr>
        <p:spPr>
          <a:xfrm>
            <a:off x="274639" y="1212849"/>
            <a:ext cx="11889564" cy="1292662"/>
          </a:xfrm>
          <a:prstGeom prst="rect">
            <a:avLst/>
          </a:prstGeom>
        </p:spPr>
        <p:txBody>
          <a:bodyPr/>
          <a:lstStyle/>
          <a:p>
            <a:r>
              <a:rPr lang="en-US" dirty="0" smtClean="0"/>
              <a:t>Do what data scientists do---try multiple algorithms and select the best model for your data</a:t>
            </a:r>
          </a:p>
        </p:txBody>
      </p:sp>
    </p:spTree>
    <p:extLst>
      <p:ext uri="{BB962C8B-B14F-4D97-AF65-F5344CB8AC3E}">
        <p14:creationId xmlns:p14="http://schemas.microsoft.com/office/powerpoint/2010/main" val="75642129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Microsoft, Windows, </a:t>
            </a:r>
            <a:r>
              <a:rPr lang="en-US" sz="700" dirty="0" smtClean="0">
                <a:gradFill>
                  <a:gsLst>
                    <a:gs pos="0">
                      <a:srgbClr val="FFFFFF"/>
                    </a:gs>
                    <a:gs pos="100000">
                      <a:srgbClr val="FFFFFF"/>
                    </a:gs>
                  </a:gsLst>
                  <a:lin ang="5400000" scaled="0"/>
                </a:gradFill>
                <a:cs typeface="Segoe UI" pitchFamily="34" charset="0"/>
              </a:rPr>
              <a:t>and </a:t>
            </a:r>
            <a:r>
              <a:rPr lang="en-US" sz="700" dirty="0">
                <a:gradFill>
                  <a:gsLst>
                    <a:gs pos="0">
                      <a:srgbClr val="FFFFFF"/>
                    </a:gs>
                    <a:gs pos="100000">
                      <a:srgbClr val="FFFFFF"/>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7066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What makes for a good ML problem?</a:t>
            </a:r>
            <a:endParaRPr lang="en-US" sz="4800" dirty="0"/>
          </a:p>
        </p:txBody>
      </p:sp>
      <p:sp>
        <p:nvSpPr>
          <p:cNvPr id="3" name="Text Placeholder 2"/>
          <p:cNvSpPr>
            <a:spLocks noGrp="1"/>
          </p:cNvSpPr>
          <p:nvPr>
            <p:ph type="body" sz="quarter" idx="11"/>
          </p:nvPr>
        </p:nvSpPr>
        <p:spPr>
          <a:xfrm>
            <a:off x="274639" y="1212849"/>
            <a:ext cx="11889564" cy="5478423"/>
          </a:xfrm>
        </p:spPr>
        <p:txBody>
          <a:bodyPr/>
          <a:lstStyle/>
          <a:p>
            <a:r>
              <a:rPr lang="en-US" b="1" dirty="0" smtClean="0"/>
              <a:t>Labeled*</a:t>
            </a:r>
            <a:r>
              <a:rPr lang="en-US" dirty="0" smtClean="0"/>
              <a:t> examples</a:t>
            </a:r>
          </a:p>
          <a:p>
            <a:pPr lvl="1"/>
            <a:r>
              <a:rPr lang="en-US" dirty="0" smtClean="0"/>
              <a:t>Customer churn: records of current customers (loyal) + former customers who left (churn)</a:t>
            </a:r>
            <a:endParaRPr lang="en-US" dirty="0"/>
          </a:p>
          <a:p>
            <a:pPr lvl="1"/>
            <a:r>
              <a:rPr lang="en-US" dirty="0" smtClean="0"/>
              <a:t>Fraud detection: examples of fraud and not fraud</a:t>
            </a:r>
            <a:endParaRPr lang="en-US" dirty="0"/>
          </a:p>
          <a:p>
            <a:r>
              <a:rPr lang="en-US" dirty="0" smtClean="0"/>
              <a:t>Relevant </a:t>
            </a:r>
            <a:r>
              <a:rPr lang="en-US" b="1" dirty="0"/>
              <a:t>features</a:t>
            </a:r>
          </a:p>
          <a:p>
            <a:pPr lvl="1"/>
            <a:r>
              <a:rPr lang="en-US" dirty="0" smtClean="0"/>
              <a:t>Customer information: age, sex, zip code, historic spending patterns, etc.</a:t>
            </a:r>
            <a:endParaRPr lang="en-US" dirty="0"/>
          </a:p>
          <a:p>
            <a:pPr lvl="1"/>
            <a:r>
              <a:rPr lang="en-US" dirty="0" smtClean="0"/>
              <a:t>Transaction information: amount, previous transactions, customer information, etc.</a:t>
            </a:r>
            <a:endParaRPr lang="en-US" dirty="0"/>
          </a:p>
          <a:p>
            <a:r>
              <a:rPr lang="en-US" b="1" dirty="0"/>
              <a:t>Uncertainty/error</a:t>
            </a:r>
            <a:r>
              <a:rPr lang="en-US" dirty="0"/>
              <a:t> </a:t>
            </a:r>
            <a:r>
              <a:rPr lang="en-US" dirty="0" smtClean="0"/>
              <a:t>tolerance</a:t>
            </a:r>
            <a:endParaRPr lang="en-US" dirty="0"/>
          </a:p>
          <a:p>
            <a:pPr lvl="1"/>
            <a:r>
              <a:rPr lang="en-US" dirty="0" smtClean="0"/>
              <a:t>Identifying some customers who are leaving is better than current system</a:t>
            </a:r>
          </a:p>
          <a:p>
            <a:pPr lvl="1"/>
            <a:r>
              <a:rPr lang="en-US" dirty="0" smtClean="0"/>
              <a:t>Automated fraud identification still verified by human user</a:t>
            </a:r>
            <a:endParaRPr lang="en-US" dirty="0"/>
          </a:p>
          <a:p>
            <a:endParaRPr lang="en-US" dirty="0"/>
          </a:p>
          <a:p>
            <a:endParaRPr lang="en-US" dirty="0"/>
          </a:p>
        </p:txBody>
      </p:sp>
    </p:spTree>
    <p:extLst>
      <p:ext uri="{BB962C8B-B14F-4D97-AF65-F5344CB8AC3E}">
        <p14:creationId xmlns:p14="http://schemas.microsoft.com/office/powerpoint/2010/main" val="16299690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are labels important?</a:t>
            </a:r>
            <a:endParaRPr lang="en-US" dirty="0"/>
          </a:p>
        </p:txBody>
      </p:sp>
      <p:sp>
        <p:nvSpPr>
          <p:cNvPr id="5" name="Text Placeholder 4"/>
          <p:cNvSpPr>
            <a:spLocks noGrp="1"/>
          </p:cNvSpPr>
          <p:nvPr>
            <p:ph type="body" sz="quarter" idx="10"/>
          </p:nvPr>
        </p:nvSpPr>
        <p:spPr>
          <a:xfrm>
            <a:off x="274639" y="2506662"/>
            <a:ext cx="5486399" cy="3127010"/>
          </a:xfrm>
        </p:spPr>
        <p:txBody>
          <a:bodyPr/>
          <a:lstStyle/>
          <a:p>
            <a:r>
              <a:rPr lang="en-US" dirty="0" smtClean="0"/>
              <a:t>Supervised learning examples</a:t>
            </a:r>
          </a:p>
          <a:p>
            <a:pPr lvl="1"/>
            <a:endParaRPr lang="en-US" dirty="0" smtClean="0"/>
          </a:p>
          <a:p>
            <a:pPr lvl="1"/>
            <a:r>
              <a:rPr lang="en-US" dirty="0" smtClean="0"/>
              <a:t>This customer </a:t>
            </a:r>
            <a:r>
              <a:rPr lang="en-US" dirty="0"/>
              <a:t>will like </a:t>
            </a:r>
            <a:r>
              <a:rPr lang="en-US" i="1" dirty="0" smtClean="0"/>
              <a:t>House of Cards</a:t>
            </a:r>
            <a:endParaRPr lang="en-US" i="1" dirty="0"/>
          </a:p>
          <a:p>
            <a:pPr lvl="1"/>
            <a:r>
              <a:rPr lang="en-US" dirty="0"/>
              <a:t>This network traffic indicates a denial of service attack</a:t>
            </a:r>
          </a:p>
          <a:p>
            <a:endParaRPr lang="en-US" dirty="0"/>
          </a:p>
        </p:txBody>
      </p:sp>
      <p:sp>
        <p:nvSpPr>
          <p:cNvPr id="6" name="Text Placeholder 5"/>
          <p:cNvSpPr>
            <a:spLocks noGrp="1"/>
          </p:cNvSpPr>
          <p:nvPr>
            <p:ph type="body" sz="quarter" idx="11"/>
          </p:nvPr>
        </p:nvSpPr>
        <p:spPr>
          <a:xfrm>
            <a:off x="6675439" y="2506662"/>
            <a:ext cx="5486399" cy="2850011"/>
          </a:xfrm>
        </p:spPr>
        <p:txBody>
          <a:bodyPr/>
          <a:lstStyle/>
          <a:p>
            <a:r>
              <a:rPr lang="en-US" dirty="0" smtClean="0"/>
              <a:t>Unsupervised learning examples</a:t>
            </a:r>
          </a:p>
          <a:p>
            <a:pPr lvl="1"/>
            <a:endParaRPr lang="en-US" dirty="0" smtClean="0"/>
          </a:p>
          <a:p>
            <a:pPr lvl="1"/>
            <a:r>
              <a:rPr lang="en-US" dirty="0" smtClean="0"/>
              <a:t>These </a:t>
            </a:r>
            <a:r>
              <a:rPr lang="en-US" dirty="0"/>
              <a:t>customers are similar</a:t>
            </a:r>
          </a:p>
          <a:p>
            <a:pPr lvl="1"/>
            <a:r>
              <a:rPr lang="en-US" dirty="0" smtClean="0"/>
              <a:t>This </a:t>
            </a:r>
            <a:r>
              <a:rPr lang="en-US" dirty="0"/>
              <a:t>network traffic is unusual</a:t>
            </a:r>
          </a:p>
          <a:p>
            <a:endParaRPr lang="en-US" dirty="0"/>
          </a:p>
        </p:txBody>
      </p:sp>
      <p:sp>
        <p:nvSpPr>
          <p:cNvPr id="8" name="Text Placeholder 2"/>
          <p:cNvSpPr txBox="1">
            <a:spLocks/>
          </p:cNvSpPr>
          <p:nvPr/>
        </p:nvSpPr>
        <p:spPr>
          <a:xfrm>
            <a:off x="274639" y="1212849"/>
            <a:ext cx="11889564"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dirty="0" smtClean="0">
                <a:gradFill>
                  <a:gsLst>
                    <a:gs pos="1250">
                      <a:srgbClr val="FFFFFF"/>
                    </a:gs>
                    <a:gs pos="100000">
                      <a:srgbClr val="FFFFFF"/>
                    </a:gs>
                  </a:gsLst>
                  <a:lin ang="5400000" scaled="0"/>
                </a:gradFill>
              </a:rPr>
              <a:t>Most commonly used machine learning algorithms are </a:t>
            </a:r>
            <a:r>
              <a:rPr lang="en-US" b="1" dirty="0" smtClean="0">
                <a:gradFill>
                  <a:gsLst>
                    <a:gs pos="1250">
                      <a:srgbClr val="FFFFFF"/>
                    </a:gs>
                    <a:gs pos="100000">
                      <a:srgbClr val="FFFFFF"/>
                    </a:gs>
                  </a:gsLst>
                  <a:lin ang="5400000" scaled="0"/>
                </a:gradFill>
              </a:rPr>
              <a:t>supervised </a:t>
            </a:r>
            <a:r>
              <a:rPr lang="en-US" dirty="0" smtClean="0">
                <a:gradFill>
                  <a:gsLst>
                    <a:gs pos="1250">
                      <a:srgbClr val="FFFFFF"/>
                    </a:gs>
                    <a:gs pos="100000">
                      <a:srgbClr val="FFFFFF"/>
                    </a:gs>
                  </a:gsLst>
                  <a:lin ang="5400000" scaled="0"/>
                </a:gradFill>
              </a:rPr>
              <a:t>(requires labels)</a:t>
            </a:r>
          </a:p>
        </p:txBody>
      </p:sp>
    </p:spTree>
    <p:extLst>
      <p:ext uri="{BB962C8B-B14F-4D97-AF65-F5344CB8AC3E}">
        <p14:creationId xmlns:p14="http://schemas.microsoft.com/office/powerpoint/2010/main" val="16704805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Regression versus Classification</a:t>
            </a:r>
            <a:endParaRPr lang="en-US" dirty="0"/>
          </a:p>
        </p:txBody>
      </p:sp>
      <p:sp>
        <p:nvSpPr>
          <p:cNvPr id="5" name="Text Placeholder 4"/>
          <p:cNvSpPr>
            <a:spLocks noGrp="1"/>
          </p:cNvSpPr>
          <p:nvPr>
            <p:ph type="body" sz="quarter" idx="10"/>
          </p:nvPr>
        </p:nvSpPr>
        <p:spPr>
          <a:xfrm>
            <a:off x="430809" y="2582862"/>
            <a:ext cx="5486399" cy="2012859"/>
          </a:xfrm>
        </p:spPr>
        <p:txBody>
          <a:bodyPr/>
          <a:lstStyle/>
          <a:p>
            <a:r>
              <a:rPr lang="en-US" dirty="0" smtClean="0"/>
              <a:t>Regression problems</a:t>
            </a:r>
            <a:endParaRPr lang="en-US" dirty="0"/>
          </a:p>
          <a:p>
            <a:pPr lvl="1"/>
            <a:r>
              <a:rPr lang="en-US" dirty="0" smtClean="0"/>
              <a:t>Estimate household power </a:t>
            </a:r>
            <a:r>
              <a:rPr lang="en-US" dirty="0"/>
              <a:t>consumption</a:t>
            </a:r>
          </a:p>
          <a:p>
            <a:pPr lvl="1"/>
            <a:r>
              <a:rPr lang="en-US" dirty="0" smtClean="0"/>
              <a:t>Estimate customer’s income</a:t>
            </a:r>
            <a:endParaRPr lang="en-US" dirty="0"/>
          </a:p>
          <a:p>
            <a:endParaRPr lang="en-US" dirty="0"/>
          </a:p>
        </p:txBody>
      </p:sp>
      <p:sp>
        <p:nvSpPr>
          <p:cNvPr id="6" name="Text Placeholder 5"/>
          <p:cNvSpPr>
            <a:spLocks noGrp="1"/>
          </p:cNvSpPr>
          <p:nvPr>
            <p:ph type="body" sz="quarter" idx="11"/>
          </p:nvPr>
        </p:nvSpPr>
        <p:spPr>
          <a:xfrm>
            <a:off x="6654240" y="2582861"/>
            <a:ext cx="5486399" cy="2012859"/>
          </a:xfrm>
        </p:spPr>
        <p:txBody>
          <a:bodyPr/>
          <a:lstStyle/>
          <a:p>
            <a:r>
              <a:rPr lang="en-US" dirty="0" smtClean="0"/>
              <a:t>Classification problems</a:t>
            </a:r>
            <a:endParaRPr lang="en-US" dirty="0"/>
          </a:p>
          <a:p>
            <a:pPr lvl="1"/>
            <a:r>
              <a:rPr lang="en-US" dirty="0" smtClean="0"/>
              <a:t>Power station will/will not meet demand</a:t>
            </a:r>
            <a:endParaRPr lang="en-US" dirty="0"/>
          </a:p>
          <a:p>
            <a:pPr lvl="1"/>
            <a:r>
              <a:rPr lang="en-US" dirty="0" smtClean="0"/>
              <a:t>Customer will respond to advertising</a:t>
            </a:r>
            <a:endParaRPr lang="en-US" dirty="0"/>
          </a:p>
          <a:p>
            <a:endParaRPr lang="en-US" dirty="0"/>
          </a:p>
        </p:txBody>
      </p:sp>
      <p:pic>
        <p:nvPicPr>
          <p:cNvPr id="8" name="Picture 7"/>
          <p:cNvPicPr>
            <a:picLocks noChangeAspect="1"/>
          </p:cNvPicPr>
          <p:nvPr/>
        </p:nvPicPr>
        <p:blipFill>
          <a:blip r:embed="rId2"/>
          <a:stretch>
            <a:fillRect/>
          </a:stretch>
        </p:blipFill>
        <p:spPr>
          <a:xfrm>
            <a:off x="7908715" y="4205681"/>
            <a:ext cx="3019846" cy="2019582"/>
          </a:xfrm>
          <a:prstGeom prst="rect">
            <a:avLst/>
          </a:prstGeom>
        </p:spPr>
      </p:pic>
      <p:pic>
        <p:nvPicPr>
          <p:cNvPr id="9" name="Picture 8"/>
          <p:cNvPicPr>
            <a:picLocks noChangeAspect="1"/>
          </p:cNvPicPr>
          <p:nvPr/>
        </p:nvPicPr>
        <p:blipFill>
          <a:blip r:embed="rId3"/>
          <a:stretch>
            <a:fillRect/>
          </a:stretch>
        </p:blipFill>
        <p:spPr>
          <a:xfrm>
            <a:off x="1507915" y="4220880"/>
            <a:ext cx="3019846" cy="2019582"/>
          </a:xfrm>
          <a:prstGeom prst="rect">
            <a:avLst/>
          </a:prstGeom>
        </p:spPr>
      </p:pic>
      <p:sp>
        <p:nvSpPr>
          <p:cNvPr id="7" name="Text Placeholder 2"/>
          <p:cNvSpPr txBox="1">
            <a:spLocks/>
          </p:cNvSpPr>
          <p:nvPr/>
        </p:nvSpPr>
        <p:spPr>
          <a:xfrm>
            <a:off x="274639" y="1212849"/>
            <a:ext cx="11889564" cy="118186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dirty="0" smtClean="0">
                <a:gradFill>
                  <a:gsLst>
                    <a:gs pos="1250">
                      <a:srgbClr val="FFFFFF"/>
                    </a:gs>
                    <a:gs pos="100000">
                      <a:srgbClr val="FFFFFF"/>
                    </a:gs>
                  </a:gsLst>
                  <a:lin ang="5400000" scaled="0"/>
                </a:gradFill>
              </a:rPr>
              <a:t>Does your customer want to predict/estimate a number (regression) or apply a label/categorize (classification)?</a:t>
            </a:r>
          </a:p>
        </p:txBody>
      </p:sp>
    </p:spTree>
    <p:extLst>
      <p:ext uri="{BB962C8B-B14F-4D97-AF65-F5344CB8AC3E}">
        <p14:creationId xmlns:p14="http://schemas.microsoft.com/office/powerpoint/2010/main" val="34569760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versus Multiclass Classification</a:t>
            </a:r>
            <a:endParaRPr lang="en-US" dirty="0"/>
          </a:p>
        </p:txBody>
      </p:sp>
      <p:sp>
        <p:nvSpPr>
          <p:cNvPr id="3" name="Text Placeholder 2"/>
          <p:cNvSpPr>
            <a:spLocks noGrp="1"/>
          </p:cNvSpPr>
          <p:nvPr>
            <p:ph type="body" sz="quarter" idx="10"/>
          </p:nvPr>
        </p:nvSpPr>
        <p:spPr>
          <a:xfrm>
            <a:off x="277004" y="2026495"/>
            <a:ext cx="5486399" cy="2689967"/>
          </a:xfrm>
        </p:spPr>
        <p:txBody>
          <a:bodyPr/>
          <a:lstStyle/>
          <a:p>
            <a:r>
              <a:rPr lang="en-US" dirty="0" smtClean="0"/>
              <a:t>Binary examples</a:t>
            </a:r>
          </a:p>
          <a:p>
            <a:pPr lvl="1"/>
            <a:r>
              <a:rPr lang="en-US" dirty="0"/>
              <a:t>click prediction</a:t>
            </a:r>
          </a:p>
          <a:p>
            <a:pPr lvl="1"/>
            <a:r>
              <a:rPr lang="en-US" dirty="0"/>
              <a:t>y</a:t>
            </a:r>
            <a:r>
              <a:rPr lang="en-US" dirty="0" smtClean="0"/>
              <a:t>es/no</a:t>
            </a:r>
            <a:endParaRPr lang="en-US" dirty="0"/>
          </a:p>
          <a:p>
            <a:pPr lvl="1"/>
            <a:r>
              <a:rPr lang="en-US" dirty="0" smtClean="0"/>
              <a:t>over/under</a:t>
            </a:r>
            <a:endParaRPr lang="en-US" dirty="0"/>
          </a:p>
          <a:p>
            <a:pPr lvl="1"/>
            <a:r>
              <a:rPr lang="en-US" dirty="0"/>
              <a:t>win/loss</a:t>
            </a:r>
          </a:p>
          <a:p>
            <a:endParaRPr lang="en-US" dirty="0"/>
          </a:p>
        </p:txBody>
      </p:sp>
      <p:sp>
        <p:nvSpPr>
          <p:cNvPr id="4" name="Text Placeholder 3"/>
          <p:cNvSpPr>
            <a:spLocks noGrp="1"/>
          </p:cNvSpPr>
          <p:nvPr>
            <p:ph type="body" sz="quarter" idx="11"/>
          </p:nvPr>
        </p:nvSpPr>
        <p:spPr>
          <a:xfrm>
            <a:off x="6677804" y="2026495"/>
            <a:ext cx="5486399" cy="2351413"/>
          </a:xfrm>
        </p:spPr>
        <p:txBody>
          <a:bodyPr/>
          <a:lstStyle/>
          <a:p>
            <a:r>
              <a:rPr lang="en-US" dirty="0" smtClean="0"/>
              <a:t>Multiclass examples</a:t>
            </a:r>
          </a:p>
          <a:p>
            <a:pPr lvl="1"/>
            <a:r>
              <a:rPr lang="en-US" dirty="0" smtClean="0"/>
              <a:t>kind </a:t>
            </a:r>
            <a:r>
              <a:rPr lang="en-US" dirty="0"/>
              <a:t>of tree</a:t>
            </a:r>
          </a:p>
          <a:p>
            <a:pPr lvl="1"/>
            <a:r>
              <a:rPr lang="en-US" dirty="0" smtClean="0"/>
              <a:t>kind </a:t>
            </a:r>
            <a:r>
              <a:rPr lang="en-US" dirty="0"/>
              <a:t>of network attack</a:t>
            </a:r>
          </a:p>
          <a:p>
            <a:pPr lvl="1"/>
            <a:r>
              <a:rPr lang="en-US" dirty="0"/>
              <a:t>type of heart disease</a:t>
            </a:r>
          </a:p>
          <a:p>
            <a:endParaRPr lang="en-US" dirty="0"/>
          </a:p>
        </p:txBody>
      </p:sp>
      <p:pic>
        <p:nvPicPr>
          <p:cNvPr id="5" name="Picture 4"/>
          <p:cNvPicPr>
            <a:picLocks noChangeAspect="1"/>
          </p:cNvPicPr>
          <p:nvPr/>
        </p:nvPicPr>
        <p:blipFill>
          <a:blip r:embed="rId2"/>
          <a:stretch>
            <a:fillRect/>
          </a:stretch>
        </p:blipFill>
        <p:spPr>
          <a:xfrm>
            <a:off x="7908715" y="4183062"/>
            <a:ext cx="3019846" cy="2019582"/>
          </a:xfrm>
          <a:prstGeom prst="rect">
            <a:avLst/>
          </a:prstGeom>
        </p:spPr>
      </p:pic>
      <p:pic>
        <p:nvPicPr>
          <p:cNvPr id="6" name="Picture 5"/>
          <p:cNvPicPr>
            <a:picLocks noChangeAspect="1"/>
          </p:cNvPicPr>
          <p:nvPr/>
        </p:nvPicPr>
        <p:blipFill>
          <a:blip r:embed="rId3"/>
          <a:stretch>
            <a:fillRect/>
          </a:stretch>
        </p:blipFill>
        <p:spPr>
          <a:xfrm>
            <a:off x="1507915" y="4183062"/>
            <a:ext cx="3019846" cy="2019582"/>
          </a:xfrm>
          <a:prstGeom prst="rect">
            <a:avLst/>
          </a:prstGeom>
        </p:spPr>
      </p:pic>
      <p:sp>
        <p:nvSpPr>
          <p:cNvPr id="7" name="Text Placeholder 2"/>
          <p:cNvSpPr txBox="1">
            <a:spLocks/>
          </p:cNvSpPr>
          <p:nvPr/>
        </p:nvSpPr>
        <p:spPr>
          <a:xfrm>
            <a:off x="274639" y="1212849"/>
            <a:ext cx="11889564" cy="68326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dirty="0" smtClean="0">
                <a:gradFill>
                  <a:gsLst>
                    <a:gs pos="1250">
                      <a:srgbClr val="FFFFFF"/>
                    </a:gs>
                    <a:gs pos="100000">
                      <a:srgbClr val="FFFFFF"/>
                    </a:gs>
                  </a:gsLst>
                  <a:lin ang="5400000" scaled="0"/>
                </a:gradFill>
              </a:rPr>
              <a:t>Does your customer want a yes/no answer?</a:t>
            </a:r>
          </a:p>
        </p:txBody>
      </p:sp>
    </p:spTree>
    <p:extLst>
      <p:ext uri="{BB962C8B-B14F-4D97-AF65-F5344CB8AC3E}">
        <p14:creationId xmlns:p14="http://schemas.microsoft.com/office/powerpoint/2010/main" val="34484397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5" name="Text Placeholder 4"/>
          <p:cNvSpPr>
            <a:spLocks noGrp="1"/>
          </p:cNvSpPr>
          <p:nvPr>
            <p:ph type="body" sz="quarter" idx="11"/>
          </p:nvPr>
        </p:nvSpPr>
        <p:spPr>
          <a:xfrm>
            <a:off x="274639" y="1212849"/>
            <a:ext cx="11889564" cy="4678204"/>
          </a:xfrm>
        </p:spPr>
        <p:txBody>
          <a:bodyPr/>
          <a:lstStyle/>
          <a:p>
            <a:r>
              <a:rPr lang="en-US" dirty="0" smtClean="0"/>
              <a:t>Is your customer’s problem suitable for machine learning?</a:t>
            </a:r>
          </a:p>
          <a:p>
            <a:pPr lvl="1"/>
            <a:r>
              <a:rPr lang="en-US" dirty="0" smtClean="0"/>
              <a:t>Lots of data, lots of features, uncertainty is ok</a:t>
            </a:r>
          </a:p>
          <a:p>
            <a:endParaRPr lang="en-US" dirty="0"/>
          </a:p>
          <a:p>
            <a:r>
              <a:rPr lang="en-US" dirty="0" smtClean="0"/>
              <a:t>Does your customer want to predict something?</a:t>
            </a:r>
          </a:p>
          <a:p>
            <a:pPr lvl="1"/>
            <a:r>
              <a:rPr lang="en-US" dirty="0" smtClean="0"/>
              <a:t>Labels are essential</a:t>
            </a:r>
          </a:p>
          <a:p>
            <a:endParaRPr lang="en-US" dirty="0"/>
          </a:p>
          <a:p>
            <a:r>
              <a:rPr lang="en-US" dirty="0" smtClean="0"/>
              <a:t>Does your customer want a number or a category?</a:t>
            </a:r>
            <a:endParaRPr lang="en-US" dirty="0"/>
          </a:p>
        </p:txBody>
      </p:sp>
    </p:spTree>
    <p:extLst>
      <p:ext uri="{BB962C8B-B14F-4D97-AF65-F5344CB8AC3E}">
        <p14:creationId xmlns:p14="http://schemas.microsoft.com/office/powerpoint/2010/main" val="42948473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graphicFrame>
        <p:nvGraphicFramePr>
          <p:cNvPr id="4" name="Content Placeholder 3"/>
          <p:cNvGraphicFramePr>
            <a:graphicFrameLocks/>
          </p:cNvGraphicFramePr>
          <p:nvPr>
            <p:extLst/>
          </p:nvPr>
        </p:nvGraphicFramePr>
        <p:xfrm>
          <a:off x="1189037" y="1419542"/>
          <a:ext cx="10134600" cy="42113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gridCol w="2247900">
                  <a:extLst>
                    <a:ext uri="{9D8B030D-6E8A-4147-A177-3AD203B41FA5}">
                      <a16:colId xmlns:a16="http://schemas.microsoft.com/office/drawing/2014/main" val="20003"/>
                    </a:ext>
                  </a:extLst>
                </a:gridCol>
              </a:tblGrid>
              <a:tr h="370840">
                <a:tc>
                  <a:txBody>
                    <a:bodyPr/>
                    <a:lstStyle/>
                    <a:p>
                      <a:r>
                        <a:rPr lang="en-US" dirty="0" smtClean="0"/>
                        <a:t>Algorithm</a:t>
                      </a:r>
                      <a:endParaRPr lang="en-US" dirty="0"/>
                    </a:p>
                  </a:txBody>
                  <a:tcPr/>
                </a:tc>
                <a:tc>
                  <a:txBody>
                    <a:bodyPr/>
                    <a:lstStyle/>
                    <a:p>
                      <a:r>
                        <a:rPr lang="en-US" dirty="0" smtClean="0"/>
                        <a:t>Binary Classification in Azure ML</a:t>
                      </a:r>
                      <a:endParaRPr lang="en-US" dirty="0"/>
                    </a:p>
                  </a:txBody>
                  <a:tcPr/>
                </a:tc>
                <a:tc>
                  <a:txBody>
                    <a:bodyPr/>
                    <a:lstStyle/>
                    <a:p>
                      <a:r>
                        <a:rPr lang="en-US" dirty="0" smtClean="0"/>
                        <a:t>Multiclass Classification in </a:t>
                      </a:r>
                      <a:r>
                        <a:rPr lang="en-US" dirty="0" err="1" smtClean="0"/>
                        <a:t>AzureML</a:t>
                      </a:r>
                      <a:endParaRPr lang="en-US" dirty="0"/>
                    </a:p>
                  </a:txBody>
                  <a:tcPr/>
                </a:tc>
                <a:tc>
                  <a:txBody>
                    <a:bodyPr/>
                    <a:lstStyle/>
                    <a:p>
                      <a:r>
                        <a:rPr lang="en-US" dirty="0" smtClean="0"/>
                        <a:t>Regression in Azure</a:t>
                      </a:r>
                      <a:r>
                        <a:rPr lang="en-US" baseline="0" dirty="0" smtClean="0"/>
                        <a:t> ML</a:t>
                      </a:r>
                      <a:endParaRPr lang="en-US" dirty="0"/>
                    </a:p>
                  </a:txBody>
                  <a:tcPr/>
                </a:tc>
                <a:extLst>
                  <a:ext uri="{0D108BD9-81ED-4DB2-BD59-A6C34878D82A}">
                    <a16:rowId xmlns:a16="http://schemas.microsoft.com/office/drawing/2014/main" val="10000"/>
                  </a:ext>
                </a:extLst>
              </a:tr>
              <a:tr h="370840">
                <a:tc>
                  <a:txBody>
                    <a:bodyPr/>
                    <a:lstStyle/>
                    <a:p>
                      <a:r>
                        <a:rPr lang="en-US" dirty="0" smtClean="0"/>
                        <a:t>Logistic Regression</a:t>
                      </a:r>
                      <a:endParaRPr lang="en-US" dirty="0"/>
                    </a:p>
                  </a:txBody>
                  <a:tcPr/>
                </a:tc>
                <a:tc>
                  <a:txBody>
                    <a:bodyPr/>
                    <a:lstStyle/>
                    <a:p>
                      <a:r>
                        <a:rPr lang="en-US" dirty="0" smtClean="0"/>
                        <a:t>Two-class logistic regression</a:t>
                      </a:r>
                      <a:endParaRPr lang="en-US" dirty="0"/>
                    </a:p>
                  </a:txBody>
                  <a:tcPr/>
                </a:tc>
                <a:tc>
                  <a:txBody>
                    <a:bodyPr/>
                    <a:lstStyle/>
                    <a:p>
                      <a:r>
                        <a:rPr lang="en-US" dirty="0" smtClean="0"/>
                        <a:t>Multiclass Logistic Regression</a:t>
                      </a:r>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smtClean="0"/>
                        <a:t>Linear Regression</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Linear Regression</a:t>
                      </a:r>
                      <a:endParaRPr lang="en-US" dirty="0"/>
                    </a:p>
                  </a:txBody>
                  <a:tcPr/>
                </a:tc>
                <a:extLst>
                  <a:ext uri="{0D108BD9-81ED-4DB2-BD59-A6C34878D82A}">
                    <a16:rowId xmlns:a16="http://schemas.microsoft.com/office/drawing/2014/main" val="10002"/>
                  </a:ext>
                </a:extLst>
              </a:tr>
              <a:tr h="370840">
                <a:tc>
                  <a:txBody>
                    <a:bodyPr/>
                    <a:lstStyle/>
                    <a:p>
                      <a:r>
                        <a:rPr lang="en-US" dirty="0" smtClean="0"/>
                        <a:t>Support Vector Machine</a:t>
                      </a:r>
                      <a:endParaRPr lang="en-US" dirty="0"/>
                    </a:p>
                  </a:txBody>
                  <a:tcPr/>
                </a:tc>
                <a:tc>
                  <a:txBody>
                    <a:bodyPr/>
                    <a:lstStyle/>
                    <a:p>
                      <a:r>
                        <a:rPr lang="en-US" dirty="0" smtClean="0"/>
                        <a:t>Two-class support vector machine</a:t>
                      </a:r>
                      <a:endParaRPr lang="en-US" dirty="0"/>
                    </a:p>
                  </a:txBody>
                  <a:tcPr/>
                </a:tc>
                <a:tc>
                  <a:txBody>
                    <a:bodyPr/>
                    <a:lstStyle/>
                    <a:p>
                      <a:r>
                        <a:rPr lang="en-US" dirty="0" smtClean="0"/>
                        <a:t>One-vs-all</a:t>
                      </a:r>
                      <a:r>
                        <a:rPr lang="en-US" baseline="0" dirty="0" smtClean="0"/>
                        <a:t> + support vector machine</a:t>
                      </a:r>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smtClean="0"/>
                        <a:t>Decision</a:t>
                      </a:r>
                      <a:r>
                        <a:rPr lang="en-US" baseline="0" dirty="0" smtClean="0"/>
                        <a:t> Tree</a:t>
                      </a:r>
                      <a:endParaRPr lang="en-US" dirty="0"/>
                    </a:p>
                  </a:txBody>
                  <a:tcPr/>
                </a:tc>
                <a:tc>
                  <a:txBody>
                    <a:bodyPr/>
                    <a:lstStyle/>
                    <a:p>
                      <a:r>
                        <a:rPr lang="en-US" dirty="0" smtClean="0"/>
                        <a:t>Two-class boosted decision tree</a:t>
                      </a:r>
                      <a:endParaRPr lang="en-US" dirty="0"/>
                    </a:p>
                  </a:txBody>
                  <a:tcPr/>
                </a:tc>
                <a:tc>
                  <a:txBody>
                    <a:bodyPr/>
                    <a:lstStyle/>
                    <a:p>
                      <a:r>
                        <a:rPr lang="en-US" dirty="0" smtClean="0"/>
                        <a:t>One-vs-all</a:t>
                      </a:r>
                      <a:r>
                        <a:rPr lang="en-US" baseline="0" dirty="0" smtClean="0"/>
                        <a:t> + boosted decision tree</a:t>
                      </a:r>
                      <a:endParaRPr lang="en-US" dirty="0"/>
                    </a:p>
                  </a:txBody>
                  <a:tcPr/>
                </a:tc>
                <a:tc>
                  <a:txBody>
                    <a:bodyPr/>
                    <a:lstStyle/>
                    <a:p>
                      <a:r>
                        <a:rPr lang="en-US" dirty="0" smtClean="0"/>
                        <a:t>Boosted decision tree regression</a:t>
                      </a:r>
                      <a:endParaRPr lang="en-US" dirty="0"/>
                    </a:p>
                  </a:txBody>
                  <a:tcPr/>
                </a:tc>
                <a:extLst>
                  <a:ext uri="{0D108BD9-81ED-4DB2-BD59-A6C34878D82A}">
                    <a16:rowId xmlns:a16="http://schemas.microsoft.com/office/drawing/2014/main" val="10004"/>
                  </a:ext>
                </a:extLst>
              </a:tr>
              <a:tr h="370840">
                <a:tc>
                  <a:txBody>
                    <a:bodyPr/>
                    <a:lstStyle/>
                    <a:p>
                      <a:r>
                        <a:rPr lang="en-US" dirty="0" smtClean="0"/>
                        <a:t>Neural Network</a:t>
                      </a:r>
                      <a:endParaRPr lang="en-US" dirty="0"/>
                    </a:p>
                  </a:txBody>
                  <a:tcPr/>
                </a:tc>
                <a:tc>
                  <a:txBody>
                    <a:bodyPr/>
                    <a:lstStyle/>
                    <a:p>
                      <a:r>
                        <a:rPr lang="en-US" dirty="0" smtClean="0"/>
                        <a:t>Two-class</a:t>
                      </a:r>
                      <a:r>
                        <a:rPr lang="en-US" baseline="0" dirty="0" smtClean="0"/>
                        <a:t> neural network</a:t>
                      </a:r>
                      <a:endParaRPr lang="en-US" dirty="0"/>
                    </a:p>
                  </a:txBody>
                  <a:tcPr/>
                </a:tc>
                <a:tc>
                  <a:txBody>
                    <a:bodyPr/>
                    <a:lstStyle/>
                    <a:p>
                      <a:r>
                        <a:rPr lang="en-US" dirty="0" smtClean="0"/>
                        <a:t>Multiclass neural network</a:t>
                      </a:r>
                      <a:endParaRPr lang="en-US" dirty="0"/>
                    </a:p>
                  </a:txBody>
                  <a:tcPr/>
                </a:tc>
                <a:tc>
                  <a:txBody>
                    <a:bodyPr/>
                    <a:lstStyle/>
                    <a:p>
                      <a:r>
                        <a:rPr lang="en-US" dirty="0" smtClean="0"/>
                        <a:t>Neural</a:t>
                      </a:r>
                      <a:r>
                        <a:rPr lang="en-US" baseline="0" dirty="0" smtClean="0"/>
                        <a:t> network regression</a:t>
                      </a:r>
                      <a:endParaRPr lang="en-US" dirty="0"/>
                    </a:p>
                  </a:txBody>
                  <a:tcPr/>
                </a:tc>
                <a:extLst>
                  <a:ext uri="{0D108BD9-81ED-4DB2-BD59-A6C34878D82A}">
                    <a16:rowId xmlns:a16="http://schemas.microsoft.com/office/drawing/2014/main" val="10005"/>
                  </a:ext>
                </a:extLst>
              </a:tr>
              <a:tr h="370840">
                <a:tc>
                  <a:txBody>
                    <a:bodyPr/>
                    <a:lstStyle/>
                    <a:p>
                      <a:r>
                        <a:rPr lang="en-US" dirty="0" smtClean="0"/>
                        <a:t>Random Forest</a:t>
                      </a:r>
                      <a:endParaRPr lang="en-US" dirty="0"/>
                    </a:p>
                  </a:txBody>
                  <a:tcPr/>
                </a:tc>
                <a:tc>
                  <a:txBody>
                    <a:bodyPr/>
                    <a:lstStyle/>
                    <a:p>
                      <a:r>
                        <a:rPr lang="en-US" dirty="0" smtClean="0"/>
                        <a:t>Two-class decision forest</a:t>
                      </a:r>
                      <a:endParaRPr lang="en-US" dirty="0"/>
                    </a:p>
                  </a:txBody>
                  <a:tcPr/>
                </a:tc>
                <a:tc>
                  <a:txBody>
                    <a:bodyPr/>
                    <a:lstStyle/>
                    <a:p>
                      <a:r>
                        <a:rPr lang="en-US" dirty="0" smtClean="0"/>
                        <a:t>Multiclass decision forest</a:t>
                      </a:r>
                      <a:endParaRPr lang="en-US" dirty="0"/>
                    </a:p>
                  </a:txBody>
                  <a:tcPr/>
                </a:tc>
                <a:tc>
                  <a:txBody>
                    <a:bodyPr/>
                    <a:lstStyle/>
                    <a:p>
                      <a:r>
                        <a:rPr lang="en-US" dirty="0" smtClean="0"/>
                        <a:t>Decision forest regression</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75019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sp>
        <p:nvSpPr>
          <p:cNvPr id="5" name="TextBox 4"/>
          <p:cNvSpPr txBox="1"/>
          <p:nvPr/>
        </p:nvSpPr>
        <p:spPr>
          <a:xfrm>
            <a:off x="569496" y="5871410"/>
            <a:ext cx="11085094" cy="369332"/>
          </a:xfrm>
          <a:prstGeom prst="rect">
            <a:avLst/>
          </a:prstGeom>
          <a:noFill/>
        </p:spPr>
        <p:txBody>
          <a:bodyPr wrap="square" rtlCol="0">
            <a:spAutoFit/>
          </a:bodyPr>
          <a:lstStyle/>
          <a:p>
            <a:pPr algn="ctr"/>
            <a:r>
              <a:rPr lang="en-US" b="1" dirty="0" smtClean="0">
                <a:solidFill>
                  <a:srgbClr val="FFFFFF"/>
                </a:solidFill>
              </a:rPr>
              <a:t>Bottom Line: Most algorithms can be applied to a variety of problems</a:t>
            </a:r>
            <a:endParaRPr lang="en-US" b="1" dirty="0">
              <a:solidFill>
                <a:srgbClr val="FFFFFF"/>
              </a:solidFill>
            </a:endParaRPr>
          </a:p>
        </p:txBody>
      </p:sp>
      <p:graphicFrame>
        <p:nvGraphicFramePr>
          <p:cNvPr id="7" name="Content Placeholder 3"/>
          <p:cNvGraphicFramePr>
            <a:graphicFrameLocks/>
          </p:cNvGraphicFramePr>
          <p:nvPr>
            <p:extLst/>
          </p:nvPr>
        </p:nvGraphicFramePr>
        <p:xfrm>
          <a:off x="1189037" y="1419542"/>
          <a:ext cx="10134600" cy="42113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gridCol w="2247900">
                  <a:extLst>
                    <a:ext uri="{9D8B030D-6E8A-4147-A177-3AD203B41FA5}">
                      <a16:colId xmlns:a16="http://schemas.microsoft.com/office/drawing/2014/main" val="20003"/>
                    </a:ext>
                  </a:extLst>
                </a:gridCol>
              </a:tblGrid>
              <a:tr h="370840">
                <a:tc>
                  <a:txBody>
                    <a:bodyPr/>
                    <a:lstStyle/>
                    <a:p>
                      <a:r>
                        <a:rPr lang="en-US" dirty="0" smtClean="0"/>
                        <a:t>Algorithm</a:t>
                      </a:r>
                      <a:endParaRPr lang="en-US" dirty="0"/>
                    </a:p>
                  </a:txBody>
                  <a:tcPr/>
                </a:tc>
                <a:tc>
                  <a:txBody>
                    <a:bodyPr/>
                    <a:lstStyle/>
                    <a:p>
                      <a:r>
                        <a:rPr lang="en-US" dirty="0" smtClean="0"/>
                        <a:t>Binary Classification in Azure ML</a:t>
                      </a:r>
                      <a:endParaRPr lang="en-US" dirty="0"/>
                    </a:p>
                  </a:txBody>
                  <a:tcPr/>
                </a:tc>
                <a:tc>
                  <a:txBody>
                    <a:bodyPr/>
                    <a:lstStyle/>
                    <a:p>
                      <a:r>
                        <a:rPr lang="en-US" dirty="0" smtClean="0"/>
                        <a:t>Multiclass Classification in </a:t>
                      </a:r>
                      <a:r>
                        <a:rPr lang="en-US" dirty="0" err="1" smtClean="0"/>
                        <a:t>AzureML</a:t>
                      </a:r>
                      <a:endParaRPr lang="en-US" dirty="0"/>
                    </a:p>
                  </a:txBody>
                  <a:tcPr/>
                </a:tc>
                <a:tc>
                  <a:txBody>
                    <a:bodyPr/>
                    <a:lstStyle/>
                    <a:p>
                      <a:r>
                        <a:rPr lang="en-US" dirty="0" smtClean="0"/>
                        <a:t>Regression in Azure</a:t>
                      </a:r>
                      <a:r>
                        <a:rPr lang="en-US" baseline="0" dirty="0" smtClean="0"/>
                        <a:t> ML</a:t>
                      </a:r>
                      <a:endParaRPr lang="en-US" dirty="0"/>
                    </a:p>
                  </a:txBody>
                  <a:tcPr/>
                </a:tc>
                <a:extLst>
                  <a:ext uri="{0D108BD9-81ED-4DB2-BD59-A6C34878D82A}">
                    <a16:rowId xmlns:a16="http://schemas.microsoft.com/office/drawing/2014/main" val="10000"/>
                  </a:ext>
                </a:extLst>
              </a:tr>
              <a:tr h="370840">
                <a:tc>
                  <a:txBody>
                    <a:bodyPr/>
                    <a:lstStyle/>
                    <a:p>
                      <a:r>
                        <a:rPr lang="en-US" dirty="0" smtClean="0"/>
                        <a:t>Logistic Regression</a:t>
                      </a:r>
                      <a:endParaRPr lang="en-US" dirty="0"/>
                    </a:p>
                  </a:txBody>
                  <a:tcPr/>
                </a:tc>
                <a:tc>
                  <a:txBody>
                    <a:bodyPr/>
                    <a:lstStyle/>
                    <a:p>
                      <a:r>
                        <a:rPr lang="en-US" dirty="0" smtClean="0"/>
                        <a:t>Two-class logistic regression</a:t>
                      </a:r>
                      <a:endParaRPr lang="en-US" dirty="0"/>
                    </a:p>
                  </a:txBody>
                  <a:tcPr/>
                </a:tc>
                <a:tc>
                  <a:txBody>
                    <a:bodyPr/>
                    <a:lstStyle/>
                    <a:p>
                      <a:r>
                        <a:rPr lang="en-US" dirty="0" smtClean="0"/>
                        <a:t>Multiclass Logistic Regression</a:t>
                      </a:r>
                      <a:endParaRPr lang="en-US" dirty="0"/>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smtClean="0"/>
                        <a:t>Linear Regression</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Linear Regression</a:t>
                      </a:r>
                      <a:endParaRPr lang="en-US" dirty="0"/>
                    </a:p>
                  </a:txBody>
                  <a:tcPr/>
                </a:tc>
                <a:extLst>
                  <a:ext uri="{0D108BD9-81ED-4DB2-BD59-A6C34878D82A}">
                    <a16:rowId xmlns:a16="http://schemas.microsoft.com/office/drawing/2014/main" val="10002"/>
                  </a:ext>
                </a:extLst>
              </a:tr>
              <a:tr h="370840">
                <a:tc>
                  <a:txBody>
                    <a:bodyPr/>
                    <a:lstStyle/>
                    <a:p>
                      <a:r>
                        <a:rPr lang="en-US" dirty="0" smtClean="0"/>
                        <a:t>Support Vector Machine</a:t>
                      </a:r>
                      <a:endParaRPr lang="en-US" dirty="0"/>
                    </a:p>
                  </a:txBody>
                  <a:tcPr/>
                </a:tc>
                <a:tc>
                  <a:txBody>
                    <a:bodyPr/>
                    <a:lstStyle/>
                    <a:p>
                      <a:r>
                        <a:rPr lang="en-US" dirty="0" smtClean="0"/>
                        <a:t>Two-class support vector machine</a:t>
                      </a:r>
                      <a:endParaRPr lang="en-US" dirty="0"/>
                    </a:p>
                  </a:txBody>
                  <a:tcPr/>
                </a:tc>
                <a:tc>
                  <a:txBody>
                    <a:bodyPr/>
                    <a:lstStyle/>
                    <a:p>
                      <a:r>
                        <a:rPr lang="en-US" dirty="0" smtClean="0"/>
                        <a:t>One-vs-all</a:t>
                      </a:r>
                      <a:r>
                        <a:rPr lang="en-US" baseline="0" dirty="0" smtClean="0"/>
                        <a:t> + support vector machine</a:t>
                      </a:r>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smtClean="0"/>
                        <a:t>Decision</a:t>
                      </a:r>
                      <a:r>
                        <a:rPr lang="en-US" baseline="0" dirty="0" smtClean="0"/>
                        <a:t> Tree</a:t>
                      </a:r>
                      <a:endParaRPr lang="en-US" dirty="0"/>
                    </a:p>
                  </a:txBody>
                  <a:tcPr/>
                </a:tc>
                <a:tc>
                  <a:txBody>
                    <a:bodyPr/>
                    <a:lstStyle/>
                    <a:p>
                      <a:r>
                        <a:rPr lang="en-US" dirty="0" smtClean="0"/>
                        <a:t>Two-class boosted decision tree</a:t>
                      </a:r>
                      <a:endParaRPr lang="en-US" dirty="0"/>
                    </a:p>
                  </a:txBody>
                  <a:tcPr/>
                </a:tc>
                <a:tc>
                  <a:txBody>
                    <a:bodyPr/>
                    <a:lstStyle/>
                    <a:p>
                      <a:r>
                        <a:rPr lang="en-US" dirty="0" smtClean="0"/>
                        <a:t>One-vs-all</a:t>
                      </a:r>
                      <a:r>
                        <a:rPr lang="en-US" baseline="0" dirty="0" smtClean="0"/>
                        <a:t> + boosted decision tree</a:t>
                      </a:r>
                      <a:endParaRPr lang="en-US" dirty="0"/>
                    </a:p>
                  </a:txBody>
                  <a:tcPr/>
                </a:tc>
                <a:tc>
                  <a:txBody>
                    <a:bodyPr/>
                    <a:lstStyle/>
                    <a:p>
                      <a:r>
                        <a:rPr lang="en-US" dirty="0" smtClean="0"/>
                        <a:t>Boosted decision tree regression</a:t>
                      </a:r>
                      <a:endParaRPr lang="en-US" dirty="0"/>
                    </a:p>
                  </a:txBody>
                  <a:tcPr/>
                </a:tc>
                <a:extLst>
                  <a:ext uri="{0D108BD9-81ED-4DB2-BD59-A6C34878D82A}">
                    <a16:rowId xmlns:a16="http://schemas.microsoft.com/office/drawing/2014/main" val="10004"/>
                  </a:ext>
                </a:extLst>
              </a:tr>
              <a:tr h="370840">
                <a:tc>
                  <a:txBody>
                    <a:bodyPr/>
                    <a:lstStyle/>
                    <a:p>
                      <a:r>
                        <a:rPr lang="en-US" dirty="0" smtClean="0"/>
                        <a:t>Neural Network</a:t>
                      </a:r>
                      <a:endParaRPr lang="en-US" dirty="0"/>
                    </a:p>
                  </a:txBody>
                  <a:tcPr/>
                </a:tc>
                <a:tc>
                  <a:txBody>
                    <a:bodyPr/>
                    <a:lstStyle/>
                    <a:p>
                      <a:r>
                        <a:rPr lang="en-US" dirty="0" smtClean="0"/>
                        <a:t>Two-class</a:t>
                      </a:r>
                      <a:r>
                        <a:rPr lang="en-US" baseline="0" dirty="0" smtClean="0"/>
                        <a:t> neural network</a:t>
                      </a:r>
                      <a:endParaRPr lang="en-US" dirty="0"/>
                    </a:p>
                  </a:txBody>
                  <a:tcPr/>
                </a:tc>
                <a:tc>
                  <a:txBody>
                    <a:bodyPr/>
                    <a:lstStyle/>
                    <a:p>
                      <a:r>
                        <a:rPr lang="en-US" dirty="0" smtClean="0"/>
                        <a:t>Multiclass neural network</a:t>
                      </a:r>
                      <a:endParaRPr lang="en-US" dirty="0"/>
                    </a:p>
                  </a:txBody>
                  <a:tcPr/>
                </a:tc>
                <a:tc>
                  <a:txBody>
                    <a:bodyPr/>
                    <a:lstStyle/>
                    <a:p>
                      <a:r>
                        <a:rPr lang="en-US" dirty="0" smtClean="0"/>
                        <a:t>Neural</a:t>
                      </a:r>
                      <a:r>
                        <a:rPr lang="en-US" baseline="0" dirty="0" smtClean="0"/>
                        <a:t> network regression</a:t>
                      </a:r>
                      <a:endParaRPr lang="en-US" dirty="0"/>
                    </a:p>
                  </a:txBody>
                  <a:tcPr/>
                </a:tc>
                <a:extLst>
                  <a:ext uri="{0D108BD9-81ED-4DB2-BD59-A6C34878D82A}">
                    <a16:rowId xmlns:a16="http://schemas.microsoft.com/office/drawing/2014/main" val="10005"/>
                  </a:ext>
                </a:extLst>
              </a:tr>
              <a:tr h="370840">
                <a:tc>
                  <a:txBody>
                    <a:bodyPr/>
                    <a:lstStyle/>
                    <a:p>
                      <a:r>
                        <a:rPr lang="en-US" dirty="0" smtClean="0"/>
                        <a:t>Random Forest</a:t>
                      </a:r>
                      <a:endParaRPr lang="en-US" dirty="0"/>
                    </a:p>
                  </a:txBody>
                  <a:tcPr/>
                </a:tc>
                <a:tc>
                  <a:txBody>
                    <a:bodyPr/>
                    <a:lstStyle/>
                    <a:p>
                      <a:r>
                        <a:rPr lang="en-US" dirty="0" smtClean="0"/>
                        <a:t>Two-class decision forest</a:t>
                      </a:r>
                      <a:endParaRPr lang="en-US" dirty="0"/>
                    </a:p>
                  </a:txBody>
                  <a:tcPr/>
                </a:tc>
                <a:tc>
                  <a:txBody>
                    <a:bodyPr/>
                    <a:lstStyle/>
                    <a:p>
                      <a:r>
                        <a:rPr lang="en-US" dirty="0" smtClean="0"/>
                        <a:t>Multiclass decision forest</a:t>
                      </a:r>
                      <a:endParaRPr lang="en-US" dirty="0"/>
                    </a:p>
                  </a:txBody>
                  <a:tcPr/>
                </a:tc>
                <a:tc>
                  <a:txBody>
                    <a:bodyPr/>
                    <a:lstStyle/>
                    <a:p>
                      <a:r>
                        <a:rPr lang="en-US" dirty="0" smtClean="0"/>
                        <a:t>Decision forest regression</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0247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0_BO_CT_Template.potx" id="{9613F94E-D863-4E89-93D5-D11585794DC1}" vid="{EECB0FD4-E8D6-4EB6-BB7D-0693C4BC7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TR20_BO_CT_Template</Template>
  <TotalTime>0</TotalTime>
  <Words>2109</Words>
  <Application>Microsoft Office PowerPoint</Application>
  <PresentationFormat>Custom</PresentationFormat>
  <Paragraphs>228</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Segoe UI</vt:lpstr>
      <vt:lpstr>Segoe UI Light</vt:lpstr>
      <vt:lpstr>Wingdings</vt:lpstr>
      <vt:lpstr>2_5-30606_TR20_BO_CT_Template</vt:lpstr>
      <vt:lpstr>Azure Machine Learning  Algorithms</vt:lpstr>
      <vt:lpstr>Outline</vt:lpstr>
      <vt:lpstr>What makes for a good ML problem?</vt:lpstr>
      <vt:lpstr>Why are labels important?</vt:lpstr>
      <vt:lpstr>Regression versus Classification</vt:lpstr>
      <vt:lpstr>Binary versus Multiclass Classification</vt:lpstr>
      <vt:lpstr>Review</vt:lpstr>
      <vt:lpstr>Machine Learning Algorithms</vt:lpstr>
      <vt:lpstr>Machine Learning Algorithms</vt:lpstr>
      <vt:lpstr>Linear Regression</vt:lpstr>
      <vt:lpstr>Bike share demand prediction</vt:lpstr>
      <vt:lpstr>Hospital readmission</vt:lpstr>
      <vt:lpstr>Decision Trees - Classification</vt:lpstr>
      <vt:lpstr>Decision Trees – Regression </vt:lpstr>
      <vt:lpstr>Which algorithm should you pick?</vt:lpstr>
      <vt:lpstr>Advanced decision trees: Boosted Trees</vt:lpstr>
      <vt:lpstr>Bike share demand prediction</vt:lpstr>
      <vt:lpstr>Hospital readmission</vt:lpstr>
      <vt:lpstr>Advanced decision trees: Random Forest</vt:lpstr>
      <vt:lpstr>Advantages to each set of algorithms</vt:lpstr>
      <vt:lpstr>Multiclass classification</vt:lpstr>
      <vt:lpstr>Neural Networks</vt:lpstr>
      <vt:lpstr>Final thoughts on algorithm selection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2015-03-18T11:26:35Z</dcterms:created>
  <dcterms:modified xsi:type="dcterms:W3CDTF">2015-03-18T11:31:01Z</dcterms:modified>
</cp:coreProperties>
</file>