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5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2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03C980-AD12-4747-9EBC-39EF27E43EC5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70B3F-70EC-473A-ABE6-F6DD097E4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Storage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Anastasia Belokurova</a:t>
            </a:r>
          </a:p>
        </p:txBody>
      </p:sp>
    </p:spTree>
    <p:extLst>
      <p:ext uri="{BB962C8B-B14F-4D97-AF65-F5344CB8AC3E}">
        <p14:creationId xmlns:p14="http://schemas.microsoft.com/office/powerpoint/2010/main" val="2019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/>
              <a:t>s</a:t>
            </a:r>
            <a:r>
              <a:rPr lang="en-US" dirty="0" smtClean="0"/>
              <a:t>torage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Table Storage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Blob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Storage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File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736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 smtClean="0"/>
              <a:t>Terminology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1" b="8643"/>
          <a:stretch/>
        </p:blipFill>
        <p:spPr>
          <a:xfrm>
            <a:off x="1136821" y="1804085"/>
            <a:ext cx="6903309" cy="44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1899"/>
          </a:xfrm>
        </p:spPr>
        <p:txBody>
          <a:bodyPr/>
          <a:lstStyle/>
          <a:p>
            <a:r>
              <a:rPr lang="en-US" dirty="0"/>
              <a:t>Message lifecycle</a:t>
            </a:r>
          </a:p>
        </p:txBody>
      </p:sp>
      <p:sp>
        <p:nvSpPr>
          <p:cNvPr id="40" name="Flowchart: Process 39"/>
          <p:cNvSpPr/>
          <p:nvPr/>
        </p:nvSpPr>
        <p:spPr bwMode="auto">
          <a:xfrm>
            <a:off x="3903995" y="3033957"/>
            <a:ext cx="1220724" cy="2846070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b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Queue</a:t>
            </a:r>
          </a:p>
        </p:txBody>
      </p:sp>
      <p:sp>
        <p:nvSpPr>
          <p:cNvPr id="41" name="Flowchart: Process 40"/>
          <p:cNvSpPr/>
          <p:nvPr/>
        </p:nvSpPr>
        <p:spPr bwMode="auto">
          <a:xfrm>
            <a:off x="4013723" y="3150543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sp>
        <p:nvSpPr>
          <p:cNvPr id="42" name="Flowchart: Process 41"/>
          <p:cNvSpPr/>
          <p:nvPr/>
        </p:nvSpPr>
        <p:spPr bwMode="auto">
          <a:xfrm>
            <a:off x="4004579" y="3635175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43" name="Flowchart: Process 42"/>
          <p:cNvSpPr/>
          <p:nvPr/>
        </p:nvSpPr>
        <p:spPr bwMode="auto">
          <a:xfrm>
            <a:off x="4011437" y="4135809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3</a:t>
            </a:r>
          </a:p>
        </p:txBody>
      </p:sp>
      <p:sp>
        <p:nvSpPr>
          <p:cNvPr id="44" name="Flowchart: Process 43"/>
          <p:cNvSpPr/>
          <p:nvPr/>
        </p:nvSpPr>
        <p:spPr bwMode="auto">
          <a:xfrm>
            <a:off x="4002293" y="4620441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4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6091697" y="2963091"/>
            <a:ext cx="1673352" cy="1207008"/>
            <a:chOff x="6108192" y="1426464"/>
            <a:chExt cx="2231136" cy="1609344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6108192" y="142646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47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33253" y="1977517"/>
              <a:ext cx="981014" cy="957707"/>
            </a:xfrm>
            <a:prstGeom prst="rect">
              <a:avLst/>
            </a:prstGeom>
            <a:noFill/>
          </p:spPr>
        </p:pic>
      </p:grpSp>
      <p:grpSp>
        <p:nvGrpSpPr>
          <p:cNvPr id="48" name="Group 17"/>
          <p:cNvGrpSpPr/>
          <p:nvPr/>
        </p:nvGrpSpPr>
        <p:grpSpPr>
          <a:xfrm>
            <a:off x="6091697" y="4743885"/>
            <a:ext cx="1673352" cy="1207008"/>
            <a:chOff x="6653784" y="3499104"/>
            <a:chExt cx="2231136" cy="1609344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50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51" name="Rounded Rectangular Callout 50"/>
          <p:cNvSpPr/>
          <p:nvPr/>
        </p:nvSpPr>
        <p:spPr bwMode="auto">
          <a:xfrm>
            <a:off x="1673185" y="2704703"/>
            <a:ext cx="1679510" cy="601824"/>
          </a:xfrm>
          <a:prstGeom prst="wedgeRoundRectCallout">
            <a:avLst>
              <a:gd name="adj1" fmla="val 45857"/>
              <a:gd name="adj2" fmla="val 10451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PutMessage</a:t>
            </a: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grpSp>
        <p:nvGrpSpPr>
          <p:cNvPr id="52" name="Group 40"/>
          <p:cNvGrpSpPr/>
          <p:nvPr/>
        </p:nvGrpSpPr>
        <p:grpSpPr>
          <a:xfrm>
            <a:off x="1263665" y="3709470"/>
            <a:ext cx="2071116" cy="1495044"/>
            <a:chOff x="237744" y="2935224"/>
            <a:chExt cx="2761488" cy="199339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237744" y="2935224"/>
              <a:ext cx="2761488" cy="199339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Web Role</a:t>
              </a:r>
            </a:p>
          </p:txBody>
        </p:sp>
        <p:pic>
          <p:nvPicPr>
            <p:cNvPr id="54" name="Picture 4" descr="D:\Art\HARDWARE_IMAGERY\Illustration - Misc Hardware\XML Icons\XML Web Servi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2634" y="3571100"/>
              <a:ext cx="851709" cy="1022051"/>
            </a:xfrm>
            <a:prstGeom prst="rect">
              <a:avLst/>
            </a:prstGeom>
            <a:noFill/>
          </p:spPr>
        </p:pic>
      </p:grpSp>
      <p:pic>
        <p:nvPicPr>
          <p:cNvPr id="55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591329" y="3586240"/>
            <a:ext cx="424963" cy="143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Picture 3" descr="D:\Art\Shapes and Graphics\Arrows - arrow\White Collection 25 percent opaque - soft shadow\arrow 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 flipH="1">
            <a:off x="1591329" y="4077730"/>
            <a:ext cx="424963" cy="143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7" name="Straight Arrow Connector 56"/>
          <p:cNvCxnSpPr>
            <a:endCxn id="41" idx="1"/>
          </p:cNvCxnSpPr>
          <p:nvPr/>
        </p:nvCxnSpPr>
        <p:spPr>
          <a:xfrm flipV="1">
            <a:off x="2792859" y="3359712"/>
            <a:ext cx="1220864" cy="1073488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2" idx="1"/>
          </p:cNvCxnSpPr>
          <p:nvPr/>
        </p:nvCxnSpPr>
        <p:spPr>
          <a:xfrm flipV="1">
            <a:off x="2806855" y="3844344"/>
            <a:ext cx="1197724" cy="623846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3" idx="1"/>
          </p:cNvCxnSpPr>
          <p:nvPr/>
        </p:nvCxnSpPr>
        <p:spPr>
          <a:xfrm flipV="1">
            <a:off x="2792859" y="4344978"/>
            <a:ext cx="1218578" cy="88222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4" idx="1"/>
          </p:cNvCxnSpPr>
          <p:nvPr/>
        </p:nvCxnSpPr>
        <p:spPr>
          <a:xfrm>
            <a:off x="2792859" y="4433200"/>
            <a:ext cx="1209434" cy="396410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3"/>
          </p:cNvCxnSpPr>
          <p:nvPr/>
        </p:nvCxnSpPr>
        <p:spPr>
          <a:xfrm rot="10800000">
            <a:off x="5014990" y="3359712"/>
            <a:ext cx="1486787" cy="177749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ular Callout 61"/>
          <p:cNvSpPr/>
          <p:nvPr/>
        </p:nvSpPr>
        <p:spPr bwMode="auto">
          <a:xfrm>
            <a:off x="5104517" y="2000243"/>
            <a:ext cx="2530930" cy="601824"/>
          </a:xfrm>
          <a:prstGeom prst="wedgeRoundRectCallout">
            <a:avLst>
              <a:gd name="adj1" fmla="val -24143"/>
              <a:gd name="adj2" fmla="val 15219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GetMessage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(Timeout)</a:t>
            </a:r>
          </a:p>
        </p:txBody>
      </p:sp>
      <p:sp>
        <p:nvSpPr>
          <p:cNvPr id="63" name="Rounded Rectangular Callout 62"/>
          <p:cNvSpPr/>
          <p:nvPr/>
        </p:nvSpPr>
        <p:spPr bwMode="auto">
          <a:xfrm>
            <a:off x="5536059" y="1995578"/>
            <a:ext cx="2113384" cy="601824"/>
          </a:xfrm>
          <a:prstGeom prst="wedgeRoundRectCallout">
            <a:avLst>
              <a:gd name="adj1" fmla="val -31428"/>
              <a:gd name="adj2" fmla="val 16382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RemoveMessage</a:t>
            </a:r>
            <a:endParaRPr lang="en-GB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4" name="Flowchart: Process 63"/>
          <p:cNvSpPr/>
          <p:nvPr/>
        </p:nvSpPr>
        <p:spPr bwMode="auto">
          <a:xfrm>
            <a:off x="6642856" y="3636061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sp>
        <p:nvSpPr>
          <p:cNvPr id="65" name="Flowchart: Process 64"/>
          <p:cNvSpPr/>
          <p:nvPr/>
        </p:nvSpPr>
        <p:spPr bwMode="auto">
          <a:xfrm>
            <a:off x="6645188" y="3638393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5066311" y="3893890"/>
            <a:ext cx="1463459" cy="1351073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52"/>
          <p:cNvGrpSpPr/>
          <p:nvPr/>
        </p:nvGrpSpPr>
        <p:grpSpPr>
          <a:xfrm>
            <a:off x="6087031" y="4730753"/>
            <a:ext cx="1673352" cy="1207008"/>
            <a:chOff x="6653784" y="3499104"/>
            <a:chExt cx="2231136" cy="1609344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6653784" y="3499104"/>
              <a:ext cx="2231136" cy="16093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68577" tIns="34289" rIns="68577" bIns="3428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schemeClr val="bg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Worker Role</a:t>
              </a:r>
            </a:p>
          </p:txBody>
        </p:sp>
        <p:pic>
          <p:nvPicPr>
            <p:cNvPr id="69" name="Picture 2" descr="D:\Art\PPT 2007 Style Library\EMF_SHAPES\3 cycle arrows.png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7278845" y="4050157"/>
              <a:ext cx="981014" cy="957707"/>
            </a:xfrm>
            <a:prstGeom prst="rect">
              <a:avLst/>
            </a:prstGeom>
            <a:noFill/>
          </p:spPr>
        </p:pic>
      </p:grpSp>
      <p:sp>
        <p:nvSpPr>
          <p:cNvPr id="70" name="Flowchart: Process 69"/>
          <p:cNvSpPr/>
          <p:nvPr/>
        </p:nvSpPr>
        <p:spPr bwMode="auto">
          <a:xfrm>
            <a:off x="6631193" y="5422874"/>
            <a:ext cx="1001268" cy="418338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GB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Msg</a:t>
            </a:r>
            <a:r>
              <a:rPr lang="en-GB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2</a:t>
            </a:r>
          </a:p>
        </p:txBody>
      </p:sp>
      <p:pic>
        <p:nvPicPr>
          <p:cNvPr id="71" name="Picture 6" descr="D:\Users\neilkidd\AppData\Local\Microsoft\Windows\Temporary Internet Files\Content.IE5\EES2PB9B\MCj043260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9018" y="3173907"/>
            <a:ext cx="1371600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2" name="Straight Arrow Connector 71"/>
          <p:cNvCxnSpPr/>
          <p:nvPr/>
        </p:nvCxnSpPr>
        <p:spPr>
          <a:xfrm rot="10800000" flipV="1">
            <a:off x="5026655" y="3551456"/>
            <a:ext cx="1447130" cy="281785"/>
          </a:xfrm>
          <a:prstGeom prst="straightConnector1">
            <a:avLst/>
          </a:prstGeom>
          <a:ln w="165100">
            <a:gradFill>
              <a:gsLst>
                <a:gs pos="0">
                  <a:schemeClr val="accent2">
                    <a:alpha val="20000"/>
                  </a:schemeClr>
                </a:gs>
                <a:gs pos="100000">
                  <a:schemeClr val="tx1">
                    <a:alpha val="47000"/>
                  </a:schemeClr>
                </a:gs>
              </a:gsLst>
              <a:lin ang="5400000" scaled="0"/>
            </a:gradFill>
            <a:tailEnd type="triangl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 bwMode="auto">
          <a:xfrm>
            <a:off x="4891547" y="3709471"/>
            <a:ext cx="1298354" cy="1243445"/>
          </a:xfrm>
          <a:prstGeom prst="mathMultiply">
            <a:avLst/>
          </a:prstGeom>
          <a:gradFill>
            <a:lin ang="16500000" scaled="0"/>
          </a:gradFill>
          <a:ln>
            <a:gradFill>
              <a:gsLst>
                <a:gs pos="0">
                  <a:schemeClr val="tx1">
                    <a:alpha val="40000"/>
                  </a:schemeClr>
                </a:gs>
                <a:gs pos="50000">
                  <a:schemeClr val="tx1">
                    <a:alpha val="9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127000" sx="102000" sy="102000" algn="ctr" rotWithShape="0">
              <a:schemeClr val="tx1">
                <a:alpha val="26000"/>
              </a:scheme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/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921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9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3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6" dur="indefinite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3" grpId="0" animBg="1"/>
      <p:bldP spid="44" grpId="0" animBg="1"/>
      <p:bldP spid="51" grpId="0" animBg="1"/>
      <p:bldP spid="5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70" grpId="0" animBg="1"/>
      <p:bldP spid="70" grpId="1" animBg="1"/>
      <p:bldP spid="70" grpId="2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8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10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703951"/>
              </p:ext>
            </p:extLst>
          </p:nvPr>
        </p:nvGraphicFramePr>
        <p:xfrm>
          <a:off x="494271" y="1092555"/>
          <a:ext cx="8361405" cy="4775198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945466"/>
                <a:gridCol w="2033409"/>
                <a:gridCol w="2158313"/>
                <a:gridCol w="2224217"/>
              </a:tblGrid>
              <a:tr h="1123423">
                <a:tc>
                  <a:txBody>
                    <a:bodyPr/>
                    <a:lstStyle/>
                    <a:p>
                      <a:r>
                        <a:rPr lang="en-US" sz="1600" dirty="0"/>
                        <a:t>Storage Capacity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Locally Redundant Storage (</a:t>
                      </a:r>
                      <a:r>
                        <a:rPr lang="en-US" sz="1600" b="1" dirty="0" smtClean="0"/>
                        <a:t>LRS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Geographically Redundant Storage (</a:t>
                      </a:r>
                      <a:r>
                        <a:rPr lang="en-US" sz="1600" b="1" dirty="0" smtClean="0"/>
                        <a:t>GRS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Read-Access Geographically Redundant Storage (</a:t>
                      </a:r>
                      <a:r>
                        <a:rPr lang="en-US" sz="1600" b="1" dirty="0" smtClean="0"/>
                        <a:t>RA-GRS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89394" marR="89394" marT="44697" marB="44697" anchor="ctr"/>
                </a:tc>
              </a:tr>
              <a:tr h="580583">
                <a:tc>
                  <a:txBody>
                    <a:bodyPr/>
                    <a:lstStyle/>
                    <a:p>
                      <a:r>
                        <a:rPr lang="en-US" sz="1600" dirty="0"/>
                        <a:t>First </a:t>
                      </a:r>
                      <a:r>
                        <a:rPr lang="en-US" sz="1600" b="1" dirty="0"/>
                        <a:t>1 TB </a:t>
                      </a:r>
                      <a:r>
                        <a:rPr lang="en-US" sz="1600" dirty="0"/>
                        <a:t>/ 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$0.095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$0.12 per GB </a:t>
                      </a:r>
                    </a:p>
                  </a:txBody>
                  <a:tcPr anchor="ctr"/>
                </a:tc>
              </a:tr>
              <a:tr h="58058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49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$0.08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$0.10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450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$0.09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500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$0.055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$0.065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$0.08 per GB </a:t>
                      </a:r>
                    </a:p>
                  </a:txBody>
                  <a:tcPr anchor="ctr"/>
                </a:tc>
              </a:tr>
              <a:tr h="830203">
                <a:tc>
                  <a:txBody>
                    <a:bodyPr/>
                    <a:lstStyle/>
                    <a:p>
                      <a:r>
                        <a:rPr lang="en-US" sz="1600" dirty="0"/>
                        <a:t>Next </a:t>
                      </a:r>
                      <a:r>
                        <a:rPr lang="en-US" sz="1600" b="1" dirty="0"/>
                        <a:t>4,000 TB </a:t>
                      </a:r>
                      <a:r>
                        <a:rPr lang="en-US" sz="1600" dirty="0" smtClean="0"/>
                        <a:t>/ </a:t>
                      </a:r>
                      <a:r>
                        <a:rPr lang="en-US" sz="1600" dirty="0"/>
                        <a:t>Month </a:t>
                      </a:r>
                    </a:p>
                  </a:txBody>
                  <a:tcPr marL="89394" marR="89394" marT="44697" marB="44697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$0.045 per GB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$0.06 per GB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$0.075 per GB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abrielledolan.com/wp/wp-content/uploads/2013/05/any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68" y="1206973"/>
            <a:ext cx="619125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Anastasiia.belokurova</a:t>
            </a:r>
            <a:endParaRPr lang="en-US" dirty="0" smtClean="0"/>
          </a:p>
          <a:p>
            <a:r>
              <a:rPr lang="en-US" dirty="0" smtClean="0"/>
              <a:t>Email: anastasiia.bel@gmail.com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0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</TotalTime>
  <Words>165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</vt:lpstr>
      <vt:lpstr>Retrospect</vt:lpstr>
      <vt:lpstr>Azure Storage Queue</vt:lpstr>
      <vt:lpstr>Azure storage intro</vt:lpstr>
      <vt:lpstr>Queue Terminology</vt:lpstr>
      <vt:lpstr>Message lifecycle</vt:lpstr>
      <vt:lpstr>Demo</vt:lpstr>
      <vt:lpstr>Pricing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 Queue</dc:title>
  <dc:creator>Anastasia Belokurova</dc:creator>
  <cp:lastModifiedBy>Anastasia Belokurova</cp:lastModifiedBy>
  <cp:revision>14</cp:revision>
  <dcterms:created xsi:type="dcterms:W3CDTF">2015-02-02T14:40:22Z</dcterms:created>
  <dcterms:modified xsi:type="dcterms:W3CDTF">2015-02-05T13:38:27Z</dcterms:modified>
</cp:coreProperties>
</file>