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88825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685800" x="382587"/>
            <a:ext cy="3429000" cx="6092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200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2587"/>
            <a:ext cy="3429000" cx="6092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2587"/>
            <a:ext cy="3429000" cx="6092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382587"/>
            <a:ext cy="3429000" cx="6092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2587"/>
            <a:ext cy="3429000" cx="6092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2587"/>
            <a:ext cy="3429000" cx="60928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sz="1200" lang="en-US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Пример использования очередей - 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y="685800" x="382587"/>
            <a:ext cy="3429000" cx="60927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200" i="0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strike="noStrike" u="none" b="0" cap="none" baseline="0" sz="1200" lang="en-US" i="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1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1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media/image07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533400" x="1065213"/>
            <a:ext cy="2514600" cx="5029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Souce Sans Pro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403600" x="1065212"/>
            <a:ext cy="1397000" cx="502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None/>
              <a:defRPr/>
            </a:lvl1pPr>
            <a:lvl2pPr algn="ctr" rtl="0" marR="0" indent="0" marL="457200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Font typeface="Arial"/>
              <a:buNone/>
              <a:defRPr/>
            </a:lvl2pPr>
            <a:lvl3pPr algn="ctr" rtl="0" marR="0" indent="0" marL="91440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None/>
              <a:defRPr/>
            </a:lvl3pPr>
            <a:lvl4pPr algn="ctr" rtl="0" marR="0" indent="0" marL="137160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None/>
              <a:defRPr/>
            </a:lvl4pPr>
            <a:lvl5pPr algn="ctr" rtl="0" marR="0" indent="0" marL="182880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6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y="-419100" x="3313112"/>
            <a:ext cy="8686800" cx="4190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4620" marL="2743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  <a:defRPr/>
            </a:lvl1pPr>
            <a:lvl2pPr algn="l" rtl="0" indent="-147319" marL="594360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Font typeface="Arial"/>
              <a:buChar char="•"/>
              <a:defRPr/>
            </a:lvl2pPr>
            <a:lvl3pPr algn="l" rtl="0" indent="-111759" marL="77724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3pPr>
            <a:lvl4pPr algn="l" rtl="0" indent="-114300" marL="96012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4pPr>
            <a:lvl5pPr algn="l" rtl="0" indent="-73660" marL="109728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5pPr>
            <a:lvl6pPr algn="l" rtl="0" indent="-71119" marL="123444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6pPr>
            <a:lvl7pPr algn="l" rtl="0" indent="-68580" marL="137160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7pPr>
            <a:lvl8pPr algn="l" rtl="0" indent="-66040" marL="150876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8pPr>
            <a:lvl9pPr algn="l" rtl="0" indent="-76200" marL="164592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y="2095499" x="7199312"/>
            <a:ext cy="23622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y="-457199" x="2055812"/>
            <a:ext cy="7467598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4620" marL="2743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  <a:defRPr/>
            </a:lvl1pPr>
            <a:lvl2pPr algn="l" rtl="0" indent="-147319" marL="594360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Font typeface="Arial"/>
              <a:buChar char="•"/>
              <a:defRPr/>
            </a:lvl2pPr>
            <a:lvl3pPr algn="l" rtl="0" indent="-111759" marL="77724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3pPr>
            <a:lvl4pPr algn="l" rtl="0" indent="-114300" marL="96012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4pPr>
            <a:lvl5pPr algn="l" rtl="0" indent="-73660" marL="109728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5pPr>
            <a:lvl6pPr algn="l" rtl="0" indent="-71119" marL="123444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6pPr>
            <a:lvl7pPr algn="l" rtl="0" indent="-68580" marL="137160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7pPr>
            <a:lvl8pPr algn="l" rtl="0" indent="-66040" marL="150876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8pPr>
            <a:lvl9pPr algn="l" rtl="0" indent="-76200" marL="164592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8800" x="1065212"/>
            <a:ext cy="41909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4620" marL="2743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  <a:defRPr/>
            </a:lvl1pPr>
            <a:lvl2pPr algn="l" rtl="0" indent="-147319" marL="594360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Font typeface="Arial"/>
              <a:buChar char="•"/>
              <a:defRPr/>
            </a:lvl2pPr>
            <a:lvl3pPr algn="l" rtl="0" indent="-111759" marL="77724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3pPr>
            <a:lvl4pPr algn="l" rtl="0" indent="-114300" marL="96012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4pPr>
            <a:lvl5pPr algn="l" rtl="0" indent="-73660" marL="109728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5pPr>
            <a:lvl6pPr algn="l" rtl="0" indent="-71119" marL="123444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6pPr>
            <a:lvl7pPr algn="l" rtl="0" indent="-68580" marL="137160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7pPr>
            <a:lvl8pPr algn="l" rtl="0" indent="-66040" marL="150876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8pPr>
            <a:lvl9pPr algn="l" rtl="0" indent="-76200" marL="164592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1828800" x="1065212"/>
            <a:ext cy="4190999" cx="42519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y="1828800" x="5464598"/>
            <a:ext cy="4190999" cx="42519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533400" x="1065213"/>
            <a:ext cy="2286000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3124200" x="1065213"/>
            <a:ext cy="13715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600"/>
              </a:spcBef>
              <a:buClr>
                <a:srgbClr val="595959"/>
              </a:buClr>
              <a:buFont typeface="Souce Sans Pro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Souce Sans Pro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828799" x="1065212"/>
            <a:ext cy="685801" cx="42519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Souce Sans Pro"/>
              <a:buNone/>
              <a:defRPr/>
            </a:lvl1pPr>
            <a:lvl2pPr rtl="0" indent="0" marL="457200">
              <a:spcBef>
                <a:spcPts val="0"/>
              </a:spcBef>
              <a:buFont typeface="Souce Sans Pro"/>
              <a:buNone/>
              <a:defRPr/>
            </a:lvl2pPr>
            <a:lvl3pPr rtl="0" indent="0" marL="914400">
              <a:spcBef>
                <a:spcPts val="0"/>
              </a:spcBef>
              <a:buFont typeface="Souce Sans Pro"/>
              <a:buNone/>
              <a:defRPr/>
            </a:lvl3pPr>
            <a:lvl4pPr rtl="0" indent="0" marL="1371600">
              <a:spcBef>
                <a:spcPts val="0"/>
              </a:spcBef>
              <a:buFont typeface="Souce Sans Pro"/>
              <a:buNone/>
              <a:defRPr/>
            </a:lvl4pPr>
            <a:lvl5pPr rtl="0" indent="0" marL="1828800">
              <a:spcBef>
                <a:spcPts val="0"/>
              </a:spcBef>
              <a:buFont typeface="Souce Sans Pro"/>
              <a:buNone/>
              <a:defRPr/>
            </a:lvl5pPr>
            <a:lvl6pPr rtl="0" indent="0" marL="2286000">
              <a:spcBef>
                <a:spcPts val="0"/>
              </a:spcBef>
              <a:buFont typeface="Souce Sans Pro"/>
              <a:buNone/>
              <a:defRPr/>
            </a:lvl6pPr>
            <a:lvl7pPr rtl="0" indent="0" marL="2743200">
              <a:spcBef>
                <a:spcPts val="0"/>
              </a:spcBef>
              <a:buFont typeface="Souce Sans Pro"/>
              <a:buNone/>
              <a:defRPr/>
            </a:lvl7pPr>
            <a:lvl8pPr rtl="0" indent="0" marL="3200400">
              <a:spcBef>
                <a:spcPts val="0"/>
              </a:spcBef>
              <a:buFont typeface="Souce Sans Pro"/>
              <a:buNone/>
              <a:defRPr/>
            </a:lvl8pPr>
            <a:lvl9pPr rtl="0" indent="0" marL="3657600">
              <a:spcBef>
                <a:spcPts val="0"/>
              </a:spcBef>
              <a:buFont typeface="Souce Sans Pro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90800" x="1065212"/>
            <a:ext cy="3429000" cx="42519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828799" x="5500053"/>
            <a:ext cy="685801" cx="42519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Souce Sans Pro"/>
              <a:buNone/>
              <a:defRPr/>
            </a:lvl1pPr>
            <a:lvl2pPr rtl="0" indent="0" marL="457200">
              <a:spcBef>
                <a:spcPts val="0"/>
              </a:spcBef>
              <a:buFont typeface="Souce Sans Pro"/>
              <a:buNone/>
              <a:defRPr/>
            </a:lvl2pPr>
            <a:lvl3pPr rtl="0" indent="0" marL="914400">
              <a:spcBef>
                <a:spcPts val="0"/>
              </a:spcBef>
              <a:buFont typeface="Souce Sans Pro"/>
              <a:buNone/>
              <a:defRPr/>
            </a:lvl3pPr>
            <a:lvl4pPr rtl="0" indent="0" marL="1371600">
              <a:spcBef>
                <a:spcPts val="0"/>
              </a:spcBef>
              <a:buFont typeface="Souce Sans Pro"/>
              <a:buNone/>
              <a:defRPr/>
            </a:lvl4pPr>
            <a:lvl5pPr rtl="0" indent="0" marL="1828800">
              <a:spcBef>
                <a:spcPts val="0"/>
              </a:spcBef>
              <a:buFont typeface="Souce Sans Pro"/>
              <a:buNone/>
              <a:defRPr/>
            </a:lvl5pPr>
            <a:lvl6pPr rtl="0" indent="0" marL="2286000">
              <a:spcBef>
                <a:spcPts val="0"/>
              </a:spcBef>
              <a:buFont typeface="Souce Sans Pro"/>
              <a:buNone/>
              <a:defRPr/>
            </a:lvl6pPr>
            <a:lvl7pPr rtl="0" indent="0" marL="2743200">
              <a:spcBef>
                <a:spcPts val="0"/>
              </a:spcBef>
              <a:buFont typeface="Souce Sans Pro"/>
              <a:buNone/>
              <a:defRPr/>
            </a:lvl7pPr>
            <a:lvl8pPr rtl="0" indent="0" marL="3200400">
              <a:spcBef>
                <a:spcPts val="0"/>
              </a:spcBef>
              <a:buFont typeface="Souce Sans Pro"/>
              <a:buNone/>
              <a:defRPr/>
            </a:lvl8pPr>
            <a:lvl9pPr rtl="0" indent="0" marL="3657600">
              <a:spcBef>
                <a:spcPts val="0"/>
              </a:spcBef>
              <a:buFont typeface="Souce Sans Pro"/>
              <a:buNone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90800" x="5500053"/>
            <a:ext cy="3429000" cx="425196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Souce Sans Pro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533400" x="1065212"/>
            <a:ext cy="1524000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533400" x="5865812"/>
            <a:ext cy="5486399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209800" x="1065212"/>
            <a:ext cy="3809999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lnSpc>
                <a:spcPct val="110000"/>
              </a:lnSpc>
              <a:spcBef>
                <a:spcPts val="600"/>
              </a:spcBef>
              <a:buClr>
                <a:srgbClr val="595959"/>
              </a:buClr>
              <a:buFont typeface="Souce Sans Pro"/>
              <a:buNone/>
              <a:defRPr/>
            </a:lvl1pPr>
            <a:lvl2pPr rtl="0" indent="0" marL="457200">
              <a:spcBef>
                <a:spcPts val="0"/>
              </a:spcBef>
              <a:buFont typeface="Souce Sans Pro"/>
              <a:buNone/>
              <a:defRPr/>
            </a:lvl2pPr>
            <a:lvl3pPr rtl="0" indent="0" marL="914400">
              <a:spcBef>
                <a:spcPts val="0"/>
              </a:spcBef>
              <a:buFont typeface="Souce Sans Pro"/>
              <a:buNone/>
              <a:defRPr/>
            </a:lvl3pPr>
            <a:lvl4pPr rtl="0" indent="0" marL="1371600">
              <a:spcBef>
                <a:spcPts val="0"/>
              </a:spcBef>
              <a:buFont typeface="Souce Sans Pro"/>
              <a:buNone/>
              <a:defRPr/>
            </a:lvl4pPr>
            <a:lvl5pPr rtl="0" indent="0" marL="1828800">
              <a:spcBef>
                <a:spcPts val="0"/>
              </a:spcBef>
              <a:buFont typeface="Souce Sans Pro"/>
              <a:buNone/>
              <a:defRPr/>
            </a:lvl5pPr>
            <a:lvl6pPr rtl="0" indent="0" marL="2286000">
              <a:spcBef>
                <a:spcPts val="0"/>
              </a:spcBef>
              <a:buFont typeface="Souce Sans Pro"/>
              <a:buNone/>
              <a:defRPr/>
            </a:lvl6pPr>
            <a:lvl7pPr rtl="0" indent="0" marL="2743200">
              <a:spcBef>
                <a:spcPts val="0"/>
              </a:spcBef>
              <a:buFont typeface="Souce Sans Pro"/>
              <a:buNone/>
              <a:defRPr/>
            </a:lvl7pPr>
            <a:lvl8pPr rtl="0" indent="0" marL="3200400">
              <a:spcBef>
                <a:spcPts val="0"/>
              </a:spcBef>
              <a:buFont typeface="Souce Sans Pro"/>
              <a:buNone/>
              <a:defRPr/>
            </a:lvl8pPr>
            <a:lvl9pPr rtl="0" indent="0" marL="3657600">
              <a:spcBef>
                <a:spcPts val="0"/>
              </a:spcBef>
              <a:buFont typeface="Souce Sans Pro"/>
              <a:buNone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bg>
      <p:bgPr>
        <a:blipFill rotWithShape="1">
          <a:blip r:embed="rId2">
            <a:alphaModFix/>
          </a:blip>
          <a:stretch>
            <a:fillRect t="0" b="0" r="0" l="0"/>
          </a:stretch>
        </a:blip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533400" x="1065212"/>
            <a:ext cy="1524000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533400" x="5865812"/>
            <a:ext cy="5791200" cx="5780172"/>
          </a:xfrm>
          <a:prstGeom prst="rect">
            <a:avLst/>
          </a:prstGeom>
          <a:noFill/>
          <a:ln w="50800" cap="flat">
            <a:solidFill>
              <a:srgbClr val="595959"/>
            </a:solidFill>
            <a:prstDash val="solid"/>
            <a:miter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209800" x="1065212"/>
            <a:ext cy="3809999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lnSpc>
                <a:spcPct val="110000"/>
              </a:lnSpc>
              <a:spcBef>
                <a:spcPts val="600"/>
              </a:spcBef>
              <a:buFont typeface="Souce Sans Pro"/>
              <a:buNone/>
              <a:defRPr/>
            </a:lvl1pPr>
            <a:lvl2pPr rtl="0" indent="0" marL="457200">
              <a:spcBef>
                <a:spcPts val="0"/>
              </a:spcBef>
              <a:buFont typeface="Souce Sans Pro"/>
              <a:buNone/>
              <a:defRPr/>
            </a:lvl2pPr>
            <a:lvl3pPr rtl="0" indent="0" marL="914400">
              <a:spcBef>
                <a:spcPts val="0"/>
              </a:spcBef>
              <a:buFont typeface="Souce Sans Pro"/>
              <a:buNone/>
              <a:defRPr/>
            </a:lvl3pPr>
            <a:lvl4pPr rtl="0" indent="0" marL="1371600">
              <a:spcBef>
                <a:spcPts val="0"/>
              </a:spcBef>
              <a:buFont typeface="Souce Sans Pro"/>
              <a:buNone/>
              <a:defRPr/>
            </a:lvl4pPr>
            <a:lvl5pPr rtl="0" indent="0" marL="1828800">
              <a:spcBef>
                <a:spcPts val="0"/>
              </a:spcBef>
              <a:buFont typeface="Souce Sans Pro"/>
              <a:buNone/>
              <a:defRPr/>
            </a:lvl5pPr>
            <a:lvl6pPr rtl="0" indent="0" marL="2286000">
              <a:spcBef>
                <a:spcPts val="0"/>
              </a:spcBef>
              <a:buFont typeface="Souce Sans Pro"/>
              <a:buNone/>
              <a:defRPr/>
            </a:lvl6pPr>
            <a:lvl7pPr rtl="0" indent="0" marL="2743200">
              <a:spcBef>
                <a:spcPts val="0"/>
              </a:spcBef>
              <a:buFont typeface="Souce Sans Pro"/>
              <a:buNone/>
              <a:defRPr/>
            </a:lvl7pPr>
            <a:lvl8pPr rtl="0" indent="0" marL="3200400">
              <a:spcBef>
                <a:spcPts val="0"/>
              </a:spcBef>
              <a:buFont typeface="Souce Sans Pro"/>
              <a:buNone/>
              <a:defRPr/>
            </a:lvl8pPr>
            <a:lvl9pPr rtl="0" indent="0" marL="3657600">
              <a:spcBef>
                <a:spcPts val="0"/>
              </a:spcBef>
              <a:buFont typeface="Souce Sans Pr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theme/theme3.xml" Type="http://schemas.openxmlformats.org/officeDocument/2006/relationships/theme" Id="rId13"/><Relationship Target="../media/image08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t="0" b="0" r="0" l="0"/>
          </a:stretch>
        </a:blip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Souce Sans Pro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8800" x="1065212"/>
            <a:ext cy="4190999" cx="868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4620" marL="27432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  <a:defRPr/>
            </a:lvl1pPr>
            <a:lvl2pPr algn="l" rtl="0" marR="0" indent="-147319" marL="594360">
              <a:lnSpc>
                <a:spcPct val="90000"/>
              </a:lnSpc>
              <a:spcBef>
                <a:spcPts val="1000"/>
              </a:spcBef>
              <a:buClr>
                <a:srgbClr val="595959"/>
              </a:buClr>
              <a:buFont typeface="Arial"/>
              <a:buChar char="•"/>
              <a:defRPr/>
            </a:lvl2pPr>
            <a:lvl3pPr algn="l" rtl="0" marR="0" indent="-111759" marL="77724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3pPr>
            <a:lvl4pPr algn="l" rtl="0" marR="0" indent="-114300" marL="96012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4pPr>
            <a:lvl5pPr algn="l" rtl="0" marR="0" indent="-73660" marL="109728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5pPr>
            <a:lvl6pPr algn="l" rtl="0" marR="0" indent="-71119" marL="123444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6pPr>
            <a:lvl7pPr algn="l" rtl="0" marR="0" indent="-68580" marL="137160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7pPr>
            <a:lvl8pPr algn="l" rtl="0" marR="0" indent="-66040" marL="150876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8pPr>
            <a:lvl9pPr algn="l" rtl="0" marR="0" indent="-76200" marL="1645920">
              <a:spcBef>
                <a:spcPts val="600"/>
              </a:spcBef>
              <a:buClr>
                <a:srgbClr val="595959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155267" x="6932611"/>
            <a:ext cy="273048" cx="1371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155267" x="1065212"/>
            <a:ext cy="273048" cx="56530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155267" x="8532811"/>
            <a:ext cy="273048" cx="121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9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media/image12.png" Type="http://schemas.openxmlformats.org/officeDocument/2006/relationships/image" Id="rId14"/><Relationship Target="../media/image04.png" Type="http://schemas.openxmlformats.org/officeDocument/2006/relationships/image" Id="rId12"/><Relationship Target="../notesSlides/notesSlide16.xml" Type="http://schemas.openxmlformats.org/officeDocument/2006/relationships/notesSlide" Id="rId2"/><Relationship Target="../media/image09.png" Type="http://schemas.openxmlformats.org/officeDocument/2006/relationships/image" Id="rId13"/><Relationship Target="../slideLayouts/slideLayout4.xml" Type="http://schemas.openxmlformats.org/officeDocument/2006/relationships/slideLayout" Id="rId1"/><Relationship Target="https://code.msdn.microsoft.com/windowsazure/Service-Bus-Explorer-f2abca5a" Type="http://schemas.openxmlformats.org/officeDocument/2006/relationships/hyperlink" TargetMode="External" Id="rId10"/><Relationship Target="https://github.com/Zaknafeyn" Type="http://schemas.openxmlformats.org/officeDocument/2006/relationships/hyperlink" TargetMode="External" Id="rId4"/><Relationship Target="https://github.com/AzureUA/Community-2015-02-05" Type="http://schemas.openxmlformats.org/officeDocument/2006/relationships/hyperlink" TargetMode="External" Id="rId11"/><Relationship Target="mailto:zaknafeyn@gmail.com" Type="http://schemas.openxmlformats.org/officeDocument/2006/relationships/hyperlink" TargetMode="External" Id="rId3"/><Relationship Target="http://www.codemag.com/Article/1112041" Type="http://schemas.openxmlformats.org/officeDocument/2006/relationships/hyperlink" TargetMode="External" Id="rId9"/><Relationship Target="http://azure.microsoft.com/en-us/documentation/articles/service-bus-dotnet-how-to-use-queues/" Type="http://schemas.openxmlformats.org/officeDocument/2006/relationships/hyperlink" TargetMode="External" Id="rId6"/><Relationship Target="http://azure.microsoft.com/en-us/documentation/services/service-bus/" Type="http://schemas.openxmlformats.org/officeDocument/2006/relationships/hyperlink" TargetMode="External" Id="rId5"/><Relationship Target="https://hhaggan.wordpress.com/2013/04/09/brokered-messaging-vs-relayed-messaging/" Type="http://schemas.openxmlformats.org/officeDocument/2006/relationships/hyperlink" TargetMode="External" Id="rId8"/><Relationship Target="http://blogs.msdn.com/b/tomholl/archive/2011/10/07/using-service-bus-queues-with-wcf.aspx" Type="http://schemas.openxmlformats.org/officeDocument/2006/relationships/hyperlink" TargetMode="External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y="533400" x="1065213"/>
            <a:ext cy="2514599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54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Messaging in Azure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y="3403600" x="1065212"/>
            <a:ext cy="1397100" cx="50291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Azure Service Bus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y="5388348" x="3456264"/>
            <a:ext cy="1397000" cx="50292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Valentyn Radchuk</a:t>
            </a:r>
          </a:p>
          <a:p>
            <a:pPr algn="l" rtl="0" lvl="0" marR="0" indent="0" marL="0">
              <a:lnSpc>
                <a:spcPct val="90000"/>
              </a:lnSpc>
              <a:spcBef>
                <a:spcPts val="60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trike="noStrike" u="none" b="0" cap="none" baseline="0" sz="2400" lang="en-US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C# Developer @ Cogniance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Message Retrieving Modes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678725" x="1065200"/>
            <a:ext cy="4623900" cx="9664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b="1"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Receive And Delete</a:t>
            </a:r>
          </a:p>
          <a:p>
            <a:pPr algn="l" rt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Messages are deleted from Service Bus once retrieved. Fastest way to retrieve messages.</a:t>
            </a:r>
          </a:p>
          <a:p>
            <a:pPr algn="l" rt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b="1"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Peek Lock</a:t>
            </a:r>
          </a:p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Messages are deleted after read confirmation only. Retrieved messages are not visible during lock timeout.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Service Bus API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1678725" x="1065200"/>
            <a:ext cy="4623900" cx="9664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Service Bus API - available as NuGet package</a:t>
            </a:r>
          </a:p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WCF integration</a:t>
            </a:r>
          </a:p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REST API</a:t>
            </a:r>
          </a:p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t/>
            </a:r>
            <a:endParaRPr sz="180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895600" x="1751024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Service Bus Queue Messaging - Demo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y="2895600" x="1751024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Service Bus Topic Messaging - Demo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Service Bus Pricing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85998" x="1065200"/>
            <a:ext cy="2194649" cx="45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86000" x="6155025"/>
            <a:ext cy="2194651" cx="45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y="533400" x="1065212"/>
            <a:ext cy="1524000" cx="4114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Questions?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2209800" x="1065212"/>
            <a:ext cy="3809999" cx="4114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43497" x="5180022"/>
            <a:ext cy="4198950" cx="630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533400" x="1065213"/>
            <a:ext cy="22860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54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Thank you!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3214250" x="7944900"/>
            <a:ext cy="1737899" cx="38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b="1"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Valentine Radchuk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u="sng" sz="18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  <a:hlinkClick r:id="rId3"/>
              </a:rPr>
              <a:t>zaknafeyn@gmail.com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zzaknafeyn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4"/>
              </a:rPr>
              <a:t>Zaknafeyn</a:t>
            </a: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y="3124200" x="1065230"/>
            <a:ext cy="3478800" cx="60629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b="1"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Useful links: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1. </a:t>
            </a: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5"/>
              </a:rPr>
              <a:t>Azure Service Bus documentation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2. </a:t>
            </a: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6"/>
              </a:rPr>
              <a:t>How to use service bus queue in Azure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3. </a:t>
            </a: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7"/>
              </a:rPr>
              <a:t>Using Service Bus Queue with WCF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4. </a:t>
            </a: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8"/>
              </a:rPr>
              <a:t>Brokered vs Relayed messages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5. </a:t>
            </a: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9"/>
              </a:rPr>
              <a:t>Introducing Queues and Topics in Azure Service Bus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6. </a:t>
            </a: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10"/>
              </a:rPr>
              <a:t>ServiceBusExplorer download page</a:t>
            </a:r>
          </a:p>
          <a:p>
            <a:pPr rtl="0" lvl="0">
              <a:lnSpc>
                <a:spcPct val="11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sz="1800" lang="en-US">
                <a:solidFill>
                  <a:srgbClr val="595959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7. </a:t>
            </a:r>
            <a:r>
              <a:rPr u="sng" sz="1800" lang="en-US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11"/>
              </a:rPr>
              <a:t>Sources and Materials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y="4507600" x="7606900"/>
            <a:ext cy="279500" cx="2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4198075" x="7606900"/>
            <a:ext cy="279500" cx="2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3869800" x="7606900"/>
            <a:ext cy="279500" cx="2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828800" x="1065200"/>
            <a:ext cy="2200800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Service Bus overview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Service Bus in Microsoft Azure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Queues and Topics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Azure API for Service Bus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is Service Bus?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1828800" x="1065212"/>
            <a:ext cy="41909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rPr strike="noStrike" u="none" b="1" cap="none" baseline="0" sz="2000" lang="en-US" i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Service Bus</a:t>
            </a:r>
            <a:r>
              <a:rPr strike="noStrike" u="none" b="0" cap="none" baseline="0" sz="2000" lang="en-US" i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 - is an architecture model for designing and implementing communication between mutually interacting software applications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t/>
            </a:r>
            <a:endParaRPr strike="noStrike" u="none" b="0" cap="none" baseline="0" sz="2000" i="0">
              <a:solidFill>
                <a:srgbClr val="7F7F7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74875" x="2550636"/>
            <a:ext cy="3733949" cx="57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strike="noStrike" u="none" b="1" cap="none" baseline="0" sz="36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Bus </a:t>
            </a:r>
            <a:r>
              <a:rPr b="1" sz="3600" lang="en-US">
                <a:solidFill>
                  <a:schemeClr val="accent1"/>
                </a:solidFill>
              </a:rPr>
              <a:t>Duties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828800" x="1065212"/>
            <a:ext cy="41909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Service Bus is a single point of interaction between system components.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Main duties of a Service Bus: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Buffer and deliver messages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Monitor messages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Prioritize and schedule messages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Route messages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Azure Service Bus?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3884700" x="1065200"/>
            <a:ext cy="2333699" cx="95696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b="1"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Azure Service Bus (ASB) -</a:t>
            </a: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 is a generic, cloud-based messaging system for connecting just about anything—applications, services, and devices—wherever they are.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ASB - provides a hosted, secure, and widely available infrastructure for widespread communication, large-scale event distribution, naming, and service publishing.</a:t>
            </a:r>
          </a:p>
        </p:txBody>
      </p:sp>
      <p:sp>
        <p:nvSpPr>
          <p:cNvPr id="113" name="Shape 113"/>
          <p:cNvSpPr/>
          <p:nvPr/>
        </p:nvSpPr>
        <p:spPr>
          <a:xfrm>
            <a:off y="1740725" x="2327300"/>
            <a:ext cy="1245599" cx="6162599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y="2371025" x="2712500"/>
            <a:ext cy="434999" cx="14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US"/>
              <a:t>Queue</a:t>
            </a:r>
          </a:p>
        </p:txBody>
      </p:sp>
      <p:sp>
        <p:nvSpPr>
          <p:cNvPr id="115" name="Shape 115"/>
          <p:cNvSpPr/>
          <p:nvPr/>
        </p:nvSpPr>
        <p:spPr>
          <a:xfrm>
            <a:off y="2371025" x="4579562"/>
            <a:ext cy="434999" cx="15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US"/>
              <a:t>Topic / Subscription</a:t>
            </a:r>
          </a:p>
        </p:txBody>
      </p:sp>
      <p:sp>
        <p:nvSpPr>
          <p:cNvPr id="116" name="Shape 116"/>
          <p:cNvSpPr/>
          <p:nvPr/>
        </p:nvSpPr>
        <p:spPr>
          <a:xfrm>
            <a:off y="2371025" x="6549512"/>
            <a:ext cy="434999" cx="157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US"/>
              <a:t>Relay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1905825" x="3973050"/>
            <a:ext cy="314999" cx="3466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>
                <a:solidFill>
                  <a:srgbClr val="9FC5E8"/>
                </a:solidFill>
              </a:rPr>
              <a:t>Windows Azure Service Bus</a:t>
            </a:r>
          </a:p>
        </p:txBody>
      </p:sp>
      <p:sp>
        <p:nvSpPr>
          <p:cNvPr id="118" name="Shape 118"/>
          <p:cNvSpPr/>
          <p:nvPr/>
        </p:nvSpPr>
        <p:spPr>
          <a:xfrm>
            <a:off y="3449700" x="2174900"/>
            <a:ext cy="434999" cx="14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US"/>
              <a:t>Site</a:t>
            </a:r>
          </a:p>
        </p:txBody>
      </p:sp>
      <p:sp>
        <p:nvSpPr>
          <p:cNvPr id="119" name="Shape 119"/>
          <p:cNvSpPr/>
          <p:nvPr/>
        </p:nvSpPr>
        <p:spPr>
          <a:xfrm>
            <a:off y="3449700" x="3820650"/>
            <a:ext cy="434999" cx="14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US"/>
              <a:t>Mobile App</a:t>
            </a:r>
          </a:p>
        </p:txBody>
      </p:sp>
      <p:sp>
        <p:nvSpPr>
          <p:cNvPr id="120" name="Shape 120"/>
          <p:cNvSpPr/>
          <p:nvPr/>
        </p:nvSpPr>
        <p:spPr>
          <a:xfrm>
            <a:off y="3449700" x="5471375"/>
            <a:ext cy="434999" cx="14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US"/>
              <a:t>Service</a:t>
            </a:r>
          </a:p>
        </p:txBody>
      </p:sp>
      <p:sp>
        <p:nvSpPr>
          <p:cNvPr id="121" name="Shape 121"/>
          <p:cNvSpPr/>
          <p:nvPr/>
        </p:nvSpPr>
        <p:spPr>
          <a:xfrm>
            <a:off y="3449700" x="7123275"/>
            <a:ext cy="434999" cx="14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CFE2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-US"/>
              <a:t>Publisher</a:t>
            </a:r>
          </a:p>
        </p:txBody>
      </p:sp>
      <p:sp>
        <p:nvSpPr>
          <p:cNvPr id="122" name="Shape 122"/>
          <p:cNvSpPr/>
          <p:nvPr/>
        </p:nvSpPr>
        <p:spPr>
          <a:xfrm>
            <a:off y="2986325" x="4468437"/>
            <a:ext cy="463499" cx="1799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y="2986325" x="6153062"/>
            <a:ext cy="463499" cx="179999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y="3000500" x="7768575"/>
            <a:ext cy="434999" cx="1799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y="3001325" x="2783725"/>
            <a:ext cy="434999" cx="1799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1" sz="3600" lang="en-US">
                <a:solidFill>
                  <a:schemeClr val="accent1"/>
                </a:solidFill>
              </a:rPr>
              <a:t>Kinds of Azure </a:t>
            </a:r>
            <a:r>
              <a:rPr strike="noStrike" u="none" b="1" cap="none" baseline="0" sz="3600" lang="en-US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Bus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828800" x="1065212"/>
            <a:ext cy="41909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Azure Service Bus might be used in two ways: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b="1"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Brokered bus</a:t>
            </a: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 (async messaging)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○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stores messages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○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sends messages when consumer is ready to read them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○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uses queues, topics and subscription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b="1"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Relayed bus</a:t>
            </a: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 (sync messaging)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○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re-translates messages immediately</a:t>
            </a:r>
          </a:p>
          <a:p>
            <a:pPr algn="l" rtl="0" lvl="1" marR="0" indent="-355600" marL="9144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○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does not store messages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Brokered Service Bus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828800" x="1065200"/>
            <a:ext cy="4368900" cx="9664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Brokered messaging model includes following components: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595959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Queues - store messages until demanded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595959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Topics - behave like a Queue but allow to create subscriptions. Each subscription receives own copy of a message.</a:t>
            </a:r>
          </a:p>
          <a:p>
            <a:pPr algn="l" rtl="0" lvl="0" marR="0" indent="-355600" marL="457200">
              <a:lnSpc>
                <a:spcPct val="100000"/>
              </a:lnSpc>
              <a:spcBef>
                <a:spcPts val="1800"/>
              </a:spcBef>
              <a:buClr>
                <a:srgbClr val="595959"/>
              </a:buClr>
              <a:buSzPct val="100000"/>
              <a:buFont typeface="Verdana"/>
              <a:buChar char="•"/>
            </a:pPr>
            <a:r>
              <a:rPr sz="20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Event hubs (implementing publish/subscribe messaging model)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Service Bus Queues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1678725" x="1065200"/>
            <a:ext cy="3063300" cx="9664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Queues are used for async communication between components in distributed system.</a:t>
            </a:r>
          </a:p>
          <a:p>
            <a:pPr algn="l" rtl="0" lvl="0" marR="0" indent="0" marL="0">
              <a:lnSpc>
                <a:spcPct val="10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Service Bus queues are a general-purpose technology that can be used for a wide variety of scenarios to communicate between: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components in distributed system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web and worker role in Azure app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1800"/>
              </a:spcBef>
              <a:buClr>
                <a:srgbClr val="7F7F7F"/>
              </a:buClr>
              <a:buSzPct val="100000"/>
              <a:buFont typeface="Verdana"/>
              <a:buChar char="•"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general apps and Azure hosted apps in a hybrid solution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391572" x="3220059"/>
            <a:ext cy="2226999" cx="452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533400" x="1065212"/>
            <a:ext cy="1066799" cx="86868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l" rtl="0" lvl="0" marR="0" indent="0" mar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Souce Sans Pro"/>
              <a:buNone/>
            </a:pPr>
            <a:r>
              <a:rPr b="1" sz="3600" lang="en-US">
                <a:solidFill>
                  <a:schemeClr val="accen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Service Bus Topics and Subscriptions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678725" x="1065200"/>
            <a:ext cy="3063300" cx="96644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Topics and subscriptions provide a one-to-many form of communication.</a:t>
            </a:r>
          </a:p>
          <a:p>
            <a:pPr algn="l" rt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When a message is sent to a topic, it is then made available to each subscription to handle/process independently.</a:t>
            </a:r>
          </a:p>
          <a:p>
            <a:pPr algn="l" rt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Each subscription might optionally register filter rules to filter/restrict messages.</a:t>
            </a:r>
          </a:p>
          <a:p>
            <a:pPr algn="l" rtl="0" lvl="0" marR="0" indent="0" marL="0">
              <a:lnSpc>
                <a:spcPct val="90000"/>
              </a:lnSpc>
              <a:spcBef>
                <a:spcPts val="1800"/>
              </a:spcBef>
              <a:buNone/>
            </a:pPr>
            <a:r>
              <a:rPr sz="1800" lang="en-US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Each subscription is implemented as a queue and behaves like queue broker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260700" x="3119973"/>
            <a:ext cy="2325425" cx="47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Деловая контрастная 16x9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