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3" r:id="rId5"/>
  </p:sldMasterIdLst>
  <p:notesMasterIdLst>
    <p:notesMasterId r:id="rId23"/>
  </p:notesMasterIdLst>
  <p:sldIdLst>
    <p:sldId id="256" r:id="rId6"/>
    <p:sldId id="553" r:id="rId7"/>
    <p:sldId id="554" r:id="rId8"/>
    <p:sldId id="591" r:id="rId9"/>
    <p:sldId id="592" r:id="rId10"/>
    <p:sldId id="593" r:id="rId11"/>
    <p:sldId id="596" r:id="rId12"/>
    <p:sldId id="598" r:id="rId13"/>
    <p:sldId id="597" r:id="rId14"/>
    <p:sldId id="595" r:id="rId15"/>
    <p:sldId id="594" r:id="rId16"/>
    <p:sldId id="601" r:id="rId17"/>
    <p:sldId id="599" r:id="rId18"/>
    <p:sldId id="602" r:id="rId19"/>
    <p:sldId id="600" r:id="rId20"/>
    <p:sldId id="603" r:id="rId21"/>
    <p:sldId id="604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A2BAC9-E45C-4BEF-96BC-0F0F6A7E7D77}">
          <p14:sldIdLst>
            <p14:sldId id="256"/>
            <p14:sldId id="553"/>
            <p14:sldId id="554"/>
            <p14:sldId id="591"/>
            <p14:sldId id="592"/>
            <p14:sldId id="593"/>
            <p14:sldId id="596"/>
            <p14:sldId id="598"/>
            <p14:sldId id="597"/>
            <p14:sldId id="595"/>
            <p14:sldId id="594"/>
            <p14:sldId id="601"/>
            <p14:sldId id="599"/>
            <p14:sldId id="602"/>
            <p14:sldId id="600"/>
            <p14:sldId id="603"/>
            <p14:sldId id="604"/>
          </p14:sldIdLst>
        </p14:section>
        <p14:section name="Appendix" id="{E39E689D-E640-4EEF-9E1F-F8C40ECCF9B2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xmlns="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396C"/>
    <a:srgbClr val="92D050"/>
    <a:srgbClr val="F15A29"/>
    <a:srgbClr val="081C23"/>
    <a:srgbClr val="AC75D5"/>
    <a:srgbClr val="7F498F"/>
    <a:srgbClr val="D5B8EA"/>
    <a:srgbClr val="0075C9"/>
    <a:srgbClr val="1D4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90909" autoAdjust="0"/>
  </p:normalViewPr>
  <p:slideViewPr>
    <p:cSldViewPr snapToGrid="0">
      <p:cViewPr varScale="1">
        <p:scale>
          <a:sx n="116" d="100"/>
          <a:sy n="116" d="100"/>
        </p:scale>
        <p:origin x="-132" y="-2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-57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note</a:t>
            </a:r>
            <a:r>
              <a:rPr lang="en-US" baseline="0" dirty="0" smtClean="0"/>
              <a:t>: Azure with Office 365 working together with the power of identity and access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18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4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0081" y="0"/>
            <a:ext cx="12202081" cy="686464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69239" y="1187621"/>
            <a:ext cx="6274974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7683" y="1187620"/>
            <a:ext cx="6276530" cy="2062069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5882" spc="-98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239" y="3249691"/>
            <a:ext cx="6274974" cy="1524136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206121"/>
            <a:ext cx="10757099" cy="879910"/>
          </a:xfrm>
        </p:spPr>
        <p:txBody>
          <a:bodyPr lIns="182880" tIns="146304" rIns="182880" bIns="146304"/>
          <a:lstStyle>
            <a:lvl1pPr>
              <a:defRPr sz="5882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103" y="3886836"/>
            <a:ext cx="10743234" cy="968679"/>
          </a:xfrm>
        </p:spPr>
        <p:txBody>
          <a:bodyPr lIns="182880" tIns="146304" rIns="182880" bIns="146304"/>
          <a:lstStyle>
            <a:lvl1pPr marL="0" indent="0" algn="l">
              <a:lnSpc>
                <a:spcPts val="2647"/>
              </a:lnSpc>
              <a:buNone/>
              <a:defRPr sz="2157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</a:gradFill>
                <a:latin typeface="+mj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800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1639" y="6061766"/>
            <a:ext cx="1517768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8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0972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6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29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7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6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44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21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illustrations can be ed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85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27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6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20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15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7768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1943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35200"/>
            <a:ext cx="11034445" cy="2387600"/>
          </a:xfrm>
        </p:spPr>
        <p:txBody>
          <a:bodyPr anchor="b">
            <a:normAutofit/>
          </a:bodyPr>
          <a:lstStyle>
            <a:lvl1pPr algn="l">
              <a:defRPr sz="13800"/>
            </a:lvl1pPr>
          </a:lstStyle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8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8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87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411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42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60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4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 smtClean="0"/>
              <a:t>“	Add a quote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96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07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0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Lef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79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79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63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78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68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79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44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43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4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36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4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Relationship Id="rId35" Type="http://schemas.openxmlformats.org/officeDocument/2006/relationships/slideLayout" Target="../slideLayouts/slideLayout45.xml"/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0" r:id="rId3"/>
    <p:sldLayoutId id="2147483686" r:id="rId4"/>
    <p:sldLayoutId id="2147483685" r:id="rId5"/>
    <p:sldLayoutId id="2147483662" r:id="rId6"/>
    <p:sldLayoutId id="2147483668" r:id="rId7"/>
    <p:sldLayoutId id="2147483666" r:id="rId8"/>
    <p:sldLayoutId id="2147483667" r:id="rId9"/>
    <p:sldLayoutId id="214748368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26337" y="6193368"/>
            <a:ext cx="896425" cy="371926"/>
          </a:xfrm>
          <a:prstGeom prst="rect">
            <a:avLst/>
          </a:prstGeom>
        </p:spPr>
        <p:txBody>
          <a:bodyPr vert="horz" lIns="182880" tIns="0" rIns="182880" bIns="0" rtlCol="0" anchor="b" anchorCtr="0"/>
          <a:lstStyle>
            <a:lvl1pPr algn="r">
              <a:defRPr sz="1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14"/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4314"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5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2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380736"/>
            <a:ext cx="11034445" cy="123844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Azure Access Control Service &amp; Identity</a:t>
            </a:r>
            <a:endParaRPr lang="en-US" sz="5400" baseline="5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4740418"/>
            <a:ext cx="11034445" cy="165576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00B0F0"/>
                </a:solidFill>
                <a:latin typeface="+mj-lt"/>
              </a:rPr>
              <a:t>Alexander Semichev</a:t>
            </a:r>
            <a:endParaRPr lang="en-US" sz="4400" dirty="0" smtClean="0">
              <a:solidFill>
                <a:srgbClr val="00B0F0"/>
              </a:solidFill>
              <a:latin typeface="+mj-l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Matrix42 Cloud Team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US" sz="3200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2578" y="6026925"/>
            <a:ext cx="197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Microsoft Azure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7656" y="2540177"/>
            <a:ext cx="11034445" cy="1027619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ACS Scenarios(Active &amp; Passive)</a:t>
            </a:r>
            <a:endParaRPr lang="en-US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2283" y="348912"/>
            <a:ext cx="11034445" cy="10276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Traditional authentication</a:t>
            </a:r>
            <a:endParaRPr lang="en-US" sz="6600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44" y="1517351"/>
            <a:ext cx="66198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4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8185" y="423053"/>
            <a:ext cx="11034445" cy="10276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Challenge</a:t>
            </a:r>
            <a:endParaRPr lang="en-US" sz="6600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631780"/>
            <a:ext cx="72675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8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4045" y="250058"/>
            <a:ext cx="11034445" cy="10276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Authentication with ACS</a:t>
            </a:r>
            <a:endParaRPr lang="en-US" sz="6600" dirty="0">
              <a:solidFill>
                <a:schemeClr val="bg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318363"/>
            <a:ext cx="68103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9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5234" y="299485"/>
            <a:ext cx="11034445" cy="1027619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IDP &amp; ACS &amp; Tokens passive flow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512" y="1507524"/>
            <a:ext cx="1507525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6724" y="1486929"/>
            <a:ext cx="2899720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Identity Provider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763263" y="1486929"/>
            <a:ext cx="1507525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094573" y="1486929"/>
            <a:ext cx="2512540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RP(Relying Party)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1083274" y="1828800"/>
            <a:ext cx="1" cy="480265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76583" y="1808205"/>
            <a:ext cx="1" cy="480265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533500" y="1808204"/>
            <a:ext cx="1" cy="480265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548549" y="1808203"/>
            <a:ext cx="1" cy="480265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title="Request resource"/>
          <p:cNvCxnSpPr/>
          <p:nvPr/>
        </p:nvCxnSpPr>
        <p:spPr>
          <a:xfrm>
            <a:off x="1083274" y="2207741"/>
            <a:ext cx="9465276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2249" y="4458213"/>
            <a:ext cx="1824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9</a:t>
            </a:r>
            <a:r>
              <a:rPr lang="en-US" sz="1200" dirty="0" smtClean="0">
                <a:solidFill>
                  <a:schemeClr val="bg2"/>
                </a:solidFill>
              </a:rPr>
              <a:t>. Send ACS token to RP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21" title="Request resource"/>
          <p:cNvCxnSpPr/>
          <p:nvPr/>
        </p:nvCxnSpPr>
        <p:spPr>
          <a:xfrm>
            <a:off x="1083275" y="2578443"/>
            <a:ext cx="9465276" cy="0"/>
          </a:xfrm>
          <a:prstGeom prst="straightConnector1">
            <a:avLst/>
          </a:prstGeom>
          <a:ln w="12700">
            <a:solidFill>
              <a:schemeClr val="bg2"/>
            </a:solidFill>
            <a:prstDash val="dash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6382" y="2291663"/>
            <a:ext cx="2566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2</a:t>
            </a:r>
            <a:r>
              <a:rPr lang="en-US" sz="1200" dirty="0" smtClean="0">
                <a:solidFill>
                  <a:schemeClr val="bg2"/>
                </a:solidFill>
              </a:rPr>
              <a:t>. Redirect to IDP(Identity Provider)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 title="Request resource"/>
          <p:cNvCxnSpPr/>
          <p:nvPr/>
        </p:nvCxnSpPr>
        <p:spPr>
          <a:xfrm>
            <a:off x="1083275" y="2973860"/>
            <a:ext cx="3093309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7037" y="2696861"/>
            <a:ext cx="154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3. Login at IDP page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4162288" y="2973860"/>
            <a:ext cx="802994" cy="311149"/>
          </a:xfrm>
          <a:prstGeom prst="bentConnector3">
            <a:avLst>
              <a:gd name="adj1" fmla="val 103346"/>
            </a:avLst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>
            <a:off x="4176585" y="3278659"/>
            <a:ext cx="78869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61555" y="2880410"/>
            <a:ext cx="157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4</a:t>
            </a:r>
            <a:r>
              <a:rPr lang="en-US" sz="1200" dirty="0" smtClean="0">
                <a:solidFill>
                  <a:schemeClr val="bg2"/>
                </a:solidFill>
              </a:rPr>
              <a:t>. Authenticate &amp; 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Issuer IDP Token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   (JWT, SAML2, etc.)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49" name="Straight Arrow Connector 48" title="Request resource"/>
          <p:cNvCxnSpPr/>
          <p:nvPr/>
        </p:nvCxnSpPr>
        <p:spPr>
          <a:xfrm flipV="1">
            <a:off x="1083275" y="3285009"/>
            <a:ext cx="3093310" cy="10125"/>
          </a:xfrm>
          <a:prstGeom prst="straightConnector1">
            <a:avLst/>
          </a:prstGeom>
          <a:ln w="12700">
            <a:solidFill>
              <a:schemeClr val="bg2"/>
            </a:solidFill>
            <a:prstDash val="dash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94074" y="3040361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5</a:t>
            </a:r>
            <a:r>
              <a:rPr lang="en-US" sz="1200" dirty="0" smtClean="0">
                <a:solidFill>
                  <a:schemeClr val="bg2"/>
                </a:solidFill>
              </a:rPr>
              <a:t>. Redirect to ACS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52" name="Straight Arrow Connector 51" title="Request resource"/>
          <p:cNvCxnSpPr/>
          <p:nvPr/>
        </p:nvCxnSpPr>
        <p:spPr>
          <a:xfrm>
            <a:off x="1094135" y="3896498"/>
            <a:ext cx="6439366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94074" y="3610317"/>
            <a:ext cx="1882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6. Send IDP token to ACS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7539602" y="3912630"/>
            <a:ext cx="802994" cy="311149"/>
          </a:xfrm>
          <a:prstGeom prst="bentConnector3">
            <a:avLst>
              <a:gd name="adj1" fmla="val 103346"/>
            </a:avLst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>
            <a:off x="7553899" y="4217429"/>
            <a:ext cx="78869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247196" y="3610317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7</a:t>
            </a:r>
            <a:r>
              <a:rPr lang="en-US" sz="1200" dirty="0" smtClean="0">
                <a:solidFill>
                  <a:schemeClr val="bg2"/>
                </a:solidFill>
              </a:rPr>
              <a:t>. Validate token, 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Run Rules engine,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    Issue ACS token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60" name="Straight Arrow Connector 59" title="Request resource"/>
          <p:cNvCxnSpPr/>
          <p:nvPr/>
        </p:nvCxnSpPr>
        <p:spPr>
          <a:xfrm>
            <a:off x="1094135" y="4230130"/>
            <a:ext cx="6445467" cy="0"/>
          </a:xfrm>
          <a:prstGeom prst="straightConnector1">
            <a:avLst/>
          </a:prstGeom>
          <a:ln w="12700">
            <a:solidFill>
              <a:schemeClr val="bg2"/>
            </a:solidFill>
            <a:prstDash val="dash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53591" y="3953131"/>
            <a:ext cx="2363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8</a:t>
            </a:r>
            <a:r>
              <a:rPr lang="en-US" sz="1200" dirty="0" smtClean="0">
                <a:solidFill>
                  <a:schemeClr val="bg2"/>
                </a:solidFill>
              </a:rPr>
              <a:t>. Redirect to RP with ACS token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63" name="Straight Arrow Connector 62" title="Request resource"/>
          <p:cNvCxnSpPr/>
          <p:nvPr/>
        </p:nvCxnSpPr>
        <p:spPr>
          <a:xfrm>
            <a:off x="1083273" y="4802659"/>
            <a:ext cx="9465276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10548551" y="4802659"/>
            <a:ext cx="802994" cy="311149"/>
          </a:xfrm>
          <a:prstGeom prst="bentConnector3">
            <a:avLst>
              <a:gd name="adj1" fmla="val 103346"/>
            </a:avLst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10562848" y="5107458"/>
            <a:ext cx="78869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646545" y="4273547"/>
            <a:ext cx="128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10. Validate  ACS token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67" name="Straight Arrow Connector 66" title="Request resource"/>
          <p:cNvCxnSpPr/>
          <p:nvPr/>
        </p:nvCxnSpPr>
        <p:spPr>
          <a:xfrm>
            <a:off x="1097572" y="5107458"/>
            <a:ext cx="9465276" cy="0"/>
          </a:xfrm>
          <a:prstGeom prst="straightConnector1">
            <a:avLst/>
          </a:prstGeom>
          <a:ln w="12700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65282" y="1925078"/>
            <a:ext cx="1503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1. Request resource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57909" y="4844447"/>
            <a:ext cx="14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11. Return resource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7656" y="2540177"/>
            <a:ext cx="11034445" cy="10276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Example with multiple IDP’s</a:t>
            </a:r>
            <a:endParaRPr lang="en-US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5234" y="299485"/>
            <a:ext cx="11034445" cy="1027619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IDP &amp; ACS &amp; Tokens active flow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512" y="1507524"/>
            <a:ext cx="1507525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6724" y="1486929"/>
            <a:ext cx="2899720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Identity Provider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763263" y="1486929"/>
            <a:ext cx="1507525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094573" y="1486929"/>
            <a:ext cx="2512540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RP(Relying Party)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1083274" y="1828800"/>
            <a:ext cx="1" cy="480265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76583" y="1808205"/>
            <a:ext cx="1" cy="480265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533500" y="1808204"/>
            <a:ext cx="1" cy="480265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548549" y="1808203"/>
            <a:ext cx="1" cy="480265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title="Request resource"/>
          <p:cNvCxnSpPr/>
          <p:nvPr/>
        </p:nvCxnSpPr>
        <p:spPr>
          <a:xfrm flipV="1">
            <a:off x="1083274" y="2202077"/>
            <a:ext cx="3093311" cy="5664"/>
          </a:xfrm>
          <a:prstGeom prst="straightConnector1">
            <a:avLst/>
          </a:prstGeom>
          <a:ln w="127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 title="Request resource"/>
          <p:cNvCxnSpPr/>
          <p:nvPr/>
        </p:nvCxnSpPr>
        <p:spPr>
          <a:xfrm>
            <a:off x="1094135" y="3896498"/>
            <a:ext cx="6439366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94074" y="3610317"/>
            <a:ext cx="1882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3</a:t>
            </a:r>
            <a:r>
              <a:rPr lang="en-US" sz="1200" dirty="0" smtClean="0">
                <a:solidFill>
                  <a:schemeClr val="bg2"/>
                </a:solidFill>
              </a:rPr>
              <a:t>. Send IDP token to ACS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7539602" y="3912630"/>
            <a:ext cx="802994" cy="311149"/>
          </a:xfrm>
          <a:prstGeom prst="bentConnector3">
            <a:avLst>
              <a:gd name="adj1" fmla="val 103346"/>
            </a:avLst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>
            <a:off x="7553899" y="4217429"/>
            <a:ext cx="78869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247196" y="3610317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4. Validate token, 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Run Rules engine,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    Issue ACS token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89645" y="3977496"/>
            <a:ext cx="1528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5</a:t>
            </a:r>
            <a:r>
              <a:rPr lang="en-US" sz="1200" dirty="0" smtClean="0">
                <a:solidFill>
                  <a:schemeClr val="bg2"/>
                </a:solidFill>
              </a:rPr>
              <a:t>. Return ACS token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64" name="Elbow Connector 63"/>
          <p:cNvCxnSpPr/>
          <p:nvPr/>
        </p:nvCxnSpPr>
        <p:spPr>
          <a:xfrm>
            <a:off x="10548551" y="4802659"/>
            <a:ext cx="802994" cy="311149"/>
          </a:xfrm>
          <a:prstGeom prst="bentConnector3">
            <a:avLst>
              <a:gd name="adj1" fmla="val 103346"/>
            </a:avLst>
          </a:prstGeom>
          <a:ln w="127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10562848" y="5107458"/>
            <a:ext cx="78869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646545" y="4273547"/>
            <a:ext cx="128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7</a:t>
            </a:r>
            <a:r>
              <a:rPr lang="en-US" sz="1200" dirty="0" smtClean="0">
                <a:solidFill>
                  <a:schemeClr val="bg2"/>
                </a:solidFill>
              </a:rPr>
              <a:t>. Validate  ACS token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67" name="Straight Arrow Connector 66" title="Request resource"/>
          <p:cNvCxnSpPr/>
          <p:nvPr/>
        </p:nvCxnSpPr>
        <p:spPr>
          <a:xfrm>
            <a:off x="1083273" y="4226008"/>
            <a:ext cx="6456329" cy="0"/>
          </a:xfrm>
          <a:prstGeom prst="straightConnector1">
            <a:avLst/>
          </a:prstGeom>
          <a:ln w="12700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59001" y="1925075"/>
            <a:ext cx="3071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1. Send credentials(Username &amp; Password)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46515" y="4830459"/>
            <a:ext cx="140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8</a:t>
            </a:r>
            <a:r>
              <a:rPr lang="en-US" sz="1200" dirty="0" smtClean="0">
                <a:solidFill>
                  <a:schemeClr val="bg2"/>
                </a:solidFill>
              </a:rPr>
              <a:t>. Return resource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7205" y="2335765"/>
            <a:ext cx="157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2. Authenticate &amp; 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Issuer IDP Token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   (JWT, SAML2, etc.)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40" name="Straight Arrow Connector 39" title="Request resource"/>
          <p:cNvCxnSpPr/>
          <p:nvPr/>
        </p:nvCxnSpPr>
        <p:spPr>
          <a:xfrm>
            <a:off x="1029531" y="2982096"/>
            <a:ext cx="3147054" cy="0"/>
          </a:xfrm>
          <a:prstGeom prst="straightConnector1">
            <a:avLst/>
          </a:prstGeom>
          <a:ln w="12700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title="Request resource"/>
          <p:cNvCxnSpPr/>
          <p:nvPr/>
        </p:nvCxnSpPr>
        <p:spPr>
          <a:xfrm>
            <a:off x="1114532" y="4792878"/>
            <a:ext cx="9434017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 title="Request resource"/>
          <p:cNvCxnSpPr/>
          <p:nvPr/>
        </p:nvCxnSpPr>
        <p:spPr>
          <a:xfrm>
            <a:off x="1094135" y="5121446"/>
            <a:ext cx="9434017" cy="0"/>
          </a:xfrm>
          <a:prstGeom prst="straightConnector1">
            <a:avLst/>
          </a:prstGeom>
          <a:ln w="12700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82321" y="4515879"/>
            <a:ext cx="1824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6</a:t>
            </a:r>
            <a:r>
              <a:rPr lang="en-US" sz="1200" dirty="0" smtClean="0">
                <a:solidFill>
                  <a:schemeClr val="bg2"/>
                </a:solidFill>
              </a:rPr>
              <a:t>. Send ACS token to RP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2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6555" y="2537254"/>
            <a:ext cx="3834020" cy="1022136"/>
          </a:xfrm>
        </p:spPr>
        <p:txBody>
          <a:bodyPr/>
          <a:lstStyle/>
          <a:p>
            <a:pPr algn="ctr"/>
            <a:r>
              <a:rPr lang="en-US" dirty="0" smtClean="0"/>
              <a:t>Real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4" y="638949"/>
            <a:ext cx="11034445" cy="10276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Agenda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075860"/>
            <a:ext cx="11034445" cy="3213280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2"/>
                </a:solidFill>
                <a:latin typeface="+mj-lt"/>
              </a:rPr>
              <a:t>Azure Access Control Service (ACS)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2"/>
                </a:solidFill>
                <a:latin typeface="+mj-lt"/>
              </a:rPr>
              <a:t>Security tokens: JWT, SAML2</a:t>
            </a:r>
            <a:endParaRPr lang="en-US" sz="4000" dirty="0" smtClean="0">
              <a:solidFill>
                <a:schemeClr val="bg2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2"/>
                </a:solidFill>
                <a:latin typeface="+mj-lt"/>
              </a:rPr>
              <a:t>ACS Scenarios(Active &amp; Passive)</a:t>
            </a:r>
            <a:endParaRPr lang="en-US" sz="4000" dirty="0" smtClean="0">
              <a:solidFill>
                <a:schemeClr val="bg2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2"/>
                </a:solidFill>
                <a:latin typeface="+mj-lt"/>
              </a:rPr>
              <a:t>Real DEMO</a:t>
            </a:r>
            <a:endParaRPr lang="en-US" sz="4000" dirty="0" smtClean="0">
              <a:solidFill>
                <a:schemeClr val="bg2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Azure Access </a:t>
            </a:r>
            <a:r>
              <a:rPr lang="en-US" dirty="0" smtClean="0">
                <a:solidFill>
                  <a:schemeClr val="bg2"/>
                </a:solidFill>
              </a:rPr>
              <a:t>Control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14661" y="332436"/>
            <a:ext cx="11034445" cy="10276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What is ACS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295" y="1977081"/>
            <a:ext cx="11752705" cy="2804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Most developers are not identity experts and do not want to spend time developing authentication 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     and </a:t>
            </a:r>
            <a:r>
              <a:rPr lang="en-US" sz="2000" dirty="0">
                <a:solidFill>
                  <a:schemeClr val="bg2"/>
                </a:solidFill>
              </a:rPr>
              <a:t>authorization mechanisms for their applications and services. 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ACS </a:t>
            </a:r>
            <a:r>
              <a:rPr lang="en-US" sz="2000" dirty="0">
                <a:solidFill>
                  <a:schemeClr val="bg2"/>
                </a:solidFill>
              </a:rPr>
              <a:t>is an Azure service that provides an easy way for you to authenticate users 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     to </a:t>
            </a:r>
            <a:r>
              <a:rPr lang="en-US" sz="2000" dirty="0">
                <a:solidFill>
                  <a:schemeClr val="bg2"/>
                </a:solidFill>
              </a:rPr>
              <a:t>access your web applications and services without having to add complex authentication logic 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     to </a:t>
            </a:r>
            <a:r>
              <a:rPr lang="en-US" sz="2000" dirty="0">
                <a:solidFill>
                  <a:schemeClr val="bg2"/>
                </a:solidFill>
              </a:rPr>
              <a:t>your code.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2899" y="546620"/>
            <a:ext cx="11034445" cy="10276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ACS Features: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14" y="1869989"/>
            <a:ext cx="92811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No need to implement your own authentication mechanism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Integration </a:t>
            </a:r>
            <a:r>
              <a:rPr lang="en-US" sz="2000" dirty="0">
                <a:solidFill>
                  <a:schemeClr val="bg2"/>
                </a:solidFill>
              </a:rPr>
              <a:t>with Windows Identity Foundation (WIF</a:t>
            </a:r>
            <a:r>
              <a:rPr lang="en-US" sz="2000" dirty="0" smtClean="0">
                <a:solidFill>
                  <a:schemeClr val="bg2"/>
                </a:solidFill>
              </a:rPr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Support for popular web identity providers (IPs) including Microsoft accounts </a:t>
            </a:r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  (Windows </a:t>
            </a:r>
            <a:r>
              <a:rPr lang="en-US" sz="2000" dirty="0">
                <a:solidFill>
                  <a:schemeClr val="bg2"/>
                </a:solidFill>
              </a:rPr>
              <a:t>Live ID), Google, Yahoo, and Facebook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Easy to add your custom Identity Provider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Support for Active Directory Federation Services (AD FS) 2.0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A </a:t>
            </a:r>
            <a:r>
              <a:rPr lang="en-US" sz="2000" dirty="0">
                <a:solidFill>
                  <a:schemeClr val="bg2"/>
                </a:solidFill>
              </a:rPr>
              <a:t>Management Portal that allows administrative access to the ACS settings.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4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364259"/>
            <a:ext cx="11034445" cy="114570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Security tokens: JWT, </a:t>
            </a:r>
            <a:r>
              <a:rPr lang="en-US" dirty="0" smtClean="0">
                <a:solidFill>
                  <a:schemeClr val="bg2"/>
                </a:solidFill>
              </a:rPr>
              <a:t>SAML2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9948" y="406577"/>
            <a:ext cx="11034445" cy="10276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Simple Web Token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838" y="2117123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2"/>
                </a:solidFill>
              </a:rPr>
              <a:t>Depricated</a:t>
            </a:r>
            <a:r>
              <a:rPr lang="en-US" sz="3200" dirty="0" smtClean="0">
                <a:solidFill>
                  <a:schemeClr val="bg2"/>
                </a:solidFill>
              </a:rPr>
              <a:t>!!!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6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9948" y="406577"/>
            <a:ext cx="11034445" cy="102761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chemeClr val="bg2"/>
                </a:solidFill>
              </a:rPr>
              <a:t>Json</a:t>
            </a:r>
            <a:r>
              <a:rPr lang="en-US" sz="6600" dirty="0" smtClean="0">
                <a:solidFill>
                  <a:schemeClr val="bg2"/>
                </a:solidFill>
              </a:rPr>
              <a:t> Web Token (JWT)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886" y="1482811"/>
            <a:ext cx="8791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Structure:</a:t>
            </a:r>
          </a:p>
          <a:p>
            <a:r>
              <a:rPr lang="en-US" dirty="0">
                <a:solidFill>
                  <a:schemeClr val="bg2"/>
                </a:solidFill>
              </a:rPr>
              <a:t>&lt;base64-encoded header&gt;.&lt;base64-encoded claims&gt;.&lt;base64-encoded signature&gt;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886" y="2616199"/>
            <a:ext cx="1083662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eyJ0eXAiOiJKV1QiLCJhbGciOiJIUzI1NiJ9</a:t>
            </a:r>
            <a:r>
              <a:rPr lang="en-US" sz="900" dirty="0" smtClean="0">
                <a:solidFill>
                  <a:schemeClr val="bg2"/>
                </a:solidFill>
              </a:rPr>
              <a:t>.eyJpc3MiOiJodHRwczovL2FjY291bnRzLm1hdHJpeDQyLmNvbSIsImF1ZCI6InVybjptYXRyaXg0MmNvbSIsIm5iZiI6MTQyODUxOTk4NiwiZXhwIjoxNDI4Nzc5MTg2LCJuYW1la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WQiOiJhcnRodXIuYWRtaW5AaW1hZ292ZXJ1bS5jb20iLCJ1bmlxdWVfbmFtZSI6ImFydGh1ci5hZG1pbkBpbWFnb3ZlcnVtLmNvbSIsImF1dGhtZXRob2QiOiJodHRwOi8vc2NoZW1hcy5taWNyb3NvZnQuY29tL3dzLzIw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MDgvMDYvaWRlbnRpdHkvYXV0aGVudGljYXRpb25tZXRob2QvcGFzc3dvcmQiLCJhdXRoX3RpbWUiOiIyMDE1LTA0LTA4VDE5OjA2OjI1Ljg2NFoiLCJlbWFpbCI6ImFydGh1ci5hZG1pbkBpbWFnb3ZlcnVtLmNvbSIsInJv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bGUiOlsiZW50ZXJwcmlzZV85OTJjMmU5YS05MWYzLTQ3NGMtOTc1My04MDM0YWRiZGQ2NGVfSVQgQWRtaW5zIiwiZW50ZXJwcmlzZV85OTJjMmU5YS05MWYzLTQ3NGMtOTc1My04MDM0YWRiZGQ2NGVfbW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FuYWdlciIsImVudGVycHJpc2VfOTkyYzJlOWEtOTFmMy00NzRjLTk3NTMtODAzNGFkYmRkNjRlX1NhbGVzIiwiSW1hZ292ZXJ1bS5TYWxlcyIsIk1hdHJpeDQyLkNoYW5uZWx0aXZpdHkuUGFydG5lcnMiLCJNYXRyaXg0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Mi5NaW5kdG91Y2guQWRtaW5zIiwiTWF0cml4NDIuTWluZHRvdWNoLkNsb3VkT3BlcmF0aW9ucyIsIk1hdHJpeDQyLkFjY291bnRzLlByZXZpZXcuQXBwcyIsIk1hdHJpeDQyLkNoYW5uZWx0aXZpdHkuUGFydG5lcnMu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REUuR2xvYmFsIl0sImlkZW50aXR5L2NsYWltcy9maXJzdG5hbWUiOiJBcnRodXIiLCJpZGVudGl0eS9jbGFpbXMvbGFzdG5hbWUiOiJBZG1pbiIsImlkZW50aXR5L2NsYWltcy9jb21wYW55IjoiSW1hZ29WZXJ1bSIsImlkZW5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0aXR5L2NsYWltcy9zYWx1dGF0aW9uIjoiTXJzIiwiZW50ZXJwcmlzZWlkIjoiOTkyYzJlOWEtOTFmMy00NzRjLTk3NTMtODAzNGFkYmRkNjRlIiwiZW50ZXJwcmlzZW5hbWUiOiJJbWFnb1ZlcnVtIiwiaWRlbnRpdHkvY2xhaW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1zL2Vudmlyb25tZW50IjoiaHR0cHM6Ly9hY2NvdW50cy5tYXRyaXg0Mi5jb20ifQ</a:t>
            </a:r>
            <a:r>
              <a:rPr lang="en-US" sz="900" dirty="0" smtClean="0"/>
              <a:t>.</a:t>
            </a:r>
            <a:r>
              <a:rPr lang="en-US" sz="900" dirty="0" smtClean="0">
                <a:solidFill>
                  <a:srgbClr val="FFFF00"/>
                </a:solidFill>
              </a:rPr>
              <a:t>5VcGi0j3KR3DUJ0-75Qf8Um_0Gytrq28Yte3zShd8oY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886" y="2301098"/>
            <a:ext cx="33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Base64 encoded token Sample: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886" y="4094205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Decoded token sample: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0176" y="4140371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{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"</a:t>
            </a:r>
            <a:r>
              <a:rPr lang="en-US" sz="1000" dirty="0" err="1">
                <a:solidFill>
                  <a:srgbClr val="FF0000"/>
                </a:solidFill>
              </a:rPr>
              <a:t>typ</a:t>
            </a:r>
            <a:r>
              <a:rPr lang="en-US" sz="1000" dirty="0">
                <a:solidFill>
                  <a:srgbClr val="FF0000"/>
                </a:solidFill>
              </a:rPr>
              <a:t>": "JWT",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"</a:t>
            </a:r>
            <a:r>
              <a:rPr lang="en-US" sz="1000" dirty="0" err="1">
                <a:solidFill>
                  <a:srgbClr val="FF0000"/>
                </a:solidFill>
              </a:rPr>
              <a:t>alg</a:t>
            </a:r>
            <a:r>
              <a:rPr lang="en-US" sz="1000" dirty="0">
                <a:solidFill>
                  <a:srgbClr val="FF0000"/>
                </a:solidFill>
              </a:rPr>
              <a:t>": "HS256"</a:t>
            </a:r>
          </a:p>
          <a:p>
            <a:r>
              <a:rPr lang="en-US" sz="10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8033" y="3999378"/>
            <a:ext cx="599875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{</a:t>
            </a:r>
          </a:p>
          <a:p>
            <a:r>
              <a:rPr lang="en-US" sz="1000" dirty="0">
                <a:solidFill>
                  <a:schemeClr val="bg2"/>
                </a:solidFill>
              </a:rPr>
              <a:t>  "</a:t>
            </a:r>
            <a:r>
              <a:rPr lang="en-US" sz="1000" dirty="0" err="1">
                <a:solidFill>
                  <a:schemeClr val="bg2"/>
                </a:solidFill>
              </a:rPr>
              <a:t>iss</a:t>
            </a:r>
            <a:r>
              <a:rPr lang="en-US" sz="1000" dirty="0">
                <a:solidFill>
                  <a:schemeClr val="bg2"/>
                </a:solidFill>
              </a:rPr>
              <a:t>": "https://accounts.matrix42.com",</a:t>
            </a:r>
          </a:p>
          <a:p>
            <a:r>
              <a:rPr lang="en-US" sz="1000" dirty="0">
                <a:solidFill>
                  <a:schemeClr val="bg2"/>
                </a:solidFill>
              </a:rPr>
              <a:t>  "</a:t>
            </a:r>
            <a:r>
              <a:rPr lang="en-US" sz="1000" dirty="0" err="1">
                <a:solidFill>
                  <a:schemeClr val="bg2"/>
                </a:solidFill>
              </a:rPr>
              <a:t>aud</a:t>
            </a:r>
            <a:r>
              <a:rPr lang="en-US" sz="1000" dirty="0">
                <a:solidFill>
                  <a:schemeClr val="bg2"/>
                </a:solidFill>
              </a:rPr>
              <a:t>": "urn:matrix42com",</a:t>
            </a:r>
          </a:p>
          <a:p>
            <a:r>
              <a:rPr lang="en-US" sz="1000" dirty="0">
                <a:solidFill>
                  <a:schemeClr val="bg2"/>
                </a:solidFill>
              </a:rPr>
              <a:t>  "</a:t>
            </a:r>
            <a:r>
              <a:rPr lang="en-US" sz="1000" dirty="0" err="1">
                <a:solidFill>
                  <a:schemeClr val="bg2"/>
                </a:solidFill>
              </a:rPr>
              <a:t>nbf</a:t>
            </a:r>
            <a:r>
              <a:rPr lang="en-US" sz="1000" dirty="0">
                <a:solidFill>
                  <a:schemeClr val="bg2"/>
                </a:solidFill>
              </a:rPr>
              <a:t>": 1428519986,</a:t>
            </a:r>
          </a:p>
          <a:p>
            <a:r>
              <a:rPr lang="en-US" sz="1000" dirty="0">
                <a:solidFill>
                  <a:schemeClr val="bg2"/>
                </a:solidFill>
              </a:rPr>
              <a:t>  "</a:t>
            </a:r>
            <a:r>
              <a:rPr lang="en-US" sz="1000" dirty="0" err="1">
                <a:solidFill>
                  <a:schemeClr val="bg2"/>
                </a:solidFill>
              </a:rPr>
              <a:t>exp</a:t>
            </a:r>
            <a:r>
              <a:rPr lang="en-US" sz="1000" dirty="0">
                <a:solidFill>
                  <a:schemeClr val="bg2"/>
                </a:solidFill>
              </a:rPr>
              <a:t>": 1428779186,</a:t>
            </a:r>
          </a:p>
          <a:p>
            <a:r>
              <a:rPr lang="en-US" sz="1000" dirty="0">
                <a:solidFill>
                  <a:schemeClr val="bg2"/>
                </a:solidFill>
              </a:rPr>
              <a:t>  "</a:t>
            </a:r>
            <a:r>
              <a:rPr lang="en-US" sz="1000" dirty="0" err="1">
                <a:solidFill>
                  <a:schemeClr val="bg2"/>
                </a:solidFill>
              </a:rPr>
              <a:t>nameid</a:t>
            </a:r>
            <a:r>
              <a:rPr lang="en-US" sz="1000" dirty="0">
                <a:solidFill>
                  <a:schemeClr val="bg2"/>
                </a:solidFill>
              </a:rPr>
              <a:t>": </a:t>
            </a:r>
            <a:r>
              <a:rPr lang="en-US" sz="1000" dirty="0" smtClean="0">
                <a:solidFill>
                  <a:schemeClr val="bg2"/>
                </a:solidFill>
              </a:rPr>
              <a:t>“alexander.semichev@matrix42.com",</a:t>
            </a:r>
            <a:endParaRPr lang="en-US" sz="1000" dirty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  "</a:t>
            </a:r>
            <a:r>
              <a:rPr lang="en-US" sz="1000" dirty="0" err="1">
                <a:solidFill>
                  <a:schemeClr val="bg2"/>
                </a:solidFill>
              </a:rPr>
              <a:t>unique_name</a:t>
            </a:r>
            <a:r>
              <a:rPr lang="en-US" sz="1000" dirty="0">
                <a:solidFill>
                  <a:schemeClr val="bg2"/>
                </a:solidFill>
              </a:rPr>
              <a:t>": </a:t>
            </a:r>
            <a:r>
              <a:rPr lang="en-US" sz="1000" dirty="0" smtClean="0">
                <a:solidFill>
                  <a:schemeClr val="bg2"/>
                </a:solidFill>
              </a:rPr>
              <a:t>"alexander.semichev@matrix42.com",</a:t>
            </a:r>
            <a:endParaRPr lang="en-US" sz="1000" dirty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  "</a:t>
            </a:r>
            <a:r>
              <a:rPr lang="en-US" sz="1000" dirty="0" err="1">
                <a:solidFill>
                  <a:schemeClr val="bg2"/>
                </a:solidFill>
              </a:rPr>
              <a:t>authmethod</a:t>
            </a:r>
            <a:r>
              <a:rPr lang="en-US" sz="1000" dirty="0">
                <a:solidFill>
                  <a:schemeClr val="bg2"/>
                </a:solidFill>
              </a:rPr>
              <a:t>": "http://schemas.microsoft.com/</a:t>
            </a:r>
            <a:r>
              <a:rPr lang="en-US" sz="1000" dirty="0" err="1">
                <a:solidFill>
                  <a:schemeClr val="bg2"/>
                </a:solidFill>
              </a:rPr>
              <a:t>ws</a:t>
            </a:r>
            <a:r>
              <a:rPr lang="en-US" sz="1000" dirty="0">
                <a:solidFill>
                  <a:schemeClr val="bg2"/>
                </a:solidFill>
              </a:rPr>
              <a:t>/2008/06/identity/</a:t>
            </a:r>
            <a:r>
              <a:rPr lang="en-US" sz="1000" dirty="0" err="1">
                <a:solidFill>
                  <a:schemeClr val="bg2"/>
                </a:solidFill>
              </a:rPr>
              <a:t>authenticationmethod</a:t>
            </a:r>
            <a:r>
              <a:rPr lang="en-US" sz="1000" dirty="0">
                <a:solidFill>
                  <a:schemeClr val="bg2"/>
                </a:solidFill>
              </a:rPr>
              <a:t>/password",</a:t>
            </a:r>
          </a:p>
          <a:p>
            <a:r>
              <a:rPr lang="en-US" sz="1000" dirty="0" smtClean="0">
                <a:solidFill>
                  <a:schemeClr val="bg2"/>
                </a:solidFill>
              </a:rPr>
              <a:t>  "</a:t>
            </a:r>
            <a:r>
              <a:rPr lang="en-US" sz="1000" dirty="0">
                <a:solidFill>
                  <a:schemeClr val="bg2"/>
                </a:solidFill>
              </a:rPr>
              <a:t>email": </a:t>
            </a:r>
            <a:r>
              <a:rPr lang="en-US" sz="1000" dirty="0" smtClean="0">
                <a:solidFill>
                  <a:schemeClr val="bg2"/>
                </a:solidFill>
              </a:rPr>
              <a:t>"alexander.semichev@matrix42.com",</a:t>
            </a:r>
            <a:endParaRPr lang="en-US" sz="1000" dirty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  "role": [</a:t>
            </a:r>
          </a:p>
          <a:p>
            <a:r>
              <a:rPr lang="en-US" sz="1000" dirty="0" smtClean="0">
                <a:solidFill>
                  <a:schemeClr val="bg2"/>
                </a:solidFill>
              </a:rPr>
              <a:t>    "</a:t>
            </a:r>
            <a:r>
              <a:rPr lang="en-US" sz="1000" dirty="0">
                <a:solidFill>
                  <a:schemeClr val="bg2"/>
                </a:solidFill>
              </a:rPr>
              <a:t>Matrix42</a:t>
            </a:r>
            <a:r>
              <a:rPr lang="en-US" sz="1000" dirty="0" smtClean="0">
                <a:solidFill>
                  <a:schemeClr val="bg2"/>
                </a:solidFill>
              </a:rPr>
              <a:t>..</a:t>
            </a:r>
            <a:r>
              <a:rPr lang="en-US" sz="1000" dirty="0">
                <a:solidFill>
                  <a:schemeClr val="bg2"/>
                </a:solidFill>
              </a:rPr>
              <a:t>Partners",</a:t>
            </a:r>
          </a:p>
          <a:p>
            <a:r>
              <a:rPr lang="en-US" sz="1000" dirty="0">
                <a:solidFill>
                  <a:schemeClr val="bg2"/>
                </a:solidFill>
              </a:rPr>
              <a:t>    "Matrix42</a:t>
            </a:r>
            <a:r>
              <a:rPr lang="en-US" sz="1000" dirty="0" smtClean="0">
                <a:solidFill>
                  <a:schemeClr val="bg2"/>
                </a:solidFill>
              </a:rPr>
              <a:t>..</a:t>
            </a:r>
            <a:r>
              <a:rPr lang="en-US" sz="1000" dirty="0">
                <a:solidFill>
                  <a:schemeClr val="bg2"/>
                </a:solidFill>
              </a:rPr>
              <a:t>Admins",</a:t>
            </a:r>
          </a:p>
          <a:p>
            <a:r>
              <a:rPr lang="en-US" sz="1000" dirty="0" smtClean="0">
                <a:solidFill>
                  <a:schemeClr val="bg2"/>
                </a:solidFill>
              </a:rPr>
              <a:t>],</a:t>
            </a:r>
            <a:endParaRPr lang="en-US" sz="1000" dirty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  "identity/claims/</a:t>
            </a:r>
            <a:r>
              <a:rPr lang="en-US" sz="1000" dirty="0" err="1">
                <a:solidFill>
                  <a:schemeClr val="bg2"/>
                </a:solidFill>
              </a:rPr>
              <a:t>firstname</a:t>
            </a:r>
            <a:r>
              <a:rPr lang="en-US" sz="1000" dirty="0">
                <a:solidFill>
                  <a:schemeClr val="bg2"/>
                </a:solidFill>
              </a:rPr>
              <a:t>": </a:t>
            </a:r>
            <a:r>
              <a:rPr lang="en-US" sz="1000" dirty="0" smtClean="0">
                <a:solidFill>
                  <a:schemeClr val="bg2"/>
                </a:solidFill>
              </a:rPr>
              <a:t>“Alexander",</a:t>
            </a:r>
            <a:endParaRPr lang="en-US" sz="1000" dirty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  "identity/claims/</a:t>
            </a:r>
            <a:r>
              <a:rPr lang="en-US" sz="1000" dirty="0" err="1">
                <a:solidFill>
                  <a:schemeClr val="bg2"/>
                </a:solidFill>
              </a:rPr>
              <a:t>lastname</a:t>
            </a:r>
            <a:r>
              <a:rPr lang="en-US" sz="1000" dirty="0">
                <a:solidFill>
                  <a:schemeClr val="bg2"/>
                </a:solidFill>
              </a:rPr>
              <a:t>": </a:t>
            </a:r>
            <a:r>
              <a:rPr lang="en-US" sz="1000" dirty="0" smtClean="0">
                <a:solidFill>
                  <a:schemeClr val="bg2"/>
                </a:solidFill>
              </a:rPr>
              <a:t>“Semichev",</a:t>
            </a:r>
            <a:endParaRPr lang="en-US" sz="1000" dirty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  "identity/claims/company": </a:t>
            </a:r>
            <a:r>
              <a:rPr lang="en-US" sz="1000" dirty="0" smtClean="0">
                <a:solidFill>
                  <a:schemeClr val="bg2"/>
                </a:solidFill>
              </a:rPr>
              <a:t>“Matrix42 AG",</a:t>
            </a:r>
            <a:endParaRPr lang="en-US" sz="1000" dirty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}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3472" y="175918"/>
            <a:ext cx="11034445" cy="10276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Saml2 token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173" y="1120346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See example from file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SVID_TT_BRAND_16-9_WHITE_Dec2013_PRELIM.potx" id="{3C825910-E241-4A9F-A328-6AC2DE27D4BB}" vid="{D9F5F194-A5AE-4351-8DA4-8121ACE344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21E223A3BC347949CC2419033DBE2" ma:contentTypeVersion="1" ma:contentTypeDescription="Create a new document." ma:contentTypeScope="" ma:versionID="519c6bc90736a6e8abbbdb38ed934ac6">
  <xsd:schema xmlns:xsd="http://www.w3.org/2001/XMLSchema" xmlns:xs="http://www.w3.org/2001/XMLSchema" xmlns:p="http://schemas.microsoft.com/office/2006/metadata/properties" xmlns:ns2="fee586e5-3c92-48eb-9898-42915e590ada" targetNamespace="http://schemas.microsoft.com/office/2006/metadata/properties" ma:root="true" ma:fieldsID="4da06bcf8031bc55fa8390c6716287b0" ns2:_="">
    <xsd:import namespace="fee586e5-3c92-48eb-9898-42915e590ad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586e5-3c92-48eb-9898-42915e590a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586e5-3c92-48eb-9898-42915e590ada">
      <UserInfo>
        <DisplayName>Rick Claus</DisplayName>
        <AccountId>401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4B32142-DE2C-423C-A302-95CAC2148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69201C-D4CA-4918-A4FF-8ED15147E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586e5-3c92-48eb-9898-42915e590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30EFEA-9AEA-457C-BAA8-93C4281792F5}">
  <ds:schemaRefs>
    <ds:schemaRef ds:uri="http://schemas.microsoft.com/office/2006/documentManagement/types"/>
    <ds:schemaRef ds:uri="fee586e5-3c92-48eb-9898-42915e590ada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572</Words>
  <Application>Microsoft Office PowerPoint</Application>
  <PresentationFormat>Custom</PresentationFormat>
  <Paragraphs>131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Azure Medium</vt:lpstr>
      <vt:lpstr>MS Brand White 16-9_Dec-2013</vt:lpstr>
      <vt:lpstr>Azure Access Control Service &amp; Identity</vt:lpstr>
      <vt:lpstr>Agenda</vt:lpstr>
      <vt:lpstr>Azure Access Control Service</vt:lpstr>
      <vt:lpstr>What is ACS</vt:lpstr>
      <vt:lpstr>ACS Features:</vt:lpstr>
      <vt:lpstr>Security tokens: JWT, SAML2</vt:lpstr>
      <vt:lpstr>Simple Web Token</vt:lpstr>
      <vt:lpstr>Json Web Token (JWT)</vt:lpstr>
      <vt:lpstr>Saml2 token</vt:lpstr>
      <vt:lpstr>ACS Scenarios(Active &amp; Passive)</vt:lpstr>
      <vt:lpstr>Traditional authentication</vt:lpstr>
      <vt:lpstr>Challenge</vt:lpstr>
      <vt:lpstr>Authentication with ACS</vt:lpstr>
      <vt:lpstr>IDP &amp; ACS &amp; Tokens passive flow</vt:lpstr>
      <vt:lpstr>Example with multiple IDP’s</vt:lpstr>
      <vt:lpstr>IDP &amp; ACS &amp; Tokens active flow</vt:lpstr>
      <vt:lpstr>Real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Sterling</dc:creator>
  <cp:lastModifiedBy>Alexander Semichev</cp:lastModifiedBy>
  <cp:revision>367</cp:revision>
  <cp:lastPrinted>2014-03-26T17:46:13Z</cp:lastPrinted>
  <dcterms:created xsi:type="dcterms:W3CDTF">2014-03-19T23:21:38Z</dcterms:created>
  <dcterms:modified xsi:type="dcterms:W3CDTF">2015-04-08T20:16:00Z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300x319x1</vt:lpwstr>
  </property>
</Properties>
</file>