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6"/>
  </p:sldMasterIdLst>
  <p:notesMasterIdLst>
    <p:notesMasterId r:id="rId62"/>
  </p:notesMasterIdLst>
  <p:sldIdLst>
    <p:sldId id="257" r:id="rId17"/>
    <p:sldId id="263" r:id="rId18"/>
    <p:sldId id="258" r:id="rId19"/>
    <p:sldId id="309" r:id="rId20"/>
    <p:sldId id="260" r:id="rId21"/>
    <p:sldId id="262" r:id="rId22"/>
    <p:sldId id="265" r:id="rId23"/>
    <p:sldId id="268" r:id="rId24"/>
    <p:sldId id="269" r:id="rId25"/>
    <p:sldId id="270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71" r:id="rId36"/>
    <p:sldId id="281" r:id="rId37"/>
    <p:sldId id="282" r:id="rId38"/>
    <p:sldId id="283" r:id="rId39"/>
    <p:sldId id="284" r:id="rId40"/>
    <p:sldId id="286" r:id="rId41"/>
    <p:sldId id="304" r:id="rId42"/>
    <p:sldId id="287" r:id="rId43"/>
    <p:sldId id="288" r:id="rId44"/>
    <p:sldId id="289" r:id="rId45"/>
    <p:sldId id="290" r:id="rId46"/>
    <p:sldId id="291" r:id="rId47"/>
    <p:sldId id="295" r:id="rId48"/>
    <p:sldId id="292" r:id="rId49"/>
    <p:sldId id="293" r:id="rId50"/>
    <p:sldId id="294" r:id="rId51"/>
    <p:sldId id="297" r:id="rId52"/>
    <p:sldId id="307" r:id="rId53"/>
    <p:sldId id="306" r:id="rId54"/>
    <p:sldId id="298" r:id="rId55"/>
    <p:sldId id="299" r:id="rId56"/>
    <p:sldId id="300" r:id="rId57"/>
    <p:sldId id="301" r:id="rId58"/>
    <p:sldId id="305" r:id="rId59"/>
    <p:sldId id="303" r:id="rId60"/>
    <p:sldId id="30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9" Type="http://schemas.openxmlformats.org/officeDocument/2006/relationships/slide" Target="slides/slide13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slide" Target="slides/slide42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45.xml"/><Relationship Id="rId19" Type="http://schemas.openxmlformats.org/officeDocument/2006/relationships/slide" Target="slides/slide3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slide" Target="slides/slide40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3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slide" Target="slides/slide43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" Type="http://schemas.openxmlformats.org/officeDocument/2006/relationships/customXml" Target="../customXml/item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slide" Target="slides/slide44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39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47B6-9AD6-4A27-A864-EE37FDC585C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FBDD-1241-44C4-80AF-9CDAFA06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406026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#Azure</a:t>
            </a:r>
            <a:r>
              <a:rPr lang="en-US" sz="2353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User Group Bulgaria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69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0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60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67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6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3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1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79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5223" y="1928037"/>
            <a:ext cx="6743528" cy="46011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330" rtl="0" eaLnBrk="1" fontAlgn="base" latinLnBrk="0" hangingPunct="1">
              <a:lnSpc>
                <a:spcPct val="100000"/>
              </a:lnSpc>
              <a:spcBef>
                <a:spcPts val="196"/>
              </a:spcBef>
              <a:spcAft>
                <a:spcPts val="784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MS PGothic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57933" y="1956555"/>
            <a:ext cx="4045743" cy="4572582"/>
          </a:xfrm>
        </p:spPr>
        <p:txBody>
          <a:bodyPr>
            <a:normAutofit/>
          </a:bodyPr>
          <a:lstStyle>
            <a:lvl1pPr>
              <a:buClr>
                <a:srgbClr val="0078D7"/>
              </a:buClr>
              <a:defRPr sz="2400"/>
            </a:lvl1pPr>
            <a:lvl2pPr>
              <a:buClr>
                <a:srgbClr val="0078D7"/>
              </a:buClr>
              <a:defRPr sz="1800"/>
            </a:lvl2pPr>
            <a:lvl3pPr>
              <a:buClr>
                <a:srgbClr val="0078D7"/>
              </a:buClr>
              <a:defRPr sz="1600"/>
            </a:lvl3pPr>
            <a:lvl4pPr>
              <a:buClr>
                <a:srgbClr val="0078D7"/>
              </a:buClr>
              <a:defRPr sz="1400"/>
            </a:lvl4pPr>
            <a:lvl5pPr>
              <a:buClr>
                <a:srgbClr val="0078D7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6010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1" y="0"/>
            <a:ext cx="5647787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2811" rIns="0" bIns="4663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30" y="310848"/>
            <a:ext cx="5173253" cy="1644227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973" y="901129"/>
            <a:ext cx="4272176" cy="1813189"/>
          </a:xfrm>
        </p:spPr>
        <p:txBody>
          <a:bodyPr/>
          <a:lstStyle>
            <a:lvl1pPr>
              <a:buClr>
                <a:srgbClr val="0078D7"/>
              </a:buClr>
              <a:defRPr sz="2800"/>
            </a:lvl1pPr>
            <a:lvl2pPr>
              <a:buClr>
                <a:srgbClr val="0078D7"/>
              </a:buClr>
              <a:defRPr sz="2000"/>
            </a:lvl2pPr>
            <a:lvl3pPr>
              <a:buClr>
                <a:srgbClr val="0078D7"/>
              </a:buClr>
              <a:defRPr sz="1800"/>
            </a:lvl3pPr>
            <a:lvl4pPr>
              <a:buClr>
                <a:srgbClr val="0078D7"/>
              </a:buClr>
              <a:defRPr sz="1600"/>
            </a:lvl4pPr>
            <a:lvl5pPr>
              <a:buClr>
                <a:srgbClr val="0078D7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293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160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155" tIns="38082" rIns="76155" bIns="3808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1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852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4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1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30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81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2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4" r:id="rId17"/>
    <p:sldLayoutId id="2147483685" r:id="rId18"/>
    <p:sldLayoutId id="2147483686" r:id="rId19"/>
    <p:sldLayoutId id="2147483687" r:id="rId20"/>
    <p:sldLayoutId id="2147483688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5.xml"/><Relationship Id="rId5" Type="http://schemas.openxmlformats.org/officeDocument/2006/relationships/image" Target="../media/image18.emf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venturesoftwar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newventuresoftware.com/blog" TargetMode="External"/><Relationship Id="rId5" Type="http://schemas.openxmlformats.org/officeDocument/2006/relationships/hyperlink" Target="https://github.com/milannankov" TargetMode="External"/><Relationship Id="rId4" Type="http://schemas.openxmlformats.org/officeDocument/2006/relationships/hyperlink" Target="https://twitter.com/milannanko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gger-api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Azure-User-Group-Bulgaria/" TargetMode="External"/><Relationship Id="rId2" Type="http://schemas.openxmlformats.org/officeDocument/2006/relationships/hyperlink" Target="https://www.facebook.com/groups/azureugb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zureUserGroupBulgaria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?b=17.01" TargetMode="External"/><Relationship Id="rId2" Type="http://schemas.openxmlformats.org/officeDocument/2006/relationships/hyperlink" Target="https://docs.microsoft.com/en-us/azure/app-service-web/web-sites-create-web-job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logs.msdn.microsoft.com/webdev/2016/11/16/new-docker-tools-for-visual-studio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customXml" Target="../../customXml/item10.xml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0.emf"/><Relationship Id="rId4" Type="http://schemas.openxmlformats.org/officeDocument/2006/relationships/customXml" Target="../../customXml/item4.xml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Lap Around Azure App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Milan Nankov</a:t>
            </a:r>
          </a:p>
        </p:txBody>
      </p:sp>
    </p:spTree>
    <p:extLst>
      <p:ext uri="{BB962C8B-B14F-4D97-AF65-F5344CB8AC3E}">
        <p14:creationId xmlns:p14="http://schemas.microsoft.com/office/powerpoint/2010/main" val="4000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Hosting websites and web apps</a:t>
            </a:r>
          </a:p>
          <a:p>
            <a:r>
              <a:rPr lang="en-US" dirty="0"/>
              <a:t>Hosting mobile </a:t>
            </a:r>
            <a:r>
              <a:rPr lang="en-US" dirty="0" err="1"/>
              <a:t>backends</a:t>
            </a:r>
            <a:endParaRPr lang="en-US" dirty="0"/>
          </a:p>
          <a:p>
            <a:r>
              <a:rPr lang="en-US" dirty="0"/>
              <a:t>Hosting RESTful APIs</a:t>
            </a:r>
          </a:p>
          <a:p>
            <a:r>
              <a:rPr lang="en-US" dirty="0"/>
              <a:t>Automate business processes</a:t>
            </a:r>
          </a:p>
          <a:p>
            <a:r>
              <a:rPr lang="en-US" dirty="0"/>
              <a:t>Run background jobs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2707083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services run within an App Service Plan</a:t>
            </a:r>
          </a:p>
          <a:p>
            <a:r>
              <a:rPr lang="en-US" dirty="0"/>
              <a:t>Physical resources being used</a:t>
            </a:r>
          </a:p>
          <a:p>
            <a:r>
              <a:rPr lang="en-US" dirty="0"/>
              <a:t>Defines performance &amp; features</a:t>
            </a:r>
          </a:p>
          <a:p>
            <a:r>
              <a:rPr lang="en-US" dirty="0"/>
              <a:t>Five tiers: </a:t>
            </a:r>
            <a:br>
              <a:rPr lang="en-US" dirty="0"/>
            </a:br>
            <a:r>
              <a:rPr lang="en-US" i="1" dirty="0"/>
              <a:t>Free</a:t>
            </a:r>
            <a:r>
              <a:rPr lang="en-US" dirty="0"/>
              <a:t>, </a:t>
            </a:r>
            <a:r>
              <a:rPr lang="en-US" i="1" dirty="0"/>
              <a:t>Shared</a:t>
            </a:r>
            <a:r>
              <a:rPr lang="en-US" dirty="0"/>
              <a:t>, </a:t>
            </a:r>
            <a:r>
              <a:rPr lang="en-US" i="1" dirty="0"/>
              <a:t>Basic</a:t>
            </a:r>
            <a:r>
              <a:rPr lang="en-US" dirty="0"/>
              <a:t>, </a:t>
            </a:r>
            <a:r>
              <a:rPr lang="en-US" i="1" dirty="0"/>
              <a:t>Standard</a:t>
            </a:r>
            <a:r>
              <a:rPr lang="en-US" dirty="0"/>
              <a:t>, and </a:t>
            </a:r>
            <a:r>
              <a:rPr lang="en-US" i="1" dirty="0"/>
              <a:t>Premium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</a:t>
            </a:r>
          </a:p>
        </p:txBody>
      </p:sp>
    </p:spTree>
    <p:extLst>
      <p:ext uri="{BB962C8B-B14F-4D97-AF65-F5344CB8AC3E}">
        <p14:creationId xmlns:p14="http://schemas.microsoft.com/office/powerpoint/2010/main" val="1720327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07" y="1508296"/>
            <a:ext cx="7744906" cy="46774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&amp; Shared</a:t>
            </a:r>
          </a:p>
        </p:txBody>
      </p:sp>
    </p:spTree>
    <p:extLst>
      <p:ext uri="{BB962C8B-B14F-4D97-AF65-F5344CB8AC3E}">
        <p14:creationId xmlns:p14="http://schemas.microsoft.com/office/powerpoint/2010/main" val="27860963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23" y="1465572"/>
            <a:ext cx="7697274" cy="46583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2754009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59" y="1314399"/>
            <a:ext cx="7706801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33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49" y="1458499"/>
            <a:ext cx="767822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840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4"/>
          <a:stretch/>
        </p:blipFill>
        <p:spPr>
          <a:xfrm>
            <a:off x="2248523" y="1465572"/>
            <a:ext cx="2572859" cy="46583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048655" y="3608962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18737" y="2842759"/>
            <a:ext cx="1421606" cy="1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465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4"/>
          <a:stretch/>
        </p:blipFill>
        <p:spPr>
          <a:xfrm>
            <a:off x="2248523" y="1465572"/>
            <a:ext cx="2572859" cy="46583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058383" y="2675107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28465" y="1908904"/>
            <a:ext cx="1421606" cy="1904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58383" y="4685490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28465" y="3919287"/>
            <a:ext cx="1421606" cy="1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87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4"/>
          <a:stretch/>
        </p:blipFill>
        <p:spPr>
          <a:xfrm>
            <a:off x="2248523" y="1465572"/>
            <a:ext cx="2572859" cy="46583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058383" y="2675107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28465" y="1908904"/>
            <a:ext cx="1421606" cy="1904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58383" y="4685490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01224" y="4022286"/>
            <a:ext cx="1276088" cy="19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221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4" b="71799"/>
          <a:stretch/>
        </p:blipFill>
        <p:spPr>
          <a:xfrm>
            <a:off x="2248523" y="1465572"/>
            <a:ext cx="2572859" cy="131372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85624" y="2231775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55706" y="1465572"/>
            <a:ext cx="1421606" cy="1904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75755" y="4492985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01224" y="4022286"/>
            <a:ext cx="1276088" cy="191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4" b="71799"/>
          <a:stretch/>
        </p:blipFill>
        <p:spPr>
          <a:xfrm>
            <a:off x="2248522" y="3714043"/>
            <a:ext cx="2572859" cy="13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67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39192" y="1381957"/>
            <a:ext cx="6915705" cy="37898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Milan Nankov</a:t>
            </a:r>
            <a:br>
              <a:rPr lang="en-US" dirty="0"/>
            </a:br>
            <a:r>
              <a:rPr lang="en-US" sz="2400" dirty="0"/>
              <a:t>Co-founder @ New Venture Software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24" y="1381957"/>
            <a:ext cx="3810000" cy="381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37251" y="4652171"/>
            <a:ext cx="325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www.newventuresoftware.com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67393"/>
              </p:ext>
            </p:extLst>
          </p:nvPr>
        </p:nvGraphicFramePr>
        <p:xfrm>
          <a:off x="709226" y="3080550"/>
          <a:ext cx="7123097" cy="1642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694">
                  <a:extLst>
                    <a:ext uri="{9D8B030D-6E8A-4147-A177-3AD203B41FA5}">
                      <a16:colId xmlns:a16="http://schemas.microsoft.com/office/drawing/2014/main" val="685233616"/>
                    </a:ext>
                  </a:extLst>
                </a:gridCol>
                <a:gridCol w="6196403">
                  <a:extLst>
                    <a:ext uri="{9D8B030D-6E8A-4147-A177-3AD203B41FA5}">
                      <a16:colId xmlns:a16="http://schemas.microsoft.com/office/drawing/2014/main" val="1196933135"/>
                    </a:ext>
                  </a:extLst>
                </a:gridCol>
              </a:tblGrid>
              <a:tr h="368975">
                <a:tc>
                  <a:txBody>
                    <a:bodyPr/>
                    <a:lstStyle/>
                    <a:p>
                      <a:r>
                        <a:rPr lang="en-US" sz="1800" dirty="0"/>
                        <a:t>Twitter: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https://twitter.com/milannankov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45933"/>
                  </a:ext>
                </a:extLst>
              </a:tr>
              <a:tr h="3689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Github</a:t>
                      </a:r>
                      <a:r>
                        <a:rPr lang="en-US" sz="1800" dirty="0"/>
                        <a:t>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https://github.com/milannankov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57572"/>
                  </a:ext>
                </a:extLst>
              </a:tr>
              <a:tr h="904494">
                <a:tc>
                  <a:txBody>
                    <a:bodyPr/>
                    <a:lstStyle/>
                    <a:p>
                      <a:r>
                        <a:rPr lang="en-US" sz="1800" dirty="0"/>
                        <a:t>Blog: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/>
                        </a:rPr>
                        <a:t>https://www.newventuresoftware.com/blog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3921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Web Apps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6868198" y="1996621"/>
            <a:ext cx="1354444" cy="13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2325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Supports .NET, Java, PHP, Node.js, and Python</a:t>
            </a:r>
          </a:p>
          <a:p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Continuous deployment</a:t>
            </a:r>
          </a:p>
          <a:p>
            <a:r>
              <a:rPr lang="en-US" dirty="0"/>
              <a:t>Automatic backup and restore</a:t>
            </a:r>
          </a:p>
          <a:p>
            <a:r>
              <a:rPr lang="en-US" dirty="0"/>
              <a:t>Configurable deployment environments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0221980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Web App 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597403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Creating Web App</a:t>
            </a:r>
          </a:p>
          <a:p>
            <a:r>
              <a:rPr lang="en-US" dirty="0"/>
              <a:t>Deploying from Visual Studio</a:t>
            </a:r>
          </a:p>
          <a:p>
            <a:r>
              <a:rPr lang="en-US" dirty="0"/>
              <a:t>Application Settings</a:t>
            </a:r>
          </a:p>
          <a:p>
            <a:r>
              <a:rPr lang="en-US" dirty="0"/>
              <a:t>Staging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291806226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API Apps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6462219" y="2084172"/>
            <a:ext cx="1220119" cy="13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978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68596"/>
          </a:xfrm>
        </p:spPr>
        <p:txBody>
          <a:bodyPr/>
          <a:lstStyle/>
          <a:p>
            <a:r>
              <a:rPr lang="en-US" dirty="0"/>
              <a:t>Shares common App Service features</a:t>
            </a:r>
          </a:p>
          <a:p>
            <a:r>
              <a:rPr lang="en-US" dirty="0"/>
              <a:t>Hosting RESTful APIs</a:t>
            </a:r>
          </a:p>
          <a:p>
            <a:r>
              <a:rPr lang="en-US" dirty="0"/>
              <a:t>Support for Swagger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https://github.com/swagger-api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8131383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1855"/>
          </a:xfrm>
        </p:spPr>
        <p:txBody>
          <a:bodyPr/>
          <a:lstStyle/>
          <a:p>
            <a:r>
              <a:rPr lang="en-US" dirty="0"/>
              <a:t>GET   –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trumpometer</a:t>
            </a:r>
            <a:r>
              <a:rPr lang="en-US" dirty="0"/>
              <a:t>/score</a:t>
            </a:r>
          </a:p>
          <a:p>
            <a:r>
              <a:rPr lang="en-US" dirty="0"/>
              <a:t>POST –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trumpometer</a:t>
            </a:r>
            <a:r>
              <a:rPr lang="en-US" dirty="0"/>
              <a:t>/entries</a:t>
            </a:r>
          </a:p>
          <a:p>
            <a:r>
              <a:rPr lang="en-US" dirty="0"/>
              <a:t>GET   –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trumpometer</a:t>
            </a:r>
            <a:r>
              <a:rPr lang="en-US" dirty="0"/>
              <a:t>/entries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084356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API APP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4075713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How to create API App</a:t>
            </a:r>
          </a:p>
          <a:p>
            <a:r>
              <a:rPr lang="en-US" dirty="0"/>
              <a:t>Deploying from Visual Studio</a:t>
            </a:r>
          </a:p>
          <a:p>
            <a:r>
              <a:rPr lang="en-US" dirty="0"/>
              <a:t>Swagger is cool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32146360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1226" y="2084172"/>
            <a:ext cx="1623094" cy="19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54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User Group Bulgaria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App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Beer!</a:t>
            </a:r>
          </a:p>
        </p:txBody>
      </p:sp>
    </p:spTree>
    <p:extLst>
      <p:ext uri="{BB962C8B-B14F-4D97-AF65-F5344CB8AC3E}">
        <p14:creationId xmlns:p14="http://schemas.microsoft.com/office/powerpoint/2010/main" val="346539143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Create business processes and workflows visually</a:t>
            </a:r>
          </a:p>
          <a:p>
            <a:r>
              <a:rPr lang="en-US" dirty="0"/>
              <a:t>Integrate with SaaS and enterprise applications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2765527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Logic App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8130034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How to create Logic App</a:t>
            </a:r>
          </a:p>
          <a:p>
            <a:r>
              <a:rPr lang="en-US" dirty="0"/>
              <a:t>???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165341685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Apps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37880" y="1985968"/>
            <a:ext cx="828338" cy="13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6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Easily build mobile </a:t>
            </a:r>
            <a:r>
              <a:rPr lang="en-US" dirty="0" err="1"/>
              <a:t>backends</a:t>
            </a:r>
            <a:endParaRPr lang="en-US" dirty="0"/>
          </a:p>
          <a:p>
            <a:r>
              <a:rPr lang="en-US" dirty="0"/>
              <a:t>Authentication and Authorization</a:t>
            </a:r>
          </a:p>
          <a:p>
            <a:r>
              <a:rPr lang="en-US" dirty="0"/>
              <a:t>Offline sync</a:t>
            </a:r>
          </a:p>
          <a:p>
            <a:r>
              <a:rPr lang="en-US" dirty="0"/>
              <a:t>Push notifications</a:t>
            </a:r>
          </a:p>
          <a:p>
            <a:r>
              <a:rPr lang="en-US" dirty="0"/>
              <a:t>Client SDKs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74492259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Mobile App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9273141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3049519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04888"/>
          </a:xfrm>
        </p:spPr>
        <p:txBody>
          <a:bodyPr/>
          <a:lstStyle/>
          <a:p>
            <a:r>
              <a:rPr lang="en-US" dirty="0"/>
              <a:t>Web Deploy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Continuous deployment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BitBucket</a:t>
            </a:r>
            <a:r>
              <a:rPr lang="en-US" dirty="0"/>
              <a:t>, GitHub, and Visual Studio Team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976085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Deployment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9135652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04888"/>
          </a:xfrm>
        </p:spPr>
        <p:txBody>
          <a:bodyPr/>
          <a:lstStyle/>
          <a:p>
            <a:r>
              <a:rPr lang="en-US" dirty="0"/>
              <a:t>Web Deploy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Continuous deployment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BitBucket</a:t>
            </a:r>
            <a:r>
              <a:rPr lang="en-US" dirty="0"/>
              <a:t>, GitHub, and Visual Studio Team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650354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27247"/>
          </a:xfrm>
        </p:spPr>
        <p:txBody>
          <a:bodyPr/>
          <a:lstStyle/>
          <a:p>
            <a:r>
              <a:rPr lang="en-US" dirty="0"/>
              <a:t>Facebook </a:t>
            </a:r>
            <a:r>
              <a:rPr lang="en-US" dirty="0">
                <a:hlinkClick r:id="rId2"/>
              </a:rPr>
              <a:t>https://www.facebook.com/groups/azureugbg/</a:t>
            </a:r>
            <a:endParaRPr lang="en-US" dirty="0"/>
          </a:p>
          <a:p>
            <a:r>
              <a:rPr lang="en-US" dirty="0"/>
              <a:t>Meetup</a:t>
            </a:r>
            <a:br>
              <a:rPr lang="en-US" dirty="0"/>
            </a:br>
            <a:r>
              <a:rPr lang="en-US" dirty="0">
                <a:hlinkClick r:id="rId3"/>
              </a:rPr>
              <a:t>https://www.meetup.com/Azure-User-Group-Bulgaria/</a:t>
            </a:r>
            <a:endParaRPr lang="en-US" dirty="0"/>
          </a:p>
          <a:p>
            <a:r>
              <a:rPr lang="en-US" dirty="0" err="1"/>
              <a:t>Github</a:t>
            </a:r>
            <a:br>
              <a:rPr lang="en-US" dirty="0"/>
            </a:br>
            <a:r>
              <a:rPr lang="en-US" dirty="0">
                <a:hlinkClick r:id="rId4"/>
              </a:rPr>
              <a:t>https://github.com/AzureUserGroupBulgaria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User Group Bulgaria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621288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on Linux</a:t>
            </a:r>
          </a:p>
        </p:txBody>
      </p:sp>
    </p:spTree>
    <p:extLst>
      <p:ext uri="{BB962C8B-B14F-4D97-AF65-F5344CB8AC3E}">
        <p14:creationId xmlns:p14="http://schemas.microsoft.com/office/powerpoint/2010/main" val="298382517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Public Preview</a:t>
            </a:r>
          </a:p>
          <a:p>
            <a:r>
              <a:rPr lang="en-US" dirty="0"/>
              <a:t>Run apps natively on Linux</a:t>
            </a:r>
          </a:p>
          <a:p>
            <a:r>
              <a:rPr lang="en-US" dirty="0"/>
              <a:t>Support for Docker containers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On Linux</a:t>
            </a:r>
          </a:p>
        </p:txBody>
      </p:sp>
    </p:spTree>
    <p:extLst>
      <p:ext uri="{BB962C8B-B14F-4D97-AF65-F5344CB8AC3E}">
        <p14:creationId xmlns:p14="http://schemas.microsoft.com/office/powerpoint/2010/main" val="51106159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Linux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5306523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33988"/>
          </a:xfrm>
        </p:spPr>
        <p:txBody>
          <a:bodyPr/>
          <a:lstStyle/>
          <a:p>
            <a:r>
              <a:rPr lang="en-US" dirty="0" err="1"/>
              <a:t>WebJobs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https://docs.microsoft.com/en-us/azure/app-service-web/web-sites-create-web-jobs</a:t>
            </a:r>
            <a:endParaRPr lang="en-US" dirty="0"/>
          </a:p>
          <a:p>
            <a:r>
              <a:rPr lang="en-US" dirty="0"/>
              <a:t>Azure Free Trial - </a:t>
            </a:r>
            <a:r>
              <a:rPr lang="en-US" dirty="0">
                <a:hlinkClick r:id="rId3"/>
              </a:rPr>
              <a:t>https://azure.microsoft.com/en-us/free/?b=17.01</a:t>
            </a:r>
            <a:endParaRPr lang="en-US" dirty="0"/>
          </a:p>
          <a:p>
            <a:r>
              <a:rPr lang="en-US" dirty="0"/>
              <a:t>App Service and Docker - </a:t>
            </a:r>
            <a:r>
              <a:rPr lang="en-US" dirty="0">
                <a:hlinkClick r:id="rId4"/>
              </a:rPr>
              <a:t>https://blogs.msdn.microsoft.com/webdev/2016/11/16/new-docker-tools-for-visual-studio/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2589095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656696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24153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"/>
            <a:ext cx="12192000" cy="68536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5510172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44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Martin </a:t>
            </a:r>
            <a:r>
              <a:rPr lang="en-US" dirty="0" err="1"/>
              <a:t>Kulov</a:t>
            </a:r>
            <a:r>
              <a:rPr lang="en-US" dirty="0"/>
              <a:t> &amp; Marta </a:t>
            </a:r>
            <a:r>
              <a:rPr lang="en-US" dirty="0" err="1"/>
              <a:t>Neshova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4" y="2620687"/>
            <a:ext cx="2548176" cy="10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495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7031670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7" name="Bord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862" y="1900200"/>
            <a:ext cx="8104276" cy="3057600"/>
          </a:xfrm>
          <a:prstGeom prst="rect">
            <a:avLst/>
          </a:prstGeom>
        </p:spPr>
      </p:pic>
      <p:pic>
        <p:nvPicPr>
          <p:cNvPr id="8" name="Web Apps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36316" y="2422828"/>
            <a:ext cx="1544738" cy="1904000"/>
          </a:xfrm>
          <a:prstGeom prst="rect">
            <a:avLst/>
          </a:prstGeom>
        </p:spPr>
      </p:pic>
      <p:pic>
        <p:nvPicPr>
          <p:cNvPr id="9" name="Mobile Apps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07585" y="2422828"/>
            <a:ext cx="1141763" cy="2273600"/>
          </a:xfrm>
          <a:prstGeom prst="rect">
            <a:avLst/>
          </a:prstGeom>
        </p:spPr>
      </p:pic>
      <p:pic>
        <p:nvPicPr>
          <p:cNvPr id="10" name="Logic Apps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75879" y="2400428"/>
            <a:ext cx="1623094" cy="1926400"/>
          </a:xfrm>
          <a:prstGeom prst="rect">
            <a:avLst/>
          </a:prstGeom>
        </p:spPr>
      </p:pic>
      <p:pic>
        <p:nvPicPr>
          <p:cNvPr id="12" name="App Service Tit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5762" y="880116"/>
            <a:ext cx="4880476" cy="1164800"/>
          </a:xfrm>
          <a:prstGeom prst="rect">
            <a:avLst/>
          </a:prstGeom>
        </p:spPr>
      </p:pic>
      <p:pic>
        <p:nvPicPr>
          <p:cNvPr id="17" name="Api Apps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313071" y="2411628"/>
            <a:ext cx="1388025" cy="1915200"/>
          </a:xfrm>
          <a:prstGeom prst="rect">
            <a:avLst/>
          </a:prstGeom>
        </p:spPr>
      </p:pic>
      <p:pic>
        <p:nvPicPr>
          <p:cNvPr id="13" name="Websites"/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14672" y="2422828"/>
            <a:ext cx="1388025" cy="1904000"/>
          </a:xfrm>
          <a:prstGeom prst="rect">
            <a:avLst/>
          </a:prstGeom>
        </p:spPr>
      </p:pic>
      <p:pic>
        <p:nvPicPr>
          <p:cNvPr id="14" name="Mobile Services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0422" y="2422828"/>
            <a:ext cx="1276088" cy="2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5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Platform-as-a-service (PaaS) offering</a:t>
            </a:r>
          </a:p>
          <a:p>
            <a:r>
              <a:rPr lang="en-US" dirty="0"/>
              <a:t>ASP.NET, Node.js, Java, PHP, and Python</a:t>
            </a:r>
          </a:p>
          <a:p>
            <a:r>
              <a:rPr lang="en-US" dirty="0"/>
              <a:t>Auto scale</a:t>
            </a:r>
          </a:p>
          <a:p>
            <a:r>
              <a:rPr lang="en-US" dirty="0"/>
              <a:t>Test/staging environments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14674290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24d5233-dc01-493c-9689-28eebd150619" Revision="1" Stencil="System.MyShapes" StencilVersion="1.0"/>
</Control>
</file>

<file path=customXml/item10.xml><?xml version="1.0" encoding="utf-8"?>
<Control xmlns="http://schemas.microsoft.com/VisualStudio/2011/storyboarding/control">
  <Id Name="544793d6-61ec-4ccf-b26e-70fb18a49409" Revision="1" Stencil="System.MyShapes" StencilVersion="1.0"/>
</Control>
</file>

<file path=customXml/item11.xml><?xml version="1.0" encoding="utf-8"?>
<Control xmlns="http://schemas.microsoft.com/VisualStudio/2011/storyboarding/control">
  <Id Name="0a0492f7-b441-46ba-ace3-49be7f9df0e6" Revision="1" Stencil="System.MyShapes" StencilVersion="1.0"/>
</Control>
</file>

<file path=customXml/item12.xml><?xml version="1.0" encoding="utf-8"?>
<Control xmlns="http://schemas.microsoft.com/VisualStudio/2011/storyboarding/control">
  <Id Name="b98646bb-a372-4dd6-8ec7-2a577c12763b" Revision="1" Stencil="System.MyShapes" StencilVersion="1.0"/>
</Control>
</file>

<file path=customXml/item13.xml><?xml version="1.0" encoding="utf-8"?>
<Control xmlns="http://schemas.microsoft.com/VisualStudio/2011/storyboarding/control">
  <Id Name="b98646bb-a372-4dd6-8ec7-2a577c12763b" Revision="1" Stencil="System.MyShapes" StencilVersion="1.0"/>
</Control>
</file>

<file path=customXml/item14.xml><?xml version="1.0" encoding="utf-8"?>
<Control xmlns="http://schemas.microsoft.com/VisualStudio/2011/storyboarding/control">
  <Id Name="4374cb87-a890-457e-8746-a9256819cec4" Revision="1" Stencil="System.MyShapes" StencilVersion="1.0"/>
</Control>
</file>

<file path=customXml/item15.xml><?xml version="1.0" encoding="utf-8"?>
<Control xmlns="http://schemas.microsoft.com/VisualStudio/2011/storyboarding/control">
  <Id Name="fbb1ab42-503d-4b3a-86a6-197f510b815a" Revision="1" Stencil="System.MyShapes" StencilVersion="1.0"/>
</Control>
</file>

<file path=customXml/item2.xml><?xml version="1.0" encoding="utf-8"?>
<Control xmlns="http://schemas.microsoft.com/VisualStudio/2011/storyboarding/control">
  <Id Name="b98646bb-a372-4dd6-8ec7-2a577c12763b" Revision="1" Stencil="System.MyShapes" StencilVersion="1.0"/>
</Control>
</file>

<file path=customXml/item3.xml><?xml version="1.0" encoding="utf-8"?>
<Control xmlns="http://schemas.microsoft.com/VisualStudio/2011/storyboarding/control">
  <Id Name="fbb1ab42-503d-4b3a-86a6-197f510b815a" Revision="1" Stencil="System.MyShapes" StencilVersion="1.0"/>
</Control>
</file>

<file path=customXml/item4.xml><?xml version="1.0" encoding="utf-8"?>
<Control xmlns="http://schemas.microsoft.com/VisualStudio/2011/storyboarding/control">
  <Id Name="f4d5f620-215c-4214-861c-fcea4f373bbe" Revision="1" Stencil="System.MyShapes" StencilVersion="1.0"/>
</Control>
</file>

<file path=customXml/item5.xml><?xml version="1.0" encoding="utf-8"?>
<Control xmlns="http://schemas.microsoft.com/VisualStudio/2011/storyboarding/control">
  <Id Name="b98646bb-a372-4dd6-8ec7-2a577c12763b" Revision="1" Stencil="System.MyShapes" StencilVersion="1.0"/>
</Control>
</file>

<file path=customXml/item6.xml><?xml version="1.0" encoding="utf-8"?>
<Control xmlns="http://schemas.microsoft.com/VisualStudio/2011/storyboarding/control">
  <Id Name="544793d6-61ec-4ccf-b26e-70fb18a49409" Revision="1" Stencil="System.MyShapes" StencilVersion="1.0"/>
</Control>
</file>

<file path=customXml/item7.xml><?xml version="1.0" encoding="utf-8"?>
<Control xmlns="http://schemas.microsoft.com/VisualStudio/2011/storyboarding/control">
  <Id Name="b9941d68-52c9-4070-846d-383ba2a099ee" Revision="1" Stencil="System.MyShapes" StencilVersion="1.0"/>
</Control>
</file>

<file path=customXml/item8.xml><?xml version="1.0" encoding="utf-8"?>
<Control xmlns="http://schemas.microsoft.com/VisualStudio/2011/storyboarding/control">
  <Id Name="ed320cd7-82e3-43a7-959c-3c169693bdcd" Revision="1" Stencil="System.MyShapes" StencilVersion="1.0"/>
</Control>
</file>

<file path=customXml/item9.xml><?xml version="1.0" encoding="utf-8"?>
<Control xmlns="http://schemas.microsoft.com/VisualStudio/2011/storyboarding/control">
  <Id Name="b98646bb-a372-4dd6-8ec7-2a577c12763b" Revision="1" Stencil="System.MyShapes" StencilVersion="1.0"/>
</Control>
</file>

<file path=customXml/itemProps1.xml><?xml version="1.0" encoding="utf-8"?>
<ds:datastoreItem xmlns:ds="http://schemas.openxmlformats.org/officeDocument/2006/customXml" ds:itemID="{26F58204-1D1A-4952-94AF-BF57E6CB47C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3DC3BBA-72D9-4A2E-87D7-3294DD9A32E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9CC7544-9023-4C83-9061-156167BC04D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A254F87-F21E-4CA5-A046-A15505D4293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52B96C5-8541-48EB-8DB3-4A8F1C47A8B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F07C332-FCDA-419B-85AB-A25436A4B4B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A9BE31F-1CF4-43D4-A4B9-72D53ECD3DD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E124C35-D2DB-4947-9CC3-2A7BE52329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E8D6694-B168-4E71-93B1-8C6DF82C742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D83051E-A41B-4861-8657-FA42C8A8DB4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5D6FCFB-9205-4034-8F06-8955307AC84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923B74B-76A8-4854-8D8B-590C16BBABE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D191741-940E-43E0-BFA2-574C1A2BCE3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4B4425-A716-4E0B-91C9-3D8A3386CBD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0694F42-1ED4-4D12-8CA3-17E03B247B9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329</Words>
  <Application>Microsoft Office PowerPoint</Application>
  <PresentationFormat>Widescreen</PresentationFormat>
  <Paragraphs>119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MS PGothic</vt:lpstr>
      <vt:lpstr>Arial</vt:lpstr>
      <vt:lpstr>Calibri</vt:lpstr>
      <vt:lpstr>Consolas</vt:lpstr>
      <vt:lpstr>Segoe UI</vt:lpstr>
      <vt:lpstr>Segoe UI Light</vt:lpstr>
      <vt:lpstr>Wingdings</vt:lpstr>
      <vt:lpstr>Azure_Template_Light</vt:lpstr>
      <vt:lpstr>A Lap Around Azure App Service</vt:lpstr>
      <vt:lpstr>PowerPoint Presentation</vt:lpstr>
      <vt:lpstr>Agenda</vt:lpstr>
      <vt:lpstr>Azure User Group Bulgaria </vt:lpstr>
      <vt:lpstr>Community</vt:lpstr>
      <vt:lpstr>Special Thanks To</vt:lpstr>
      <vt:lpstr>Azure App Service</vt:lpstr>
      <vt:lpstr>History</vt:lpstr>
      <vt:lpstr>Azure App Service</vt:lpstr>
      <vt:lpstr>Azure App Service</vt:lpstr>
      <vt:lpstr>App Service Plan</vt:lpstr>
      <vt:lpstr>Free &amp; Shared</vt:lpstr>
      <vt:lpstr>Basic</vt:lpstr>
      <vt:lpstr>Standard</vt:lpstr>
      <vt:lpstr>Premium</vt:lpstr>
      <vt:lpstr>Flexibility</vt:lpstr>
      <vt:lpstr>Flexibility</vt:lpstr>
      <vt:lpstr>Flexibility</vt:lpstr>
      <vt:lpstr>Flexibility</vt:lpstr>
      <vt:lpstr>Azure Web Apps</vt:lpstr>
      <vt:lpstr>Features</vt:lpstr>
      <vt:lpstr>Web App Demo</vt:lpstr>
      <vt:lpstr>Demo Summary</vt:lpstr>
      <vt:lpstr>Azure API Apps</vt:lpstr>
      <vt:lpstr>Features</vt:lpstr>
      <vt:lpstr>API</vt:lpstr>
      <vt:lpstr>API APP Demo</vt:lpstr>
      <vt:lpstr>Demo Summary</vt:lpstr>
      <vt:lpstr>Azure Logic Apps</vt:lpstr>
      <vt:lpstr>Features</vt:lpstr>
      <vt:lpstr>Logic App Demo</vt:lpstr>
      <vt:lpstr>Demo Summary</vt:lpstr>
      <vt:lpstr>Azure Mobile Apps</vt:lpstr>
      <vt:lpstr>Features</vt:lpstr>
      <vt:lpstr>Mobile App Demo</vt:lpstr>
      <vt:lpstr>Deployment</vt:lpstr>
      <vt:lpstr>Deployment</vt:lpstr>
      <vt:lpstr>Deployment Demo</vt:lpstr>
      <vt:lpstr>Demo Summary</vt:lpstr>
      <vt:lpstr>App Service on Linux</vt:lpstr>
      <vt:lpstr>App Service On Linux</vt:lpstr>
      <vt:lpstr>Linux Demo</vt:lpstr>
      <vt:lpstr>Resources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Nankov</dc:creator>
  <cp:lastModifiedBy>Milan Nankov</cp:lastModifiedBy>
  <cp:revision>159</cp:revision>
  <dcterms:created xsi:type="dcterms:W3CDTF">2017-01-30T20:23:37Z</dcterms:created>
  <dcterms:modified xsi:type="dcterms:W3CDTF">2017-02-01T07:39:02Z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