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63" r:id="rId3"/>
    <p:sldId id="309" r:id="rId4"/>
    <p:sldId id="258" r:id="rId5"/>
    <p:sldId id="411" r:id="rId6"/>
    <p:sldId id="412" r:id="rId7"/>
    <p:sldId id="413" r:id="rId8"/>
    <p:sldId id="414" r:id="rId9"/>
    <p:sldId id="265" r:id="rId10"/>
    <p:sldId id="404" r:id="rId11"/>
    <p:sldId id="405" r:id="rId12"/>
    <p:sldId id="403" r:id="rId13"/>
    <p:sldId id="415" r:id="rId14"/>
    <p:sldId id="439" r:id="rId15"/>
    <p:sldId id="407" r:id="rId16"/>
    <p:sldId id="440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41" r:id="rId25"/>
    <p:sldId id="424" r:id="rId26"/>
    <p:sldId id="423" r:id="rId27"/>
    <p:sldId id="442" r:id="rId28"/>
    <p:sldId id="425" r:id="rId29"/>
    <p:sldId id="314" r:id="rId30"/>
    <p:sldId id="427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43" r:id="rId39"/>
    <p:sldId id="445" r:id="rId40"/>
    <p:sldId id="444" r:id="rId41"/>
    <p:sldId id="401" r:id="rId42"/>
    <p:sldId id="30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66" autoAdjust="0"/>
  </p:normalViewPr>
  <p:slideViewPr>
    <p:cSldViewPr snapToGrid="0">
      <p:cViewPr varScale="1">
        <p:scale>
          <a:sx n="79" d="100"/>
          <a:sy n="79" d="100"/>
        </p:scale>
        <p:origin x="21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3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6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1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0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EB7-2BB2-4ED4-8756-D4B87E4493D5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5/16/2017 11:16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4654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872FE5-4DB2-4261-892B-999A1F712942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5/16/2017 11:16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85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00C77-98DD-41D6-BDE7-5E20B890E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00C77-98DD-41D6-BDE7-5E20B890E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4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4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20925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AzureUGBG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FB88-DD27-4DCC-AF42-62A91E0192A5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9134-54B5-4756-B1C2-828A79581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techcommunity.microsoft.com/t5/Tech-Summit-All-Sessions/BRK2250-Build-serverless-applications-with-Azure-Functions/td-p/18249" TargetMode="Externa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echcommunity.microsoft.com/t5/Tech-Summit-All-Sessions/BRK2250-Build-serverless-applications-with-Azure-Functions/td-p/18249" TargetMode="Externa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Tech-Summit-All-Sessions/BRK2250-Build-serverless-applications-with-Azure-Functions/td-p/1824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enturesoftwar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newventuresoftware.com/blog" TargetMode="External"/><Relationship Id="rId5" Type="http://schemas.openxmlformats.org/officeDocument/2006/relationships/hyperlink" Target="https://github.com/milannankov" TargetMode="External"/><Relationship Id="rId4" Type="http://schemas.openxmlformats.org/officeDocument/2006/relationships/hyperlink" Target="https://twitter.com/milannanko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Azure-User-Group-Bulgaria/" TargetMode="External"/><Relationship Id="rId2" Type="http://schemas.openxmlformats.org/officeDocument/2006/relationships/hyperlink" Target="https://www.facebook.com/groups/azureugb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ugbg.slack.com/" TargetMode="External"/><Relationship Id="rId4" Type="http://schemas.openxmlformats.org/officeDocument/2006/relationships/hyperlink" Target="https://github.com/AzureUserGroupBulgaria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ryappservice.azure.com/" TargetMode="External"/><Relationship Id="rId2" Type="http://schemas.openxmlformats.org/officeDocument/2006/relationships/hyperlink" Target="https://functions.azure.com/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r>
              <a:rPr lang="en-US" dirty="0"/>
              <a:t> with Azure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</a:t>
            </a:r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</a:t>
            </a:r>
            <a:r>
              <a:rPr lang="en-US" dirty="0" err="1"/>
              <a:t>serverless</a:t>
            </a:r>
            <a:r>
              <a:rPr lang="en-US" dirty="0"/>
              <a:t>”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3859926" y="1189494"/>
            <a:ext cx="4191748" cy="5173599"/>
            <a:chOff x="4158354" y="1189176"/>
            <a:chExt cx="4192342" cy="5174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8354" y="1189176"/>
              <a:ext cx="4192342" cy="419234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40125" y="5446462"/>
              <a:ext cx="1828800" cy="91704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Event-driven scale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567563" y="841019"/>
            <a:ext cx="4888698" cy="5522074"/>
            <a:chOff x="7567771" y="840651"/>
            <a:chExt cx="4889392" cy="55228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7771" y="840651"/>
              <a:ext cx="4889392" cy="488939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9239486" y="5446462"/>
              <a:ext cx="1828800" cy="91704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Sub-second billing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826050" y="779905"/>
            <a:ext cx="2559957" cy="5583188"/>
            <a:chOff x="825302" y="779528"/>
            <a:chExt cx="2560320" cy="5583980"/>
          </a:xfrm>
        </p:grpSpPr>
        <p:sp>
          <p:nvSpPr>
            <p:cNvPr id="60" name="TextBox 59"/>
            <p:cNvSpPr txBox="1"/>
            <p:nvPr/>
          </p:nvSpPr>
          <p:spPr>
            <a:xfrm>
              <a:off x="1300172" y="5446462"/>
              <a:ext cx="1828800" cy="91704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Abstraction of servers</a:t>
              </a: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1300172" y="3826400"/>
              <a:ext cx="1582606" cy="1005115"/>
              <a:chOff x="1217613" y="3254375"/>
              <a:chExt cx="2514600" cy="1597026"/>
            </a:xfrm>
          </p:grpSpPr>
          <p:sp>
            <p:nvSpPr>
              <p:cNvPr id="68" name="Freeform 8"/>
              <p:cNvSpPr>
                <a:spLocks/>
              </p:cNvSpPr>
              <p:nvPr/>
            </p:nvSpPr>
            <p:spPr bwMode="auto">
              <a:xfrm>
                <a:off x="1217613" y="3751263"/>
                <a:ext cx="2514600" cy="701675"/>
              </a:xfrm>
              <a:custGeom>
                <a:avLst/>
                <a:gdLst>
                  <a:gd name="T0" fmla="*/ 1115 w 1132"/>
                  <a:gd name="T1" fmla="*/ 316 h 316"/>
                  <a:gd name="T2" fmla="*/ 1103 w 1132"/>
                  <a:gd name="T3" fmla="*/ 305 h 316"/>
                  <a:gd name="T4" fmla="*/ 1062 w 1132"/>
                  <a:gd name="T5" fmla="*/ 224 h 316"/>
                  <a:gd name="T6" fmla="*/ 679 w 1132"/>
                  <a:gd name="T7" fmla="*/ 57 h 316"/>
                  <a:gd name="T8" fmla="*/ 315 w 1132"/>
                  <a:gd name="T9" fmla="*/ 39 h 316"/>
                  <a:gd name="T10" fmla="*/ 37 w 1132"/>
                  <a:gd name="T11" fmla="*/ 98 h 316"/>
                  <a:gd name="T12" fmla="*/ 18 w 1132"/>
                  <a:gd name="T13" fmla="*/ 129 h 316"/>
                  <a:gd name="T14" fmla="*/ 3 w 1132"/>
                  <a:gd name="T15" fmla="*/ 133 h 316"/>
                  <a:gd name="T16" fmla="*/ 26 w 1132"/>
                  <a:gd name="T17" fmla="*/ 86 h 316"/>
                  <a:gd name="T18" fmla="*/ 682 w 1132"/>
                  <a:gd name="T19" fmla="*/ 41 h 316"/>
                  <a:gd name="T20" fmla="*/ 1075 w 1132"/>
                  <a:gd name="T21" fmla="*/ 213 h 316"/>
                  <a:gd name="T22" fmla="*/ 1115 w 1132"/>
                  <a:gd name="T2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2" h="316">
                    <a:moveTo>
                      <a:pt x="1115" y="316"/>
                    </a:moveTo>
                    <a:cubicBezTo>
                      <a:pt x="1103" y="305"/>
                      <a:pt x="1103" y="305"/>
                      <a:pt x="1103" y="305"/>
                    </a:cubicBezTo>
                    <a:cubicBezTo>
                      <a:pt x="1110" y="298"/>
                      <a:pt x="1100" y="268"/>
                      <a:pt x="1062" y="224"/>
                    </a:cubicBezTo>
                    <a:cubicBezTo>
                      <a:pt x="988" y="137"/>
                      <a:pt x="790" y="82"/>
                      <a:pt x="679" y="57"/>
                    </a:cubicBezTo>
                    <a:cubicBezTo>
                      <a:pt x="593" y="37"/>
                      <a:pt x="454" y="30"/>
                      <a:pt x="315" y="39"/>
                    </a:cubicBezTo>
                    <a:cubicBezTo>
                      <a:pt x="175" y="47"/>
                      <a:pt x="68" y="70"/>
                      <a:pt x="37" y="98"/>
                    </a:cubicBezTo>
                    <a:cubicBezTo>
                      <a:pt x="20" y="113"/>
                      <a:pt x="17" y="124"/>
                      <a:pt x="18" y="129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0" y="124"/>
                      <a:pt x="1" y="109"/>
                      <a:pt x="26" y="86"/>
                    </a:cubicBezTo>
                    <a:cubicBezTo>
                      <a:pt x="101" y="18"/>
                      <a:pt x="498" y="0"/>
                      <a:pt x="682" y="41"/>
                    </a:cubicBezTo>
                    <a:cubicBezTo>
                      <a:pt x="796" y="66"/>
                      <a:pt x="997" y="123"/>
                      <a:pt x="1075" y="213"/>
                    </a:cubicBezTo>
                    <a:cubicBezTo>
                      <a:pt x="1115" y="261"/>
                      <a:pt x="1132" y="299"/>
                      <a:pt x="1115" y="316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1260475" y="3768725"/>
                <a:ext cx="942975" cy="108267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0"/>
              <p:cNvSpPr>
                <a:spLocks noChangeArrowheads="1"/>
              </p:cNvSpPr>
              <p:nvPr/>
            </p:nvSpPr>
            <p:spPr bwMode="auto">
              <a:xfrm>
                <a:off x="1333500" y="3898900"/>
                <a:ext cx="796925" cy="82073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auto">
              <a:xfrm>
                <a:off x="1368425" y="3940175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12"/>
              <p:cNvSpPr>
                <a:spLocks noChangeArrowheads="1"/>
              </p:cNvSpPr>
              <p:nvPr/>
            </p:nvSpPr>
            <p:spPr bwMode="auto">
              <a:xfrm>
                <a:off x="139065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13"/>
              <p:cNvSpPr>
                <a:spLocks noChangeArrowheads="1"/>
              </p:cNvSpPr>
              <p:nvPr/>
            </p:nvSpPr>
            <p:spPr bwMode="auto">
              <a:xfrm>
                <a:off x="142240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454150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1484313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auto">
              <a:xfrm>
                <a:off x="1516063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auto">
              <a:xfrm>
                <a:off x="1546225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8"/>
              <p:cNvSpPr>
                <a:spLocks noChangeArrowheads="1"/>
              </p:cNvSpPr>
              <p:nvPr/>
            </p:nvSpPr>
            <p:spPr bwMode="auto">
              <a:xfrm>
                <a:off x="2011363" y="3992563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auto">
              <a:xfrm>
                <a:off x="1368425" y="4119563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auto">
              <a:xfrm>
                <a:off x="139065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auto">
              <a:xfrm>
                <a:off x="142240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auto">
              <a:xfrm>
                <a:off x="1454150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auto">
              <a:xfrm>
                <a:off x="1484313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1516063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auto">
              <a:xfrm>
                <a:off x="1546225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>
                <a:off x="2011363" y="417353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1368425" y="4300538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139065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9"/>
              <p:cNvSpPr>
                <a:spLocks noChangeArrowheads="1"/>
              </p:cNvSpPr>
              <p:nvPr/>
            </p:nvSpPr>
            <p:spPr bwMode="auto">
              <a:xfrm>
                <a:off x="142240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30"/>
              <p:cNvSpPr>
                <a:spLocks noChangeArrowheads="1"/>
              </p:cNvSpPr>
              <p:nvPr/>
            </p:nvSpPr>
            <p:spPr bwMode="auto">
              <a:xfrm>
                <a:off x="1454150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31"/>
              <p:cNvSpPr>
                <a:spLocks noChangeArrowheads="1"/>
              </p:cNvSpPr>
              <p:nvPr/>
            </p:nvSpPr>
            <p:spPr bwMode="auto">
              <a:xfrm>
                <a:off x="1484313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32"/>
              <p:cNvSpPr>
                <a:spLocks noChangeArrowheads="1"/>
              </p:cNvSpPr>
              <p:nvPr/>
            </p:nvSpPr>
            <p:spPr bwMode="auto">
              <a:xfrm>
                <a:off x="1516063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33"/>
              <p:cNvSpPr>
                <a:spLocks noChangeArrowheads="1"/>
              </p:cNvSpPr>
              <p:nvPr/>
            </p:nvSpPr>
            <p:spPr bwMode="auto">
              <a:xfrm>
                <a:off x="1546225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34"/>
              <p:cNvSpPr>
                <a:spLocks noChangeArrowheads="1"/>
              </p:cNvSpPr>
              <p:nvPr/>
            </p:nvSpPr>
            <p:spPr bwMode="auto">
              <a:xfrm>
                <a:off x="2011363" y="435292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35"/>
              <p:cNvSpPr>
                <a:spLocks noChangeArrowheads="1"/>
              </p:cNvSpPr>
              <p:nvPr/>
            </p:nvSpPr>
            <p:spPr bwMode="auto">
              <a:xfrm>
                <a:off x="1368425" y="4479925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auto">
              <a:xfrm>
                <a:off x="139065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auto">
              <a:xfrm>
                <a:off x="142240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1454150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auto">
              <a:xfrm>
                <a:off x="1484313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auto">
              <a:xfrm>
                <a:off x="1516063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1546225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42"/>
              <p:cNvSpPr>
                <a:spLocks noChangeArrowheads="1"/>
              </p:cNvSpPr>
              <p:nvPr/>
            </p:nvSpPr>
            <p:spPr bwMode="auto">
              <a:xfrm>
                <a:off x="2011363" y="453390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3070225" y="4008438"/>
                <a:ext cx="596900" cy="842963"/>
              </a:xfrm>
              <a:prstGeom prst="rect">
                <a:avLst/>
              </a:pr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3143250" y="4086225"/>
                <a:ext cx="450850" cy="6334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3178175" y="4125913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320040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323215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3263900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3294063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3325813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3355975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52"/>
              <p:cNvSpPr>
                <a:spLocks noChangeArrowheads="1"/>
              </p:cNvSpPr>
              <p:nvPr/>
            </p:nvSpPr>
            <p:spPr bwMode="auto">
              <a:xfrm>
                <a:off x="3476625" y="417988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3178175" y="4306888"/>
                <a:ext cx="3810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320040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23215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auto">
              <a:xfrm>
                <a:off x="3263900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auto">
              <a:xfrm>
                <a:off x="3294063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auto">
              <a:xfrm>
                <a:off x="3325813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auto">
              <a:xfrm>
                <a:off x="3355975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60"/>
              <p:cNvSpPr>
                <a:spLocks noChangeArrowheads="1"/>
              </p:cNvSpPr>
              <p:nvPr/>
            </p:nvSpPr>
            <p:spPr bwMode="auto">
              <a:xfrm>
                <a:off x="3476625" y="435927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auto">
              <a:xfrm>
                <a:off x="3178175" y="4486275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auto">
              <a:xfrm>
                <a:off x="320040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auto">
              <a:xfrm>
                <a:off x="323215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auto">
              <a:xfrm>
                <a:off x="3263900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auto">
              <a:xfrm>
                <a:off x="3294063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auto">
              <a:xfrm>
                <a:off x="3325813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auto">
              <a:xfrm>
                <a:off x="3355975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3476625" y="454025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69"/>
              <p:cNvSpPr>
                <a:spLocks noChangeArrowheads="1"/>
              </p:cNvSpPr>
              <p:nvPr/>
            </p:nvSpPr>
            <p:spPr bwMode="auto">
              <a:xfrm>
                <a:off x="2259013" y="3254375"/>
                <a:ext cx="763588" cy="159702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70"/>
              <p:cNvSpPr>
                <a:spLocks noChangeArrowheads="1"/>
              </p:cNvSpPr>
              <p:nvPr/>
            </p:nvSpPr>
            <p:spPr bwMode="auto">
              <a:xfrm>
                <a:off x="2330450" y="3332163"/>
                <a:ext cx="619125" cy="1387475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Rectangle 71"/>
              <p:cNvSpPr>
                <a:spLocks noChangeArrowheads="1"/>
              </p:cNvSpPr>
              <p:nvPr/>
            </p:nvSpPr>
            <p:spPr bwMode="auto">
              <a:xfrm>
                <a:off x="2368550" y="3373438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72"/>
              <p:cNvSpPr>
                <a:spLocks noChangeArrowheads="1"/>
              </p:cNvSpPr>
              <p:nvPr/>
            </p:nvSpPr>
            <p:spPr bwMode="auto">
              <a:xfrm>
                <a:off x="238760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Rectangle 73"/>
              <p:cNvSpPr>
                <a:spLocks noChangeArrowheads="1"/>
              </p:cNvSpPr>
              <p:nvPr/>
            </p:nvSpPr>
            <p:spPr bwMode="auto">
              <a:xfrm>
                <a:off x="241935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74"/>
              <p:cNvSpPr>
                <a:spLocks noChangeArrowheads="1"/>
              </p:cNvSpPr>
              <p:nvPr/>
            </p:nvSpPr>
            <p:spPr bwMode="auto">
              <a:xfrm>
                <a:off x="2451100" y="33972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75"/>
              <p:cNvSpPr>
                <a:spLocks noChangeArrowheads="1"/>
              </p:cNvSpPr>
              <p:nvPr/>
            </p:nvSpPr>
            <p:spPr bwMode="auto">
              <a:xfrm>
                <a:off x="248126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auto">
              <a:xfrm>
                <a:off x="251301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auto">
              <a:xfrm>
                <a:off x="2543175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78"/>
              <p:cNvSpPr>
                <a:spLocks noChangeArrowheads="1"/>
              </p:cNvSpPr>
              <p:nvPr/>
            </p:nvSpPr>
            <p:spPr bwMode="auto">
              <a:xfrm>
                <a:off x="2832100" y="342582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auto">
              <a:xfrm>
                <a:off x="2368550" y="355282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auto">
              <a:xfrm>
                <a:off x="238760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auto">
              <a:xfrm>
                <a:off x="241935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auto">
              <a:xfrm>
                <a:off x="2451100" y="35766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auto">
              <a:xfrm>
                <a:off x="248126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auto">
              <a:xfrm>
                <a:off x="251301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auto">
              <a:xfrm>
                <a:off x="2543175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86"/>
              <p:cNvSpPr>
                <a:spLocks noChangeArrowheads="1"/>
              </p:cNvSpPr>
              <p:nvPr/>
            </p:nvSpPr>
            <p:spPr bwMode="auto">
              <a:xfrm>
                <a:off x="2832100" y="360680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auto">
              <a:xfrm>
                <a:off x="2368550" y="3732213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auto">
              <a:xfrm>
                <a:off x="238760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89"/>
              <p:cNvSpPr>
                <a:spLocks noChangeArrowheads="1"/>
              </p:cNvSpPr>
              <p:nvPr/>
            </p:nvSpPr>
            <p:spPr bwMode="auto">
              <a:xfrm>
                <a:off x="241935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90"/>
              <p:cNvSpPr>
                <a:spLocks noChangeArrowheads="1"/>
              </p:cNvSpPr>
              <p:nvPr/>
            </p:nvSpPr>
            <p:spPr bwMode="auto">
              <a:xfrm>
                <a:off x="2451100" y="37576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91"/>
              <p:cNvSpPr>
                <a:spLocks noChangeArrowheads="1"/>
              </p:cNvSpPr>
              <p:nvPr/>
            </p:nvSpPr>
            <p:spPr bwMode="auto">
              <a:xfrm>
                <a:off x="248126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92"/>
              <p:cNvSpPr>
                <a:spLocks noChangeArrowheads="1"/>
              </p:cNvSpPr>
              <p:nvPr/>
            </p:nvSpPr>
            <p:spPr bwMode="auto">
              <a:xfrm>
                <a:off x="251301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93"/>
              <p:cNvSpPr>
                <a:spLocks noChangeArrowheads="1"/>
              </p:cNvSpPr>
              <p:nvPr/>
            </p:nvSpPr>
            <p:spPr bwMode="auto">
              <a:xfrm>
                <a:off x="2543175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94"/>
              <p:cNvSpPr>
                <a:spLocks noChangeArrowheads="1"/>
              </p:cNvSpPr>
              <p:nvPr/>
            </p:nvSpPr>
            <p:spPr bwMode="auto">
              <a:xfrm>
                <a:off x="2832100" y="3786188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95"/>
              <p:cNvSpPr>
                <a:spLocks noChangeArrowheads="1"/>
              </p:cNvSpPr>
              <p:nvPr/>
            </p:nvSpPr>
            <p:spPr bwMode="auto">
              <a:xfrm>
                <a:off x="2368550" y="391318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96"/>
              <p:cNvSpPr>
                <a:spLocks noChangeArrowheads="1"/>
              </p:cNvSpPr>
              <p:nvPr/>
            </p:nvSpPr>
            <p:spPr bwMode="auto">
              <a:xfrm>
                <a:off x="238760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97"/>
              <p:cNvSpPr>
                <a:spLocks noChangeArrowheads="1"/>
              </p:cNvSpPr>
              <p:nvPr/>
            </p:nvSpPr>
            <p:spPr bwMode="auto">
              <a:xfrm>
                <a:off x="241935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98"/>
              <p:cNvSpPr>
                <a:spLocks noChangeArrowheads="1"/>
              </p:cNvSpPr>
              <p:nvPr/>
            </p:nvSpPr>
            <p:spPr bwMode="auto">
              <a:xfrm>
                <a:off x="2451100" y="39370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99"/>
              <p:cNvSpPr>
                <a:spLocks noChangeArrowheads="1"/>
              </p:cNvSpPr>
              <p:nvPr/>
            </p:nvSpPr>
            <p:spPr bwMode="auto">
              <a:xfrm>
                <a:off x="248126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100"/>
              <p:cNvSpPr>
                <a:spLocks noChangeArrowheads="1"/>
              </p:cNvSpPr>
              <p:nvPr/>
            </p:nvSpPr>
            <p:spPr bwMode="auto">
              <a:xfrm>
                <a:off x="251301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101"/>
              <p:cNvSpPr>
                <a:spLocks noChangeArrowheads="1"/>
              </p:cNvSpPr>
              <p:nvPr/>
            </p:nvSpPr>
            <p:spPr bwMode="auto">
              <a:xfrm>
                <a:off x="2543175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102"/>
              <p:cNvSpPr>
                <a:spLocks noChangeArrowheads="1"/>
              </p:cNvSpPr>
              <p:nvPr/>
            </p:nvSpPr>
            <p:spPr bwMode="auto">
              <a:xfrm>
                <a:off x="2832100" y="396557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03"/>
              <p:cNvSpPr>
                <a:spLocks noChangeArrowheads="1"/>
              </p:cNvSpPr>
              <p:nvPr/>
            </p:nvSpPr>
            <p:spPr bwMode="auto">
              <a:xfrm>
                <a:off x="2368550" y="409257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04"/>
              <p:cNvSpPr>
                <a:spLocks noChangeArrowheads="1"/>
              </p:cNvSpPr>
              <p:nvPr/>
            </p:nvSpPr>
            <p:spPr bwMode="auto">
              <a:xfrm>
                <a:off x="238760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05"/>
              <p:cNvSpPr>
                <a:spLocks noChangeArrowheads="1"/>
              </p:cNvSpPr>
              <p:nvPr/>
            </p:nvSpPr>
            <p:spPr bwMode="auto">
              <a:xfrm>
                <a:off x="241935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106"/>
              <p:cNvSpPr>
                <a:spLocks noChangeArrowheads="1"/>
              </p:cNvSpPr>
              <p:nvPr/>
            </p:nvSpPr>
            <p:spPr bwMode="auto">
              <a:xfrm>
                <a:off x="2451100" y="4117975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07"/>
              <p:cNvSpPr>
                <a:spLocks noChangeArrowheads="1"/>
              </p:cNvSpPr>
              <p:nvPr/>
            </p:nvSpPr>
            <p:spPr bwMode="auto">
              <a:xfrm>
                <a:off x="248126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08"/>
              <p:cNvSpPr>
                <a:spLocks noChangeArrowheads="1"/>
              </p:cNvSpPr>
              <p:nvPr/>
            </p:nvSpPr>
            <p:spPr bwMode="auto">
              <a:xfrm>
                <a:off x="251301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109"/>
              <p:cNvSpPr>
                <a:spLocks noChangeArrowheads="1"/>
              </p:cNvSpPr>
              <p:nvPr/>
            </p:nvSpPr>
            <p:spPr bwMode="auto">
              <a:xfrm>
                <a:off x="2543175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110"/>
              <p:cNvSpPr>
                <a:spLocks noChangeArrowheads="1"/>
              </p:cNvSpPr>
              <p:nvPr/>
            </p:nvSpPr>
            <p:spPr bwMode="auto">
              <a:xfrm>
                <a:off x="2832100" y="414655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11"/>
              <p:cNvSpPr>
                <a:spLocks noChangeArrowheads="1"/>
              </p:cNvSpPr>
              <p:nvPr/>
            </p:nvSpPr>
            <p:spPr bwMode="auto">
              <a:xfrm>
                <a:off x="2368550" y="4273550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12"/>
              <p:cNvSpPr>
                <a:spLocks noChangeArrowheads="1"/>
              </p:cNvSpPr>
              <p:nvPr/>
            </p:nvSpPr>
            <p:spPr bwMode="auto">
              <a:xfrm>
                <a:off x="238760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113"/>
              <p:cNvSpPr>
                <a:spLocks noChangeArrowheads="1"/>
              </p:cNvSpPr>
              <p:nvPr/>
            </p:nvSpPr>
            <p:spPr bwMode="auto">
              <a:xfrm>
                <a:off x="241935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114"/>
              <p:cNvSpPr>
                <a:spLocks noChangeArrowheads="1"/>
              </p:cNvSpPr>
              <p:nvPr/>
            </p:nvSpPr>
            <p:spPr bwMode="auto">
              <a:xfrm>
                <a:off x="2451100" y="429736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115"/>
              <p:cNvSpPr>
                <a:spLocks noChangeArrowheads="1"/>
              </p:cNvSpPr>
              <p:nvPr/>
            </p:nvSpPr>
            <p:spPr bwMode="auto">
              <a:xfrm>
                <a:off x="248126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16"/>
              <p:cNvSpPr>
                <a:spLocks noChangeArrowheads="1"/>
              </p:cNvSpPr>
              <p:nvPr/>
            </p:nvSpPr>
            <p:spPr bwMode="auto">
              <a:xfrm>
                <a:off x="251301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117"/>
              <p:cNvSpPr>
                <a:spLocks noChangeArrowheads="1"/>
              </p:cNvSpPr>
              <p:nvPr/>
            </p:nvSpPr>
            <p:spPr bwMode="auto">
              <a:xfrm>
                <a:off x="2543175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118"/>
              <p:cNvSpPr>
                <a:spLocks noChangeArrowheads="1"/>
              </p:cNvSpPr>
              <p:nvPr/>
            </p:nvSpPr>
            <p:spPr bwMode="auto">
              <a:xfrm>
                <a:off x="2832100" y="4325938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19"/>
              <p:cNvSpPr>
                <a:spLocks noChangeArrowheads="1"/>
              </p:cNvSpPr>
              <p:nvPr/>
            </p:nvSpPr>
            <p:spPr bwMode="auto">
              <a:xfrm>
                <a:off x="2368550" y="445293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20"/>
              <p:cNvSpPr>
                <a:spLocks noChangeArrowheads="1"/>
              </p:cNvSpPr>
              <p:nvPr/>
            </p:nvSpPr>
            <p:spPr bwMode="auto">
              <a:xfrm>
                <a:off x="238760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121"/>
              <p:cNvSpPr>
                <a:spLocks noChangeArrowheads="1"/>
              </p:cNvSpPr>
              <p:nvPr/>
            </p:nvSpPr>
            <p:spPr bwMode="auto">
              <a:xfrm>
                <a:off x="241935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22"/>
              <p:cNvSpPr>
                <a:spLocks noChangeArrowheads="1"/>
              </p:cNvSpPr>
              <p:nvPr/>
            </p:nvSpPr>
            <p:spPr bwMode="auto">
              <a:xfrm>
                <a:off x="2451100" y="4478338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123"/>
              <p:cNvSpPr>
                <a:spLocks noChangeArrowheads="1"/>
              </p:cNvSpPr>
              <p:nvPr/>
            </p:nvSpPr>
            <p:spPr bwMode="auto">
              <a:xfrm>
                <a:off x="248126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124"/>
              <p:cNvSpPr>
                <a:spLocks noChangeArrowheads="1"/>
              </p:cNvSpPr>
              <p:nvPr/>
            </p:nvSpPr>
            <p:spPr bwMode="auto">
              <a:xfrm>
                <a:off x="251301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Rectangle 125"/>
              <p:cNvSpPr>
                <a:spLocks noChangeArrowheads="1"/>
              </p:cNvSpPr>
              <p:nvPr/>
            </p:nvSpPr>
            <p:spPr bwMode="auto">
              <a:xfrm>
                <a:off x="2543175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126"/>
              <p:cNvSpPr>
                <a:spLocks noChangeArrowheads="1"/>
              </p:cNvSpPr>
              <p:nvPr/>
            </p:nvSpPr>
            <p:spPr bwMode="auto">
              <a:xfrm>
                <a:off x="2832100" y="4506913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28"/>
              <p:cNvSpPr>
                <a:spLocks/>
              </p:cNvSpPr>
              <p:nvPr/>
            </p:nvSpPr>
            <p:spPr bwMode="auto">
              <a:xfrm>
                <a:off x="1223963" y="4037013"/>
                <a:ext cx="193675" cy="71438"/>
              </a:xfrm>
              <a:custGeom>
                <a:avLst/>
                <a:gdLst>
                  <a:gd name="T0" fmla="*/ 87 w 87"/>
                  <a:gd name="T1" fmla="*/ 32 h 32"/>
                  <a:gd name="T2" fmla="*/ 0 w 87"/>
                  <a:gd name="T3" fmla="*/ 4 h 32"/>
                  <a:gd name="T4" fmla="*/ 15 w 87"/>
                  <a:gd name="T5" fmla="*/ 0 h 32"/>
                  <a:gd name="T6" fmla="*/ 87 w 87"/>
                  <a:gd name="T7" fmla="*/ 16 h 32"/>
                  <a:gd name="T8" fmla="*/ 87 w 8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2">
                    <a:moveTo>
                      <a:pt x="87" y="32"/>
                    </a:moveTo>
                    <a:cubicBezTo>
                      <a:pt x="39" y="31"/>
                      <a:pt x="5" y="26"/>
                      <a:pt x="0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5"/>
                      <a:pt x="71" y="16"/>
                      <a:pt x="87" y="16"/>
                    </a:cubicBezTo>
                    <a:lnTo>
                      <a:pt x="87" y="32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33"/>
              <p:cNvSpPr>
                <a:spLocks/>
              </p:cNvSpPr>
              <p:nvPr/>
            </p:nvSpPr>
            <p:spPr bwMode="auto">
              <a:xfrm>
                <a:off x="1516063" y="4059238"/>
                <a:ext cx="2178050" cy="420688"/>
              </a:xfrm>
              <a:custGeom>
                <a:avLst/>
                <a:gdLst>
                  <a:gd name="T0" fmla="*/ 944 w 981"/>
                  <a:gd name="T1" fmla="*/ 189 h 189"/>
                  <a:gd name="T2" fmla="*/ 825 w 981"/>
                  <a:gd name="T3" fmla="*/ 157 h 189"/>
                  <a:gd name="T4" fmla="*/ 446 w 981"/>
                  <a:gd name="T5" fmla="*/ 48 h 189"/>
                  <a:gd name="T6" fmla="*/ 42 w 981"/>
                  <a:gd name="T7" fmla="*/ 21 h 189"/>
                  <a:gd name="T8" fmla="*/ 0 w 981"/>
                  <a:gd name="T9" fmla="*/ 22 h 189"/>
                  <a:gd name="T10" fmla="*/ 0 w 981"/>
                  <a:gd name="T11" fmla="*/ 6 h 189"/>
                  <a:gd name="T12" fmla="*/ 41 w 981"/>
                  <a:gd name="T13" fmla="*/ 5 h 189"/>
                  <a:gd name="T14" fmla="*/ 450 w 981"/>
                  <a:gd name="T15" fmla="*/ 33 h 189"/>
                  <a:gd name="T16" fmla="*/ 831 w 981"/>
                  <a:gd name="T17" fmla="*/ 142 h 189"/>
                  <a:gd name="T18" fmla="*/ 969 w 981"/>
                  <a:gd name="T19" fmla="*/ 166 h 189"/>
                  <a:gd name="T20" fmla="*/ 981 w 981"/>
                  <a:gd name="T21" fmla="*/ 176 h 189"/>
                  <a:gd name="T22" fmla="*/ 944 w 981"/>
                  <a:gd name="T2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1" h="189">
                    <a:moveTo>
                      <a:pt x="944" y="189"/>
                    </a:moveTo>
                    <a:cubicBezTo>
                      <a:pt x="919" y="189"/>
                      <a:pt x="882" y="176"/>
                      <a:pt x="825" y="157"/>
                    </a:cubicBezTo>
                    <a:cubicBezTo>
                      <a:pt x="746" y="129"/>
                      <a:pt x="626" y="88"/>
                      <a:pt x="446" y="48"/>
                    </a:cubicBezTo>
                    <a:cubicBezTo>
                      <a:pt x="296" y="16"/>
                      <a:pt x="149" y="19"/>
                      <a:pt x="42" y="21"/>
                    </a:cubicBezTo>
                    <a:cubicBezTo>
                      <a:pt x="27" y="22"/>
                      <a:pt x="13" y="22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6"/>
                      <a:pt x="27" y="6"/>
                      <a:pt x="41" y="5"/>
                    </a:cubicBezTo>
                    <a:cubicBezTo>
                      <a:pt x="149" y="3"/>
                      <a:pt x="298" y="0"/>
                      <a:pt x="450" y="33"/>
                    </a:cubicBezTo>
                    <a:cubicBezTo>
                      <a:pt x="631" y="72"/>
                      <a:pt x="751" y="114"/>
                      <a:pt x="831" y="142"/>
                    </a:cubicBezTo>
                    <a:cubicBezTo>
                      <a:pt x="910" y="169"/>
                      <a:pt x="954" y="184"/>
                      <a:pt x="969" y="166"/>
                    </a:cubicBezTo>
                    <a:cubicBezTo>
                      <a:pt x="981" y="176"/>
                      <a:pt x="981" y="176"/>
                      <a:pt x="981" y="176"/>
                    </a:cubicBezTo>
                    <a:cubicBezTo>
                      <a:pt x="973" y="186"/>
                      <a:pt x="959" y="189"/>
                      <a:pt x="944" y="189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1579890" y="3222762"/>
              <a:ext cx="1171619" cy="360361"/>
              <a:chOff x="1268527" y="2790747"/>
              <a:chExt cx="1047750" cy="322262"/>
            </a:xfrm>
          </p:grpSpPr>
          <p:sp>
            <p:nvSpPr>
              <p:cNvPr id="197" name="Freeform 5"/>
              <p:cNvSpPr>
                <a:spLocks/>
              </p:cNvSpPr>
              <p:nvPr/>
            </p:nvSpPr>
            <p:spPr bwMode="auto">
              <a:xfrm>
                <a:off x="1268527" y="2897109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6"/>
              <p:cNvSpPr>
                <a:spLocks/>
              </p:cNvSpPr>
              <p:nvPr/>
            </p:nvSpPr>
            <p:spPr bwMode="auto">
              <a:xfrm>
                <a:off x="1268527" y="3003472"/>
                <a:ext cx="1047750" cy="109537"/>
              </a:xfrm>
              <a:custGeom>
                <a:avLst/>
                <a:gdLst>
                  <a:gd name="T0" fmla="*/ 471 w 471"/>
                  <a:gd name="T1" fmla="*/ 49 h 49"/>
                  <a:gd name="T2" fmla="*/ 418 w 471"/>
                  <a:gd name="T3" fmla="*/ 36 h 49"/>
                  <a:gd name="T4" fmla="*/ 377 w 471"/>
                  <a:gd name="T5" fmla="*/ 25 h 49"/>
                  <a:gd name="T6" fmla="*/ 335 w 471"/>
                  <a:gd name="T7" fmla="*/ 36 h 49"/>
                  <a:gd name="T8" fmla="*/ 282 w 471"/>
                  <a:gd name="T9" fmla="*/ 49 h 49"/>
                  <a:gd name="T10" fmla="*/ 230 w 471"/>
                  <a:gd name="T11" fmla="*/ 36 h 49"/>
                  <a:gd name="T12" fmla="*/ 188 w 471"/>
                  <a:gd name="T13" fmla="*/ 25 h 49"/>
                  <a:gd name="T14" fmla="*/ 147 w 471"/>
                  <a:gd name="T15" fmla="*/ 36 h 49"/>
                  <a:gd name="T16" fmla="*/ 94 w 471"/>
                  <a:gd name="T17" fmla="*/ 49 h 49"/>
                  <a:gd name="T18" fmla="*/ 41 w 471"/>
                  <a:gd name="T19" fmla="*/ 36 h 49"/>
                  <a:gd name="T20" fmla="*/ 0 w 471"/>
                  <a:gd name="T21" fmla="*/ 25 h 49"/>
                  <a:gd name="T22" fmla="*/ 0 w 471"/>
                  <a:gd name="T23" fmla="*/ 0 h 49"/>
                  <a:gd name="T24" fmla="*/ 53 w 471"/>
                  <a:gd name="T25" fmla="*/ 13 h 49"/>
                  <a:gd name="T26" fmla="*/ 94 w 471"/>
                  <a:gd name="T27" fmla="*/ 24 h 49"/>
                  <a:gd name="T28" fmla="*/ 135 w 471"/>
                  <a:gd name="T29" fmla="*/ 13 h 49"/>
                  <a:gd name="T30" fmla="*/ 188 w 471"/>
                  <a:gd name="T31" fmla="*/ 0 h 49"/>
                  <a:gd name="T32" fmla="*/ 241 w 471"/>
                  <a:gd name="T33" fmla="*/ 13 h 49"/>
                  <a:gd name="T34" fmla="*/ 282 w 471"/>
                  <a:gd name="T35" fmla="*/ 24 h 49"/>
                  <a:gd name="T36" fmla="*/ 324 w 471"/>
                  <a:gd name="T37" fmla="*/ 13 h 49"/>
                  <a:gd name="T38" fmla="*/ 377 w 471"/>
                  <a:gd name="T39" fmla="*/ 0 h 49"/>
                  <a:gd name="T40" fmla="*/ 430 w 471"/>
                  <a:gd name="T41" fmla="*/ 13 h 49"/>
                  <a:gd name="T42" fmla="*/ 471 w 471"/>
                  <a:gd name="T43" fmla="*/ 24 h 49"/>
                  <a:gd name="T44" fmla="*/ 471 w 471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49">
                    <a:moveTo>
                      <a:pt x="471" y="49"/>
                    </a:moveTo>
                    <a:cubicBezTo>
                      <a:pt x="444" y="49"/>
                      <a:pt x="430" y="42"/>
                      <a:pt x="418" y="36"/>
                    </a:cubicBezTo>
                    <a:cubicBezTo>
                      <a:pt x="407" y="30"/>
                      <a:pt x="397" y="25"/>
                      <a:pt x="377" y="25"/>
                    </a:cubicBezTo>
                    <a:cubicBezTo>
                      <a:pt x="356" y="25"/>
                      <a:pt x="347" y="30"/>
                      <a:pt x="335" y="36"/>
                    </a:cubicBezTo>
                    <a:cubicBezTo>
                      <a:pt x="323" y="42"/>
                      <a:pt x="309" y="49"/>
                      <a:pt x="282" y="49"/>
                    </a:cubicBezTo>
                    <a:cubicBezTo>
                      <a:pt x="256" y="49"/>
                      <a:pt x="242" y="42"/>
                      <a:pt x="230" y="36"/>
                    </a:cubicBezTo>
                    <a:cubicBezTo>
                      <a:pt x="218" y="30"/>
                      <a:pt x="209" y="25"/>
                      <a:pt x="188" y="25"/>
                    </a:cubicBezTo>
                    <a:cubicBezTo>
                      <a:pt x="168" y="25"/>
                      <a:pt x="158" y="30"/>
                      <a:pt x="147" y="36"/>
                    </a:cubicBezTo>
                    <a:cubicBezTo>
                      <a:pt x="135" y="42"/>
                      <a:pt x="121" y="49"/>
                      <a:pt x="94" y="49"/>
                    </a:cubicBezTo>
                    <a:cubicBezTo>
                      <a:pt x="67" y="49"/>
                      <a:pt x="54" y="42"/>
                      <a:pt x="41" y="36"/>
                    </a:cubicBezTo>
                    <a:cubicBezTo>
                      <a:pt x="30" y="30"/>
                      <a:pt x="2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3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3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3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3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3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49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"/>
              <p:cNvSpPr>
                <a:spLocks/>
              </p:cNvSpPr>
              <p:nvPr/>
            </p:nvSpPr>
            <p:spPr bwMode="auto">
              <a:xfrm>
                <a:off x="1268527" y="2790747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302" y="779528"/>
              <a:ext cx="2560320" cy="2560320"/>
            </a:xfrm>
            <a:prstGeom prst="rect">
              <a:avLst/>
            </a:prstGeom>
          </p:spPr>
        </p:pic>
      </p:grpSp>
      <p:sp>
        <p:nvSpPr>
          <p:cNvPr id="187" name="TextBox 186"/>
          <p:cNvSpPr txBox="1"/>
          <p:nvPr/>
        </p:nvSpPr>
        <p:spPr>
          <a:xfrm>
            <a:off x="0" y="6431977"/>
            <a:ext cx="1185801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https://techcommunity.microsoft.com/t5/Tech-Summit-All-Sessions/BRK2250-Build-serverless-applications-with-Azure-Functions/td-p/18249</a:t>
            </a:r>
            <a:b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9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3509522" y="1143168"/>
            <a:ext cx="4094412" cy="5174414"/>
            <a:chOff x="7830087" y="1454603"/>
            <a:chExt cx="4094993" cy="5175148"/>
          </a:xfrm>
        </p:grpSpPr>
        <p:sp>
          <p:nvSpPr>
            <p:cNvPr id="8" name="TextBox 7"/>
            <p:cNvSpPr txBox="1"/>
            <p:nvPr/>
          </p:nvSpPr>
          <p:spPr>
            <a:xfrm>
              <a:off x="8963184" y="5401914"/>
              <a:ext cx="1828800" cy="1227837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Focus on Business Logic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0087" y="1454603"/>
              <a:ext cx="4094993" cy="4094993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70744" y="1333715"/>
            <a:ext cx="3288869" cy="4795094"/>
            <a:chOff x="980663" y="1643764"/>
            <a:chExt cx="3289336" cy="4458256"/>
          </a:xfrm>
        </p:grpSpPr>
        <p:sp>
          <p:nvSpPr>
            <p:cNvPr id="6" name="TextBox 5"/>
            <p:cNvSpPr txBox="1"/>
            <p:nvPr/>
          </p:nvSpPr>
          <p:spPr>
            <a:xfrm>
              <a:off x="1657350" y="5249514"/>
              <a:ext cx="2057399" cy="852506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Reduced Time To Market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663" y="1643764"/>
              <a:ext cx="3289336" cy="3289336"/>
            </a:xfrm>
            <a:prstGeom prst="rect">
              <a:avLst/>
            </a:prstGeom>
          </p:spPr>
        </p:pic>
      </p:grpSp>
      <p:grpSp>
        <p:nvGrpSpPr>
          <p:cNvPr id="173" name="Group 172"/>
          <p:cNvGrpSpPr/>
          <p:nvPr/>
        </p:nvGrpSpPr>
        <p:grpSpPr>
          <a:xfrm>
            <a:off x="772900" y="1704607"/>
            <a:ext cx="1869810" cy="4785249"/>
            <a:chOff x="5446713" y="1825626"/>
            <a:chExt cx="1870076" cy="4785927"/>
          </a:xfrm>
        </p:grpSpPr>
        <p:sp>
          <p:nvSpPr>
            <p:cNvPr id="7" name="TextBox 6"/>
            <p:cNvSpPr txBox="1"/>
            <p:nvPr/>
          </p:nvSpPr>
          <p:spPr>
            <a:xfrm>
              <a:off x="5463904" y="5401914"/>
              <a:ext cx="1828800" cy="1209639"/>
            </a:xfrm>
            <a:prstGeom prst="rect">
              <a:avLst/>
            </a:prstGeom>
            <a:noFill/>
          </p:spPr>
          <p:txBody>
            <a:bodyPr wrap="square" lIns="91427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1200"/>
                </a:spcAft>
              </a:pPr>
              <a:r>
                <a:rPr lang="en-US" sz="2200" dirty="0">
                  <a:solidFill>
                    <a:schemeClr val="tx2"/>
                  </a:solidFill>
                  <a:latin typeface="+mj-lt"/>
                  <a:cs typeface="Segoe UI"/>
                </a:rPr>
                <a:t>Reduced DevOps / Ease of Scale</a:t>
              </a: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757863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60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60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6086476" y="1825626"/>
              <a:ext cx="574675" cy="657225"/>
            </a:xfrm>
            <a:custGeom>
              <a:avLst/>
              <a:gdLst>
                <a:gd name="T0" fmla="*/ 362 w 362"/>
                <a:gd name="T1" fmla="*/ 409 h 414"/>
                <a:gd name="T2" fmla="*/ 2 w 362"/>
                <a:gd name="T3" fmla="*/ 414 h 414"/>
                <a:gd name="T4" fmla="*/ 0 w 362"/>
                <a:gd name="T5" fmla="*/ 3 h 414"/>
                <a:gd name="T6" fmla="*/ 359 w 362"/>
                <a:gd name="T7" fmla="*/ 0 h 414"/>
                <a:gd name="T8" fmla="*/ 362 w 362"/>
                <a:gd name="T9" fmla="*/ 409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414">
                  <a:moveTo>
                    <a:pt x="362" y="409"/>
                  </a:moveTo>
                  <a:lnTo>
                    <a:pt x="2" y="414"/>
                  </a:lnTo>
                  <a:lnTo>
                    <a:pt x="0" y="3"/>
                  </a:lnTo>
                  <a:lnTo>
                    <a:pt x="359" y="0"/>
                  </a:lnTo>
                  <a:lnTo>
                    <a:pt x="362" y="40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403976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59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59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607051" y="2479676"/>
              <a:ext cx="768350" cy="2136775"/>
            </a:xfrm>
            <a:prstGeom prst="rect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5683251" y="2557463"/>
              <a:ext cx="617538" cy="19272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718176" y="2600326"/>
              <a:ext cx="546100" cy="1397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5740401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576897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580072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583247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586422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5892801" y="2622551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6181726" y="2651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5718176" y="2779713"/>
              <a:ext cx="546100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5740401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576897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580072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583247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586422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5892801" y="280352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6181726" y="283210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18176" y="295751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40401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6897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580072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583247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86422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892801" y="2982913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6181726" y="301148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718176" y="3140076"/>
              <a:ext cx="546100" cy="1381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740401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76897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80072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583247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586422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5892801" y="3160713"/>
              <a:ext cx="19050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6181726" y="3189288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5718176" y="33178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5740401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576897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580072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583247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586422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5892801" y="3343276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49"/>
            <p:cNvSpPr>
              <a:spLocks noChangeArrowheads="1"/>
            </p:cNvSpPr>
            <p:nvPr/>
          </p:nvSpPr>
          <p:spPr bwMode="auto">
            <a:xfrm>
              <a:off x="6181726" y="3371851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5718176" y="34956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5740401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576897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580072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583247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586422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5892801" y="352107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57"/>
            <p:cNvSpPr>
              <a:spLocks noChangeArrowheads="1"/>
            </p:cNvSpPr>
            <p:nvPr/>
          </p:nvSpPr>
          <p:spPr bwMode="auto">
            <a:xfrm>
              <a:off x="6181726" y="354965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5718176" y="367506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5740401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576897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580072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583247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586422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5892801" y="3700463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5"/>
            <p:cNvSpPr>
              <a:spLocks noChangeArrowheads="1"/>
            </p:cNvSpPr>
            <p:nvPr/>
          </p:nvSpPr>
          <p:spPr bwMode="auto">
            <a:xfrm>
              <a:off x="6181726" y="372903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6418263" y="2794001"/>
              <a:ext cx="655638" cy="151288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6464301" y="2832101"/>
              <a:ext cx="563563" cy="13811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6499226" y="28717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6521451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655002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658177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6613526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6646863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6675438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5"/>
            <p:cNvSpPr>
              <a:spLocks noChangeArrowheads="1"/>
            </p:cNvSpPr>
            <p:nvPr/>
          </p:nvSpPr>
          <p:spPr bwMode="auto">
            <a:xfrm>
              <a:off x="6910388" y="292576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6499226" y="30495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6521451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655002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658177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6613526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6646863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6675438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auto">
            <a:xfrm>
              <a:off x="6910388" y="3103563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6499226" y="32321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6521451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655002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658177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6613526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6646863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6675438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91"/>
            <p:cNvSpPr>
              <a:spLocks noChangeArrowheads="1"/>
            </p:cNvSpPr>
            <p:nvPr/>
          </p:nvSpPr>
          <p:spPr bwMode="auto">
            <a:xfrm>
              <a:off x="6910388" y="3286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6499226" y="34099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6521451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655002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658177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6613526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6646863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6675438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99"/>
            <p:cNvSpPr>
              <a:spLocks noChangeArrowheads="1"/>
            </p:cNvSpPr>
            <p:nvPr/>
          </p:nvSpPr>
          <p:spPr bwMode="auto">
            <a:xfrm>
              <a:off x="6910388" y="3463926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6499226" y="358933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6521451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655002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658177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6613526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auto">
            <a:xfrm>
              <a:off x="6646863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>
              <a:off x="6675438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07"/>
            <p:cNvSpPr>
              <a:spLocks noChangeArrowheads="1"/>
            </p:cNvSpPr>
            <p:nvPr/>
          </p:nvSpPr>
          <p:spPr bwMode="auto">
            <a:xfrm>
              <a:off x="6910388" y="364331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auto">
            <a:xfrm>
              <a:off x="6499226" y="3771901"/>
              <a:ext cx="493713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4"/>
            <p:cNvSpPr>
              <a:spLocks noChangeArrowheads="1"/>
            </p:cNvSpPr>
            <p:nvPr/>
          </p:nvSpPr>
          <p:spPr bwMode="auto">
            <a:xfrm>
              <a:off x="6418263" y="2257426"/>
              <a:ext cx="481013" cy="4937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25"/>
            <p:cNvSpPr>
              <a:spLocks noChangeArrowheads="1"/>
            </p:cNvSpPr>
            <p:nvPr/>
          </p:nvSpPr>
          <p:spPr bwMode="auto">
            <a:xfrm>
              <a:off x="6453188" y="2286001"/>
              <a:ext cx="411163" cy="3968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26"/>
            <p:cNvSpPr>
              <a:spLocks noChangeArrowheads="1"/>
            </p:cNvSpPr>
            <p:nvPr/>
          </p:nvSpPr>
          <p:spPr bwMode="auto">
            <a:xfrm>
              <a:off x="6481763" y="2314576"/>
              <a:ext cx="354013" cy="3365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27"/>
            <p:cNvSpPr>
              <a:spLocks noChangeArrowheads="1"/>
            </p:cNvSpPr>
            <p:nvPr/>
          </p:nvSpPr>
          <p:spPr bwMode="auto">
            <a:xfrm>
              <a:off x="6496051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28"/>
            <p:cNvSpPr>
              <a:spLocks noChangeArrowheads="1"/>
            </p:cNvSpPr>
            <p:nvPr/>
          </p:nvSpPr>
          <p:spPr bwMode="auto">
            <a:xfrm>
              <a:off x="6521451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29"/>
            <p:cNvSpPr>
              <a:spLocks noChangeArrowheads="1"/>
            </p:cNvSpPr>
            <p:nvPr/>
          </p:nvSpPr>
          <p:spPr bwMode="auto">
            <a:xfrm>
              <a:off x="6546851" y="2336801"/>
              <a:ext cx="9525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0"/>
            <p:cNvSpPr>
              <a:spLocks noChangeArrowheads="1"/>
            </p:cNvSpPr>
            <p:nvPr/>
          </p:nvSpPr>
          <p:spPr bwMode="auto">
            <a:xfrm>
              <a:off x="6570663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1"/>
            <p:cNvSpPr>
              <a:spLocks noChangeArrowheads="1"/>
            </p:cNvSpPr>
            <p:nvPr/>
          </p:nvSpPr>
          <p:spPr bwMode="auto">
            <a:xfrm>
              <a:off x="65928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2"/>
            <p:cNvSpPr>
              <a:spLocks noChangeArrowheads="1"/>
            </p:cNvSpPr>
            <p:nvPr/>
          </p:nvSpPr>
          <p:spPr bwMode="auto">
            <a:xfrm>
              <a:off x="66182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33"/>
            <p:cNvSpPr>
              <a:spLocks noChangeArrowheads="1"/>
            </p:cNvSpPr>
            <p:nvPr/>
          </p:nvSpPr>
          <p:spPr bwMode="auto">
            <a:xfrm>
              <a:off x="6770688" y="2357438"/>
              <a:ext cx="28575" cy="285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34"/>
            <p:cNvSpPr>
              <a:spLocks noChangeArrowheads="1"/>
            </p:cNvSpPr>
            <p:nvPr/>
          </p:nvSpPr>
          <p:spPr bwMode="auto">
            <a:xfrm>
              <a:off x="5486401" y="3429001"/>
              <a:ext cx="1620838" cy="135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5"/>
            <p:cNvSpPr>
              <a:spLocks/>
            </p:cNvSpPr>
            <p:nvPr/>
          </p:nvSpPr>
          <p:spPr bwMode="auto">
            <a:xfrm>
              <a:off x="5454651" y="3481388"/>
              <a:ext cx="1719263" cy="1296988"/>
            </a:xfrm>
            <a:custGeom>
              <a:avLst/>
              <a:gdLst>
                <a:gd name="T0" fmla="*/ 482 w 482"/>
                <a:gd name="T1" fmla="*/ 10 h 363"/>
                <a:gd name="T2" fmla="*/ 473 w 482"/>
                <a:gd name="T3" fmla="*/ 0 h 363"/>
                <a:gd name="T4" fmla="*/ 9 w 482"/>
                <a:gd name="T5" fmla="*/ 0 h 363"/>
                <a:gd name="T6" fmla="*/ 0 w 482"/>
                <a:gd name="T7" fmla="*/ 10 h 363"/>
                <a:gd name="T8" fmla="*/ 0 w 482"/>
                <a:gd name="T9" fmla="*/ 325 h 363"/>
                <a:gd name="T10" fmla="*/ 9 w 482"/>
                <a:gd name="T11" fmla="*/ 335 h 363"/>
                <a:gd name="T12" fmla="*/ 224 w 482"/>
                <a:gd name="T13" fmla="*/ 335 h 363"/>
                <a:gd name="T14" fmla="*/ 217 w 482"/>
                <a:gd name="T15" fmla="*/ 356 h 363"/>
                <a:gd name="T16" fmla="*/ 174 w 482"/>
                <a:gd name="T17" fmla="*/ 356 h 363"/>
                <a:gd name="T18" fmla="*/ 174 w 482"/>
                <a:gd name="T19" fmla="*/ 363 h 363"/>
                <a:gd name="T20" fmla="*/ 306 w 482"/>
                <a:gd name="T21" fmla="*/ 363 h 363"/>
                <a:gd name="T22" fmla="*/ 306 w 482"/>
                <a:gd name="T23" fmla="*/ 356 h 363"/>
                <a:gd name="T24" fmla="*/ 271 w 482"/>
                <a:gd name="T25" fmla="*/ 356 h 363"/>
                <a:gd name="T26" fmla="*/ 264 w 482"/>
                <a:gd name="T27" fmla="*/ 335 h 363"/>
                <a:gd name="T28" fmla="*/ 473 w 482"/>
                <a:gd name="T29" fmla="*/ 335 h 363"/>
                <a:gd name="T30" fmla="*/ 482 w 482"/>
                <a:gd name="T31" fmla="*/ 325 h 363"/>
                <a:gd name="T32" fmla="*/ 482 w 482"/>
                <a:gd name="T33" fmla="*/ 1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363">
                  <a:moveTo>
                    <a:pt x="482" y="10"/>
                  </a:moveTo>
                  <a:cubicBezTo>
                    <a:pt x="482" y="4"/>
                    <a:pt x="478" y="0"/>
                    <a:pt x="47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30"/>
                    <a:pt x="4" y="335"/>
                    <a:pt x="9" y="335"/>
                  </a:cubicBezTo>
                  <a:cubicBezTo>
                    <a:pt x="224" y="335"/>
                    <a:pt x="224" y="335"/>
                    <a:pt x="224" y="335"/>
                  </a:cubicBezTo>
                  <a:cubicBezTo>
                    <a:pt x="217" y="356"/>
                    <a:pt x="217" y="356"/>
                    <a:pt x="217" y="356"/>
                  </a:cubicBezTo>
                  <a:cubicBezTo>
                    <a:pt x="174" y="356"/>
                    <a:pt x="174" y="356"/>
                    <a:pt x="174" y="356"/>
                  </a:cubicBezTo>
                  <a:cubicBezTo>
                    <a:pt x="174" y="363"/>
                    <a:pt x="174" y="363"/>
                    <a:pt x="174" y="363"/>
                  </a:cubicBezTo>
                  <a:cubicBezTo>
                    <a:pt x="306" y="363"/>
                    <a:pt x="306" y="363"/>
                    <a:pt x="306" y="363"/>
                  </a:cubicBezTo>
                  <a:cubicBezTo>
                    <a:pt x="306" y="356"/>
                    <a:pt x="306" y="356"/>
                    <a:pt x="306" y="356"/>
                  </a:cubicBezTo>
                  <a:cubicBezTo>
                    <a:pt x="271" y="356"/>
                    <a:pt x="271" y="356"/>
                    <a:pt x="271" y="356"/>
                  </a:cubicBezTo>
                  <a:cubicBezTo>
                    <a:pt x="264" y="335"/>
                    <a:pt x="264" y="335"/>
                    <a:pt x="264" y="335"/>
                  </a:cubicBezTo>
                  <a:cubicBezTo>
                    <a:pt x="473" y="335"/>
                    <a:pt x="473" y="335"/>
                    <a:pt x="473" y="335"/>
                  </a:cubicBezTo>
                  <a:cubicBezTo>
                    <a:pt x="478" y="335"/>
                    <a:pt x="482" y="330"/>
                    <a:pt x="482" y="325"/>
                  </a:cubicBezTo>
                  <a:lnTo>
                    <a:pt x="482" y="1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36"/>
            <p:cNvSpPr>
              <a:spLocks noChangeArrowheads="1"/>
            </p:cNvSpPr>
            <p:nvPr/>
          </p:nvSpPr>
          <p:spPr bwMode="auto">
            <a:xfrm>
              <a:off x="5492751" y="3524251"/>
              <a:ext cx="1638300" cy="92075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5535613" y="4260851"/>
              <a:ext cx="800100" cy="184150"/>
            </a:xfrm>
            <a:custGeom>
              <a:avLst/>
              <a:gdLst>
                <a:gd name="T0" fmla="*/ 138 w 224"/>
                <a:gd name="T1" fmla="*/ 8 h 52"/>
                <a:gd name="T2" fmla="*/ 0 w 224"/>
                <a:gd name="T3" fmla="*/ 52 h 52"/>
                <a:gd name="T4" fmla="*/ 79 w 224"/>
                <a:gd name="T5" fmla="*/ 52 h 52"/>
                <a:gd name="T6" fmla="*/ 224 w 224"/>
                <a:gd name="T7" fmla="*/ 52 h 52"/>
                <a:gd name="T8" fmla="*/ 138 w 224"/>
                <a:gd name="T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2">
                  <a:moveTo>
                    <a:pt x="138" y="8"/>
                  </a:moveTo>
                  <a:cubicBezTo>
                    <a:pt x="90" y="0"/>
                    <a:pt x="38" y="14"/>
                    <a:pt x="0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00" y="28"/>
                    <a:pt x="170" y="13"/>
                    <a:pt x="138" y="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8"/>
            <p:cNvSpPr>
              <a:spLocks/>
            </p:cNvSpPr>
            <p:nvPr/>
          </p:nvSpPr>
          <p:spPr bwMode="auto">
            <a:xfrm>
              <a:off x="5907088" y="4089401"/>
              <a:ext cx="1223963" cy="355600"/>
            </a:xfrm>
            <a:custGeom>
              <a:avLst/>
              <a:gdLst>
                <a:gd name="T0" fmla="*/ 0 w 343"/>
                <a:gd name="T1" fmla="*/ 100 h 100"/>
                <a:gd name="T2" fmla="*/ 343 w 343"/>
                <a:gd name="T3" fmla="*/ 100 h 100"/>
                <a:gd name="T4" fmla="*/ 343 w 343"/>
                <a:gd name="T5" fmla="*/ 81 h 100"/>
                <a:gd name="T6" fmla="*/ 0 w 343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00">
                  <a:moveTo>
                    <a:pt x="0" y="100"/>
                  </a:moveTo>
                  <a:cubicBezTo>
                    <a:pt x="343" y="100"/>
                    <a:pt x="343" y="100"/>
                    <a:pt x="343" y="100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242" y="0"/>
                    <a:pt x="94" y="6"/>
                    <a:pt x="0" y="10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9"/>
            <p:cNvSpPr>
              <a:spLocks/>
            </p:cNvSpPr>
            <p:nvPr/>
          </p:nvSpPr>
          <p:spPr bwMode="auto">
            <a:xfrm>
              <a:off x="6375401" y="4289426"/>
              <a:ext cx="669925" cy="155575"/>
            </a:xfrm>
            <a:custGeom>
              <a:avLst/>
              <a:gdLst>
                <a:gd name="T0" fmla="*/ 116 w 188"/>
                <a:gd name="T1" fmla="*/ 7 h 44"/>
                <a:gd name="T2" fmla="*/ 0 w 188"/>
                <a:gd name="T3" fmla="*/ 44 h 44"/>
                <a:gd name="T4" fmla="*/ 66 w 188"/>
                <a:gd name="T5" fmla="*/ 44 h 44"/>
                <a:gd name="T6" fmla="*/ 188 w 188"/>
                <a:gd name="T7" fmla="*/ 44 h 44"/>
                <a:gd name="T8" fmla="*/ 116 w 188"/>
                <a:gd name="T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">
                  <a:moveTo>
                    <a:pt x="116" y="7"/>
                  </a:moveTo>
                  <a:cubicBezTo>
                    <a:pt x="75" y="0"/>
                    <a:pt x="31" y="12"/>
                    <a:pt x="0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68" y="24"/>
                    <a:pt x="142" y="11"/>
                    <a:pt x="116" y="7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2"/>
            <p:cNvSpPr>
              <a:spLocks/>
            </p:cNvSpPr>
            <p:nvPr/>
          </p:nvSpPr>
          <p:spPr bwMode="auto">
            <a:xfrm>
              <a:off x="6892926" y="4821238"/>
              <a:ext cx="177800" cy="88900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3"/>
            <p:cNvSpPr>
              <a:spLocks/>
            </p:cNvSpPr>
            <p:nvPr/>
          </p:nvSpPr>
          <p:spPr bwMode="auto">
            <a:xfrm>
              <a:off x="5492751" y="4813301"/>
              <a:ext cx="1339850" cy="93663"/>
            </a:xfrm>
            <a:custGeom>
              <a:avLst/>
              <a:gdLst>
                <a:gd name="T0" fmla="*/ 844 w 844"/>
                <a:gd name="T1" fmla="*/ 59 h 59"/>
                <a:gd name="T2" fmla="*/ 0 w 844"/>
                <a:gd name="T3" fmla="*/ 59 h 59"/>
                <a:gd name="T4" fmla="*/ 0 w 844"/>
                <a:gd name="T5" fmla="*/ 34 h 59"/>
                <a:gd name="T6" fmla="*/ 88 w 844"/>
                <a:gd name="T7" fmla="*/ 0 h 59"/>
                <a:gd name="T8" fmla="*/ 758 w 844"/>
                <a:gd name="T9" fmla="*/ 0 h 59"/>
                <a:gd name="T10" fmla="*/ 844 w 844"/>
                <a:gd name="T11" fmla="*/ 34 h 59"/>
                <a:gd name="T12" fmla="*/ 844 w 84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59">
                  <a:moveTo>
                    <a:pt x="844" y="59"/>
                  </a:moveTo>
                  <a:lnTo>
                    <a:pt x="0" y="59"/>
                  </a:lnTo>
                  <a:lnTo>
                    <a:pt x="0" y="34"/>
                  </a:lnTo>
                  <a:lnTo>
                    <a:pt x="88" y="0"/>
                  </a:lnTo>
                  <a:lnTo>
                    <a:pt x="758" y="0"/>
                  </a:lnTo>
                  <a:lnTo>
                    <a:pt x="844" y="34"/>
                  </a:lnTo>
                  <a:lnTo>
                    <a:pt x="844" y="5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6538913" y="4756151"/>
              <a:ext cx="446088" cy="131763"/>
            </a:xfrm>
            <a:custGeom>
              <a:avLst/>
              <a:gdLst>
                <a:gd name="T0" fmla="*/ 123 w 125"/>
                <a:gd name="T1" fmla="*/ 37 h 37"/>
                <a:gd name="T2" fmla="*/ 0 w 125"/>
                <a:gd name="T3" fmla="*/ 4 h 37"/>
                <a:gd name="T4" fmla="*/ 0 w 125"/>
                <a:gd name="T5" fmla="*/ 0 h 37"/>
                <a:gd name="T6" fmla="*/ 125 w 125"/>
                <a:gd name="T7" fmla="*/ 34 h 37"/>
                <a:gd name="T8" fmla="*/ 123 w 125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7">
                  <a:moveTo>
                    <a:pt x="123" y="37"/>
                  </a:moveTo>
                  <a:cubicBezTo>
                    <a:pt x="86" y="16"/>
                    <a:pt x="4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1"/>
                    <a:pt x="87" y="12"/>
                    <a:pt x="125" y="34"/>
                  </a:cubicBezTo>
                  <a:lnTo>
                    <a:pt x="123" y="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5"/>
            <p:cNvSpPr>
              <a:spLocks/>
            </p:cNvSpPr>
            <p:nvPr/>
          </p:nvSpPr>
          <p:spPr bwMode="auto">
            <a:xfrm>
              <a:off x="5772151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6"/>
            <p:cNvSpPr>
              <a:spLocks/>
            </p:cNvSpPr>
            <p:nvPr/>
          </p:nvSpPr>
          <p:spPr bwMode="auto">
            <a:xfrm>
              <a:off x="6264276" y="3435351"/>
              <a:ext cx="136525" cy="68263"/>
            </a:xfrm>
            <a:custGeom>
              <a:avLst/>
              <a:gdLst>
                <a:gd name="T0" fmla="*/ 19 w 38"/>
                <a:gd name="T1" fmla="*/ 0 h 19"/>
                <a:gd name="T2" fmla="*/ 0 w 38"/>
                <a:gd name="T3" fmla="*/ 19 h 19"/>
                <a:gd name="T4" fmla="*/ 38 w 38"/>
                <a:gd name="T5" fmla="*/ 19 h 19"/>
                <a:gd name="T6" fmla="*/ 19 w 3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7"/>
            <p:cNvSpPr>
              <a:spLocks/>
            </p:cNvSpPr>
            <p:nvPr/>
          </p:nvSpPr>
          <p:spPr bwMode="auto">
            <a:xfrm>
              <a:off x="6753226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8"/>
            <p:cNvSpPr>
              <a:spLocks/>
            </p:cNvSpPr>
            <p:nvPr/>
          </p:nvSpPr>
          <p:spPr bwMode="auto">
            <a:xfrm>
              <a:off x="5900738" y="2403476"/>
              <a:ext cx="177800" cy="90488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9"/>
            <p:cNvSpPr>
              <a:spLocks/>
            </p:cNvSpPr>
            <p:nvPr/>
          </p:nvSpPr>
          <p:spPr bwMode="auto">
            <a:xfrm>
              <a:off x="6599238" y="2197101"/>
              <a:ext cx="119063" cy="60325"/>
            </a:xfrm>
            <a:custGeom>
              <a:avLst/>
              <a:gdLst>
                <a:gd name="T0" fmla="*/ 16 w 33"/>
                <a:gd name="T1" fmla="*/ 0 h 17"/>
                <a:gd name="T2" fmla="*/ 0 w 33"/>
                <a:gd name="T3" fmla="*/ 17 h 17"/>
                <a:gd name="T4" fmla="*/ 33 w 33"/>
                <a:gd name="T5" fmla="*/ 17 h 17"/>
                <a:gd name="T6" fmla="*/ 16 w 3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7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0"/>
            <p:cNvSpPr>
              <a:spLocks/>
            </p:cNvSpPr>
            <p:nvPr/>
          </p:nvSpPr>
          <p:spPr bwMode="auto">
            <a:xfrm>
              <a:off x="6956426" y="2736851"/>
              <a:ext cx="117475" cy="57150"/>
            </a:xfrm>
            <a:custGeom>
              <a:avLst/>
              <a:gdLst>
                <a:gd name="T0" fmla="*/ 16 w 33"/>
                <a:gd name="T1" fmla="*/ 0 h 16"/>
                <a:gd name="T2" fmla="*/ 0 w 33"/>
                <a:gd name="T3" fmla="*/ 16 h 16"/>
                <a:gd name="T4" fmla="*/ 33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8" y="0"/>
                    <a:pt x="0" y="8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5446713" y="2379663"/>
              <a:ext cx="560388" cy="1101725"/>
            </a:xfrm>
            <a:custGeom>
              <a:avLst/>
              <a:gdLst>
                <a:gd name="T0" fmla="*/ 110 w 157"/>
                <a:gd name="T1" fmla="*/ 309 h 309"/>
                <a:gd name="T2" fmla="*/ 107 w 157"/>
                <a:gd name="T3" fmla="*/ 307 h 309"/>
                <a:gd name="T4" fmla="*/ 55 w 157"/>
                <a:gd name="T5" fmla="*/ 24 h 309"/>
                <a:gd name="T6" fmla="*/ 154 w 157"/>
                <a:gd name="T7" fmla="*/ 16 h 309"/>
                <a:gd name="T8" fmla="*/ 156 w 157"/>
                <a:gd name="T9" fmla="*/ 21 h 309"/>
                <a:gd name="T10" fmla="*/ 151 w 157"/>
                <a:gd name="T11" fmla="*/ 23 h 309"/>
                <a:gd name="T12" fmla="*/ 61 w 157"/>
                <a:gd name="T13" fmla="*/ 29 h 309"/>
                <a:gd name="T14" fmla="*/ 114 w 157"/>
                <a:gd name="T15" fmla="*/ 304 h 309"/>
                <a:gd name="T16" fmla="*/ 112 w 157"/>
                <a:gd name="T17" fmla="*/ 309 h 309"/>
                <a:gd name="T18" fmla="*/ 110 w 157"/>
                <a:gd name="T1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309">
                  <a:moveTo>
                    <a:pt x="110" y="309"/>
                  </a:moveTo>
                  <a:cubicBezTo>
                    <a:pt x="109" y="309"/>
                    <a:pt x="108" y="309"/>
                    <a:pt x="107" y="307"/>
                  </a:cubicBezTo>
                  <a:cubicBezTo>
                    <a:pt x="103" y="298"/>
                    <a:pt x="0" y="87"/>
                    <a:pt x="55" y="24"/>
                  </a:cubicBezTo>
                  <a:cubicBezTo>
                    <a:pt x="74" y="3"/>
                    <a:pt x="107" y="0"/>
                    <a:pt x="154" y="16"/>
                  </a:cubicBezTo>
                  <a:cubicBezTo>
                    <a:pt x="156" y="17"/>
                    <a:pt x="157" y="19"/>
                    <a:pt x="156" y="21"/>
                  </a:cubicBezTo>
                  <a:cubicBezTo>
                    <a:pt x="155" y="23"/>
                    <a:pt x="153" y="24"/>
                    <a:pt x="151" y="23"/>
                  </a:cubicBezTo>
                  <a:cubicBezTo>
                    <a:pt x="108" y="8"/>
                    <a:pt x="77" y="10"/>
                    <a:pt x="61" y="29"/>
                  </a:cubicBezTo>
                  <a:cubicBezTo>
                    <a:pt x="9" y="89"/>
                    <a:pt x="113" y="302"/>
                    <a:pt x="114" y="304"/>
                  </a:cubicBezTo>
                  <a:cubicBezTo>
                    <a:pt x="115" y="306"/>
                    <a:pt x="114" y="308"/>
                    <a:pt x="112" y="309"/>
                  </a:cubicBezTo>
                  <a:cubicBezTo>
                    <a:pt x="112" y="309"/>
                    <a:pt x="111" y="309"/>
                    <a:pt x="110" y="30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6813551" y="2725738"/>
              <a:ext cx="503238" cy="755650"/>
            </a:xfrm>
            <a:custGeom>
              <a:avLst/>
              <a:gdLst>
                <a:gd name="T0" fmla="*/ 5 w 141"/>
                <a:gd name="T1" fmla="*/ 212 h 212"/>
                <a:gd name="T2" fmla="*/ 2 w 141"/>
                <a:gd name="T3" fmla="*/ 212 h 212"/>
                <a:gd name="T4" fmla="*/ 2 w 141"/>
                <a:gd name="T5" fmla="*/ 206 h 212"/>
                <a:gd name="T6" fmla="*/ 108 w 141"/>
                <a:gd name="T7" fmla="*/ 19 h 212"/>
                <a:gd name="T8" fmla="*/ 55 w 141"/>
                <a:gd name="T9" fmla="*/ 18 h 212"/>
                <a:gd name="T10" fmla="*/ 51 w 141"/>
                <a:gd name="T11" fmla="*/ 15 h 212"/>
                <a:gd name="T12" fmla="*/ 53 w 141"/>
                <a:gd name="T13" fmla="*/ 10 h 212"/>
                <a:gd name="T14" fmla="*/ 114 w 141"/>
                <a:gd name="T15" fmla="*/ 14 h 212"/>
                <a:gd name="T16" fmla="*/ 8 w 141"/>
                <a:gd name="T17" fmla="*/ 211 h 212"/>
                <a:gd name="T18" fmla="*/ 5 w 141"/>
                <a:gd name="T1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12">
                  <a:moveTo>
                    <a:pt x="5" y="212"/>
                  </a:moveTo>
                  <a:cubicBezTo>
                    <a:pt x="4" y="212"/>
                    <a:pt x="3" y="212"/>
                    <a:pt x="2" y="212"/>
                  </a:cubicBezTo>
                  <a:cubicBezTo>
                    <a:pt x="1" y="210"/>
                    <a:pt x="0" y="208"/>
                    <a:pt x="2" y="206"/>
                  </a:cubicBezTo>
                  <a:cubicBezTo>
                    <a:pt x="38" y="164"/>
                    <a:pt x="128" y="49"/>
                    <a:pt x="108" y="19"/>
                  </a:cubicBezTo>
                  <a:cubicBezTo>
                    <a:pt x="102" y="9"/>
                    <a:pt x="84" y="9"/>
                    <a:pt x="55" y="18"/>
                  </a:cubicBezTo>
                  <a:cubicBezTo>
                    <a:pt x="53" y="18"/>
                    <a:pt x="51" y="17"/>
                    <a:pt x="51" y="15"/>
                  </a:cubicBezTo>
                  <a:cubicBezTo>
                    <a:pt x="50" y="13"/>
                    <a:pt x="51" y="11"/>
                    <a:pt x="53" y="10"/>
                  </a:cubicBezTo>
                  <a:cubicBezTo>
                    <a:pt x="86" y="0"/>
                    <a:pt x="106" y="2"/>
                    <a:pt x="114" y="14"/>
                  </a:cubicBezTo>
                  <a:cubicBezTo>
                    <a:pt x="141" y="55"/>
                    <a:pt x="21" y="195"/>
                    <a:pt x="8" y="211"/>
                  </a:cubicBezTo>
                  <a:cubicBezTo>
                    <a:pt x="7" y="212"/>
                    <a:pt x="6" y="212"/>
                    <a:pt x="5" y="212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6046788" y="2165351"/>
              <a:ext cx="628650" cy="1316038"/>
            </a:xfrm>
            <a:custGeom>
              <a:avLst/>
              <a:gdLst>
                <a:gd name="T0" fmla="*/ 82 w 176"/>
                <a:gd name="T1" fmla="*/ 369 h 369"/>
                <a:gd name="T2" fmla="*/ 78 w 176"/>
                <a:gd name="T3" fmla="*/ 367 h 369"/>
                <a:gd name="T4" fmla="*/ 76 w 176"/>
                <a:gd name="T5" fmla="*/ 25 h 369"/>
                <a:gd name="T6" fmla="*/ 173 w 176"/>
                <a:gd name="T7" fmla="*/ 14 h 369"/>
                <a:gd name="T8" fmla="*/ 176 w 176"/>
                <a:gd name="T9" fmla="*/ 19 h 369"/>
                <a:gd name="T10" fmla="*/ 171 w 176"/>
                <a:gd name="T11" fmla="*/ 21 h 369"/>
                <a:gd name="T12" fmla="*/ 81 w 176"/>
                <a:gd name="T13" fmla="*/ 31 h 369"/>
                <a:gd name="T14" fmla="*/ 86 w 176"/>
                <a:gd name="T15" fmla="*/ 365 h 369"/>
                <a:gd name="T16" fmla="*/ 83 w 176"/>
                <a:gd name="T17" fmla="*/ 369 h 369"/>
                <a:gd name="T18" fmla="*/ 82 w 176"/>
                <a:gd name="T1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369">
                  <a:moveTo>
                    <a:pt x="82" y="369"/>
                  </a:moveTo>
                  <a:cubicBezTo>
                    <a:pt x="80" y="369"/>
                    <a:pt x="79" y="368"/>
                    <a:pt x="78" y="367"/>
                  </a:cubicBezTo>
                  <a:cubicBezTo>
                    <a:pt x="75" y="356"/>
                    <a:pt x="0" y="99"/>
                    <a:pt x="76" y="25"/>
                  </a:cubicBezTo>
                  <a:cubicBezTo>
                    <a:pt x="98" y="4"/>
                    <a:pt x="131" y="0"/>
                    <a:pt x="173" y="14"/>
                  </a:cubicBezTo>
                  <a:cubicBezTo>
                    <a:pt x="175" y="14"/>
                    <a:pt x="176" y="17"/>
                    <a:pt x="176" y="19"/>
                  </a:cubicBezTo>
                  <a:cubicBezTo>
                    <a:pt x="175" y="21"/>
                    <a:pt x="173" y="22"/>
                    <a:pt x="171" y="21"/>
                  </a:cubicBezTo>
                  <a:cubicBezTo>
                    <a:pt x="131" y="8"/>
                    <a:pt x="101" y="11"/>
                    <a:pt x="81" y="31"/>
                  </a:cubicBezTo>
                  <a:cubicBezTo>
                    <a:pt x="8" y="101"/>
                    <a:pt x="85" y="362"/>
                    <a:pt x="86" y="365"/>
                  </a:cubicBezTo>
                  <a:cubicBezTo>
                    <a:pt x="86" y="367"/>
                    <a:pt x="85" y="369"/>
                    <a:pt x="83" y="369"/>
                  </a:cubicBezTo>
                  <a:cubicBezTo>
                    <a:pt x="83" y="369"/>
                    <a:pt x="82" y="369"/>
                    <a:pt x="82" y="36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Title 2"/>
          <p:cNvSpPr txBox="1">
            <a:spLocks/>
          </p:cNvSpPr>
          <p:nvPr/>
        </p:nvSpPr>
        <p:spPr>
          <a:xfrm>
            <a:off x="620522" y="241470"/>
            <a:ext cx="10514108" cy="789369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</a:t>
            </a:r>
            <a:r>
              <a:rPr lang="en-US" dirty="0" err="1"/>
              <a:t>Serverless</a:t>
            </a:r>
            <a:r>
              <a:rPr lang="en-US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31977"/>
            <a:ext cx="1185801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https://techcommunity.microsoft.com/t5/Tech-Summit-All-Sessions/BRK2250-Build-serverless-applications-with-Azure-Functions/td-p/18249</a:t>
            </a:r>
            <a:b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04216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6575" y="217488"/>
            <a:ext cx="11655425" cy="900112"/>
          </a:xfrm>
        </p:spPr>
        <p:txBody>
          <a:bodyPr/>
          <a:lstStyle/>
          <a:p>
            <a:r>
              <a:rPr lang="en-US" sz="4704" dirty="0">
                <a:solidFill>
                  <a:schemeClr val="tx1"/>
                </a:solidFill>
              </a:rPr>
              <a:t>Azure App Service</a:t>
            </a:r>
            <a:br>
              <a:rPr lang="en-US" sz="4704" dirty="0">
                <a:solidFill>
                  <a:schemeClr val="tx1"/>
                </a:solidFill>
              </a:rPr>
            </a:br>
            <a:br>
              <a:rPr lang="en-US" sz="4704" dirty="0">
                <a:solidFill>
                  <a:schemeClr val="tx1"/>
                </a:solidFill>
              </a:rPr>
            </a:br>
            <a:endParaRPr lang="en-US" sz="4704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68126" y="2111135"/>
            <a:ext cx="3379043" cy="1586447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75558" tIns="143407" rIns="179259" bIns="143407" numCol="1" rtlCol="0" anchor="t" anchorCtr="0" compatLnSpc="1">
            <a:prstTxWarp prst="textNoShape">
              <a:avLst/>
            </a:prstTxWarp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apps</a:t>
            </a:r>
          </a:p>
          <a:p>
            <a:pPr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  <a:p>
            <a:pPr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apps that scale  with your business</a:t>
            </a:r>
          </a:p>
          <a:p>
            <a:pPr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67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48488" y="3946313"/>
            <a:ext cx="453354" cy="266988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3" tIns="143346" rIns="179183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3" tIns="143346" rIns="179183" bIns="14334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2308" y="2439496"/>
            <a:ext cx="3275943" cy="3261021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65" kern="0" dirty="0">
                <a:solidFill>
                  <a:srgbClr val="FFFFFF"/>
                </a:solidFill>
                <a:latin typeface="Segoe UI Light" charset="0"/>
              </a:endParaRPr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lum bright="100000" contrast="-40000"/>
          </a:blip>
          <a:stretch>
            <a:fillRect/>
          </a:stretch>
        </p:blipFill>
        <p:spPr>
          <a:xfrm>
            <a:off x="5224508" y="2246720"/>
            <a:ext cx="709741" cy="6931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98782" y="2111136"/>
            <a:ext cx="2943467" cy="1586447"/>
            <a:chOff x="8727796" y="1332856"/>
            <a:chExt cx="3002490" cy="1618259"/>
          </a:xfrm>
        </p:grpSpPr>
        <p:sp>
          <p:nvSpPr>
            <p:cNvPr id="36" name="Rectangle 35"/>
            <p:cNvSpPr/>
            <p:nvPr/>
          </p:nvSpPr>
          <p:spPr bwMode="auto">
            <a:xfrm>
              <a:off x="8727796" y="1332856"/>
              <a:ext cx="3002490" cy="1618259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75558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Mobile apps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Build mobile apps </a:t>
              </a:r>
              <a:b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for any device  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lum bright="100000" contrast="-40000"/>
            </a:blip>
            <a:stretch>
              <a:fillRect/>
            </a:stretch>
          </p:blipFill>
          <p:spPr>
            <a:xfrm>
              <a:off x="8938591" y="1471159"/>
              <a:ext cx="556000" cy="79835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507245" y="4325415"/>
            <a:ext cx="2983392" cy="1631262"/>
            <a:chOff x="8860712" y="4411652"/>
            <a:chExt cx="3043215" cy="1663972"/>
          </a:xfrm>
        </p:grpSpPr>
        <p:sp>
          <p:nvSpPr>
            <p:cNvPr id="51" name="Rectangle 50"/>
            <p:cNvSpPr/>
            <p:nvPr/>
          </p:nvSpPr>
          <p:spPr bwMode="auto">
            <a:xfrm>
              <a:off x="8901437" y="4411652"/>
              <a:ext cx="3002490" cy="1663972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75558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API apps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Easily build and consume APIs in </a:t>
              </a:r>
              <a:b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the cloud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712" y="4528937"/>
              <a:ext cx="682745" cy="645009"/>
            </a:xfrm>
            <a:prstGeom prst="flowChartOffpageConnector">
              <a:avLst/>
            </a:prstGeom>
            <a:noFill/>
          </p:spPr>
        </p:pic>
      </p:grpSp>
      <p:grpSp>
        <p:nvGrpSpPr>
          <p:cNvPr id="5" name="Group 4"/>
          <p:cNvGrpSpPr/>
          <p:nvPr/>
        </p:nvGrpSpPr>
        <p:grpSpPr>
          <a:xfrm>
            <a:off x="5128201" y="4325415"/>
            <a:ext cx="3428025" cy="1631262"/>
            <a:chOff x="5231032" y="4837086"/>
            <a:chExt cx="3496764" cy="1663972"/>
          </a:xfrm>
        </p:grpSpPr>
        <p:pic>
          <p:nvPicPr>
            <p:cNvPr id="2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032" y="4964942"/>
              <a:ext cx="920448" cy="812266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5280996" y="4837086"/>
              <a:ext cx="3446800" cy="1663972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75558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Functions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 serverless event based experience to accelerate your development.</a:t>
              </a:r>
            </a:p>
            <a:p>
              <a:pPr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6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566" y="1177443"/>
            <a:ext cx="4665620" cy="900113"/>
          </a:xfrm>
        </p:spPr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8" y="2362931"/>
            <a:ext cx="3388600" cy="29903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48186" y="469557"/>
            <a:ext cx="0" cy="56346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9167" y="2497140"/>
            <a:ext cx="5186973" cy="18886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i="1" dirty="0"/>
              <a:t>“Solution for easily running small pieces of code, or functions, in the cloud.”</a:t>
            </a:r>
            <a:endParaRPr lang="en-US" sz="2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2970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566" y="1177443"/>
            <a:ext cx="4665620" cy="900113"/>
          </a:xfrm>
        </p:spPr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8" y="2362931"/>
            <a:ext cx="3388600" cy="29903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48186" y="469557"/>
            <a:ext cx="0" cy="56346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47039" y="1396666"/>
            <a:ext cx="3756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0540" y="2327481"/>
            <a:ext cx="6326659" cy="345017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</a:t>
            </a:r>
            <a:r>
              <a:rPr lang="en-US" sz="2000" dirty="0">
                <a:solidFill>
                  <a:srgbClr val="505050"/>
                </a:solidFill>
                <a:cs typeface="Segoe UI Semibold" panose="020B0702040204020203" pitchFamily="34" charset="0"/>
              </a:rPr>
              <a:t>C#, Node.js, F#, Python, PHP, Batch and more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Easy integration with other services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Automatic scale based on demand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Pay-per-use pricing model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 on top of Azure App Service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360194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architecture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05613" y="1993903"/>
            <a:ext cx="10835376" cy="4282168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lang="en-US" sz="24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Hosting, CI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, Deployment Slots, Remote Debugging, etc.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10079" cy="760735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Config</a:t>
              </a: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31977"/>
            <a:ext cx="1185801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https://techcommunity.microsoft.com/t5/Tech-Summit-All-Sessions/BRK2250-Build-serverless-applications-with-Azure-Functions/td-p/18249</a:t>
            </a:r>
            <a:b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13893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First Azure Function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9749527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566" y="1177443"/>
            <a:ext cx="4665620" cy="900113"/>
          </a:xfrm>
        </p:spPr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8" y="2362931"/>
            <a:ext cx="3388600" cy="29903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48186" y="469557"/>
            <a:ext cx="0" cy="56346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47039" y="1396666"/>
            <a:ext cx="3756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Common scenarios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0540" y="2327481"/>
            <a:ext cx="6326659" cy="398878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Sending emails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Image/video processing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Aggregating logs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 maintenance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 maintenance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transformation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911824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063" y="1189176"/>
            <a:ext cx="105781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TraceWriter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log.Info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"C# HTTP trigger function processed a request."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parse query parameter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req.GetQueryNameValuePairs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(q =&gt;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q.Key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.Value;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 request body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req.Content.ReadAsAsync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name to query string or body data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name = name ?? data?.name;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req.CreateResponse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.BadRequest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"Please pass a value for 'name'"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req.CreateResponse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62584" y="457199"/>
            <a:ext cx="2088292" cy="731977"/>
            <a:chOff x="6462584" y="457199"/>
            <a:chExt cx="2088292" cy="7319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Trigger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>
              <a:off x="7957752" y="759940"/>
              <a:ext cx="593124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675341" y="457199"/>
            <a:ext cx="1948249" cy="731977"/>
            <a:chOff x="6009503" y="457199"/>
            <a:chExt cx="1948249" cy="73197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Input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6009503" y="759940"/>
              <a:ext cx="453081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6574" y="457199"/>
            <a:ext cx="2166551" cy="731977"/>
            <a:chOff x="6462584" y="457199"/>
            <a:chExt cx="2166551" cy="7319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7957752" y="759940"/>
              <a:ext cx="671383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97211" y="5696465"/>
            <a:ext cx="2314834" cy="837836"/>
            <a:chOff x="5642918" y="224844"/>
            <a:chExt cx="2314834" cy="83783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 flipH="1" flipV="1">
              <a:off x="5642918" y="224844"/>
              <a:ext cx="2314834" cy="53509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10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8063" y="1189176"/>
            <a:ext cx="10578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Run(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TraceWriter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62584" y="457199"/>
            <a:ext cx="2088292" cy="731977"/>
            <a:chOff x="6462584" y="457199"/>
            <a:chExt cx="2088292" cy="731977"/>
          </a:xfrm>
        </p:grpSpPr>
        <p:sp>
          <p:nvSpPr>
            <p:cNvPr id="9" name="Rectangle 8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Trigger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>
              <a:off x="7957752" y="759940"/>
              <a:ext cx="593124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675341" y="457199"/>
            <a:ext cx="1948249" cy="731977"/>
            <a:chOff x="6009503" y="457199"/>
            <a:chExt cx="1948249" cy="73197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Input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6009503" y="759940"/>
              <a:ext cx="453081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236574" y="457199"/>
            <a:ext cx="2166551" cy="731977"/>
            <a:chOff x="6462584" y="457199"/>
            <a:chExt cx="2166551" cy="7319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462584" y="457199"/>
              <a:ext cx="1495168" cy="605481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Output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7957752" y="759940"/>
              <a:ext cx="671383" cy="429236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912973" y="2020173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"bindings"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authLevel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"anonymous"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httpTrigger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"direction"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"$return"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"direction"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"out"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"disabled"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33900" y="1604675"/>
            <a:ext cx="3225800" cy="2243425"/>
            <a:chOff x="4533900" y="1604675"/>
            <a:chExt cx="3225800" cy="2243425"/>
          </a:xfrm>
        </p:grpSpPr>
        <p:sp>
          <p:nvSpPr>
            <p:cNvPr id="5" name="Rectangle: Rounded Corners 4"/>
            <p:cNvSpPr/>
            <p:nvPr/>
          </p:nvSpPr>
          <p:spPr bwMode="auto">
            <a:xfrm>
              <a:off x="4533900" y="2730500"/>
              <a:ext cx="2933700" cy="1117600"/>
            </a:xfrm>
            <a:prstGeom prst="round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5" idx="0"/>
            </p:cNvCxnSpPr>
            <p:nvPr/>
          </p:nvCxnSpPr>
          <p:spPr>
            <a:xfrm flipV="1">
              <a:off x="6000750" y="1604675"/>
              <a:ext cx="1758950" cy="1125825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484260" y="1601740"/>
            <a:ext cx="2933700" cy="3440160"/>
            <a:chOff x="4533900" y="179340"/>
            <a:chExt cx="2933700" cy="3440160"/>
          </a:xfrm>
        </p:grpSpPr>
        <p:sp>
          <p:nvSpPr>
            <p:cNvPr id="29" name="Rectangle: Rounded Corners 28"/>
            <p:cNvSpPr/>
            <p:nvPr/>
          </p:nvSpPr>
          <p:spPr bwMode="auto">
            <a:xfrm>
              <a:off x="4533900" y="2832100"/>
              <a:ext cx="2933700" cy="787400"/>
            </a:xfrm>
            <a:prstGeom prst="roundRect">
              <a:avLst/>
            </a:prstGeom>
            <a:noFill/>
            <a:ln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H="1" flipV="1">
              <a:off x="4837540" y="179340"/>
              <a:ext cx="1163210" cy="2652760"/>
            </a:xfrm>
            <a:prstGeom prst="straightConnector1">
              <a:avLst/>
            </a:prstGeom>
            <a:ln w="19050">
              <a:solidFill>
                <a:srgbClr val="0078D7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47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39192" y="1381957"/>
            <a:ext cx="6915705" cy="378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Milan Nankov</a:t>
            </a:r>
            <a:br>
              <a:rPr lang="en-US" dirty="0"/>
            </a:br>
            <a:r>
              <a:rPr lang="en-US" sz="2400" dirty="0"/>
              <a:t>Co-founder @ New Venture Software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24" y="1381957"/>
            <a:ext cx="38100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7251" y="4652171"/>
            <a:ext cx="325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www.newventuresoftware.com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393"/>
              </p:ext>
            </p:extLst>
          </p:nvPr>
        </p:nvGraphicFramePr>
        <p:xfrm>
          <a:off x="709226" y="3080550"/>
          <a:ext cx="7123097" cy="164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694">
                  <a:extLst>
                    <a:ext uri="{9D8B030D-6E8A-4147-A177-3AD203B41FA5}">
                      <a16:colId xmlns:a16="http://schemas.microsoft.com/office/drawing/2014/main" val="685233616"/>
                    </a:ext>
                  </a:extLst>
                </a:gridCol>
                <a:gridCol w="6196403">
                  <a:extLst>
                    <a:ext uri="{9D8B030D-6E8A-4147-A177-3AD203B41FA5}">
                      <a16:colId xmlns:a16="http://schemas.microsoft.com/office/drawing/2014/main" val="119693313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r>
                        <a:rPr lang="en-US" sz="1800" dirty="0"/>
                        <a:t>Twitter: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https://twitter.com/milannankov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5933"/>
                  </a:ext>
                </a:extLst>
              </a:tr>
              <a:tr h="3689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https://github.com/milannankov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57572"/>
                  </a:ext>
                </a:extLst>
              </a:tr>
              <a:tr h="904494">
                <a:tc>
                  <a:txBody>
                    <a:bodyPr/>
                    <a:lstStyle/>
                    <a:p>
                      <a:r>
                        <a:rPr lang="en-US" sz="1800" dirty="0"/>
                        <a:t>Blog: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https://www.newventuresoftware.com/blog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92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566" y="1177443"/>
            <a:ext cx="4665620" cy="900113"/>
          </a:xfrm>
        </p:spPr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8" y="2362931"/>
            <a:ext cx="3388600" cy="29903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48186" y="469557"/>
            <a:ext cx="0" cy="56346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47039" y="1396666"/>
            <a:ext cx="3756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Triggers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0540" y="2327481"/>
            <a:ext cx="6326659" cy="398878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BlobTrigger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webhook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GitHub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webhook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HTTPTrigger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QueueTrigger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TimerTrigger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22872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2566" y="1177443"/>
            <a:ext cx="4665620" cy="900113"/>
          </a:xfrm>
        </p:spPr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8" y="2362931"/>
            <a:ext cx="3388600" cy="299033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48186" y="469557"/>
            <a:ext cx="0" cy="563468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47039" y="1396666"/>
            <a:ext cx="3756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Service plan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0540" y="2327481"/>
            <a:ext cx="6326659" cy="12957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Consumption plan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13001614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Automatic scale of CPU and memory</a:t>
            </a:r>
          </a:p>
          <a:p>
            <a:r>
              <a:rPr lang="en-US" dirty="0"/>
              <a:t>Unit of scale is a function</a:t>
            </a:r>
          </a:p>
          <a:p>
            <a:r>
              <a:rPr lang="en-US" dirty="0"/>
              <a:t>Billing</a:t>
            </a:r>
          </a:p>
          <a:p>
            <a:pPr lvl="1"/>
            <a:r>
              <a:rPr lang="en-US" dirty="0"/>
              <a:t>Resource consumption in GB-s (gigabyte-seconds)</a:t>
            </a:r>
          </a:p>
          <a:p>
            <a:pPr lvl="1"/>
            <a:r>
              <a:rPr lang="en-US" dirty="0"/>
              <a:t>Executions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80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376898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REST API with</a:t>
            </a:r>
            <a:br>
              <a:rPr lang="en-US" dirty="0"/>
            </a:br>
            <a:r>
              <a:rPr lang="en-US" dirty="0"/>
              <a:t>Azure Functions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46310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Other Templates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7342484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Serverless</a:t>
            </a:r>
            <a:r>
              <a:rPr lang="en-US" dirty="0"/>
              <a:t> paradigm</a:t>
            </a:r>
          </a:p>
          <a:p>
            <a:r>
              <a:rPr lang="en-US" dirty="0"/>
              <a:t>Azure Functions Basic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294401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/>
              <a:t>Cloud Architecture</a:t>
            </a:r>
            <a:br>
              <a:rPr lang="en-US" dirty="0"/>
            </a:br>
            <a:r>
              <a:rPr lang="en-US" dirty="0"/>
              <a:t>With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412584375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Photo Of The Day Website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6018664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8" y="1604865"/>
            <a:ext cx="11141152" cy="33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798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Azure Storage is the cloud storage solution for modern applications that rely on </a:t>
            </a:r>
            <a:r>
              <a:rPr lang="en-US" sz="2800" i="1" u="sng" dirty="0"/>
              <a:t>durability</a:t>
            </a:r>
            <a:r>
              <a:rPr lang="en-US" sz="2800" i="1" dirty="0"/>
              <a:t>, </a:t>
            </a:r>
            <a:r>
              <a:rPr lang="en-US" sz="2800" i="1" u="sng" dirty="0"/>
              <a:t>availability</a:t>
            </a:r>
            <a:r>
              <a:rPr lang="en-US" sz="2800" i="1" dirty="0"/>
              <a:t>, and </a:t>
            </a:r>
            <a:r>
              <a:rPr lang="en-US" sz="2800" i="1" u="sng" dirty="0"/>
              <a:t>scalability</a:t>
            </a:r>
            <a:r>
              <a:rPr lang="en-US" sz="2800" i="1" dirty="0"/>
              <a:t> to meet the needs of their customers.</a:t>
            </a:r>
            <a:r>
              <a:rPr lang="en-US" sz="2800" dirty="0"/>
              <a:t> ”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98" y="3805650"/>
            <a:ext cx="8163004" cy="18776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6146800" y="3345180"/>
            <a:ext cx="2503170" cy="2434590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31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8666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sz="2400" dirty="0">
                <a:hlinkClick r:id="rId2"/>
              </a:rPr>
              <a:t>https://www.facebook.com/groups/azureugbg/</a:t>
            </a:r>
            <a:endParaRPr lang="en-US" sz="2400" dirty="0"/>
          </a:p>
          <a:p>
            <a:r>
              <a:rPr lang="en-US" dirty="0"/>
              <a:t>Meetup </a:t>
            </a:r>
            <a:r>
              <a:rPr lang="en-US" sz="2400" dirty="0">
                <a:hlinkClick r:id="rId3"/>
              </a:rPr>
              <a:t>https://www.meetup.com/Azure-User-Group-Bulgaria/</a:t>
            </a:r>
            <a:endParaRPr lang="en-US" sz="2400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https://github.com/AzureUserGroupBulgaria</a:t>
            </a:r>
            <a:r>
              <a:rPr lang="en-US" sz="2400" dirty="0"/>
              <a:t> 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Slack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hlinkClick r:id="rId5"/>
              </a:rPr>
              <a:t>https://azureugbg.slack.com/</a:t>
            </a:r>
            <a:endParaRPr lang="en-US" sz="24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3920" dirty="0"/>
              <a:t>#</a:t>
            </a:r>
            <a:r>
              <a:rPr lang="en-US" sz="3920" dirty="0" err="1"/>
              <a:t>AzureUGBG</a:t>
            </a:r>
            <a:endParaRPr lang="bg-BG" sz="3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User Group Bulgaria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62128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Reliable messaging solution</a:t>
            </a:r>
          </a:p>
          <a:p>
            <a:r>
              <a:rPr lang="en-US" dirty="0"/>
              <a:t>Enables </a:t>
            </a:r>
            <a:r>
              <a:rPr lang="en-US" dirty="0" err="1"/>
              <a:t>async</a:t>
            </a:r>
            <a:r>
              <a:rPr lang="en-US" dirty="0"/>
              <a:t> communication between components</a:t>
            </a:r>
          </a:p>
          <a:p>
            <a:r>
              <a:rPr lang="en-US" dirty="0"/>
              <a:t>Usually used to decouple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82" y="276105"/>
            <a:ext cx="993454" cy="8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532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the cloud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62" y="1690688"/>
            <a:ext cx="6419850" cy="4351338"/>
          </a:xfrm>
        </p:spPr>
      </p:pic>
      <p:sp>
        <p:nvSpPr>
          <p:cNvPr id="6" name="TextBox 5"/>
          <p:cNvSpPr txBox="1"/>
          <p:nvPr/>
        </p:nvSpPr>
        <p:spPr>
          <a:xfrm>
            <a:off x="5190308" y="5334046"/>
            <a:ext cx="10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5740138" y="4776697"/>
            <a:ext cx="0" cy="55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90308" y="4733155"/>
            <a:ext cx="348343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26331" y="4776697"/>
            <a:ext cx="17417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763588" y="4776697"/>
            <a:ext cx="426720" cy="55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83382" y="4837657"/>
            <a:ext cx="304800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156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13572"/>
          </a:xfrm>
        </p:spPr>
        <p:txBody>
          <a:bodyPr/>
          <a:lstStyle/>
          <a:p>
            <a:r>
              <a:rPr lang="en-US" dirty="0"/>
              <a:t>Message can be in any format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Plain text</a:t>
            </a:r>
          </a:p>
          <a:p>
            <a:pPr lvl="1"/>
            <a:r>
              <a:rPr lang="en-US" dirty="0"/>
              <a:t>JSON</a:t>
            </a:r>
          </a:p>
          <a:p>
            <a:r>
              <a:rPr lang="en-US" dirty="0"/>
              <a:t>Up to 64KB</a:t>
            </a:r>
          </a:p>
          <a:p>
            <a:r>
              <a:rPr lang="en-US" dirty="0"/>
              <a:t>Usually contains instructions</a:t>
            </a:r>
          </a:p>
          <a:p>
            <a:r>
              <a:rPr lang="en-US" dirty="0" err="1">
                <a:solidFill>
                  <a:srgbClr val="0078D7"/>
                </a:solidFill>
                <a:latin typeface="Consolas" panose="020B0609020204030204" pitchFamily="49" charset="0"/>
              </a:rPr>
              <a:t>CloudQueueMessage</a:t>
            </a:r>
            <a:endParaRPr lang="en-US" dirty="0">
              <a:solidFill>
                <a:srgbClr val="0078D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Messages</a:t>
            </a:r>
          </a:p>
        </p:txBody>
      </p:sp>
    </p:spTree>
    <p:extLst>
      <p:ext uri="{BB962C8B-B14F-4D97-AF65-F5344CB8AC3E}">
        <p14:creationId xmlns:p14="http://schemas.microsoft.com/office/powerpoint/2010/main" val="22101924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storage using .NET</a:t>
            </a:r>
          </a:p>
        </p:txBody>
      </p:sp>
    </p:spTree>
    <p:extLst>
      <p:ext uri="{BB962C8B-B14F-4D97-AF65-F5344CB8AC3E}">
        <p14:creationId xmlns:p14="http://schemas.microsoft.com/office/powerpoint/2010/main" val="40490965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944750"/>
            <a:ext cx="10221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Connect to your azure storage account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storageAccount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CloudStorageAccount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storageAccount.CreateCloudQueueClient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2988634"/>
            <a:ext cx="7782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a queue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client.GetQueueReference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"messages"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queue.CreateIfNotExists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98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7782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a queue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client.GetQueueReference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"messages"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2542960"/>
            <a:ext cx="10747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 message to queue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CloudQueueMessage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CloudQueueMessage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need to be processed!"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queue.AddMessage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3639895"/>
            <a:ext cx="9788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Peek message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CloudQueueMessage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queue.PeekMessage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"Message: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message.AsString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4736830"/>
            <a:ext cx="692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message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CloudQueueMessage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queue.GetMessage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9" y="55567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Delete message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queue.DeleteMessage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22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83024"/>
          </a:xfrm>
        </p:spPr>
        <p:txBody>
          <a:bodyPr>
            <a:normAutofit/>
          </a:bodyPr>
          <a:lstStyle/>
          <a:p>
            <a:r>
              <a:rPr lang="en-US" dirty="0"/>
              <a:t>Helps with decoupling app components</a:t>
            </a:r>
          </a:p>
          <a:p>
            <a:r>
              <a:rPr lang="en-US" dirty="0"/>
              <a:t>Queue message can be in any format</a:t>
            </a:r>
          </a:p>
          <a:p>
            <a:r>
              <a:rPr lang="en-US" dirty="0"/>
              <a:t>Queue message is up to 65KB</a:t>
            </a:r>
          </a:p>
          <a:p>
            <a:r>
              <a:rPr lang="en-US" dirty="0" err="1"/>
              <a:t>GetMessage</a:t>
            </a:r>
            <a:r>
              <a:rPr lang="en-US" dirty="0"/>
              <a:t>() hides the message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Scheme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>
                <a:solidFill>
                  <a:srgbClr val="FF0000"/>
                </a:solidFill>
              </a:rPr>
              <a:t>myaccount</a:t>
            </a:r>
            <a:r>
              <a:rPr lang="en-US" dirty="0"/>
              <a:t>.</a:t>
            </a:r>
            <a:r>
              <a:rPr lang="en-US" u="sng" dirty="0"/>
              <a:t>queue</a:t>
            </a:r>
            <a:r>
              <a:rPr lang="en-US" dirty="0"/>
              <a:t>.core.windows.net/</a:t>
            </a:r>
            <a:r>
              <a:rPr lang="en-US" dirty="0">
                <a:solidFill>
                  <a:srgbClr val="92D050"/>
                </a:solidFill>
              </a:rPr>
              <a:t>queue</a:t>
            </a:r>
            <a:r>
              <a:rPr lang="en-US" dirty="0"/>
              <a:t>/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storage wrap-up</a:t>
            </a:r>
          </a:p>
        </p:txBody>
      </p:sp>
    </p:spTree>
    <p:extLst>
      <p:ext uri="{BB962C8B-B14F-4D97-AF65-F5344CB8AC3E}">
        <p14:creationId xmlns:p14="http://schemas.microsoft.com/office/powerpoint/2010/main" val="158501851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3262" y="1949572"/>
            <a:ext cx="3805589" cy="2599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</a:rPr>
              <a:t>PHOTO </a:t>
            </a:r>
            <a:br>
              <a:rPr lang="en-US" dirty="0">
                <a:solidFill>
                  <a:srgbClr val="0078D7"/>
                </a:solidFill>
              </a:rPr>
            </a:br>
            <a:r>
              <a:rPr lang="en-US" dirty="0">
                <a:solidFill>
                  <a:srgbClr val="0078D7"/>
                </a:solidFill>
              </a:rPr>
              <a:t>OF</a:t>
            </a:r>
            <a:br>
              <a:rPr lang="en-US" dirty="0">
                <a:solidFill>
                  <a:srgbClr val="0078D7"/>
                </a:solidFill>
              </a:rPr>
            </a:br>
            <a:r>
              <a:rPr lang="en-US" dirty="0">
                <a:solidFill>
                  <a:srgbClr val="0078D7"/>
                </a:solidFill>
              </a:rPr>
              <a:t>THE DAY 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90298" y="2917919"/>
            <a:ext cx="3035348" cy="66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Processing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44" y="2717312"/>
            <a:ext cx="1220119" cy="1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78612" y="3781312"/>
            <a:ext cx="15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Queue Storage</a:t>
            </a:r>
          </a:p>
        </p:txBody>
      </p:sp>
      <p:cxnSp>
        <p:nvCxnSpPr>
          <p:cNvPr id="12" name="Straight Arrow Connector 11"/>
          <p:cNvCxnSpPr>
            <a:stCxn id="5" idx="6"/>
            <a:endCxn id="2" idx="1"/>
          </p:cNvCxnSpPr>
          <p:nvPr/>
        </p:nvCxnSpPr>
        <p:spPr>
          <a:xfrm>
            <a:off x="4368851" y="3249312"/>
            <a:ext cx="138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10" idx="1"/>
          </p:cNvCxnSpPr>
          <p:nvPr/>
        </p:nvCxnSpPr>
        <p:spPr>
          <a:xfrm>
            <a:off x="6977863" y="3249312"/>
            <a:ext cx="141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68851" y="2603527"/>
            <a:ext cx="120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messages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8522" y="2577091"/>
            <a:ext cx="12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messages</a:t>
            </a:r>
          </a:p>
        </p:txBody>
      </p:sp>
    </p:spTree>
    <p:extLst>
      <p:ext uri="{BB962C8B-B14F-4D97-AF65-F5344CB8AC3E}">
        <p14:creationId xmlns:p14="http://schemas.microsoft.com/office/powerpoint/2010/main" val="207477705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DEMO: Image Processing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3979608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8" y="1604865"/>
            <a:ext cx="11141152" cy="33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32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Introduction to Azure Functions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571500" indent="-571500"/>
            <a:r>
              <a:rPr lang="en-US" dirty="0"/>
              <a:t>Architecting Cloud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and reach out!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6" y="1189495"/>
            <a:ext cx="11651870" cy="2054823"/>
          </a:xfrm>
        </p:spPr>
        <p:txBody>
          <a:bodyPr/>
          <a:lstStyle/>
          <a:p>
            <a:r>
              <a:rPr lang="en-US" dirty="0"/>
              <a:t>Try Functions – </a:t>
            </a:r>
            <a:r>
              <a:rPr lang="en-US" dirty="0">
                <a:hlinkClick r:id="rId2"/>
              </a:rPr>
              <a:t>https://functions.azure.com/try</a:t>
            </a:r>
            <a:r>
              <a:rPr lang="en-US" dirty="0"/>
              <a:t> </a:t>
            </a:r>
          </a:p>
          <a:p>
            <a:r>
              <a:rPr lang="en-US" dirty="0"/>
              <a:t>Try App Service – </a:t>
            </a:r>
            <a:r>
              <a:rPr lang="en-US" dirty="0">
                <a:hlinkClick r:id="rId3"/>
              </a:rPr>
              <a:t>https://tryappservice.azure.com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71" y="2711974"/>
            <a:ext cx="4265977" cy="376459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868051" y="3004033"/>
            <a:ext cx="3340923" cy="3078891"/>
            <a:chOff x="827088" y="-3463925"/>
            <a:chExt cx="3833812" cy="3816350"/>
          </a:xfrm>
          <a:solidFill>
            <a:srgbClr val="00B0F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65" dirty="0">
                <a:solidFill>
                  <a:srgbClr val="FFFFFF"/>
                </a:solidFill>
                <a:latin typeface="Segoe UI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94525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343433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5669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Paradigm Shift</a:t>
            </a:r>
          </a:p>
        </p:txBody>
      </p:sp>
    </p:spTree>
    <p:extLst>
      <p:ext uri="{BB962C8B-B14F-4D97-AF65-F5344CB8AC3E}">
        <p14:creationId xmlns:p14="http://schemas.microsoft.com/office/powerpoint/2010/main" val="29011359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6272" y="753470"/>
            <a:ext cx="3195234" cy="4414878"/>
            <a:chOff x="1756272" y="753470"/>
            <a:chExt cx="3195234" cy="4414878"/>
          </a:xfrm>
        </p:grpSpPr>
        <p:grpSp>
          <p:nvGrpSpPr>
            <p:cNvPr id="10" name="Group 9"/>
            <p:cNvGrpSpPr/>
            <p:nvPr/>
          </p:nvGrpSpPr>
          <p:grpSpPr>
            <a:xfrm>
              <a:off x="2033566" y="2096384"/>
              <a:ext cx="2441864" cy="3071964"/>
              <a:chOff x="4004846" y="1044020"/>
              <a:chExt cx="1023560" cy="1263195"/>
            </a:xfrm>
          </p:grpSpPr>
          <p:sp>
            <p:nvSpPr>
              <p:cNvPr id="11" name="Rounded Rectangle 48"/>
              <p:cNvSpPr/>
              <p:nvPr/>
            </p:nvSpPr>
            <p:spPr bwMode="auto">
              <a:xfrm>
                <a:off x="4004846" y="1287776"/>
                <a:ext cx="1023560" cy="1019439"/>
              </a:xfrm>
              <a:prstGeom prst="roundRect">
                <a:avLst/>
              </a:prstGeom>
              <a:solidFill>
                <a:sysClr val="window" lastClr="FFFFFF">
                  <a:lumMod val="75000"/>
                </a:sysClr>
              </a:solidFill>
              <a:ln w="10795" cap="flat" cmpd="sng" algn="ctr">
                <a:solidFill>
                  <a:srgbClr val="40404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2695" y="1493906"/>
                <a:ext cx="249972" cy="269547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3279" y="1044020"/>
                <a:ext cx="326694" cy="16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22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+mj-lt"/>
                  </a:rPr>
                  <a:t>App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+mj-lt"/>
                  </a:rPr>
                  <a:t> 1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6272" y="753470"/>
              <a:ext cx="319523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78D7"/>
                  </a:solidFill>
                </a:rPr>
                <a:t>Traditional Monolith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70231" y="3076469"/>
              <a:ext cx="596348" cy="655511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55256" y="4119275"/>
              <a:ext cx="685800" cy="655511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>
              <a:off x="2434953" y="3990447"/>
              <a:ext cx="757642" cy="750899"/>
            </a:xfrm>
            <a:prstGeom prst="triangl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86215" y="753470"/>
            <a:ext cx="2627459" cy="4279783"/>
            <a:chOff x="7586215" y="753470"/>
            <a:chExt cx="2627459" cy="4279783"/>
          </a:xfrm>
        </p:grpSpPr>
        <p:sp>
          <p:nvSpPr>
            <p:cNvPr id="25" name="Rounded Rectangle 36"/>
            <p:cNvSpPr/>
            <p:nvPr/>
          </p:nvSpPr>
          <p:spPr bwMode="auto">
            <a:xfrm>
              <a:off x="7771810" y="2689174"/>
              <a:ext cx="2441864" cy="1042806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83224" y="2096386"/>
              <a:ext cx="779380" cy="400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22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</a:rPr>
                <a:t>App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lt"/>
                </a:rPr>
                <a:t>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26292" y="2862706"/>
              <a:ext cx="596348" cy="655511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57399" y="2854101"/>
              <a:ext cx="596348" cy="65551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ounded Rectangle 36"/>
            <p:cNvSpPr/>
            <p:nvPr/>
          </p:nvSpPr>
          <p:spPr bwMode="auto">
            <a:xfrm>
              <a:off x="7771810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ounded Rectangle 36"/>
            <p:cNvSpPr/>
            <p:nvPr/>
          </p:nvSpPr>
          <p:spPr bwMode="auto">
            <a:xfrm>
              <a:off x="9157399" y="3990447"/>
              <a:ext cx="1056275" cy="1042806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Isosceles Triangle 35"/>
            <p:cNvSpPr/>
            <p:nvPr/>
          </p:nvSpPr>
          <p:spPr bwMode="auto">
            <a:xfrm>
              <a:off x="7921126" y="4090731"/>
              <a:ext cx="757642" cy="750899"/>
            </a:xfrm>
            <a:prstGeom prst="triangle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9342636" y="4166968"/>
              <a:ext cx="685800" cy="655511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86215" y="753470"/>
              <a:ext cx="257339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78D7"/>
                  </a:solidFill>
                </a:rPr>
                <a:t>Cloud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569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vert="horz" wrap="square" lIns="179285" tIns="143428" rIns="179285" bIns="143428" rtlCol="0" anchor="t">
            <a:noAutofit/>
          </a:bodyPr>
          <a:lstStyle/>
          <a:p>
            <a:r>
              <a:rPr lang="en-US" dirty="0"/>
              <a:t>Application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1" y="2047012"/>
            <a:ext cx="6448681" cy="42298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2490" y="2084363"/>
            <a:ext cx="4969683" cy="141811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224097" indent="-224097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Compile-time contract validation</a:t>
            </a:r>
          </a:p>
          <a:p>
            <a:pPr marL="224097" indent="-224097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Local operations</a:t>
            </a:r>
          </a:p>
          <a:p>
            <a:pPr marL="224097" indent="-224097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Easier to reason about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2488" y="3512822"/>
            <a:ext cx="4545382" cy="141811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224097" indent="-224097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Expensive to scale application</a:t>
            </a:r>
          </a:p>
          <a:p>
            <a:pPr marL="224097" indent="-224097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Hard to scale data access</a:t>
            </a:r>
          </a:p>
          <a:p>
            <a:pPr marL="224097" indent="-224097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Upgrades are long and costly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027493"/>
            <a:ext cx="10923628" cy="832764"/>
          </a:xfrm>
        </p:spPr>
        <p:txBody>
          <a:bodyPr vert="horz" wrap="square" lIns="179285" tIns="143428" rIns="179285" bIns="143428" rtlCol="0">
            <a:spAutoFit/>
          </a:bodyPr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Traditional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590" y="6484751"/>
            <a:ext cx="7480253" cy="4062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https://techcommunity.microsoft.com/t5/Tech-Summit-All-Sessions/BRK2296-Build-Microservices-and-container-solutions-using-Azure/m-p/18246/</a:t>
            </a:r>
          </a:p>
        </p:txBody>
      </p:sp>
    </p:spTree>
    <p:extLst>
      <p:ext uri="{BB962C8B-B14F-4D97-AF65-F5344CB8AC3E}">
        <p14:creationId xmlns:p14="http://schemas.microsoft.com/office/powerpoint/2010/main" val="6643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vert="horz" wrap="square" lIns="179285" tIns="143428" rIns="179285" bIns="143428" rtlCol="0" anchor="t">
            <a:noAutofit/>
          </a:bodyPr>
          <a:lstStyle/>
          <a:p>
            <a:r>
              <a:rPr lang="en-US" dirty="0"/>
              <a:t>Application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6193" y="2051682"/>
            <a:ext cx="4765022" cy="5535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5611" y="3516226"/>
            <a:ext cx="4447006" cy="141811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315090" indent="-315090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Cheaper to scale application</a:t>
            </a:r>
          </a:p>
          <a:p>
            <a:pPr marL="315090" indent="-315090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Easier to scale data access</a:t>
            </a:r>
          </a:p>
          <a:p>
            <a:pPr marL="315090" indent="-315090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Upgrade continuously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5612" y="2087767"/>
            <a:ext cx="4357431" cy="141811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marL="315090" indent="-315090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Runtime contract validation</a:t>
            </a:r>
          </a:p>
          <a:p>
            <a:pPr marL="315090" indent="-315090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Network operations</a:t>
            </a:r>
          </a:p>
          <a:p>
            <a:pPr marL="315090" indent="-315090" defTabSz="896386">
              <a:lnSpc>
                <a:spcPct val="90000"/>
              </a:lnSpc>
              <a:spcAft>
                <a:spcPts val="551"/>
              </a:spcAft>
              <a:buFont typeface="Arial" panose="020B0604020202020204" pitchFamily="34" charset="0"/>
              <a:buChar char="•"/>
              <a:defRPr/>
            </a:pPr>
            <a:r>
              <a:rPr lang="en-US" sz="2353" kern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Harder to reason about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027493"/>
            <a:ext cx="10923628" cy="832764"/>
          </a:xfrm>
        </p:spPr>
        <p:txBody>
          <a:bodyPr vert="horz" wrap="square" lIns="179285" tIns="143428" rIns="179285" bIns="143428" rtlCol="0">
            <a:spAutoFit/>
          </a:bodyPr>
          <a:lstStyle/>
          <a:p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Application composed of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590" y="6484751"/>
            <a:ext cx="7480253" cy="4062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https://techcommunity.microsoft.com/t5/Tech-Summit-All-Sessions/BRK2296-Build-Microservices-and-container-solutions-using-Azure/m-p/18246/</a:t>
            </a:r>
          </a:p>
        </p:txBody>
      </p:sp>
    </p:spTree>
    <p:extLst>
      <p:ext uri="{BB962C8B-B14F-4D97-AF65-F5344CB8AC3E}">
        <p14:creationId xmlns:p14="http://schemas.microsoft.com/office/powerpoint/2010/main" val="27011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670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1044</Words>
  <Application>Microsoft Office PowerPoint</Application>
  <PresentationFormat>Widescreen</PresentationFormat>
  <Paragraphs>250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PGothic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Azure_Template_Light</vt:lpstr>
      <vt:lpstr>Going Serverless with Azure Functions</vt:lpstr>
      <vt:lpstr>PowerPoint Presentation</vt:lpstr>
      <vt:lpstr>Azure User Group Bulgaria </vt:lpstr>
      <vt:lpstr>Agenda</vt:lpstr>
      <vt:lpstr>Cloud Paradigm Shift</vt:lpstr>
      <vt:lpstr>PowerPoint Presentation</vt:lpstr>
      <vt:lpstr>Application design</vt:lpstr>
      <vt:lpstr>Application design</vt:lpstr>
      <vt:lpstr>Serverless</vt:lpstr>
      <vt:lpstr>What is “serverless”</vt:lpstr>
      <vt:lpstr>PowerPoint Presentation</vt:lpstr>
      <vt:lpstr>Azure App Service  </vt:lpstr>
      <vt:lpstr>Azure Functions</vt:lpstr>
      <vt:lpstr>Azure Functions</vt:lpstr>
      <vt:lpstr>Azure Functions architecture</vt:lpstr>
      <vt:lpstr>Demo: First Azure Function</vt:lpstr>
      <vt:lpstr>Azure Functions</vt:lpstr>
      <vt:lpstr>PowerPoint Presentation</vt:lpstr>
      <vt:lpstr>PowerPoint Presentation</vt:lpstr>
      <vt:lpstr>Azure Functions</vt:lpstr>
      <vt:lpstr>Azure Functions</vt:lpstr>
      <vt:lpstr>Consumption Plan</vt:lpstr>
      <vt:lpstr>Demo: REST API with Azure Functions</vt:lpstr>
      <vt:lpstr>Demo: Other Templates</vt:lpstr>
      <vt:lpstr>Recap</vt:lpstr>
      <vt:lpstr>Cloud Architecture With Azure Functions</vt:lpstr>
      <vt:lpstr>Demo: Photo Of The Day Website</vt:lpstr>
      <vt:lpstr>PowerPoint Presentation</vt:lpstr>
      <vt:lpstr>Azure Storage</vt:lpstr>
      <vt:lpstr>Queue Storage</vt:lpstr>
      <vt:lpstr>Queues in the cloud</vt:lpstr>
      <vt:lpstr>Queue Messages</vt:lpstr>
      <vt:lpstr>Queue storage using .NET</vt:lpstr>
      <vt:lpstr>Using Queues</vt:lpstr>
      <vt:lpstr>Using Queues</vt:lpstr>
      <vt:lpstr>Queue storage wrap-up</vt:lpstr>
      <vt:lpstr>PowerPoint Presentation</vt:lpstr>
      <vt:lpstr>DEMO: Image Processing </vt:lpstr>
      <vt:lpstr>PowerPoint Presentation</vt:lpstr>
      <vt:lpstr>Get started and reach out!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 with Azure Functions</dc:title>
  <dc:creator/>
  <cp:lastModifiedBy>Milan Nankov</cp:lastModifiedBy>
  <cp:revision>3</cp:revision>
  <dcterms:created xsi:type="dcterms:W3CDTF">2017-05-16T08:11:24Z</dcterms:created>
  <dcterms:modified xsi:type="dcterms:W3CDTF">2017-05-16T08:17:31Z</dcterms:modified>
</cp:coreProperties>
</file>