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0"/>
  </p:notesMasterIdLst>
  <p:sldIdLst>
    <p:sldId id="257" r:id="rId2"/>
    <p:sldId id="309" r:id="rId3"/>
    <p:sldId id="263" r:id="rId4"/>
    <p:sldId id="258" r:id="rId5"/>
    <p:sldId id="446" r:id="rId6"/>
    <p:sldId id="447" r:id="rId7"/>
    <p:sldId id="449" r:id="rId8"/>
    <p:sldId id="468" r:id="rId9"/>
    <p:sldId id="469" r:id="rId10"/>
    <p:sldId id="470" r:id="rId11"/>
    <p:sldId id="451" r:id="rId12"/>
    <p:sldId id="452" r:id="rId13"/>
    <p:sldId id="454" r:id="rId14"/>
    <p:sldId id="455" r:id="rId15"/>
    <p:sldId id="457" r:id="rId16"/>
    <p:sldId id="460" r:id="rId17"/>
    <p:sldId id="461" r:id="rId18"/>
    <p:sldId id="471" r:id="rId19"/>
    <p:sldId id="462" r:id="rId20"/>
    <p:sldId id="463" r:id="rId21"/>
    <p:sldId id="464" r:id="rId22"/>
    <p:sldId id="465" r:id="rId23"/>
    <p:sldId id="466" r:id="rId24"/>
    <p:sldId id="467" r:id="rId25"/>
    <p:sldId id="448" r:id="rId26"/>
    <p:sldId id="453" r:id="rId27"/>
    <p:sldId id="456" r:id="rId28"/>
    <p:sldId id="40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466" autoAdjust="0"/>
  </p:normalViewPr>
  <p:slideViewPr>
    <p:cSldViewPr snapToGrid="0">
      <p:cViewPr varScale="1">
        <p:scale>
          <a:sx n="55" d="100"/>
          <a:sy n="55" d="100"/>
        </p:scale>
        <p:origin x="99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A47B6-9AD6-4A27-A864-EE37FDC585C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CFBDD-1241-44C4-80AF-9CDAFA06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97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5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96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8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9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3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2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1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9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7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80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1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2092545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353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AzureUGBG</a:t>
            </a:r>
            <a:endParaRPr lang="en-US" sz="2353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0694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07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060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672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67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23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213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3797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5223" y="1928037"/>
            <a:ext cx="6743528" cy="4601101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330" rtl="0" eaLnBrk="1" fontAlgn="base" latinLnBrk="0" hangingPunct="1">
              <a:lnSpc>
                <a:spcPct val="100000"/>
              </a:lnSpc>
              <a:spcBef>
                <a:spcPts val="196"/>
              </a:spcBef>
              <a:spcAft>
                <a:spcPts val="784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anose="020B0502040204020203" pitchFamily="34" charset="0"/>
              <a:ea typeface="MS PGothic" charset="0"/>
              <a:cs typeface="Segoe UI Light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57933" y="1956555"/>
            <a:ext cx="4045743" cy="4572582"/>
          </a:xfrm>
        </p:spPr>
        <p:txBody>
          <a:bodyPr>
            <a:normAutofit/>
          </a:bodyPr>
          <a:lstStyle>
            <a:lvl1pPr>
              <a:buClr>
                <a:srgbClr val="0078D7"/>
              </a:buClr>
              <a:defRPr sz="2400"/>
            </a:lvl1pPr>
            <a:lvl2pPr>
              <a:buClr>
                <a:srgbClr val="0078D7"/>
              </a:buClr>
              <a:defRPr sz="1800"/>
            </a:lvl2pPr>
            <a:lvl3pPr>
              <a:buClr>
                <a:srgbClr val="0078D7"/>
              </a:buClr>
              <a:defRPr sz="1600"/>
            </a:lvl3pPr>
            <a:lvl4pPr>
              <a:buClr>
                <a:srgbClr val="0078D7"/>
              </a:buClr>
              <a:defRPr sz="1400"/>
            </a:lvl4pPr>
            <a:lvl5pPr>
              <a:buClr>
                <a:srgbClr val="0078D7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560102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eft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 userDrawn="1"/>
        </p:nvSpPr>
        <p:spPr bwMode="auto">
          <a:xfrm>
            <a:off x="1" y="0"/>
            <a:ext cx="5647787" cy="6858000"/>
          </a:xfrm>
          <a:prstGeom prst="rect">
            <a:avLst/>
          </a:prstGeom>
          <a:solidFill>
            <a:srgbClr val="0078D7"/>
          </a:solidFill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2742811" rIns="0" bIns="4663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30" y="310848"/>
            <a:ext cx="5173253" cy="1644227"/>
          </a:xfrm>
        </p:spPr>
        <p:txBody>
          <a:bodyPr anchor="t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80973" y="901129"/>
            <a:ext cx="4272176" cy="1813189"/>
          </a:xfrm>
        </p:spPr>
        <p:txBody>
          <a:bodyPr/>
          <a:lstStyle>
            <a:lvl1pPr>
              <a:buClr>
                <a:srgbClr val="0078D7"/>
              </a:buClr>
              <a:defRPr sz="2800"/>
            </a:lvl1pPr>
            <a:lvl2pPr>
              <a:buClr>
                <a:srgbClr val="0078D7"/>
              </a:buClr>
              <a:defRPr sz="2000"/>
            </a:lvl2pPr>
            <a:lvl3pPr>
              <a:buClr>
                <a:srgbClr val="0078D7"/>
              </a:buClr>
              <a:defRPr sz="1800"/>
            </a:lvl3pPr>
            <a:lvl4pPr>
              <a:buClr>
                <a:srgbClr val="0078D7"/>
              </a:buClr>
              <a:defRPr sz="1600"/>
            </a:lvl4pPr>
            <a:lvl5pPr>
              <a:buClr>
                <a:srgbClr val="0078D7"/>
              </a:buCl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3293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8160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1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76155" tIns="38082" rIns="76155" bIns="3808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61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5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852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509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4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FB88-DD27-4DCC-AF42-62A91E0192A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9134-54B5-4756-B1C2-828A7958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4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17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7302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811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12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01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84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98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6" r:id="rId12"/>
    <p:sldLayoutId id="2147483678" r:id="rId13"/>
    <p:sldLayoutId id="2147483679" r:id="rId14"/>
    <p:sldLayoutId id="2147483680" r:id="rId15"/>
    <p:sldLayoutId id="2147483681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Azure-User-Group-Bulgaria/" TargetMode="External"/><Relationship Id="rId2" Type="http://schemas.openxmlformats.org/officeDocument/2006/relationships/hyperlink" Target="https://www.facebook.com/groups/azureugb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zureugbg.slack.com/" TargetMode="External"/><Relationship Id="rId4" Type="http://schemas.openxmlformats.org/officeDocument/2006/relationships/hyperlink" Target="https://github.com/AzureUserGroupBulgari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manager-polic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zure/azure-resource-manager-schemas" TargetMode="External"/><Relationship Id="rId4" Type="http://schemas.openxmlformats.org/officeDocument/2006/relationships/hyperlink" Target="https://github.com/Azure/azure-policy-sample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manager-policy-create-assig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azure/azure-resource-manager/resource-group-authoring-template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venturesoftwar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newventuresoftware.com/blog" TargetMode="External"/><Relationship Id="rId5" Type="http://schemas.openxmlformats.org/officeDocument/2006/relationships/hyperlink" Target="https://github.com/milannankov" TargetMode="External"/><Relationship Id="rId4" Type="http://schemas.openxmlformats.org/officeDocument/2006/relationships/hyperlink" Target="https://twitter.com/milannanko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Lightning Talks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Milan Nankov / Martin </a:t>
            </a:r>
            <a:r>
              <a:rPr lang="en-US" dirty="0" err="1"/>
              <a:t>Kulov</a:t>
            </a:r>
            <a:r>
              <a:rPr lang="en-US" dirty="0"/>
              <a:t> / Nikolay </a:t>
            </a:r>
            <a:r>
              <a:rPr lang="en-US" dirty="0" err="1"/>
              <a:t>Stanev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CF792F-9932-4AA9-B83D-67891540CBBC}"/>
              </a:ext>
            </a:extLst>
          </p:cNvPr>
          <p:cNvSpPr/>
          <p:nvPr/>
        </p:nvSpPr>
        <p:spPr>
          <a:xfrm>
            <a:off x="-1" y="270185"/>
            <a:ext cx="1256607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E75B6"/>
                </a:solidFill>
                <a:latin typeface="Consolas" panose="020B0609020204030204" pitchFamily="49" charset="0"/>
              </a:rPr>
              <a:t>"$schema"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"https://schema.management.azure.com/schemas/2015-01-01/deploymentTemplate.json#"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contentVersion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"1.0.0.0"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"resources"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Microsoft.Web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serverfarms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E75B6"/>
                </a:solidFill>
                <a:latin typeface="Consolas" panose="020B0609020204030204" pitchFamily="49" charset="0"/>
              </a:rPr>
              <a:t>sku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"tier"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"Shared"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"size"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"family"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"capacity"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"kind"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"[parameters('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serverfarms_AzureUGBGWeb_name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"2016-09-01"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"location"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"West Europe"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"scale"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dependsOn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1486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EA9888-861E-4359-8CE1-81DEBBD426DD}"/>
              </a:ext>
            </a:extLst>
          </p:cNvPr>
          <p:cNvSpPr/>
          <p:nvPr/>
        </p:nvSpPr>
        <p:spPr>
          <a:xfrm>
            <a:off x="748146" y="876127"/>
            <a:ext cx="10820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"properties"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"mode"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displayName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"Allowed VM SKUs"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"description"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"Restrict VM SKUs that can be used."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policyRule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"if"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"not"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Microsoft.Compute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virtualMachines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/sku.name"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"in"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"Basic_A0"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"Basic_A1"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"then"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"effect"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"deny"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150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EA9888-861E-4359-8CE1-81DEBBD426DD}"/>
              </a:ext>
            </a:extLst>
          </p:cNvPr>
          <p:cNvSpPr/>
          <p:nvPr/>
        </p:nvSpPr>
        <p:spPr>
          <a:xfrm>
            <a:off x="748146" y="876127"/>
            <a:ext cx="108204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"properties"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"mode"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displayName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"Allowed VM SKUs"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"description"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"Restrict VM SKUs that can be used."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2E75B6"/>
                </a:solidFill>
                <a:latin typeface="Consolas" panose="020B0609020204030204" pitchFamily="49" charset="0"/>
              </a:rPr>
              <a:t>policyRule</a:t>
            </a:r>
            <a:r>
              <a:rPr lang="en-US" sz="2000" b="1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rgbClr val="2E75B6"/>
                </a:solidFill>
                <a:latin typeface="Consolas" panose="020B0609020204030204" pitchFamily="49" charset="0"/>
              </a:rPr>
              <a:t>"if"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b="1" dirty="0">
                <a:solidFill>
                  <a:srgbClr val="2E75B6"/>
                </a:solidFill>
                <a:latin typeface="Consolas" panose="020B0609020204030204" pitchFamily="49" charset="0"/>
              </a:rPr>
              <a:t>"not"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000" b="1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Microsoft.Compute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virtualMachines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/sku.name"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000" b="1" dirty="0">
                <a:solidFill>
                  <a:srgbClr val="2E75B6"/>
                </a:solidFill>
                <a:latin typeface="Consolas" panose="020B0609020204030204" pitchFamily="49" charset="0"/>
              </a:rPr>
              <a:t>"in"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"Basic_A0"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"Basic_A1"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rgbClr val="2E75B6"/>
                </a:solidFill>
                <a:latin typeface="Consolas" panose="020B0609020204030204" pitchFamily="49" charset="0"/>
              </a:rPr>
              <a:t>"then"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b="1" dirty="0">
                <a:solidFill>
                  <a:srgbClr val="2E75B6"/>
                </a:solidFill>
                <a:latin typeface="Consolas" panose="020B0609020204030204" pitchFamily="49" charset="0"/>
              </a:rPr>
              <a:t>"effect"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"deny"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3813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7602FB-5714-41D3-9BC1-7D81752B3F6D}"/>
              </a:ext>
            </a:extLst>
          </p:cNvPr>
          <p:cNvSpPr/>
          <p:nvPr/>
        </p:nvSpPr>
        <p:spPr>
          <a:xfrm>
            <a:off x="1413164" y="1346906"/>
            <a:ext cx="98505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"if"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"not"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Microsoft.Compute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virtualMachines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/sku.name"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"in"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"Basic_A0"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"Basic_A1"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"then"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"effect"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"deny"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881092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7602FB-5714-41D3-9BC1-7D81752B3F6D}"/>
              </a:ext>
            </a:extLst>
          </p:cNvPr>
          <p:cNvSpPr/>
          <p:nvPr/>
        </p:nvSpPr>
        <p:spPr>
          <a:xfrm>
            <a:off x="1413164" y="1346906"/>
            <a:ext cx="9850581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"if"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&lt;condition&gt; | &lt;logical operator&gt;</a:t>
            </a:r>
          </a:p>
          <a:p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"then"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"effect"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deny | audit | append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412820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1B5A-4DE5-46F4-B1F4-E3F884E3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C9B06-7659-43D9-8D78-328BB7402CFA}"/>
              </a:ext>
            </a:extLst>
          </p:cNvPr>
          <p:cNvSpPr/>
          <p:nvPr/>
        </p:nvSpPr>
        <p:spPr>
          <a:xfrm>
            <a:off x="429490" y="3242965"/>
            <a:ext cx="10183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condition evaluates whether a </a:t>
            </a:r>
            <a:r>
              <a:rPr lang="en-US" sz="2800" b="1" dirty="0"/>
              <a:t>field</a:t>
            </a:r>
            <a:r>
              <a:rPr lang="en-US" sz="2800" dirty="0"/>
              <a:t> meets certain </a:t>
            </a:r>
            <a:r>
              <a:rPr lang="en-US" sz="2800" b="1" dirty="0"/>
              <a:t>criteria</a:t>
            </a:r>
          </a:p>
        </p:txBody>
      </p:sp>
    </p:spTree>
    <p:extLst>
      <p:ext uri="{BB962C8B-B14F-4D97-AF65-F5344CB8AC3E}">
        <p14:creationId xmlns:p14="http://schemas.microsoft.com/office/powerpoint/2010/main" val="419041864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7602FB-5714-41D3-9BC1-7D81752B3F6D}"/>
              </a:ext>
            </a:extLst>
          </p:cNvPr>
          <p:cNvSpPr/>
          <p:nvPr/>
        </p:nvSpPr>
        <p:spPr>
          <a:xfrm>
            <a:off x="304801" y="1319197"/>
            <a:ext cx="118871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"if"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"not"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b="1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Microsoft.Compute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virtualMachines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/sku.name"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b="1" dirty="0">
                <a:solidFill>
                  <a:srgbClr val="2E75B6"/>
                </a:solidFill>
                <a:latin typeface="Consolas" panose="020B0609020204030204" pitchFamily="49" charset="0"/>
              </a:rPr>
              <a:t>"in"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"Basic_A0"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"Basic_A1"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]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"then"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"effect"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"deny"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A9A926-E4FF-4A62-987E-1B2FEDC74A05}"/>
              </a:ext>
            </a:extLst>
          </p:cNvPr>
          <p:cNvSpPr/>
          <p:nvPr/>
        </p:nvSpPr>
        <p:spPr bwMode="auto">
          <a:xfrm>
            <a:off x="8839200" y="1066800"/>
            <a:ext cx="1413164" cy="914400"/>
          </a:xfrm>
          <a:prstGeom prst="round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Field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1D6D5F-825A-4B72-B416-58E3DC4BFC70}"/>
              </a:ext>
            </a:extLst>
          </p:cNvPr>
          <p:cNvCxnSpPr/>
          <p:nvPr/>
        </p:nvCxnSpPr>
        <p:spPr>
          <a:xfrm flipH="1">
            <a:off x="7287491" y="1496291"/>
            <a:ext cx="1510145" cy="7897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2E6C94-EB89-4225-A469-F78591783656}"/>
              </a:ext>
            </a:extLst>
          </p:cNvPr>
          <p:cNvSpPr/>
          <p:nvPr/>
        </p:nvSpPr>
        <p:spPr bwMode="auto">
          <a:xfrm>
            <a:off x="6871855" y="3796145"/>
            <a:ext cx="1690254" cy="914400"/>
          </a:xfrm>
          <a:prstGeom prst="round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Criteria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E80E28-2BA4-4D0E-A90E-7ACBF7423F3B}"/>
              </a:ext>
            </a:extLst>
          </p:cNvPr>
          <p:cNvCxnSpPr>
            <a:cxnSpLocks/>
          </p:cNvCxnSpPr>
          <p:nvPr/>
        </p:nvCxnSpPr>
        <p:spPr>
          <a:xfrm flipH="1" flipV="1">
            <a:off x="5084618" y="3609044"/>
            <a:ext cx="1745674" cy="6165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3959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6B88-3627-4364-8CCE-CED47F2C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B4760-6403-4148-9091-D7338E074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kind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tags</a:t>
            </a:r>
          </a:p>
          <a:p>
            <a:r>
              <a:rPr lang="en-US" dirty="0"/>
              <a:t>tags.*</a:t>
            </a:r>
          </a:p>
          <a:p>
            <a:r>
              <a:rPr lang="en-US" dirty="0"/>
              <a:t>property aliases</a:t>
            </a:r>
          </a:p>
        </p:txBody>
      </p:sp>
    </p:spTree>
    <p:extLst>
      <p:ext uri="{BB962C8B-B14F-4D97-AF65-F5344CB8AC3E}">
        <p14:creationId xmlns:p14="http://schemas.microsoft.com/office/powerpoint/2010/main" val="5436926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CF792F-9932-4AA9-B83D-67891540CBBC}"/>
              </a:ext>
            </a:extLst>
          </p:cNvPr>
          <p:cNvSpPr/>
          <p:nvPr/>
        </p:nvSpPr>
        <p:spPr>
          <a:xfrm>
            <a:off x="-1" y="270185"/>
            <a:ext cx="12566073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E75B6"/>
                </a:solidFill>
                <a:latin typeface="Consolas" panose="020B0609020204030204" pitchFamily="49" charset="0"/>
              </a:rPr>
              <a:t>"$schema"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"https://schema.management.azure.com/schemas/2015-01-01/deploymentTemplate.json#"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contentVersion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"1.0.0.0"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"resources"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Microsoft.Web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serverfarms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sku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"tier"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"Shared"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"size"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"family"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"capacity"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"kind"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"[parameters('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serverfarms_AzureUGBGWeb_name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"2016-09-01"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b="1" dirty="0">
                <a:solidFill>
                  <a:srgbClr val="2E75B6"/>
                </a:solidFill>
                <a:latin typeface="Consolas" panose="020B0609020204030204" pitchFamily="49" charset="0"/>
              </a:rPr>
              <a:t>"location"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"West Europe"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"scale"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dependsOn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5637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9C373F-AB4A-4296-B0A7-0652F150A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r>
              <a:rPr lang="en-US" b="1" dirty="0"/>
              <a:t>equals</a:t>
            </a:r>
          </a:p>
          <a:p>
            <a:r>
              <a:rPr lang="en-US" b="1" dirty="0"/>
              <a:t>like</a:t>
            </a:r>
          </a:p>
          <a:p>
            <a:r>
              <a:rPr lang="en-US" b="1" dirty="0"/>
              <a:t>match</a:t>
            </a:r>
          </a:p>
          <a:p>
            <a:r>
              <a:rPr lang="en-US" b="1" dirty="0"/>
              <a:t>contains</a:t>
            </a:r>
          </a:p>
          <a:p>
            <a:r>
              <a:rPr lang="en-US" b="1" dirty="0"/>
              <a:t>in</a:t>
            </a:r>
            <a:endParaRPr lang="en-US" dirty="0"/>
          </a:p>
          <a:p>
            <a:r>
              <a:rPr lang="en-US" b="1" dirty="0" err="1"/>
              <a:t>containsKey</a:t>
            </a:r>
            <a:endParaRPr lang="en-US" dirty="0"/>
          </a:p>
          <a:p>
            <a:r>
              <a:rPr lang="en-US" b="1" dirty="0"/>
              <a:t>exists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3BF04D-3A3F-4416-BDA6-6CA65511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</p:spTree>
    <p:extLst>
      <p:ext uri="{BB962C8B-B14F-4D97-AF65-F5344CB8AC3E}">
        <p14:creationId xmlns:p14="http://schemas.microsoft.com/office/powerpoint/2010/main" val="8290547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788666"/>
          </a:xfrm>
        </p:spPr>
        <p:txBody>
          <a:bodyPr/>
          <a:lstStyle/>
          <a:p>
            <a:r>
              <a:rPr lang="en-US" dirty="0"/>
              <a:t>Facebook </a:t>
            </a:r>
            <a:r>
              <a:rPr lang="en-US" sz="2400" dirty="0">
                <a:hlinkClick r:id="rId2"/>
              </a:rPr>
              <a:t>https://www.facebook.com/groups/azureugbg/</a:t>
            </a:r>
            <a:endParaRPr lang="en-US" sz="2400" dirty="0"/>
          </a:p>
          <a:p>
            <a:r>
              <a:rPr lang="en-US" dirty="0"/>
              <a:t>Meetup </a:t>
            </a:r>
            <a:r>
              <a:rPr lang="en-US" sz="2400" dirty="0">
                <a:hlinkClick r:id="rId3"/>
              </a:rPr>
              <a:t>https://www.meetup.com/Azure-User-Group-Bulgaria/</a:t>
            </a:r>
            <a:endParaRPr lang="en-US" sz="2400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sz="2400" dirty="0">
                <a:hlinkClick r:id="rId4"/>
              </a:rPr>
              <a:t>https://github.com/AzureUserGroupBulgaria</a:t>
            </a:r>
            <a:r>
              <a:rPr lang="en-US" sz="2400" dirty="0"/>
              <a:t> </a:t>
            </a:r>
          </a:p>
          <a:p>
            <a:pPr lvl="0"/>
            <a:r>
              <a:rPr lang="en-US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Slack 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hlinkClick r:id="rId5"/>
              </a:rPr>
              <a:t>https://azureugbg.slack.com/</a:t>
            </a:r>
            <a:endParaRPr lang="en-US" sz="24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  <a:p>
            <a:endParaRPr lang="en-US" sz="2400" dirty="0"/>
          </a:p>
          <a:p>
            <a:pPr marL="0" indent="0">
              <a:buNone/>
            </a:pPr>
            <a:r>
              <a:rPr lang="en-US" sz="3920" dirty="0"/>
              <a:t>#</a:t>
            </a:r>
            <a:r>
              <a:rPr lang="en-US" sz="3920" dirty="0" err="1"/>
              <a:t>AzureUGBG</a:t>
            </a:r>
            <a:endParaRPr lang="bg-BG" sz="39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User Group Bulgaria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62128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5EA66-2DB5-4FB1-AE07-ACAF5C3D1659}"/>
              </a:ext>
            </a:extLst>
          </p:cNvPr>
          <p:cNvSpPr/>
          <p:nvPr/>
        </p:nvSpPr>
        <p:spPr>
          <a:xfrm>
            <a:off x="1039091" y="348917"/>
            <a:ext cx="9947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Microsoft.Compute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virtualMachines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/sku.name"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"exists"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EB02E-CB48-4C4B-B69A-57C523611D03}"/>
              </a:ext>
            </a:extLst>
          </p:cNvPr>
          <p:cNvSpPr/>
          <p:nvPr/>
        </p:nvSpPr>
        <p:spPr>
          <a:xfrm>
            <a:off x="1039090" y="1859018"/>
            <a:ext cx="9947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"in"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"East US"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"North Europe"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C5E2BC-FAD4-4BE0-B862-BB45FC0148FA}"/>
              </a:ext>
            </a:extLst>
          </p:cNvPr>
          <p:cNvSpPr/>
          <p:nvPr/>
        </p:nvSpPr>
        <p:spPr>
          <a:xfrm>
            <a:off x="1039089" y="3369119"/>
            <a:ext cx="9947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Microsoft.Storage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storageAccounts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enableFileEncryption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"equals"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180F8-62C3-4472-8BB0-EDE869F34068}"/>
              </a:ext>
            </a:extLst>
          </p:cNvPr>
          <p:cNvSpPr/>
          <p:nvPr/>
        </p:nvSpPr>
        <p:spPr>
          <a:xfrm>
            <a:off x="1039088" y="4879220"/>
            <a:ext cx="9947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"type"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"like"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Microsoft.Compute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virtualMachineScaleSets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/*"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89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1B5A-4DE5-46F4-B1F4-E3F884E3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C9B06-7659-43D9-8D78-328BB7402CFA}"/>
              </a:ext>
            </a:extLst>
          </p:cNvPr>
          <p:cNvSpPr/>
          <p:nvPr/>
        </p:nvSpPr>
        <p:spPr>
          <a:xfrm>
            <a:off x="429490" y="3242965"/>
            <a:ext cx="10183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Allow for a precise policy definition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6724810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6529D3-0E2D-4A65-ACA1-BE420824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3DBC8-0686-4EB0-8F40-5F631D831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Not</a:t>
            </a:r>
          </a:p>
          <a:p>
            <a:r>
              <a:rPr lang="en-US" dirty="0" err="1"/>
              <a:t>AllOf</a:t>
            </a:r>
            <a:endParaRPr lang="en-US" dirty="0"/>
          </a:p>
          <a:p>
            <a:r>
              <a:rPr lang="en-US" dirty="0" err="1"/>
              <a:t>AnyOf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7939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DB63A0-3ED4-4D18-872C-34CD17D72D50}"/>
              </a:ext>
            </a:extLst>
          </p:cNvPr>
          <p:cNvSpPr/>
          <p:nvPr/>
        </p:nvSpPr>
        <p:spPr>
          <a:xfrm>
            <a:off x="290945" y="0"/>
            <a:ext cx="1130530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"if"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2E75B6"/>
                </a:solidFill>
                <a:latin typeface="Consolas" panose="020B0609020204030204" pitchFamily="49" charset="0"/>
              </a:rPr>
              <a:t>allOf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 [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"exists"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Microsoft.Compute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virtualMachines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/sku.name"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2E75B6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Microsoft.Compute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virtualMachines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/sku.name"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"in"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"Basic_A0"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"Basic_A1"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"then"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"effect"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"deny"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08289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F820-4FF5-4962-956E-C51146F4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1217195"/>
            <a:ext cx="6270104" cy="3768980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resource policies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38D9F-7713-4BF6-850C-F9FC009501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0"/>
            <a:ext cx="5334000" cy="6856100"/>
          </a:xfrm>
        </p:spPr>
      </p:sp>
    </p:spTree>
    <p:extLst>
      <p:ext uri="{BB962C8B-B14F-4D97-AF65-F5344CB8AC3E}">
        <p14:creationId xmlns:p14="http://schemas.microsoft.com/office/powerpoint/2010/main" val="132270204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8A8B4C-B03F-49D1-893F-E384E7418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JSON based</a:t>
            </a:r>
          </a:p>
          <a:p>
            <a:r>
              <a:rPr lang="en-US" dirty="0"/>
              <a:t>Criteria on resource properties</a:t>
            </a:r>
          </a:p>
          <a:p>
            <a:r>
              <a:rPr lang="en-US" dirty="0"/>
              <a:t>Acts on deployment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3BEE6B-9B66-4C0F-BCD4-07D7F923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policies</a:t>
            </a:r>
          </a:p>
        </p:txBody>
      </p:sp>
    </p:spTree>
    <p:extLst>
      <p:ext uri="{BB962C8B-B14F-4D97-AF65-F5344CB8AC3E}">
        <p14:creationId xmlns:p14="http://schemas.microsoft.com/office/powerpoint/2010/main" val="219301360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324231-8A46-4800-8AA0-80A439DED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70280"/>
          </a:xfrm>
        </p:spPr>
        <p:txBody>
          <a:bodyPr/>
          <a:lstStyle/>
          <a:p>
            <a:r>
              <a:rPr lang="en-US" dirty="0"/>
              <a:t>Resource policy overview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https://docs.microsoft.com/en-us/azure/azure-resource-manager/resource-manager-policy</a:t>
            </a:r>
            <a:endParaRPr lang="en-US" dirty="0"/>
          </a:p>
          <a:p>
            <a:r>
              <a:rPr lang="en-US" dirty="0"/>
              <a:t>Azure Resource Policy samples</a:t>
            </a:r>
            <a:br>
              <a:rPr lang="en-US" dirty="0"/>
            </a:br>
            <a:r>
              <a:rPr lang="en-US" dirty="0">
                <a:hlinkClick r:id="rId4"/>
              </a:rPr>
              <a:t>https://github.com/Azure/azure-policy-samples</a:t>
            </a:r>
            <a:endParaRPr lang="en-US" dirty="0"/>
          </a:p>
          <a:p>
            <a:r>
              <a:rPr lang="en-US" dirty="0"/>
              <a:t>Resource Manager Schemas</a:t>
            </a:r>
            <a:br>
              <a:rPr lang="en-US" dirty="0"/>
            </a:br>
            <a:r>
              <a:rPr lang="en-US" dirty="0">
                <a:hlinkClick r:id="rId5"/>
              </a:rPr>
              <a:t>https://github.com/Azure/azure-resource-manager-schemas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6E621-765D-4EF6-B761-3C0AA8AE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138791930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324231-8A46-4800-8AA0-80A439DED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520055"/>
          </a:xfrm>
        </p:spPr>
        <p:txBody>
          <a:bodyPr/>
          <a:lstStyle/>
          <a:p>
            <a:r>
              <a:rPr lang="en-US" dirty="0"/>
              <a:t>Assign and manage resource policies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https://docs.microsoft.com/en-us/azure/azure-resource-manager/resource-manager-policy-create-assign</a:t>
            </a:r>
            <a:endParaRPr lang="en-US" dirty="0"/>
          </a:p>
          <a:p>
            <a:r>
              <a:rPr lang="en-US" dirty="0"/>
              <a:t>Understand the structure and syntax of Azure Resource Manager templates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https://docs.microsoft.com/en-us/azure/azure-resource-manager/resource-group-authoring-templates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6E621-765D-4EF6-B761-3C0AA8AE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193229100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734343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39192" y="1381957"/>
            <a:ext cx="6915705" cy="37898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Milan Nankov</a:t>
            </a:r>
            <a:br>
              <a:rPr lang="en-US" dirty="0"/>
            </a:br>
            <a:r>
              <a:rPr lang="en-US" sz="2400" dirty="0"/>
              <a:t>Co-founder @ New Venture Software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24" y="1381957"/>
            <a:ext cx="3810000" cy="381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37251" y="4652171"/>
            <a:ext cx="325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www.newventuresoftware.com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67393"/>
              </p:ext>
            </p:extLst>
          </p:nvPr>
        </p:nvGraphicFramePr>
        <p:xfrm>
          <a:off x="709226" y="3080550"/>
          <a:ext cx="7123097" cy="1642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6694">
                  <a:extLst>
                    <a:ext uri="{9D8B030D-6E8A-4147-A177-3AD203B41FA5}">
                      <a16:colId xmlns:a16="http://schemas.microsoft.com/office/drawing/2014/main" val="685233616"/>
                    </a:ext>
                  </a:extLst>
                </a:gridCol>
                <a:gridCol w="6196403">
                  <a:extLst>
                    <a:ext uri="{9D8B030D-6E8A-4147-A177-3AD203B41FA5}">
                      <a16:colId xmlns:a16="http://schemas.microsoft.com/office/drawing/2014/main" val="1196933135"/>
                    </a:ext>
                  </a:extLst>
                </a:gridCol>
              </a:tblGrid>
              <a:tr h="368975">
                <a:tc>
                  <a:txBody>
                    <a:bodyPr/>
                    <a:lstStyle/>
                    <a:p>
                      <a:r>
                        <a:rPr lang="en-US" sz="1800" dirty="0"/>
                        <a:t>Twitter: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4"/>
                        </a:rPr>
                        <a:t>https://twitter.com/milannankov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645933"/>
                  </a:ext>
                </a:extLst>
              </a:tr>
              <a:tr h="368975">
                <a:tc>
                  <a:txBody>
                    <a:bodyPr/>
                    <a:lstStyle/>
                    <a:p>
                      <a:r>
                        <a:rPr lang="en-US" sz="1800" dirty="0" err="1"/>
                        <a:t>Github</a:t>
                      </a:r>
                      <a:r>
                        <a:rPr lang="en-US" sz="1800" dirty="0"/>
                        <a:t>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5"/>
                        </a:rPr>
                        <a:t>https://github.com/milannankov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57572"/>
                  </a:ext>
                </a:extLst>
              </a:tr>
              <a:tr h="904494">
                <a:tc>
                  <a:txBody>
                    <a:bodyPr/>
                    <a:lstStyle/>
                    <a:p>
                      <a:r>
                        <a:rPr lang="en-US" sz="1800" dirty="0"/>
                        <a:t>Blog: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6"/>
                        </a:rPr>
                        <a:t>https://www.newventuresoftware.com/blog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392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Managing Resources with Resource Policies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is Azure Data Warehouse</a:t>
            </a:r>
          </a:p>
          <a:p>
            <a:pPr marL="571500" indent="-571500"/>
            <a:r>
              <a:rPr lang="en-US" dirty="0"/>
              <a:t>Introduction to Application Insights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653914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204BB-865B-4A4F-965C-F0711EB7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Policies</a:t>
            </a:r>
          </a:p>
        </p:txBody>
      </p:sp>
    </p:spTree>
    <p:extLst>
      <p:ext uri="{BB962C8B-B14F-4D97-AF65-F5344CB8AC3E}">
        <p14:creationId xmlns:p14="http://schemas.microsoft.com/office/powerpoint/2010/main" val="16351621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1EAF8-CB74-431C-80DF-039A2DB2CE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Many resources</a:t>
            </a:r>
          </a:p>
          <a:p>
            <a:r>
              <a:rPr lang="en-US" dirty="0"/>
              <a:t>No conventions</a:t>
            </a:r>
          </a:p>
          <a:p>
            <a:r>
              <a:rPr lang="en-US" dirty="0"/>
              <a:t>Cannot track spending</a:t>
            </a:r>
          </a:p>
          <a:p>
            <a:r>
              <a:rPr lang="en-US" dirty="0"/>
              <a:t>Wrong instances deployed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23C18-6ABC-433D-BD2A-241465CE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</a:t>
            </a:r>
          </a:p>
        </p:txBody>
      </p:sp>
    </p:spTree>
    <p:extLst>
      <p:ext uri="{BB962C8B-B14F-4D97-AF65-F5344CB8AC3E}">
        <p14:creationId xmlns:p14="http://schemas.microsoft.com/office/powerpoint/2010/main" val="14442201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9BA1EE4-52BD-4867-B416-0DFA616772D9}"/>
              </a:ext>
            </a:extLst>
          </p:cNvPr>
          <p:cNvSpPr/>
          <p:nvPr/>
        </p:nvSpPr>
        <p:spPr bwMode="auto">
          <a:xfrm>
            <a:off x="1406236" y="2812472"/>
            <a:ext cx="2286000" cy="1302327"/>
          </a:xfrm>
          <a:prstGeom prst="flowChartProcess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Request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EFE1B1-1B55-4586-A53E-843726CC74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"/>
          <a:stretch/>
        </p:blipFill>
        <p:spPr>
          <a:xfrm>
            <a:off x="845127" y="529256"/>
            <a:ext cx="3408218" cy="195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48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CF792F-9932-4AA9-B83D-67891540CBBC}"/>
              </a:ext>
            </a:extLst>
          </p:cNvPr>
          <p:cNvSpPr/>
          <p:nvPr/>
        </p:nvSpPr>
        <p:spPr>
          <a:xfrm>
            <a:off x="-1" y="270185"/>
            <a:ext cx="1256607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E75B6"/>
                </a:solidFill>
                <a:latin typeface="Consolas" panose="020B0609020204030204" pitchFamily="49" charset="0"/>
              </a:rPr>
              <a:t>"$schema"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"https://schema.management.azure.com/schemas/2015-01-01/deploymentTemplate.json#"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contentVersion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"1.0.0.0"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"resources"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Microsoft.Web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serverfarms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E75B6"/>
                </a:solidFill>
                <a:latin typeface="Consolas" panose="020B0609020204030204" pitchFamily="49" charset="0"/>
              </a:rPr>
              <a:t>sku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"tier"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"Shared"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"size"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"family"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"capacity"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"kind"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"[parameters('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serverfarms_AzureUGBGWeb_name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"2016-09-01"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"location"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"West Europe"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"scale"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dependsOn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673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9BA1EE4-52BD-4867-B416-0DFA616772D9}"/>
              </a:ext>
            </a:extLst>
          </p:cNvPr>
          <p:cNvSpPr/>
          <p:nvPr/>
        </p:nvSpPr>
        <p:spPr bwMode="auto">
          <a:xfrm>
            <a:off x="1406236" y="2812472"/>
            <a:ext cx="2286000" cy="1302327"/>
          </a:xfrm>
          <a:prstGeom prst="flowChartProcess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Request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6B4F635E-D517-41F8-96DB-480D47B2A31B}"/>
              </a:ext>
            </a:extLst>
          </p:cNvPr>
          <p:cNvSpPr/>
          <p:nvPr/>
        </p:nvSpPr>
        <p:spPr bwMode="auto">
          <a:xfrm>
            <a:off x="4627418" y="2479962"/>
            <a:ext cx="3311237" cy="1967346"/>
          </a:xfrm>
          <a:prstGeom prst="flowChartDecisio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Policy satisfied?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EFE1B1-1B55-4586-A53E-843726CC74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"/>
          <a:stretch/>
        </p:blipFill>
        <p:spPr>
          <a:xfrm>
            <a:off x="845127" y="529256"/>
            <a:ext cx="3408218" cy="195070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67CB0E-5580-4E6B-8B1B-80CF19F8764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692236" y="3463635"/>
            <a:ext cx="935182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410AD8D-C946-45D6-A92E-9AA005C92921}"/>
              </a:ext>
            </a:extLst>
          </p:cNvPr>
          <p:cNvSpPr/>
          <p:nvPr/>
        </p:nvSpPr>
        <p:spPr bwMode="auto">
          <a:xfrm>
            <a:off x="8873837" y="2812471"/>
            <a:ext cx="2286000" cy="1302327"/>
          </a:xfrm>
          <a:prstGeom prst="flowChart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Allow Deployment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A816A6-93A3-45F4-93D2-2EBE290E8770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7938655" y="3463635"/>
            <a:ext cx="93518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A2CB28C6-9E41-4C1F-921C-D9AA02E78004}"/>
              </a:ext>
            </a:extLst>
          </p:cNvPr>
          <p:cNvSpPr/>
          <p:nvPr/>
        </p:nvSpPr>
        <p:spPr bwMode="auto">
          <a:xfrm>
            <a:off x="5140036" y="5195454"/>
            <a:ext cx="2286000" cy="1302327"/>
          </a:xfrm>
          <a:prstGeom prst="flowChartProcess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Reject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6B18B4-85D6-4638-8FF3-B2433E32A1D0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6283036" y="4447308"/>
            <a:ext cx="1" cy="748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7E1674-B491-4D1F-835B-8B6E1351E522}"/>
              </a:ext>
            </a:extLst>
          </p:cNvPr>
          <p:cNvSpPr txBox="1"/>
          <p:nvPr/>
        </p:nvSpPr>
        <p:spPr>
          <a:xfrm>
            <a:off x="7398327" y="2657867"/>
            <a:ext cx="108065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D727D6-DDA4-46A9-B5B4-BA85CC20A07B}"/>
              </a:ext>
            </a:extLst>
          </p:cNvPr>
          <p:cNvSpPr txBox="1"/>
          <p:nvPr/>
        </p:nvSpPr>
        <p:spPr>
          <a:xfrm>
            <a:off x="6369628" y="4311281"/>
            <a:ext cx="108065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77992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 animBg="1"/>
      <p:bldP spid="19" grpId="0" animBg="1"/>
      <p:bldP spid="22" grpId="0"/>
      <p:bldP spid="23" grpId="0"/>
    </p:bldLst>
  </p:timing>
</p:sld>
</file>

<file path=ppt/theme/theme1.xml><?xml version="1.0" encoding="utf-8"?>
<a:theme xmlns:a="http://schemas.openxmlformats.org/drawingml/2006/main" name="Azure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1168</Words>
  <Application>Microsoft Office PowerPoint</Application>
  <PresentationFormat>Widescreen</PresentationFormat>
  <Paragraphs>271</Paragraphs>
  <Slides>28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PGothic</vt:lpstr>
      <vt:lpstr>Arial</vt:lpstr>
      <vt:lpstr>Calibri</vt:lpstr>
      <vt:lpstr>Consolas</vt:lpstr>
      <vt:lpstr>Segoe UI</vt:lpstr>
      <vt:lpstr>Segoe UI Light</vt:lpstr>
      <vt:lpstr>Wingdings</vt:lpstr>
      <vt:lpstr>Azure_Template_Light</vt:lpstr>
      <vt:lpstr>Azure Lightning Talks</vt:lpstr>
      <vt:lpstr>Azure User Group Bulgaria </vt:lpstr>
      <vt:lpstr>PowerPoint Presentation</vt:lpstr>
      <vt:lpstr>Agenda</vt:lpstr>
      <vt:lpstr>Azure Resource Policies</vt:lpstr>
      <vt:lpstr>Common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Conditions</vt:lpstr>
      <vt:lpstr>PowerPoint Presentation</vt:lpstr>
      <vt:lpstr>Fields</vt:lpstr>
      <vt:lpstr>PowerPoint Presentation</vt:lpstr>
      <vt:lpstr>Criteria</vt:lpstr>
      <vt:lpstr>PowerPoint Presentation</vt:lpstr>
      <vt:lpstr>Logical Operators</vt:lpstr>
      <vt:lpstr>Logical Operators</vt:lpstr>
      <vt:lpstr>PowerPoint Presentation</vt:lpstr>
      <vt:lpstr>Demo: Creating resource policies</vt:lpstr>
      <vt:lpstr>Resource policies</vt:lpstr>
      <vt:lpstr>Resources &amp; References</vt:lpstr>
      <vt:lpstr>Resources &amp; References</vt:lpstr>
      <vt:lpstr>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2017-10-03T06:44:31Z</dcterms:created>
  <dcterms:modified xsi:type="dcterms:W3CDTF">2017-10-03T06:44:40Z</dcterms:modified>
</cp:coreProperties>
</file>