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0"/>
  </p:notesMasterIdLst>
  <p:sldIdLst>
    <p:sldId id="257" r:id="rId2"/>
    <p:sldId id="263" r:id="rId3"/>
    <p:sldId id="446" r:id="rId4"/>
    <p:sldId id="471" r:id="rId5"/>
    <p:sldId id="472" r:id="rId6"/>
    <p:sldId id="473" r:id="rId7"/>
    <p:sldId id="309" r:id="rId8"/>
    <p:sldId id="258" r:id="rId9"/>
    <p:sldId id="447" r:id="rId10"/>
    <p:sldId id="448" r:id="rId11"/>
    <p:sldId id="449" r:id="rId12"/>
    <p:sldId id="450" r:id="rId13"/>
    <p:sldId id="451" r:id="rId14"/>
    <p:sldId id="452" r:id="rId15"/>
    <p:sldId id="455" r:id="rId16"/>
    <p:sldId id="463" r:id="rId17"/>
    <p:sldId id="465" r:id="rId18"/>
    <p:sldId id="467" r:id="rId19"/>
    <p:sldId id="466" r:id="rId20"/>
    <p:sldId id="468" r:id="rId21"/>
    <p:sldId id="456" r:id="rId22"/>
    <p:sldId id="457" r:id="rId23"/>
    <p:sldId id="470" r:id="rId24"/>
    <p:sldId id="462" r:id="rId25"/>
    <p:sldId id="460" r:id="rId26"/>
    <p:sldId id="461" r:id="rId27"/>
    <p:sldId id="401"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6565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466" autoAdjust="0"/>
  </p:normalViewPr>
  <p:slideViewPr>
    <p:cSldViewPr snapToGrid="0">
      <p:cViewPr varScale="1">
        <p:scale>
          <a:sx n="71" d="100"/>
          <a:sy n="71" d="100"/>
        </p:scale>
        <p:origin x="20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A47B6-9AD6-4A27-A864-EE37FDC585CB}"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CFBDD-1241-44C4-80AF-9CDAFA06809B}" type="slidenum">
              <a:rPr lang="en-US" smtClean="0"/>
              <a:t>‹#›</a:t>
            </a:fld>
            <a:endParaRPr lang="en-US"/>
          </a:p>
        </p:txBody>
      </p:sp>
    </p:spTree>
    <p:extLst>
      <p:ext uri="{BB962C8B-B14F-4D97-AF65-F5344CB8AC3E}">
        <p14:creationId xmlns:p14="http://schemas.microsoft.com/office/powerpoint/2010/main" val="215342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FCFBDD-1241-44C4-80AF-9CDAFA06809B}" type="slidenum">
              <a:rPr lang="en-US" smtClean="0"/>
              <a:t>4</a:t>
            </a:fld>
            <a:endParaRPr lang="en-US"/>
          </a:p>
        </p:txBody>
      </p:sp>
    </p:spTree>
    <p:extLst>
      <p:ext uri="{BB962C8B-B14F-4D97-AF65-F5344CB8AC3E}">
        <p14:creationId xmlns:p14="http://schemas.microsoft.com/office/powerpoint/2010/main" val="674416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921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49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3526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71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524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9493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177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682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4373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671B3B8-9BD3-4455-BDCB-C80705950CE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12/1/2017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577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CFCFBDD-1241-44C4-80AF-9CDAFA06809B}" type="slidenum">
              <a:rPr lang="en-US" smtClean="0"/>
              <a:t>5</a:t>
            </a:fld>
            <a:endParaRPr lang="en-US"/>
          </a:p>
        </p:txBody>
      </p:sp>
    </p:spTree>
    <p:extLst>
      <p:ext uri="{BB962C8B-B14F-4D97-AF65-F5344CB8AC3E}">
        <p14:creationId xmlns:p14="http://schemas.microsoft.com/office/powerpoint/2010/main" val="208448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FCFBDD-1241-44C4-80AF-9CDAFA06809B}" type="slidenum">
              <a:rPr lang="en-US" smtClean="0"/>
              <a:t>6</a:t>
            </a:fld>
            <a:endParaRPr lang="en-US"/>
          </a:p>
        </p:txBody>
      </p:sp>
    </p:spTree>
    <p:extLst>
      <p:ext uri="{BB962C8B-B14F-4D97-AF65-F5344CB8AC3E}">
        <p14:creationId xmlns:p14="http://schemas.microsoft.com/office/powerpoint/2010/main" val="10719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324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2427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CFCFBDD-1241-44C4-80AF-9CDAFA06809B}" type="slidenum">
              <a:rPr lang="en-US" smtClean="0"/>
              <a:t>12</a:t>
            </a:fld>
            <a:endParaRPr lang="en-US"/>
          </a:p>
        </p:txBody>
      </p:sp>
    </p:spTree>
    <p:extLst>
      <p:ext uri="{BB962C8B-B14F-4D97-AF65-F5344CB8AC3E}">
        <p14:creationId xmlns:p14="http://schemas.microsoft.com/office/powerpoint/2010/main" val="3799053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50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06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7932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9" name="TextBox 8"/>
          <p:cNvSpPr txBox="1"/>
          <p:nvPr userDrawn="1"/>
        </p:nvSpPr>
        <p:spPr>
          <a:xfrm>
            <a:off x="283308" y="5954047"/>
            <a:ext cx="2092545"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AzureUGBG</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0694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905076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678060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83672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1192678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2336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2139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737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y 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bwMode="auto">
          <a:xfrm>
            <a:off x="465223" y="1928037"/>
            <a:ext cx="6743528" cy="4601101"/>
          </a:xfrm>
          <a:prstGeom prst="rect">
            <a:avLst/>
          </a:prstGeom>
          <a:solidFill>
            <a:srgbClr val="FFFFFF">
              <a:lumMod val="95000"/>
            </a:srgbClr>
          </a:solidFill>
          <a:ln w="635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330" rtl="0" eaLnBrk="1" fontAlgn="base" latinLnBrk="0" hangingPunct="1">
              <a:lnSpc>
                <a:spcPct val="100000"/>
              </a:lnSpc>
              <a:spcBef>
                <a:spcPts val="196"/>
              </a:spcBef>
              <a:spcAft>
                <a:spcPts val="784"/>
              </a:spcAft>
              <a:buClrTx/>
              <a:buSzTx/>
              <a:buFontTx/>
              <a:buNone/>
              <a:tabLst/>
              <a:defRPr/>
            </a:pPr>
            <a:endParaRPr kumimoji="0" lang="en-US" sz="1961" b="0" i="0" u="none" strike="noStrike" kern="0" cap="none" spc="0" normalizeH="0" baseline="0" noProof="0" dirty="0">
              <a:ln>
                <a:noFill/>
              </a:ln>
              <a:solidFill>
                <a:srgbClr val="505050"/>
              </a:solidFill>
              <a:effectLst/>
              <a:uLnTx/>
              <a:uFillTx/>
              <a:latin typeface="Segoe UI Light" panose="020B0502040204020203" pitchFamily="34" charset="0"/>
              <a:ea typeface="MS PGothic" charset="0"/>
              <a:cs typeface="Segoe UI Light" panose="020B0502040204020203" pitchFamily="34" charset="0"/>
            </a:endParaRPr>
          </a:p>
        </p:txBody>
      </p:sp>
      <p:sp>
        <p:nvSpPr>
          <p:cNvPr id="7" name="Text Placeholder 6"/>
          <p:cNvSpPr>
            <a:spLocks noGrp="1"/>
          </p:cNvSpPr>
          <p:nvPr>
            <p:ph type="body" sz="quarter" idx="11"/>
          </p:nvPr>
        </p:nvSpPr>
        <p:spPr>
          <a:xfrm>
            <a:off x="7457933" y="1956555"/>
            <a:ext cx="4045743" cy="4572582"/>
          </a:xfrm>
        </p:spPr>
        <p:txBody>
          <a:bodyPr>
            <a:normAutofit/>
          </a:bodyPr>
          <a:lstStyle>
            <a:lvl1pPr>
              <a:buClr>
                <a:srgbClr val="0078D7"/>
              </a:buClr>
              <a:defRPr sz="2400"/>
            </a:lvl1pPr>
            <a:lvl2pPr>
              <a:buClr>
                <a:srgbClr val="0078D7"/>
              </a:buClr>
              <a:defRPr sz="1800"/>
            </a:lvl2pPr>
            <a:lvl3pPr>
              <a:buClr>
                <a:srgbClr val="0078D7"/>
              </a:buClr>
              <a:defRPr sz="1600"/>
            </a:lvl3pPr>
            <a:lvl4pPr>
              <a:buClr>
                <a:srgbClr val="0078D7"/>
              </a:buClr>
              <a:defRPr sz="1400"/>
            </a:lvl4pPr>
            <a:lvl5pPr>
              <a:buClr>
                <a:srgbClr val="0078D7"/>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56010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1"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811" rIns="0" bIns="46630" numCol="1" rtlCol="0" anchor="t"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0" y="310848"/>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29"/>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32938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160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69112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marL="0" marR="0" lvl="0" indent="0" algn="ctr" defTabSz="761310" rtl="0" eaLnBrk="1" fontAlgn="auto" latinLnBrk="0" hangingPunct="1">
              <a:lnSpc>
                <a:spcPct val="100000"/>
              </a:lnSpc>
              <a:spcBef>
                <a:spcPts val="0"/>
              </a:spcBef>
              <a:spcAft>
                <a:spcPts val="0"/>
              </a:spcAft>
              <a:buClrTx/>
              <a:buSzTx/>
              <a:buFontTx/>
              <a:buNone/>
              <a:tabLst/>
              <a:defRPr/>
            </a:pPr>
            <a:endParaRPr kumimoji="0" lang="en-US" sz="17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28522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sz="5097">
                <a:solidFill>
                  <a:schemeClr val="tx2"/>
                </a:solidFill>
                <a:latin typeface="+mj-lt"/>
              </a:defRPr>
            </a:lvl1pPr>
          </a:lstStyle>
          <a:p>
            <a:r>
              <a:rPr lang="en-US" dirty="0"/>
              <a:t>Click to edit Master title style</a:t>
            </a:r>
          </a:p>
        </p:txBody>
      </p:sp>
    </p:spTree>
    <p:extLst>
      <p:ext uri="{BB962C8B-B14F-4D97-AF65-F5344CB8AC3E}">
        <p14:creationId xmlns:p14="http://schemas.microsoft.com/office/powerpoint/2010/main" val="19744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3FB88-DD27-4DCC-AF42-62A91E0192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19134-54B5-4756-B1C2-828A79581D03}" type="slidenum">
              <a:rPr lang="en-US" smtClean="0"/>
              <a:t>‹#›</a:t>
            </a:fld>
            <a:endParaRPr lang="en-US"/>
          </a:p>
        </p:txBody>
      </p:sp>
    </p:spTree>
    <p:extLst>
      <p:ext uri="{BB962C8B-B14F-4D97-AF65-F5344CB8AC3E}">
        <p14:creationId xmlns:p14="http://schemas.microsoft.com/office/powerpoint/2010/main" val="145004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56170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302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38113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823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82128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7201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5984635"/>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9698891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6" r:id="rId12"/>
    <p:sldLayoutId id="2147483678" r:id="rId13"/>
    <p:sldLayoutId id="2147483679" r:id="rId14"/>
    <p:sldLayoutId id="2147483680" r:id="rId15"/>
    <p:sldLayoutId id="2147483681" r:id="rId16"/>
    <p:sldLayoutId id="2147483684" r:id="rId17"/>
    <p:sldLayoutId id="2147483685" r:id="rId18"/>
    <p:sldLayoutId id="2147483686" r:id="rId19"/>
    <p:sldLayoutId id="2147483687" r:id="rId20"/>
    <p:sldLayoutId id="2147483688" r:id="rId21"/>
    <p:sldLayoutId id="2147483689"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1.png"/><Relationship Id="rId11" Type="http://schemas.openxmlformats.org/officeDocument/2006/relationships/image" Target="../media/image17.png"/><Relationship Id="rId5" Type="http://schemas.openxmlformats.org/officeDocument/2006/relationships/image" Target="../media/image10.png"/><Relationship Id="rId15" Type="http://schemas.openxmlformats.org/officeDocument/2006/relationships/image" Target="../media/image14.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 Id="rId1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21.emf"/><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www.newventuresoftware.com/" TargetMode="External"/><Relationship Id="rId2"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hyperlink" Target="https://www.newventuresoftware.com/blog" TargetMode="External"/><Relationship Id="rId5" Type="http://schemas.openxmlformats.org/officeDocument/2006/relationships/hyperlink" Target="https://github.com/milannankov" TargetMode="External"/><Relationship Id="rId4" Type="http://schemas.openxmlformats.org/officeDocument/2006/relationships/hyperlink" Target="https://twitter.com/milannankov"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21.emf"/><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meetup.com/Azure-User-Group-Bulgaria/" TargetMode="External"/><Relationship Id="rId2" Type="http://schemas.openxmlformats.org/officeDocument/2006/relationships/hyperlink" Target="https://www.facebook.com/AzureUserGroupBulgaria" TargetMode="External"/><Relationship Id="rId1" Type="http://schemas.openxmlformats.org/officeDocument/2006/relationships/slideLayout" Target="../slideLayouts/slideLayout5.xml"/><Relationship Id="rId5" Type="http://schemas.openxmlformats.org/officeDocument/2006/relationships/hyperlink" Target="https://azureugbg.slack.com/" TargetMode="External"/><Relationship Id="rId4" Type="http://schemas.openxmlformats.org/officeDocument/2006/relationships/hyperlink" Target="https://github.com/AzureUserGroupBulgari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event-based applications with Azure Event Grid</a:t>
            </a:r>
          </a:p>
        </p:txBody>
      </p:sp>
      <p:sp>
        <p:nvSpPr>
          <p:cNvPr id="3" name="Text Placeholder 2"/>
          <p:cNvSpPr>
            <a:spLocks noGrp="1"/>
          </p:cNvSpPr>
          <p:nvPr>
            <p:ph type="body" sz="quarter" idx="12"/>
          </p:nvPr>
        </p:nvSpPr>
        <p:spPr/>
        <p:txBody>
          <a:bodyPr/>
          <a:lstStyle/>
          <a:p>
            <a:r>
              <a:rPr lang="en-US" dirty="0"/>
              <a:t>Milan Nankov</a:t>
            </a:r>
          </a:p>
        </p:txBody>
      </p:sp>
      <p:pic>
        <p:nvPicPr>
          <p:cNvPr id="4" name="Picture 3">
            <a:extLst>
              <a:ext uri="{FF2B5EF4-FFF2-40B4-BE49-F238E27FC236}">
                <a16:creationId xmlns:a16="http://schemas.microsoft.com/office/drawing/2014/main" id="{0E9F3E39-215B-4C86-966A-CC2C46466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9609" y="2366810"/>
            <a:ext cx="1227843" cy="1227843"/>
          </a:xfrm>
          <a:prstGeom prst="rect">
            <a:avLst/>
          </a:prstGeom>
        </p:spPr>
      </p:pic>
    </p:spTree>
    <p:extLst>
      <p:ext uri="{BB962C8B-B14F-4D97-AF65-F5344CB8AC3E}">
        <p14:creationId xmlns:p14="http://schemas.microsoft.com/office/powerpoint/2010/main" val="40001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defTabSz="914228">
              <a:lnSpc>
                <a:spcPct val="90000"/>
              </a:lnSpc>
              <a:defRPr/>
            </a:pP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Modern computing </a:t>
            </a:r>
            <a:b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b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is all about events</a:t>
            </a:r>
          </a:p>
        </p:txBody>
      </p:sp>
    </p:spTree>
    <p:extLst>
      <p:ext uri="{BB962C8B-B14F-4D97-AF65-F5344CB8AC3E}">
        <p14:creationId xmlns:p14="http://schemas.microsoft.com/office/powerpoint/2010/main" val="1471019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defTabSz="914228">
              <a:lnSpc>
                <a:spcPct val="90000"/>
              </a:lnSpc>
              <a:defRPr/>
            </a:pP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4050554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a16="http://schemas.microsoft.com/office/drawing/2014/main" xmlns:a14="http://schemas.microsoft.com/office/drawing/2010/main">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7EE34F-481A-4F3A-AADF-CCEC85C7C687}"/>
              </a:ext>
            </a:extLst>
          </p:cNvPr>
          <p:cNvPicPr>
            <a:picLocks noChangeAspect="1"/>
          </p:cNvPicPr>
          <p:nvPr/>
        </p:nvPicPr>
        <p:blipFill rotWithShape="1">
          <a:blip r:embed="rId3"/>
          <a:srcRect r="33521" b="32956"/>
          <a:stretch/>
        </p:blipFill>
        <p:spPr>
          <a:xfrm>
            <a:off x="2584174" y="570447"/>
            <a:ext cx="7639457" cy="5586724"/>
          </a:xfrm>
          <a:prstGeom prst="rect">
            <a:avLst/>
          </a:prstGeom>
        </p:spPr>
      </p:pic>
    </p:spTree>
    <p:extLst>
      <p:ext uri="{BB962C8B-B14F-4D97-AF65-F5344CB8AC3E}">
        <p14:creationId xmlns:p14="http://schemas.microsoft.com/office/powerpoint/2010/main" val="1731749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Fully-managed </a:t>
            </a:r>
            <a:br>
              <a:rPr lang="en-US" sz="2157" kern="0">
                <a:gradFill>
                  <a:gsLst>
                    <a:gs pos="13483">
                      <a:srgbClr val="353535"/>
                    </a:gs>
                    <a:gs pos="62000">
                      <a:srgbClr val="353535"/>
                    </a:gs>
                  </a:gsLst>
                  <a:lin ang="5400000" scaled="0"/>
                </a:gradFill>
                <a:latin typeface="Segoe UI Semilight"/>
                <a:cs typeface="Segoe UI"/>
              </a:rPr>
            </a:br>
            <a:r>
              <a:rPr lang="en-US" sz="2157" kern="0">
                <a:gradFill>
                  <a:gsLst>
                    <a:gs pos="13483">
                      <a:srgbClr val="353535"/>
                    </a:gs>
                    <a:gs pos="62000">
                      <a:srgbClr val="353535"/>
                    </a:gs>
                  </a:gsLst>
                  <a:lin ang="5400000" scaled="0"/>
                </a:gradFill>
                <a:latin typeface="Segoe UI Semilight"/>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a:gradFill>
                  <a:gsLst>
                    <a:gs pos="92135">
                      <a:srgbClr val="0078D7"/>
                    </a:gs>
                    <a:gs pos="84831">
                      <a:srgbClr val="0078D7"/>
                    </a:gs>
                  </a:gsLst>
                  <a:lin ang="5400000" scaled="0"/>
                </a:gradFill>
                <a:latin typeface="Segoe UI Light"/>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spTree>
    <p:extLst>
      <p:ext uri="{BB962C8B-B14F-4D97-AF65-F5344CB8AC3E}">
        <p14:creationId xmlns:p14="http://schemas.microsoft.com/office/powerpoint/2010/main" val="365715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Benefits</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157" kern="0">
                <a:gradFill>
                  <a:gsLst>
                    <a:gs pos="13483">
                      <a:srgbClr val="353535"/>
                    </a:gs>
                    <a:gs pos="62000">
                      <a:srgbClr val="353535"/>
                    </a:gs>
                  </a:gsLst>
                  <a:lin ang="5400000" scaled="0"/>
                </a:gradFill>
                <a:latin typeface="Segoe UI Semilight"/>
                <a:cs typeface="Segoe UI"/>
              </a:rPr>
              <a:t>Unlock new scenarios </a:t>
            </a:r>
            <a:br>
              <a:rPr lang="en-US" sz="2157" kern="0">
                <a:gradFill>
                  <a:gsLst>
                    <a:gs pos="13483">
                      <a:srgbClr val="353535"/>
                    </a:gs>
                    <a:gs pos="62000">
                      <a:srgbClr val="353535"/>
                    </a:gs>
                  </a:gsLst>
                  <a:lin ang="5400000" scaled="0"/>
                </a:gradFill>
                <a:latin typeface="Segoe UI Semilight"/>
                <a:cs typeface="Segoe UI"/>
              </a:rPr>
            </a:br>
            <a:r>
              <a:rPr lang="en-US" sz="2157" kern="0">
                <a:gradFill>
                  <a:gsLst>
                    <a:gs pos="13483">
                      <a:srgbClr val="353535"/>
                    </a:gs>
                    <a:gs pos="62000">
                      <a:srgbClr val="353535"/>
                    </a:gs>
                  </a:gsLst>
                  <a:lin ang="5400000" scaled="0"/>
                </a:gradFill>
                <a:latin typeface="Segoe UI Semilight"/>
                <a:cs typeface="Segoe UI"/>
              </a:rPr>
              <a:t>for your apps</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157" kern="0">
                <a:gradFill>
                  <a:gsLst>
                    <a:gs pos="13483">
                      <a:srgbClr val="353535"/>
                    </a:gs>
                    <a:gs pos="62000">
                      <a:srgbClr val="353535"/>
                    </a:gs>
                  </a:gsLst>
                  <a:lin ang="5400000" scaled="0"/>
                </a:gradFill>
                <a:latin typeface="Segoe UI Semilight"/>
                <a:cs typeface="Segoe UI"/>
              </a:rPr>
              <a:t>Focus on innovation </a:t>
            </a:r>
            <a:br>
              <a:rPr lang="en-US" sz="2157" kern="0">
                <a:gradFill>
                  <a:gsLst>
                    <a:gs pos="13483">
                      <a:srgbClr val="353535"/>
                    </a:gs>
                    <a:gs pos="62000">
                      <a:srgbClr val="353535"/>
                    </a:gs>
                  </a:gsLst>
                  <a:lin ang="5400000" scaled="0"/>
                </a:gradFill>
                <a:latin typeface="Segoe UI Semilight"/>
                <a:cs typeface="Segoe UI"/>
              </a:rPr>
            </a:br>
            <a:r>
              <a:rPr lang="en-US" sz="2157" kern="0">
                <a:gradFill>
                  <a:gsLst>
                    <a:gs pos="13483">
                      <a:srgbClr val="353535"/>
                    </a:gs>
                    <a:gs pos="62000">
                      <a:srgbClr val="353535"/>
                    </a:gs>
                  </a:gsLst>
                  <a:lin ang="5400000" scaled="0"/>
                </a:gradFill>
                <a:latin typeface="Segoe UI Semilight"/>
                <a:cs typeface="Segoe UI"/>
              </a:rPr>
              <a:t>and pay per event</a:t>
            </a:r>
          </a:p>
        </p:txBody>
      </p:sp>
      <p:sp>
        <p:nvSpPr>
          <p:cNvPr id="7" name="TextBox 6"/>
          <p:cNvSpPr txBox="1"/>
          <p:nvPr/>
        </p:nvSpPr>
        <p:spPr>
          <a:xfrm>
            <a:off x="4213529" y="3787566"/>
            <a:ext cx="3764943" cy="892801"/>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157" kern="0">
                <a:gradFill>
                  <a:gsLst>
                    <a:gs pos="13483">
                      <a:srgbClr val="353535"/>
                    </a:gs>
                    <a:gs pos="62000">
                      <a:srgbClr val="353535"/>
                    </a:gs>
                  </a:gsLst>
                  <a:lin ang="5400000" scaled="0"/>
                </a:gradFill>
                <a:latin typeface="Segoe UI Semilight"/>
                <a:cs typeface="Segoe UI"/>
              </a:rPr>
              <a:t>Ensure reliability and performance for your apps</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a:gradFill>
                  <a:gsLst>
                    <a:gs pos="92135">
                      <a:srgbClr val="0078D7"/>
                    </a:gs>
                    <a:gs pos="84831">
                      <a:srgbClr val="0078D7"/>
                    </a:gs>
                  </a:gsLst>
                  <a:lin ang="5400000" scaled="0"/>
                </a:gradFill>
                <a:latin typeface="Segoe UI Light"/>
              </a:rPr>
              <a:t>Manage all events in one place</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4FCB6D2-D0E1-4597-A856-7E0C1DAAF981}"/>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target_2">
              <a:extLst>
                <a:ext uri="{FF2B5EF4-FFF2-40B4-BE49-F238E27FC236}">
                  <a16:creationId xmlns:a16="http://schemas.microsoft.com/office/drawing/2014/main" id="{F2C0DDB3-56B1-41A7-B1E2-86ED2DE59C1E}"/>
                </a:ext>
              </a:extLst>
            </p:cNvPr>
            <p:cNvSpPr>
              <a:spLocks noChangeAspect="1" noEditPoints="1"/>
            </p:cNvSpPr>
            <p:nvPr/>
          </p:nvSpPr>
          <p:spPr bwMode="auto">
            <a:xfrm>
              <a:off x="1929393" y="2441777"/>
              <a:ext cx="650560" cy="647967"/>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11" name="Group 10">
            <a:extLst>
              <a:ext uri="{FF2B5EF4-FFF2-40B4-BE49-F238E27FC236}">
                <a16:creationId xmlns:a16="http://schemas.microsoft.com/office/drawing/2014/main" id="{B47ECF0F-6DD9-450C-ACE4-AFA5489E9782}"/>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 name="Processing_E9F5">
              <a:extLst>
                <a:ext uri="{FF2B5EF4-FFF2-40B4-BE49-F238E27FC236}">
                  <a16:creationId xmlns:a16="http://schemas.microsoft.com/office/drawing/2014/main" id="{C4DB4564-1901-4DFB-9611-5CA84A6887CB}"/>
                </a:ext>
              </a:extLst>
            </p:cNvPr>
            <p:cNvSpPr>
              <a:spLocks noChangeAspect="1" noEditPoints="1"/>
            </p:cNvSpPr>
            <p:nvPr/>
          </p:nvSpPr>
          <p:spPr bwMode="auto">
            <a:xfrm>
              <a:off x="5830699" y="2428241"/>
              <a:ext cx="775078" cy="67504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grpSp>
      <p:grpSp>
        <p:nvGrpSpPr>
          <p:cNvPr id="22" name="Group 21">
            <a:extLst>
              <a:ext uri="{FF2B5EF4-FFF2-40B4-BE49-F238E27FC236}">
                <a16:creationId xmlns:a16="http://schemas.microsoft.com/office/drawing/2014/main" id="{0C849A0A-8707-4209-BA22-87CBED3E50B6}"/>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Lock_2">
              <a:extLst>
                <a:ext uri="{FF2B5EF4-FFF2-40B4-BE49-F238E27FC236}">
                  <a16:creationId xmlns:a16="http://schemas.microsoft.com/office/drawing/2014/main" id="{091C6A32-C100-4BCC-BDD5-D6A4CF829F7B}"/>
                </a:ext>
              </a:extLst>
            </p:cNvPr>
            <p:cNvSpPr>
              <a:spLocks noChangeAspect="1" noEditPoints="1"/>
            </p:cNvSpPr>
            <p:nvPr/>
          </p:nvSpPr>
          <p:spPr bwMode="auto">
            <a:xfrm>
              <a:off x="9942332" y="2431067"/>
              <a:ext cx="478938" cy="6693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gradFill>
                  <a:gsLst>
                    <a:gs pos="0">
                      <a:srgbClr val="505050"/>
                    </a:gs>
                    <a:gs pos="100000">
                      <a:srgbClr val="505050"/>
                    </a:gs>
                  </a:gsLst>
                </a:gradFill>
                <a:latin typeface="Segoe UI Semilight"/>
              </a:endParaRPr>
            </a:p>
          </p:txBody>
        </p:sp>
      </p:grpSp>
    </p:spTree>
    <p:extLst>
      <p:ext uri="{BB962C8B-B14F-4D97-AF65-F5344CB8AC3E}">
        <p14:creationId xmlns:p14="http://schemas.microsoft.com/office/powerpoint/2010/main" val="1926062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9"/>
                                        </p:tgtEl>
                                        <p:attrNameLst>
                                          <p:attrName>ppt_x</p:attrName>
                                          <p:attrName>ppt_y</p:attrName>
                                        </p:attrNameLst>
                                      </p:cBhvr>
                                      <p:rCtr x="0" y="1852"/>
                                    </p:animMotion>
                                  </p:childTnLst>
                                </p:cTn>
                              </p:par>
                              <p:par>
                                <p:cTn id="10" presetID="10" presetClass="entr" presetSubtype="0" fill="hold"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100"/>
                                  </p:stCondLst>
                                  <p:childTnLst>
                                    <p:animMotion origin="layout" path="M -3.125E-6 4.44444E-6 L -3.125E-6 0.03703 " pathEditMode="relative" rAng="0" ptsTypes="AA">
                                      <p:cBhvr>
                                        <p:cTn id="14" dur="600" spd="-100000" fill="hold"/>
                                        <p:tgtEl>
                                          <p:spTgt spid="11"/>
                                        </p:tgtEl>
                                        <p:attrNameLst>
                                          <p:attrName>ppt_x</p:attrName>
                                          <p:attrName>ppt_y</p:attrName>
                                        </p:attrNameLst>
                                      </p:cBhvr>
                                      <p:rCtr x="0" y="1852"/>
                                    </p:animMotion>
                                  </p:childTnLst>
                                </p:cTn>
                              </p:par>
                              <p:par>
                                <p:cTn id="15" presetID="10" presetClass="entr" presetSubtype="0"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100000" fill="hold" nodeType="withEffect">
                                  <p:stCondLst>
                                    <p:cond delay="200"/>
                                  </p:stCondLst>
                                  <p:childTnLst>
                                    <p:animMotion origin="layout" path="M -3.125E-6 4.44444E-6 L -3.125E-6 0.03703 " pathEditMode="relative" rAng="0" ptsTypes="AA">
                                      <p:cBhvr>
                                        <p:cTn id="19" dur="600" spd="-100000" fill="hold"/>
                                        <p:tgtEl>
                                          <p:spTgt spid="22"/>
                                        </p:tgtEl>
                                        <p:attrNameLst>
                                          <p:attrName>ppt_x</p:attrName>
                                          <p:attrName>ppt_y</p:attrName>
                                        </p:attrNameLst>
                                      </p:cBhvr>
                                      <p:rCtr x="0" y="1852"/>
                                    </p:animMotion>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64" presetClass="path" presetSubtype="0" decel="100000" fill="hold" grpId="1" nodeType="withEffect">
                                  <p:stCondLst>
                                    <p:cond delay="100"/>
                                  </p:stCondLst>
                                  <p:childTnLst>
                                    <p:animMotion origin="layout" path="M -1.16926E-6 9.07853E-9 L -1.16926E-6 -0.04539 " pathEditMode="relative" rAng="0" ptsTypes="AA">
                                      <p:cBhvr>
                                        <p:cTn id="24" dur="600" spd="-100000" fill="hold"/>
                                        <p:tgtEl>
                                          <p:spTgt spid="10"/>
                                        </p:tgtEl>
                                        <p:attrNameLst>
                                          <p:attrName>ppt_x</p:attrName>
                                          <p:attrName>ppt_y</p:attrName>
                                        </p:attrNameLst>
                                      </p:cBhvr>
                                      <p:rCtr x="0" y="-2270"/>
                                    </p:animMotion>
                                  </p:childTnLst>
                                </p:cTn>
                              </p:par>
                              <p:par>
                                <p:cTn id="25" presetID="10"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64" presetClass="path" presetSubtype="0" decel="100000" fill="hold" grpId="1" nodeType="withEffect">
                                  <p:stCondLst>
                                    <p:cond delay="200"/>
                                  </p:stCondLst>
                                  <p:childTnLst>
                                    <p:animMotion origin="layout" path="M 0 9.07853E-9 L 0 -0.04539 " pathEditMode="relative" rAng="0" ptsTypes="AA">
                                      <p:cBhvr>
                                        <p:cTn id="29" dur="600" spd="-100000" fill="hold"/>
                                        <p:tgtEl>
                                          <p:spTgt spid="7"/>
                                        </p:tgtEl>
                                        <p:attrNameLst>
                                          <p:attrName>ppt_x</p:attrName>
                                          <p:attrName>ppt_y</p:attrName>
                                        </p:attrNameLst>
                                      </p:cBhvr>
                                      <p:rCtr x="0" y="-2270"/>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dirty="0"/>
              <a:t>Reliability and performance</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lnSpc>
                  <a:spcPct val="90000"/>
                </a:lnSpc>
                <a:defRPr/>
              </a:pPr>
              <a:endParaRPr lang="en-US" sz="1765" kern="0">
                <a:solidFill>
                  <a:srgbClr val="353535"/>
                </a:solidFill>
                <a:latin typeface="Segoe UI Semilight"/>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algn="ctr" defTabSz="914038">
                <a:lnSpc>
                  <a:spcPct val="90000"/>
                </a:lnSpc>
                <a:spcAft>
                  <a:spcPts val="500"/>
                </a:spcAft>
                <a:buSzPct val="90000"/>
                <a:defRPr/>
              </a:pPr>
              <a:r>
                <a:rPr lang="en-US" sz="1765" dirty="0">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Sub-second </a:t>
              </a:r>
              <a:br>
                <a:rPr lang="en-US" sz="1765" dirty="0">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br>
              <a:r>
                <a:rPr lang="en-US" sz="1765" dirty="0">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end-to-end latency in the </a:t>
              </a:r>
              <a:r>
                <a:rPr lang="en-US" sz="1765" b="1" dirty="0">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99</a:t>
              </a:r>
              <a:r>
                <a:rPr lang="en-US" sz="1765" b="1" baseline="30000" dirty="0">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th</a:t>
              </a:r>
              <a:r>
                <a:rPr lang="en-US" sz="1765" b="1" dirty="0">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lnSpc>
                  <a:spcPct val="90000"/>
                </a:lnSpc>
                <a:defRPr/>
              </a:pPr>
              <a:endParaRPr lang="en-US" sz="1765" kern="0">
                <a:solidFill>
                  <a:srgbClr val="353535"/>
                </a:solidFill>
                <a:latin typeface="Segoe UI Semilight"/>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algn="ctr" defTabSz="914038">
                <a:lnSpc>
                  <a:spcPct val="90000"/>
                </a:lnSpc>
                <a:spcAft>
                  <a:spcPts val="500"/>
                </a:spcAft>
                <a:buSzPct val="90000"/>
                <a:defRPr/>
              </a:pPr>
              <a:r>
                <a:rPr lang="en-US" sz="1765" b="1">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10,000,000</a:t>
              </a:r>
              <a: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 events </a:t>
              </a:r>
              <a:b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br>
              <a: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lnSpc>
                  <a:spcPct val="90000"/>
                </a:lnSpc>
                <a:defRPr/>
              </a:pPr>
              <a:endParaRPr lang="en-US" sz="1765" kern="0">
                <a:solidFill>
                  <a:srgbClr val="353535"/>
                </a:solidFill>
                <a:latin typeface="Segoe UI Semilight"/>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algn="ctr" defTabSz="914038">
                <a:lnSpc>
                  <a:spcPct val="90000"/>
                </a:lnSpc>
                <a:spcAft>
                  <a:spcPts val="500"/>
                </a:spcAft>
                <a:buSzPct val="90000"/>
                <a:defRPr/>
              </a:pPr>
              <a:r>
                <a:rPr lang="en-US" sz="1765" b="1">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24-hour</a:t>
              </a:r>
              <a: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26A4FEB-CE28-4574-AB9C-D74779E92C82}"/>
              </a:ext>
            </a:extLst>
          </p:cNvPr>
          <p:cNvSpPr txBox="1"/>
          <p:nvPr/>
        </p:nvSpPr>
        <p:spPr>
          <a:xfrm>
            <a:off x="3564836" y="1270550"/>
            <a:ext cx="5327374" cy="904780"/>
          </a:xfrm>
          <a:prstGeom prst="rect">
            <a:avLst/>
          </a:prstGeom>
          <a:noFill/>
        </p:spPr>
        <p:txBody>
          <a:bodyPr wrap="square" lIns="91414" tIns="146263" rIns="182828" bIns="146263" rtlCol="0">
            <a:spAutoFit/>
          </a:bodyPr>
          <a:lstStyle/>
          <a:p>
            <a:pPr algn="ctr" defTabSz="1218701">
              <a:lnSpc>
                <a:spcPct val="90000"/>
              </a:lnSpc>
              <a:defRPr/>
            </a:pPr>
            <a:r>
              <a:rPr lang="en-US" sz="4400" kern="0" dirty="0">
                <a:gradFill>
                  <a:gsLst>
                    <a:gs pos="13483">
                      <a:srgbClr val="353535"/>
                    </a:gs>
                    <a:gs pos="62000">
                      <a:srgbClr val="353535"/>
                    </a:gs>
                  </a:gsLst>
                  <a:lin ang="5400000" scaled="0"/>
                </a:gradFill>
                <a:latin typeface="Segoe UI Semilight"/>
                <a:cs typeface="Segoe UI"/>
              </a:rPr>
              <a:t>Platform agnostic</a:t>
            </a:r>
          </a:p>
        </p:txBody>
      </p:sp>
      <p:sp>
        <p:nvSpPr>
          <p:cNvPr id="15" name="TextBox 14">
            <a:extLst>
              <a:ext uri="{FF2B5EF4-FFF2-40B4-BE49-F238E27FC236}">
                <a16:creationId xmlns:a16="http://schemas.microsoft.com/office/drawing/2014/main" id="{338E1697-6498-4518-85C6-A891F9C579DC}"/>
              </a:ext>
            </a:extLst>
          </p:cNvPr>
          <p:cNvSpPr txBox="1"/>
          <p:nvPr/>
        </p:nvSpPr>
        <p:spPr>
          <a:xfrm>
            <a:off x="3754770" y="4764670"/>
            <a:ext cx="4947506" cy="904780"/>
          </a:xfrm>
          <a:prstGeom prst="rect">
            <a:avLst/>
          </a:prstGeom>
          <a:noFill/>
        </p:spPr>
        <p:txBody>
          <a:bodyPr wrap="square" lIns="91414" tIns="146263" rIns="182828" bIns="146263" rtlCol="0">
            <a:spAutoFit/>
          </a:bodyPr>
          <a:lstStyle/>
          <a:p>
            <a:pPr algn="ctr" defTabSz="1218701">
              <a:lnSpc>
                <a:spcPct val="90000"/>
              </a:lnSpc>
              <a:defRPr/>
            </a:pPr>
            <a:r>
              <a:rPr lang="en-US" sz="4400" kern="0" dirty="0">
                <a:gradFill>
                  <a:gsLst>
                    <a:gs pos="13483">
                      <a:srgbClr val="353535"/>
                    </a:gs>
                    <a:gs pos="62000">
                      <a:srgbClr val="353535"/>
                    </a:gs>
                  </a:gsLst>
                  <a:lin ang="5400000" scaled="0"/>
                </a:gradFill>
                <a:latin typeface="Segoe UI Semilight"/>
                <a:cs typeface="Segoe UI"/>
              </a:rPr>
              <a:t>Language agnostic</a:t>
            </a:r>
          </a:p>
        </p:txBody>
      </p:sp>
      <p:grpSp>
        <p:nvGrpSpPr>
          <p:cNvPr id="6" name="Group 5">
            <a:extLst>
              <a:ext uri="{FF2B5EF4-FFF2-40B4-BE49-F238E27FC236}">
                <a16:creationId xmlns:a16="http://schemas.microsoft.com/office/drawing/2014/main" id="{6650DC1D-8CDB-4FE1-9422-49B6EB3D2174}"/>
              </a:ext>
            </a:extLst>
          </p:cNvPr>
          <p:cNvGrpSpPr/>
          <p:nvPr/>
        </p:nvGrpSpPr>
        <p:grpSpPr>
          <a:xfrm>
            <a:off x="4975468" y="2349469"/>
            <a:ext cx="2241062" cy="2241062"/>
            <a:chOff x="4975469" y="2945815"/>
            <a:chExt cx="2241062" cy="2241062"/>
          </a:xfrm>
        </p:grpSpPr>
        <p:sp>
          <p:nvSpPr>
            <p:cNvPr id="17" name="Rectangle 16">
              <a:extLst>
                <a:ext uri="{FF2B5EF4-FFF2-40B4-BE49-F238E27FC236}">
                  <a16:creationId xmlns:a16="http://schemas.microsoft.com/office/drawing/2014/main" id="{1603AB76-7D93-4C64-9D4E-CC64CC9142B2}"/>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3" name="Picture 22">
              <a:extLst>
                <a:ext uri="{FF2B5EF4-FFF2-40B4-BE49-F238E27FC236}">
                  <a16:creationId xmlns:a16="http://schemas.microsoft.com/office/drawing/2014/main" id="{ADD1F531-B589-47F4-831B-24AC570F9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spTree>
    <p:extLst>
      <p:ext uri="{BB962C8B-B14F-4D97-AF65-F5344CB8AC3E}">
        <p14:creationId xmlns:p14="http://schemas.microsoft.com/office/powerpoint/2010/main" val="1643179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64" presetClass="path" presetSubtype="0" decel="100000" fill="hold" grpId="1" nodeType="withEffect">
                                  <p:stCondLst>
                                    <p:cond delay="0"/>
                                  </p:stCondLst>
                                  <p:childTnLst>
                                    <p:animMotion origin="layout" path="M 2.70833E-6 1.11111E-6 L 2.70833E-6 -0.04537 " pathEditMode="relative" rAng="0" ptsTypes="AA">
                                      <p:cBhvr>
                                        <p:cTn id="9" dur="600" spd="-100000" fill="hold"/>
                                        <p:tgtEl>
                                          <p:spTgt spid="14"/>
                                        </p:tgtEl>
                                        <p:attrNameLst>
                                          <p:attrName>ppt_x</p:attrName>
                                          <p:attrName>ppt_y</p:attrName>
                                        </p:attrNameLst>
                                      </p:cBhvr>
                                      <p:rCtr x="0" y="-2269"/>
                                    </p:animMotion>
                                  </p:childTnLst>
                                </p:cTn>
                              </p:par>
                              <p:par>
                                <p:cTn id="10" presetID="10"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64" presetClass="path" presetSubtype="0" decel="100000" fill="hold" grpId="1" nodeType="withEffect">
                                  <p:stCondLst>
                                    <p:cond delay="0"/>
                                  </p:stCondLst>
                                  <p:childTnLst>
                                    <p:animMotion origin="layout" path="M 2.70833E-6 3.7037E-7 L 2.70833E-6 -0.04537 " pathEditMode="relative" rAng="0" ptsTypes="AA">
                                      <p:cBhvr>
                                        <p:cTn id="14" dur="600" spd="-100000" fill="hold"/>
                                        <p:tgtEl>
                                          <p:spTgt spid="15"/>
                                        </p:tgtEl>
                                        <p:attrNameLst>
                                          <p:attrName>ppt_x</p:attrName>
                                          <p:attrName>ppt_y</p:attrName>
                                        </p:attrNameLst>
                                      </p:cBhvr>
                                      <p:rCtr x="0" y="-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723A-6277-4B12-8897-E0574493023A}"/>
              </a:ext>
            </a:extLst>
          </p:cNvPr>
          <p:cNvSpPr>
            <a:spLocks noGrp="1"/>
          </p:cNvSpPr>
          <p:nvPr>
            <p:ph type="title"/>
          </p:nvPr>
        </p:nvSpPr>
        <p:spPr/>
        <p:txBody>
          <a:bodyPr/>
          <a:lstStyle/>
          <a:p>
            <a:r>
              <a:rPr lang="en-US" dirty="0"/>
              <a:t>Event Grid </a:t>
            </a:r>
          </a:p>
        </p:txBody>
      </p:sp>
      <p:pic>
        <p:nvPicPr>
          <p:cNvPr id="3" name="Picture 2">
            <a:extLst>
              <a:ext uri="{FF2B5EF4-FFF2-40B4-BE49-F238E27FC236}">
                <a16:creationId xmlns:a16="http://schemas.microsoft.com/office/drawing/2014/main" id="{E4D9FA90-3E9F-49D4-B131-A6E25E8BF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25" y="2049646"/>
            <a:ext cx="1227843" cy="1227843"/>
          </a:xfrm>
          <a:prstGeom prst="rect">
            <a:avLst/>
          </a:prstGeom>
        </p:spPr>
      </p:pic>
    </p:spTree>
    <p:extLst>
      <p:ext uri="{BB962C8B-B14F-4D97-AF65-F5344CB8AC3E}">
        <p14:creationId xmlns:p14="http://schemas.microsoft.com/office/powerpoint/2010/main" val="21951441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82123" y="3835714"/>
            <a:ext cx="3227129" cy="892854"/>
          </a:xfrm>
          <a:prstGeom prst="rect">
            <a:avLst/>
          </a:prstGeom>
          <a:noFill/>
        </p:spPr>
        <p:txBody>
          <a:bodyPr wrap="square" lIns="91414" tIns="146263" rIns="182828" bIns="146263" rtlCol="0">
            <a:spAutoFit/>
          </a:bodyPr>
          <a:lstStyle/>
          <a:p>
            <a:pPr algn="ctr" defTabSz="1218701">
              <a:lnSpc>
                <a:spcPct val="90000"/>
              </a:lnSpc>
              <a:defRPr/>
            </a:pPr>
            <a:r>
              <a:rPr lang="en-US" sz="2157" kern="0" dirty="0">
                <a:gradFill>
                  <a:gsLst>
                    <a:gs pos="13483">
                      <a:srgbClr val="353535"/>
                    </a:gs>
                    <a:gs pos="62000">
                      <a:srgbClr val="353535"/>
                    </a:gs>
                  </a:gsLst>
                  <a:lin ang="5400000" scaled="0"/>
                </a:gradFill>
                <a:latin typeface="Segoe UI Semilight"/>
                <a:cs typeface="Segoe UI"/>
              </a:rPr>
              <a:t>User X was created</a:t>
            </a:r>
            <a:br>
              <a:rPr lang="en-US" sz="2157" kern="0" dirty="0">
                <a:gradFill>
                  <a:gsLst>
                    <a:gs pos="13483">
                      <a:srgbClr val="353535"/>
                    </a:gs>
                    <a:gs pos="62000">
                      <a:srgbClr val="353535"/>
                    </a:gs>
                  </a:gsLst>
                  <a:lin ang="5400000" scaled="0"/>
                </a:gradFill>
                <a:latin typeface="Segoe UI Semilight"/>
                <a:cs typeface="Segoe UI"/>
              </a:rPr>
            </a:br>
            <a:r>
              <a:rPr lang="en-US" sz="2157" kern="0" dirty="0">
                <a:gradFill>
                  <a:gsLst>
                    <a:gs pos="13483">
                      <a:srgbClr val="353535"/>
                    </a:gs>
                    <a:gs pos="62000">
                      <a:srgbClr val="353535"/>
                    </a:gs>
                  </a:gsLst>
                  <a:lin ang="5400000" scaled="0"/>
                </a:gradFill>
                <a:latin typeface="Segoe UI Semilight"/>
                <a:cs typeface="Segoe UI"/>
              </a:rPr>
              <a:t>Picture was uploaded</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dirty="0">
                <a:gradFill>
                  <a:gsLst>
                    <a:gs pos="92135">
                      <a:srgbClr val="0078D7"/>
                    </a:gs>
                    <a:gs pos="84831">
                      <a:srgbClr val="0078D7"/>
                    </a:gs>
                  </a:gsLst>
                  <a:lin ang="5400000" scaled="0"/>
                </a:gradFill>
              </a:rPr>
              <a:t>Something that happened in the system</a:t>
            </a:r>
            <a:endParaRPr lang="en-US" sz="4313" spc="-98" dirty="0">
              <a:gradFill>
                <a:gsLst>
                  <a:gs pos="92135">
                    <a:srgbClr val="0078D7"/>
                  </a:gs>
                  <a:gs pos="84831">
                    <a:srgbClr val="0078D7"/>
                  </a:gs>
                </a:gsLst>
                <a:lin ang="5400000" scaled="0"/>
              </a:gradFill>
              <a:latin typeface="Segoe UI Light"/>
            </a:endParaRP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5199575" y="1815453"/>
            <a:ext cx="1792850" cy="179285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Title 10">
            <a:extLst>
              <a:ext uri="{FF2B5EF4-FFF2-40B4-BE49-F238E27FC236}">
                <a16:creationId xmlns:a16="http://schemas.microsoft.com/office/drawing/2014/main" id="{E7EFDA2B-14FF-4B99-94CD-52473278B811}"/>
              </a:ext>
            </a:extLst>
          </p:cNvPr>
          <p:cNvSpPr>
            <a:spLocks noGrp="1"/>
          </p:cNvSpPr>
          <p:nvPr>
            <p:ph type="title"/>
          </p:nvPr>
        </p:nvSpPr>
        <p:spPr/>
        <p:txBody>
          <a:bodyPr/>
          <a:lstStyle/>
          <a:p>
            <a:endParaRPr lang="en-US"/>
          </a:p>
        </p:txBody>
      </p:sp>
      <p:sp>
        <p:nvSpPr>
          <p:cNvPr id="21" name="TextBox 20">
            <a:extLst>
              <a:ext uri="{FF2B5EF4-FFF2-40B4-BE49-F238E27FC236}">
                <a16:creationId xmlns:a16="http://schemas.microsoft.com/office/drawing/2014/main" id="{60E6D12A-5E16-4B0F-955B-18FD5EBBA165}"/>
              </a:ext>
            </a:extLst>
          </p:cNvPr>
          <p:cNvSpPr txBox="1"/>
          <p:nvPr/>
        </p:nvSpPr>
        <p:spPr>
          <a:xfrm>
            <a:off x="4482123" y="2397987"/>
            <a:ext cx="3227129" cy="627781"/>
          </a:xfrm>
          <a:prstGeom prst="rect">
            <a:avLst/>
          </a:prstGeom>
          <a:noFill/>
        </p:spPr>
        <p:txBody>
          <a:bodyPr wrap="square" lIns="91414" tIns="146263" rIns="182828" bIns="146263" rtlCol="0">
            <a:spAutoFit/>
          </a:bodyPr>
          <a:lstStyle/>
          <a:p>
            <a:pPr algn="ctr" defTabSz="1218701">
              <a:lnSpc>
                <a:spcPct val="90000"/>
              </a:lnSpc>
              <a:defRPr/>
            </a:pPr>
            <a:r>
              <a:rPr lang="en-US" sz="2400" kern="0" dirty="0">
                <a:solidFill>
                  <a:schemeClr val="bg1"/>
                </a:solidFill>
                <a:latin typeface="Segoe UI Semilight"/>
                <a:cs typeface="Segoe UI"/>
              </a:rPr>
              <a:t>Event</a:t>
            </a:r>
          </a:p>
        </p:txBody>
      </p:sp>
    </p:spTree>
    <p:extLst>
      <p:ext uri="{BB962C8B-B14F-4D97-AF65-F5344CB8AC3E}">
        <p14:creationId xmlns:p14="http://schemas.microsoft.com/office/powerpoint/2010/main" val="4006772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path" presetSubtype="0" decel="100000" fill="hold" grpId="1" nodeType="withEffect">
                                  <p:stCondLst>
                                    <p:cond delay="100"/>
                                  </p:stCondLst>
                                  <p:childTnLst>
                                    <p:animMotion origin="layout" path="M 0 1.11111E-6 L 0 0.03704 " pathEditMode="relative" rAng="0" ptsTypes="AA">
                                      <p:cBhvr>
                                        <p:cTn id="9" dur="600" spd="-100000" fill="hold"/>
                                        <p:tgtEl>
                                          <p:spTgt spid="16"/>
                                        </p:tgtEl>
                                        <p:attrNameLst>
                                          <p:attrName>ppt_x</p:attrName>
                                          <p:attrName>ppt_y</p:attrName>
                                        </p:attrNameLst>
                                      </p:cBhvr>
                                      <p:rCtr x="0" y="1852"/>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dirty="0">
                  <a:gradFill>
                    <a:gsLst>
                      <a:gs pos="1250">
                        <a:srgbClr val="353535"/>
                      </a:gs>
                      <a:gs pos="100000">
                        <a:srgbClr val="353535"/>
                      </a:gs>
                    </a:gsLst>
                    <a:lin ang="5400000" scaled="0"/>
                  </a:gradFill>
                  <a:latin typeface="Segoe UI"/>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dirty="0">
                  <a:gradFill>
                    <a:gsLst>
                      <a:gs pos="1250">
                        <a:srgbClr val="353535"/>
                      </a:gs>
                      <a:gs pos="100000">
                        <a:srgbClr val="353535"/>
                      </a:gs>
                    </a:gsLst>
                    <a:lin ang="5400000" scaled="0"/>
                  </a:gradFill>
                  <a:latin typeface="Segoe UI"/>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err="1">
                  <a:gradFill>
                    <a:gsLst>
                      <a:gs pos="1250">
                        <a:srgbClr val="353535"/>
                      </a:gs>
                      <a:gs pos="100000">
                        <a:srgbClr val="353535"/>
                      </a:gs>
                    </a:gsLst>
                    <a:lin ang="5400000" scaled="0"/>
                  </a:gradFill>
                  <a:latin typeface="Segoe UI"/>
                </a:rPr>
                <a:t>WebHooks</a:t>
              </a:r>
              <a:endParaRPr lang="en-US" sz="1568" kern="0">
                <a:gradFill>
                  <a:gsLst>
                    <a:gs pos="1250">
                      <a:srgbClr val="353535"/>
                    </a:gs>
                    <a:gs pos="100000">
                      <a:srgbClr val="353535"/>
                    </a:gs>
                  </a:gsLst>
                  <a:lin ang="5400000" scaled="0"/>
                </a:gradFill>
                <a:latin typeface="Segoe UI"/>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
        <p:nvSpPr>
          <p:cNvPr id="2" name="Rectangle 1">
            <a:extLst>
              <a:ext uri="{FF2B5EF4-FFF2-40B4-BE49-F238E27FC236}">
                <a16:creationId xmlns:a16="http://schemas.microsoft.com/office/drawing/2014/main" id="{0A1F2CEF-7F87-4D0D-9401-74FD8FBC777D}"/>
              </a:ext>
            </a:extLst>
          </p:cNvPr>
          <p:cNvSpPr/>
          <p:nvPr/>
        </p:nvSpPr>
        <p:spPr bwMode="auto">
          <a:xfrm>
            <a:off x="1351722" y="1546528"/>
            <a:ext cx="3524454" cy="4761507"/>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4A1562BC-9B64-41F2-81E0-FC5E76EEC724}"/>
              </a:ext>
            </a:extLst>
          </p:cNvPr>
          <p:cNvSpPr/>
          <p:nvPr/>
        </p:nvSpPr>
        <p:spPr bwMode="auto">
          <a:xfrm>
            <a:off x="7405398" y="1546528"/>
            <a:ext cx="3524454" cy="4761507"/>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vent publishers - text">
            <a:extLst>
              <a:ext uri="{FF2B5EF4-FFF2-40B4-BE49-F238E27FC236}">
                <a16:creationId xmlns:a16="http://schemas.microsoft.com/office/drawing/2014/main" id="{BA36D2F4-46DC-4F28-BB4B-AE54AF8A32E1}"/>
              </a:ext>
            </a:extLst>
          </p:cNvPr>
          <p:cNvSpPr/>
          <p:nvPr/>
        </p:nvSpPr>
        <p:spPr>
          <a:xfrm>
            <a:off x="3552809" y="595817"/>
            <a:ext cx="5851795" cy="369332"/>
          </a:xfrm>
          <a:prstGeom prst="rect">
            <a:avLst/>
          </a:prstGeom>
        </p:spPr>
        <p:txBody>
          <a:bodyPr wrap="none">
            <a:spAutoFit/>
          </a:bodyPr>
          <a:lstStyle/>
          <a:p>
            <a:r>
              <a:rPr lang="en-US" dirty="0">
                <a:solidFill>
                  <a:srgbClr val="222222"/>
                </a:solidFill>
                <a:latin typeface="segoe-ui_normal"/>
              </a:rPr>
              <a:t>An event source/publisher is </a:t>
            </a:r>
            <a:r>
              <a:rPr lang="en-US" b="1" dirty="0">
                <a:solidFill>
                  <a:srgbClr val="222222"/>
                </a:solidFill>
                <a:latin typeface="segoe-ui_normal"/>
              </a:rPr>
              <a:t>where the event happens</a:t>
            </a:r>
            <a:endParaRPr lang="en-US" b="1" dirty="0"/>
          </a:p>
        </p:txBody>
      </p:sp>
      <p:sp>
        <p:nvSpPr>
          <p:cNvPr id="52" name="Event handlers - text">
            <a:extLst>
              <a:ext uri="{FF2B5EF4-FFF2-40B4-BE49-F238E27FC236}">
                <a16:creationId xmlns:a16="http://schemas.microsoft.com/office/drawing/2014/main" id="{3C5F8D45-3B8F-46E7-9637-C5D60AAC0BCD}"/>
              </a:ext>
            </a:extLst>
          </p:cNvPr>
          <p:cNvSpPr/>
          <p:nvPr/>
        </p:nvSpPr>
        <p:spPr>
          <a:xfrm>
            <a:off x="3552809" y="600871"/>
            <a:ext cx="5372305" cy="369332"/>
          </a:xfrm>
          <a:prstGeom prst="rect">
            <a:avLst/>
          </a:prstGeom>
        </p:spPr>
        <p:txBody>
          <a:bodyPr wrap="none">
            <a:spAutoFit/>
          </a:bodyPr>
          <a:lstStyle/>
          <a:p>
            <a:r>
              <a:rPr lang="en-US" dirty="0">
                <a:solidFill>
                  <a:srgbClr val="222222"/>
                </a:solidFill>
                <a:latin typeface="segoe-ui_normal"/>
              </a:rPr>
              <a:t>Event handler is the </a:t>
            </a:r>
            <a:r>
              <a:rPr lang="en-US" b="1" dirty="0">
                <a:solidFill>
                  <a:srgbClr val="222222"/>
                </a:solidFill>
                <a:latin typeface="segoe-ui_normal"/>
              </a:rPr>
              <a:t>place where the event is sent</a:t>
            </a:r>
            <a:endParaRPr lang="en-US" b="1" dirty="0"/>
          </a:p>
        </p:txBody>
      </p:sp>
    </p:spTree>
    <p:extLst>
      <p:ext uri="{BB962C8B-B14F-4D97-AF65-F5344CB8AC3E}">
        <p14:creationId xmlns:p14="http://schemas.microsoft.com/office/powerpoint/2010/main" val="3873602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8"/>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P spid="2" grpId="0" animBg="1"/>
      <p:bldP spid="2" grpId="1" animBg="1"/>
      <p:bldP spid="48" grpId="0" animBg="1"/>
      <p:bldP spid="48" grpId="1" animBg="1"/>
      <p:bldP spid="5" grpId="0"/>
      <p:bldP spid="5" grpId="1"/>
      <p:bldP spid="52" grpId="0"/>
      <p:bldP spid="5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4294967295"/>
          </p:nvPr>
        </p:nvSpPr>
        <p:spPr>
          <a:xfrm>
            <a:off x="639192" y="1381957"/>
            <a:ext cx="6915705" cy="3789884"/>
          </a:xfrm>
        </p:spPr>
        <p:txBody>
          <a:bodyPr/>
          <a:lstStyle/>
          <a:p>
            <a:pPr marL="0" indent="0">
              <a:buNone/>
            </a:pPr>
            <a:endParaRPr lang="en-US" dirty="0"/>
          </a:p>
          <a:p>
            <a:pPr marL="0" indent="0">
              <a:buNone/>
            </a:pPr>
            <a:r>
              <a:rPr lang="en-US" dirty="0">
                <a:solidFill>
                  <a:schemeClr val="tx2"/>
                </a:solidFill>
              </a:rPr>
              <a:t>Milan Nankov</a:t>
            </a:r>
            <a:br>
              <a:rPr lang="en-US" dirty="0"/>
            </a:br>
            <a:r>
              <a:rPr lang="en-US" sz="2400" dirty="0"/>
              <a:t>Co-founder @ New Venture Software</a:t>
            </a:r>
            <a:br>
              <a:rPr lang="en-US" sz="2400" dirty="0"/>
            </a:br>
            <a:endParaRPr lang="en-US" sz="2400" dirty="0"/>
          </a:p>
          <a:p>
            <a:pPr marL="0" indent="0">
              <a:buNone/>
            </a:pPr>
            <a:endParaRPr lang="en-US" sz="2400" dirty="0"/>
          </a:p>
          <a:p>
            <a:pPr marL="0" indent="0">
              <a:buNone/>
            </a:pPr>
            <a:endParaRPr lang="en-US" dirty="0"/>
          </a:p>
          <a:p>
            <a:pPr marL="0" indent="0">
              <a:buNone/>
            </a:pP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824" y="1381957"/>
            <a:ext cx="3810000" cy="3810000"/>
          </a:xfrm>
          <a:prstGeom prst="rect">
            <a:avLst/>
          </a:prstGeom>
        </p:spPr>
      </p:pic>
      <p:sp>
        <p:nvSpPr>
          <p:cNvPr id="17" name="TextBox 16"/>
          <p:cNvSpPr txBox="1"/>
          <p:nvPr/>
        </p:nvSpPr>
        <p:spPr>
          <a:xfrm>
            <a:off x="8037251" y="4652171"/>
            <a:ext cx="3255145" cy="646331"/>
          </a:xfrm>
          <a:prstGeom prst="rect">
            <a:avLst/>
          </a:prstGeom>
          <a:noFill/>
        </p:spPr>
        <p:txBody>
          <a:bodyPr wrap="square" rtlCol="0">
            <a:spAutoFit/>
          </a:bodyPr>
          <a:lstStyle/>
          <a:p>
            <a:r>
              <a:rPr lang="en-US" dirty="0">
                <a:hlinkClick r:id="rId3"/>
              </a:rPr>
              <a:t>www.newventuresoftware.com</a:t>
            </a:r>
            <a:endParaRPr lang="en-US" dirty="0"/>
          </a:p>
          <a:p>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3514267393"/>
              </p:ext>
            </p:extLst>
          </p:nvPr>
        </p:nvGraphicFramePr>
        <p:xfrm>
          <a:off x="709226" y="3080550"/>
          <a:ext cx="7123097" cy="1642444"/>
        </p:xfrm>
        <a:graphic>
          <a:graphicData uri="http://schemas.openxmlformats.org/drawingml/2006/table">
            <a:tbl>
              <a:tblPr firstRow="1" bandRow="1">
                <a:tableStyleId>{2D5ABB26-0587-4C30-8999-92F81FD0307C}</a:tableStyleId>
              </a:tblPr>
              <a:tblGrid>
                <a:gridCol w="926694">
                  <a:extLst>
                    <a:ext uri="{9D8B030D-6E8A-4147-A177-3AD203B41FA5}">
                      <a16:colId xmlns:a16="http://schemas.microsoft.com/office/drawing/2014/main" val="685233616"/>
                    </a:ext>
                  </a:extLst>
                </a:gridCol>
                <a:gridCol w="6196403">
                  <a:extLst>
                    <a:ext uri="{9D8B030D-6E8A-4147-A177-3AD203B41FA5}">
                      <a16:colId xmlns:a16="http://schemas.microsoft.com/office/drawing/2014/main" val="1196933135"/>
                    </a:ext>
                  </a:extLst>
                </a:gridCol>
              </a:tblGrid>
              <a:tr h="368975">
                <a:tc>
                  <a:txBody>
                    <a:bodyPr/>
                    <a:lstStyle/>
                    <a:p>
                      <a:r>
                        <a:rPr lang="en-US" sz="1800" dirty="0"/>
                        <a:t>Twitter: </a:t>
                      </a:r>
                      <a:endParaRPr lang="en-US" dirty="0"/>
                    </a:p>
                  </a:txBody>
                  <a:tcPr/>
                </a:tc>
                <a:tc>
                  <a:txBody>
                    <a:bodyPr/>
                    <a:lstStyle/>
                    <a:p>
                      <a:r>
                        <a:rPr lang="en-US" sz="1800" dirty="0">
                          <a:hlinkClick r:id="rId4"/>
                        </a:rPr>
                        <a:t>https://twitter.com/milannankov</a:t>
                      </a:r>
                      <a:endParaRPr lang="en-US" dirty="0"/>
                    </a:p>
                  </a:txBody>
                  <a:tcPr/>
                </a:tc>
                <a:extLst>
                  <a:ext uri="{0D108BD9-81ED-4DB2-BD59-A6C34878D82A}">
                    <a16:rowId xmlns:a16="http://schemas.microsoft.com/office/drawing/2014/main" val="2425645933"/>
                  </a:ext>
                </a:extLst>
              </a:tr>
              <a:tr h="368975">
                <a:tc>
                  <a:txBody>
                    <a:bodyPr/>
                    <a:lstStyle/>
                    <a:p>
                      <a:r>
                        <a:rPr lang="en-US" sz="1800" dirty="0" err="1"/>
                        <a:t>Github</a:t>
                      </a:r>
                      <a:r>
                        <a:rPr lang="en-US" sz="1800" dirty="0"/>
                        <a:t>: </a:t>
                      </a:r>
                      <a:endParaRPr lang="en-US" dirty="0"/>
                    </a:p>
                  </a:txBody>
                  <a:tcPr/>
                </a:tc>
                <a:tc>
                  <a:txBody>
                    <a:bodyPr/>
                    <a:lstStyle/>
                    <a:p>
                      <a:r>
                        <a:rPr lang="en-US" sz="1800" dirty="0">
                          <a:hlinkClick r:id="rId5"/>
                        </a:rPr>
                        <a:t>https://github.com/milannankov</a:t>
                      </a:r>
                      <a:endParaRPr lang="en-US" dirty="0"/>
                    </a:p>
                  </a:txBody>
                  <a:tcPr/>
                </a:tc>
                <a:extLst>
                  <a:ext uri="{0D108BD9-81ED-4DB2-BD59-A6C34878D82A}">
                    <a16:rowId xmlns:a16="http://schemas.microsoft.com/office/drawing/2014/main" val="739457572"/>
                  </a:ext>
                </a:extLst>
              </a:tr>
              <a:tr h="904494">
                <a:tc>
                  <a:txBody>
                    <a:bodyPr/>
                    <a:lstStyle/>
                    <a:p>
                      <a:r>
                        <a:rPr lang="en-US" sz="1800" dirty="0"/>
                        <a:t>Blog:</a:t>
                      </a:r>
                      <a:endParaRPr lang="en-US"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hlinkClick r:id="rId6"/>
                        </a:rPr>
                        <a:t>https://www.newventuresoftware.com/blog</a:t>
                      </a:r>
                      <a:endParaRPr lang="en-US" dirty="0"/>
                    </a:p>
                  </a:txBody>
                  <a:tcPr/>
                </a:tc>
                <a:extLst>
                  <a:ext uri="{0D108BD9-81ED-4DB2-BD59-A6C34878D82A}">
                    <a16:rowId xmlns:a16="http://schemas.microsoft.com/office/drawing/2014/main" val="286887875"/>
                  </a:ext>
                </a:extLst>
              </a:tr>
            </a:tbl>
          </a:graphicData>
        </a:graphic>
      </p:graphicFrame>
    </p:spTree>
    <p:extLst>
      <p:ext uri="{BB962C8B-B14F-4D97-AF65-F5344CB8AC3E}">
        <p14:creationId xmlns:p14="http://schemas.microsoft.com/office/powerpoint/2010/main" val="23356392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7" name="Group 6">
            <a:extLst>
              <a:ext uri="{FF2B5EF4-FFF2-40B4-BE49-F238E27FC236}">
                <a16:creationId xmlns:a16="http://schemas.microsoft.com/office/drawing/2014/main" id="{FF266293-55AB-4E79-9710-CB53377FA930}"/>
              </a:ext>
            </a:extLst>
          </p:cNvPr>
          <p:cNvGrpSpPr/>
          <p:nvPr/>
        </p:nvGrpSpPr>
        <p:grpSpPr>
          <a:xfrm>
            <a:off x="368222" y="1546528"/>
            <a:ext cx="3207661" cy="4402307"/>
            <a:chOff x="1613925" y="1546528"/>
            <a:chExt cx="3207661" cy="4402307"/>
          </a:xfrm>
        </p:grpSpPr>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algn="ctr" defTabSz="1218701">
                <a:lnSpc>
                  <a:spcPct val="90000"/>
                </a:lnSpc>
                <a:spcAft>
                  <a:spcPts val="1200"/>
                </a:spcAft>
                <a:defRPr/>
              </a:pPr>
              <a:r>
                <a:rPr lang="en-US" sz="2549" kern="0" dirty="0">
                  <a:gradFill>
                    <a:gsLst>
                      <a:gs pos="1250">
                        <a:srgbClr val="353535"/>
                      </a:gs>
                      <a:gs pos="100000">
                        <a:srgbClr val="353535"/>
                      </a:gs>
                    </a:gsLst>
                    <a:lin ang="5400000" scaled="0"/>
                  </a:gradFill>
                  <a:latin typeface="Segoe UI Semilight"/>
                  <a:cs typeface="Segoe UI"/>
                </a:rPr>
                <a:t>Event publishers</a:t>
              </a:r>
            </a:p>
          </p:txBody>
        </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dirty="0">
                    <a:gradFill>
                      <a:gsLst>
                        <a:gs pos="1250">
                          <a:srgbClr val="353535"/>
                        </a:gs>
                        <a:gs pos="100000">
                          <a:srgbClr val="353535"/>
                        </a:gs>
                      </a:gsLst>
                      <a:lin ang="5400000" scaled="0"/>
                    </a:gradFill>
                    <a:latin typeface="Segoe UI"/>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dirty="0">
                    <a:gradFill>
                      <a:gsLst>
                        <a:gs pos="1250">
                          <a:srgbClr val="353535"/>
                        </a:gs>
                        <a:gs pos="100000">
                          <a:srgbClr val="353535"/>
                        </a:gs>
                      </a:gsLst>
                      <a:lin ang="5400000" scaled="0"/>
                    </a:gradFill>
                    <a:latin typeface="Segoe UI"/>
                  </a:rPr>
                  <a:t>Blob Storage</a:t>
                </a: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grpSp>
        <p:nvGrpSpPr>
          <p:cNvPr id="10" name="Group 9">
            <a:extLst>
              <a:ext uri="{FF2B5EF4-FFF2-40B4-BE49-F238E27FC236}">
                <a16:creationId xmlns:a16="http://schemas.microsoft.com/office/drawing/2014/main" id="{0291FB9C-4912-4B76-82BB-A8E8AC83F29C}"/>
              </a:ext>
            </a:extLst>
          </p:cNvPr>
          <p:cNvGrpSpPr/>
          <p:nvPr/>
        </p:nvGrpSpPr>
        <p:grpSpPr>
          <a:xfrm>
            <a:off x="9002012" y="1905094"/>
            <a:ext cx="2689274" cy="3586557"/>
            <a:chOff x="7888830" y="1905094"/>
            <a:chExt cx="2689274" cy="3586557"/>
          </a:xfrm>
        </p:grpSpPr>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 handlers</a:t>
              </a:r>
            </a:p>
          </p:txBody>
        </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err="1">
                    <a:gradFill>
                      <a:gsLst>
                        <a:gs pos="1250">
                          <a:srgbClr val="353535"/>
                        </a:gs>
                        <a:gs pos="100000">
                          <a:srgbClr val="353535"/>
                        </a:gs>
                      </a:gsLst>
                      <a:lin ang="5400000" scaled="0"/>
                    </a:gradFill>
                    <a:latin typeface="Segoe UI"/>
                  </a:rPr>
                  <a:t>WebHooks</a:t>
                </a:r>
                <a:endParaRPr lang="en-US" sz="1568" kern="0">
                  <a:gradFill>
                    <a:gsLst>
                      <a:gs pos="1250">
                        <a:srgbClr val="353535"/>
                      </a:gs>
                      <a:gs pos="100000">
                        <a:srgbClr val="353535"/>
                      </a:gs>
                    </a:gsLst>
                    <a:lin ang="5400000" scaled="0"/>
                  </a:gradFill>
                  <a:latin typeface="Segoe UI"/>
                </a:endParaRPr>
              </a:p>
            </p:txBody>
          </p:sp>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grpSp>
      <p:grpSp>
        <p:nvGrpSpPr>
          <p:cNvPr id="16" name="Group 15">
            <a:extLst>
              <a:ext uri="{FF2B5EF4-FFF2-40B4-BE49-F238E27FC236}">
                <a16:creationId xmlns:a16="http://schemas.microsoft.com/office/drawing/2014/main" id="{5556A6FC-4239-4495-9D58-B1D4B67B4DBF}"/>
              </a:ext>
            </a:extLst>
          </p:cNvPr>
          <p:cNvGrpSpPr/>
          <p:nvPr/>
        </p:nvGrpSpPr>
        <p:grpSpPr>
          <a:xfrm>
            <a:off x="3261724" y="662292"/>
            <a:ext cx="1713745" cy="1529013"/>
            <a:chOff x="3261724" y="662292"/>
            <a:chExt cx="1713745" cy="1529013"/>
          </a:xfrm>
        </p:grpSpPr>
        <p:sp>
          <p:nvSpPr>
            <p:cNvPr id="12" name="Left Brace 11">
              <a:extLst>
                <a:ext uri="{FF2B5EF4-FFF2-40B4-BE49-F238E27FC236}">
                  <a16:creationId xmlns:a16="http://schemas.microsoft.com/office/drawing/2014/main" id="{D0BBF944-E352-4A07-BDB6-11C149B03A1B}"/>
                </a:ext>
              </a:extLst>
            </p:cNvPr>
            <p:cNvSpPr/>
            <p:nvPr/>
          </p:nvSpPr>
          <p:spPr>
            <a:xfrm rot="5400000">
              <a:off x="3668023" y="883858"/>
              <a:ext cx="901148" cy="171374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778F2400-8FB1-4580-A72F-E745F37C1CDA}"/>
                </a:ext>
              </a:extLst>
            </p:cNvPr>
            <p:cNvSpPr txBox="1"/>
            <p:nvPr/>
          </p:nvSpPr>
          <p:spPr>
            <a:xfrm>
              <a:off x="3513783" y="662292"/>
              <a:ext cx="1271438"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Topics</a:t>
              </a:r>
            </a:p>
          </p:txBody>
        </p:sp>
      </p:grpSp>
      <p:sp>
        <p:nvSpPr>
          <p:cNvPr id="15" name="TextBox 14">
            <a:extLst>
              <a:ext uri="{FF2B5EF4-FFF2-40B4-BE49-F238E27FC236}">
                <a16:creationId xmlns:a16="http://schemas.microsoft.com/office/drawing/2014/main" id="{92EDBC55-168F-4688-8F87-C006ECCDCA30}"/>
              </a:ext>
            </a:extLst>
          </p:cNvPr>
          <p:cNvSpPr txBox="1"/>
          <p:nvPr/>
        </p:nvSpPr>
        <p:spPr>
          <a:xfrm>
            <a:off x="3221424" y="2913717"/>
            <a:ext cx="1799469" cy="1043363"/>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User/Created</a:t>
            </a:r>
            <a:br>
              <a:rPr lang="en-US" dirty="0">
                <a:gradFill>
                  <a:gsLst>
                    <a:gs pos="2917">
                      <a:schemeClr val="tx1"/>
                    </a:gs>
                    <a:gs pos="30000">
                      <a:schemeClr val="tx1"/>
                    </a:gs>
                  </a:gsLst>
                  <a:lin ang="5400000" scaled="0"/>
                </a:gradFill>
              </a:rPr>
            </a:b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User/Deleted</a:t>
            </a:r>
          </a:p>
        </p:txBody>
      </p:sp>
      <p:grpSp>
        <p:nvGrpSpPr>
          <p:cNvPr id="63" name="Group 62">
            <a:extLst>
              <a:ext uri="{FF2B5EF4-FFF2-40B4-BE49-F238E27FC236}">
                <a16:creationId xmlns:a16="http://schemas.microsoft.com/office/drawing/2014/main" id="{DE2EE37A-55BB-4D08-8F2D-5A3C05F98898}"/>
              </a:ext>
            </a:extLst>
          </p:cNvPr>
          <p:cNvGrpSpPr/>
          <p:nvPr/>
        </p:nvGrpSpPr>
        <p:grpSpPr>
          <a:xfrm>
            <a:off x="6958529" y="667773"/>
            <a:ext cx="2319802" cy="1516078"/>
            <a:chOff x="2958696" y="675227"/>
            <a:chExt cx="2319802" cy="1516078"/>
          </a:xfrm>
        </p:grpSpPr>
        <p:sp>
          <p:nvSpPr>
            <p:cNvPr id="64" name="Left Brace 63">
              <a:extLst>
                <a:ext uri="{FF2B5EF4-FFF2-40B4-BE49-F238E27FC236}">
                  <a16:creationId xmlns:a16="http://schemas.microsoft.com/office/drawing/2014/main" id="{74DEB5F5-FCF5-49B9-8E90-0E9A5828B98C}"/>
                </a:ext>
              </a:extLst>
            </p:cNvPr>
            <p:cNvSpPr/>
            <p:nvPr/>
          </p:nvSpPr>
          <p:spPr>
            <a:xfrm rot="5400000">
              <a:off x="3668023" y="883858"/>
              <a:ext cx="901148" cy="171374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84FE6641-DEEC-4A7F-8D23-A6A803CB5C2C}"/>
                </a:ext>
              </a:extLst>
            </p:cNvPr>
            <p:cNvSpPr txBox="1"/>
            <p:nvPr/>
          </p:nvSpPr>
          <p:spPr>
            <a:xfrm>
              <a:off x="2958696" y="675227"/>
              <a:ext cx="2319802"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Subscriptions</a:t>
              </a:r>
            </a:p>
          </p:txBody>
        </p:sp>
      </p:grpSp>
      <p:sp>
        <p:nvSpPr>
          <p:cNvPr id="71" name="TextBox 70">
            <a:extLst>
              <a:ext uri="{FF2B5EF4-FFF2-40B4-BE49-F238E27FC236}">
                <a16:creationId xmlns:a16="http://schemas.microsoft.com/office/drawing/2014/main" id="{43DDDE2B-0809-4CB2-BF6A-E0006B496476}"/>
              </a:ext>
            </a:extLst>
          </p:cNvPr>
          <p:cNvSpPr txBox="1"/>
          <p:nvPr/>
        </p:nvSpPr>
        <p:spPr>
          <a:xfrm>
            <a:off x="7294342" y="2842313"/>
            <a:ext cx="1799469" cy="1043363"/>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User/Created</a:t>
            </a:r>
            <a:br>
              <a:rPr lang="en-US" dirty="0">
                <a:gradFill>
                  <a:gsLst>
                    <a:gs pos="2917">
                      <a:schemeClr val="tx1"/>
                    </a:gs>
                    <a:gs pos="30000">
                      <a:schemeClr val="tx1"/>
                    </a:gs>
                  </a:gsLst>
                  <a:lin ang="5400000" scaled="0"/>
                </a:gradFill>
              </a:rPr>
            </a:br>
            <a:br>
              <a:rPr lang="en-US" dirty="0">
                <a:gradFill>
                  <a:gsLst>
                    <a:gs pos="2917">
                      <a:schemeClr val="tx1"/>
                    </a:gs>
                    <a:gs pos="30000">
                      <a:schemeClr val="tx1"/>
                    </a:gs>
                  </a:gsLst>
                  <a:lin ang="5400000" scaled="0"/>
                </a:gradFill>
              </a:rPr>
            </a:b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54057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13F7492-4BCC-405E-B0EF-037C6CF75833}"/>
              </a:ext>
            </a:extLst>
          </p:cNvPr>
          <p:cNvGrpSpPr/>
          <p:nvPr/>
        </p:nvGrpSpPr>
        <p:grpSpPr>
          <a:xfrm>
            <a:off x="6096000" y="1546529"/>
            <a:ext cx="4033912" cy="4840685"/>
            <a:chOff x="6309631" y="1577043"/>
            <a:chExt cx="4114800" cy="4937751"/>
          </a:xfrm>
        </p:grpSpPr>
        <p:sp>
          <p:nvSpPr>
            <p:cNvPr id="69" name="Rectangle 68"/>
            <p:cNvSpPr/>
            <p:nvPr/>
          </p:nvSpPr>
          <p:spPr bwMode="auto">
            <a:xfrm>
              <a:off x="6309631" y="1577043"/>
              <a:ext cx="4114800" cy="82296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p:cNvSpPr/>
            <p:nvPr/>
          </p:nvSpPr>
          <p:spPr bwMode="auto">
            <a:xfrm>
              <a:off x="6309631" y="2399994"/>
              <a:ext cx="4114800" cy="41148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0" name="TextBox 89"/>
            <p:cNvSpPr txBox="1"/>
            <p:nvPr/>
          </p:nvSpPr>
          <p:spPr>
            <a:xfrm>
              <a:off x="6309676" y="1748458"/>
              <a:ext cx="3885847" cy="480131"/>
            </a:xfrm>
            <a:prstGeom prst="rect">
              <a:avLst/>
            </a:prstGeom>
            <a:noFill/>
          </p:spPr>
          <p:txBody>
            <a:bodyPr wrap="square" lIns="179285" rtlCol="0">
              <a:spAutoFit/>
            </a:bodyPr>
            <a:lstStyle/>
            <a:p>
              <a:pPr defTabSz="914228">
                <a:lnSpc>
                  <a:spcPct val="90000"/>
                </a:lnSpc>
                <a:defRPr/>
              </a:pPr>
              <a:r>
                <a:rPr lang="en-US" sz="2745">
                  <a:gradFill>
                    <a:gsLst>
                      <a:gs pos="12360">
                        <a:srgbClr val="FFFFFF"/>
                      </a:gs>
                      <a:gs pos="51000">
                        <a:srgbClr val="FFFFFF"/>
                      </a:gs>
                    </a:gsLst>
                    <a:lin ang="5400000" scaled="0"/>
                  </a:gradFill>
                  <a:latin typeface="Segoe UI Semibold" panose="020B0702040204020203" pitchFamily="34" charset="0"/>
                  <a:cs typeface="Segoe UI Semibold" panose="020B0702040204020203" pitchFamily="34" charset="0"/>
                </a:rPr>
                <a:t>Subscribers</a:t>
              </a:r>
            </a:p>
          </p:txBody>
        </p:sp>
        <p:sp>
          <p:nvSpPr>
            <p:cNvPr id="87" name="Content Placeholder 2">
              <a:extLst>
                <a:ext uri="{FF2B5EF4-FFF2-40B4-BE49-F238E27FC236}">
                  <a16:creationId xmlns:a16="http://schemas.microsoft.com/office/drawing/2014/main" id="{0CE9881E-56DF-4785-8811-AF6CC54D3031}"/>
                </a:ext>
              </a:extLst>
            </p:cNvPr>
            <p:cNvSpPr txBox="1">
              <a:spLocks/>
            </p:cNvSpPr>
            <p:nvPr/>
          </p:nvSpPr>
          <p:spPr>
            <a:xfrm>
              <a:off x="6858271" y="2973011"/>
              <a:ext cx="3566160" cy="24929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spcBef>
                  <a:spcPts val="0"/>
                </a:spcBef>
                <a:spcAft>
                  <a:spcPts val="1765"/>
                </a:spcAft>
                <a:buNone/>
                <a:defRPr/>
              </a:pPr>
              <a:r>
                <a:rPr lang="en-US" sz="1765">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Azure Functions</a:t>
              </a:r>
            </a:p>
          </p:txBody>
        </p:sp>
        <p:sp>
          <p:nvSpPr>
            <p:cNvPr id="88" name="TextBox 87">
              <a:extLst>
                <a:ext uri="{FF2B5EF4-FFF2-40B4-BE49-F238E27FC236}">
                  <a16:creationId xmlns:a16="http://schemas.microsoft.com/office/drawing/2014/main" id="{ABD6A0F6-0C5F-4EF2-967F-0B5B195E40AD}"/>
                </a:ext>
              </a:extLst>
            </p:cNvPr>
            <p:cNvSpPr txBox="1"/>
            <p:nvPr/>
          </p:nvSpPr>
          <p:spPr>
            <a:xfrm>
              <a:off x="6309631" y="2399994"/>
              <a:ext cx="2875527" cy="544765"/>
            </a:xfrm>
            <a:prstGeom prst="rect">
              <a:avLst/>
            </a:prstGeom>
            <a:noFill/>
          </p:spPr>
          <p:txBody>
            <a:bodyPr wrap="square" lIns="179285" tIns="143428" rIns="179285" bIns="143428" rtlCol="0">
              <a:spAutoFit/>
            </a:bodyPr>
            <a:lstStyle/>
            <a:p>
              <a:pPr defTabSz="914038">
                <a:lnSpc>
                  <a:spcPct val="90000"/>
                </a:lnSpc>
                <a:spcAft>
                  <a:spcPts val="1765"/>
                </a:spcAft>
                <a:buSzPct val="90000"/>
                <a:defRPr/>
              </a:pPr>
              <a:r>
                <a:rPr lang="en-US" sz="1765">
                  <a:gradFill>
                    <a:gsLst>
                      <a:gs pos="3371">
                        <a:srgbClr val="0078D7"/>
                      </a:gs>
                      <a:gs pos="22472">
                        <a:srgbClr val="0078D7"/>
                      </a:gs>
                    </a:gsLst>
                    <a:lin ang="5400000" scaled="0"/>
                  </a:gradFill>
                  <a:latin typeface="Segoe UI Semibold" panose="020B0702040204020203" pitchFamily="34" charset="0"/>
                  <a:cs typeface="Segoe UI Semibold" panose="020B0702040204020203" pitchFamily="34" charset="0"/>
                </a:rPr>
                <a:t>Immediately available</a:t>
              </a:r>
            </a:p>
          </p:txBody>
        </p:sp>
        <p:sp>
          <p:nvSpPr>
            <p:cNvPr id="89" name="check 3">
              <a:extLst>
                <a:ext uri="{FF2B5EF4-FFF2-40B4-BE49-F238E27FC236}">
                  <a16:creationId xmlns:a16="http://schemas.microsoft.com/office/drawing/2014/main" id="{14446C8F-6B03-4EB9-B37B-9DD809D92966}"/>
                </a:ext>
              </a:extLst>
            </p:cNvPr>
            <p:cNvSpPr>
              <a:spLocks noChangeAspect="1" noEditPoints="1"/>
            </p:cNvSpPr>
            <p:nvPr/>
          </p:nvSpPr>
          <p:spPr bwMode="auto">
            <a:xfrm>
              <a:off x="6492554" y="2984305"/>
              <a:ext cx="228034" cy="22671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sp>
          <p:nvSpPr>
            <p:cNvPr id="98" name="Content Placeholder 2">
              <a:extLst>
                <a:ext uri="{FF2B5EF4-FFF2-40B4-BE49-F238E27FC236}">
                  <a16:creationId xmlns:a16="http://schemas.microsoft.com/office/drawing/2014/main" id="{E823F353-B4D7-4057-95F2-9F70B2DE6B1D}"/>
                </a:ext>
              </a:extLst>
            </p:cNvPr>
            <p:cNvSpPr txBox="1">
              <a:spLocks/>
            </p:cNvSpPr>
            <p:nvPr/>
          </p:nvSpPr>
          <p:spPr>
            <a:xfrm>
              <a:off x="6858271" y="3419248"/>
              <a:ext cx="3566160" cy="24929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spcBef>
                  <a:spcPts val="0"/>
                </a:spcBef>
                <a:spcAft>
                  <a:spcPts val="1765"/>
                </a:spcAft>
                <a:buNone/>
                <a:defRPr/>
              </a:pPr>
              <a:r>
                <a:rPr lang="en-US" sz="1765">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Logic Apps</a:t>
              </a:r>
            </a:p>
          </p:txBody>
        </p:sp>
        <p:sp>
          <p:nvSpPr>
            <p:cNvPr id="99" name="Content Placeholder 2">
              <a:extLst>
                <a:ext uri="{FF2B5EF4-FFF2-40B4-BE49-F238E27FC236}">
                  <a16:creationId xmlns:a16="http://schemas.microsoft.com/office/drawing/2014/main" id="{E1FC3708-F4C3-4B6F-9AF0-DDCD8CF15255}"/>
                </a:ext>
              </a:extLst>
            </p:cNvPr>
            <p:cNvSpPr txBox="1">
              <a:spLocks/>
            </p:cNvSpPr>
            <p:nvPr/>
          </p:nvSpPr>
          <p:spPr>
            <a:xfrm>
              <a:off x="6858271" y="3865485"/>
              <a:ext cx="3566160" cy="24929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spcBef>
                  <a:spcPts val="0"/>
                </a:spcBef>
                <a:spcAft>
                  <a:spcPts val="1765"/>
                </a:spcAft>
                <a:buNone/>
                <a:defRPr/>
              </a:pPr>
              <a:r>
                <a:rPr lang="en-US" sz="1765">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Azure Automation</a:t>
              </a:r>
            </a:p>
          </p:txBody>
        </p:sp>
        <p:sp>
          <p:nvSpPr>
            <p:cNvPr id="100" name="Content Placeholder 2">
              <a:extLst>
                <a:ext uri="{FF2B5EF4-FFF2-40B4-BE49-F238E27FC236}">
                  <a16:creationId xmlns:a16="http://schemas.microsoft.com/office/drawing/2014/main" id="{C85B58A5-C1A6-46C1-BBD2-0C96A33225D5}"/>
                </a:ext>
              </a:extLst>
            </p:cNvPr>
            <p:cNvSpPr txBox="1">
              <a:spLocks/>
            </p:cNvSpPr>
            <p:nvPr/>
          </p:nvSpPr>
          <p:spPr>
            <a:xfrm>
              <a:off x="6858271" y="4311722"/>
              <a:ext cx="3566160" cy="24929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spcBef>
                  <a:spcPts val="0"/>
                </a:spcBef>
                <a:spcAft>
                  <a:spcPts val="1765"/>
                </a:spcAft>
                <a:buNone/>
                <a:defRPr/>
              </a:pPr>
              <a:r>
                <a:rPr lang="en-US" sz="1765" err="1">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WebHooks</a:t>
              </a:r>
              <a:endParaRPr lang="en-US" sz="1765">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endParaRPr>
            </a:p>
          </p:txBody>
        </p:sp>
        <p:sp>
          <p:nvSpPr>
            <p:cNvPr id="101" name="check 3">
              <a:extLst>
                <a:ext uri="{FF2B5EF4-FFF2-40B4-BE49-F238E27FC236}">
                  <a16:creationId xmlns:a16="http://schemas.microsoft.com/office/drawing/2014/main" id="{9318854B-8974-4C32-A90E-D22AB0D360FA}"/>
                </a:ext>
              </a:extLst>
            </p:cNvPr>
            <p:cNvSpPr>
              <a:spLocks noChangeAspect="1" noEditPoints="1"/>
            </p:cNvSpPr>
            <p:nvPr/>
          </p:nvSpPr>
          <p:spPr bwMode="auto">
            <a:xfrm>
              <a:off x="6492554" y="3430542"/>
              <a:ext cx="228034" cy="22671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sp>
          <p:nvSpPr>
            <p:cNvPr id="102" name="check 3">
              <a:extLst>
                <a:ext uri="{FF2B5EF4-FFF2-40B4-BE49-F238E27FC236}">
                  <a16:creationId xmlns:a16="http://schemas.microsoft.com/office/drawing/2014/main" id="{39D7B5FE-45F8-4E6B-9E52-F30B0F97B4DA}"/>
                </a:ext>
              </a:extLst>
            </p:cNvPr>
            <p:cNvSpPr>
              <a:spLocks noChangeAspect="1" noEditPoints="1"/>
            </p:cNvSpPr>
            <p:nvPr/>
          </p:nvSpPr>
          <p:spPr bwMode="auto">
            <a:xfrm>
              <a:off x="6492554" y="3876779"/>
              <a:ext cx="228034" cy="22671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sp>
          <p:nvSpPr>
            <p:cNvPr id="103" name="check 3">
              <a:extLst>
                <a:ext uri="{FF2B5EF4-FFF2-40B4-BE49-F238E27FC236}">
                  <a16:creationId xmlns:a16="http://schemas.microsoft.com/office/drawing/2014/main" id="{A4D6988B-738F-465E-9B04-4582DFFA47BF}"/>
                </a:ext>
              </a:extLst>
            </p:cNvPr>
            <p:cNvSpPr>
              <a:spLocks noChangeAspect="1" noEditPoints="1"/>
            </p:cNvSpPr>
            <p:nvPr/>
          </p:nvSpPr>
          <p:spPr bwMode="auto">
            <a:xfrm>
              <a:off x="6492554" y="4323016"/>
              <a:ext cx="228034" cy="22671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grpSp>
      <p:grpSp>
        <p:nvGrpSpPr>
          <p:cNvPr id="7" name="Group 6">
            <a:extLst>
              <a:ext uri="{FF2B5EF4-FFF2-40B4-BE49-F238E27FC236}">
                <a16:creationId xmlns:a16="http://schemas.microsoft.com/office/drawing/2014/main" id="{7340D338-5A07-486E-BA81-407C590306E1}"/>
              </a:ext>
            </a:extLst>
          </p:cNvPr>
          <p:cNvGrpSpPr/>
          <p:nvPr/>
        </p:nvGrpSpPr>
        <p:grpSpPr>
          <a:xfrm>
            <a:off x="2062088" y="1546529"/>
            <a:ext cx="4033912" cy="4840685"/>
            <a:chOff x="2011998" y="1577043"/>
            <a:chExt cx="4114800" cy="4937751"/>
          </a:xfrm>
        </p:grpSpPr>
        <p:sp>
          <p:nvSpPr>
            <p:cNvPr id="42" name="Rectangle 41"/>
            <p:cNvSpPr/>
            <p:nvPr/>
          </p:nvSpPr>
          <p:spPr bwMode="auto">
            <a:xfrm>
              <a:off x="2011998" y="1577043"/>
              <a:ext cx="4069080" cy="82296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4" name="Rectangle 43"/>
            <p:cNvSpPr/>
            <p:nvPr/>
          </p:nvSpPr>
          <p:spPr bwMode="auto">
            <a:xfrm>
              <a:off x="2011998" y="2399994"/>
              <a:ext cx="4069080" cy="41148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Content Placeholder 2"/>
            <p:cNvSpPr txBox="1">
              <a:spLocks/>
            </p:cNvSpPr>
            <p:nvPr/>
          </p:nvSpPr>
          <p:spPr>
            <a:xfrm>
              <a:off x="2560638" y="2973011"/>
              <a:ext cx="3566160" cy="24929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spcBef>
                  <a:spcPts val="0"/>
                </a:spcBef>
                <a:spcAft>
                  <a:spcPts val="1765"/>
                </a:spcAft>
                <a:buNone/>
                <a:defRPr/>
              </a:pPr>
              <a:r>
                <a:rPr lang="en-US" sz="1765">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Blob Storage</a:t>
              </a:r>
            </a:p>
          </p:txBody>
        </p:sp>
        <p:sp>
          <p:nvSpPr>
            <p:cNvPr id="68" name="TextBox 67"/>
            <p:cNvSpPr txBox="1"/>
            <p:nvPr/>
          </p:nvSpPr>
          <p:spPr>
            <a:xfrm>
              <a:off x="2012043" y="1748458"/>
              <a:ext cx="3885847" cy="480131"/>
            </a:xfrm>
            <a:prstGeom prst="rect">
              <a:avLst/>
            </a:prstGeom>
            <a:noFill/>
          </p:spPr>
          <p:txBody>
            <a:bodyPr wrap="square" lIns="179285" rtlCol="0">
              <a:spAutoFit/>
            </a:bodyPr>
            <a:lstStyle/>
            <a:p>
              <a:pPr defTabSz="914228">
                <a:lnSpc>
                  <a:spcPct val="90000"/>
                </a:lnSpc>
                <a:defRPr/>
              </a:pPr>
              <a:r>
                <a:rPr lang="en-US" sz="2745">
                  <a:gradFill>
                    <a:gsLst>
                      <a:gs pos="12360">
                        <a:srgbClr val="FFFFFF"/>
                      </a:gs>
                      <a:gs pos="51000">
                        <a:srgbClr val="FFFFFF"/>
                      </a:gs>
                    </a:gsLst>
                    <a:lin ang="5400000" scaled="0"/>
                  </a:gradFill>
                  <a:latin typeface="Segoe UI Semibold" panose="020B0702040204020203" pitchFamily="34" charset="0"/>
                  <a:cs typeface="Segoe UI Semibold" panose="020B0702040204020203" pitchFamily="34" charset="0"/>
                </a:rPr>
                <a:t>Publishers</a:t>
              </a:r>
            </a:p>
          </p:txBody>
        </p:sp>
        <p:sp>
          <p:nvSpPr>
            <p:cNvPr id="4" name="TextBox 3"/>
            <p:cNvSpPr txBox="1"/>
            <p:nvPr/>
          </p:nvSpPr>
          <p:spPr>
            <a:xfrm>
              <a:off x="2011998" y="2399994"/>
              <a:ext cx="2875527" cy="544765"/>
            </a:xfrm>
            <a:prstGeom prst="rect">
              <a:avLst/>
            </a:prstGeom>
            <a:noFill/>
          </p:spPr>
          <p:txBody>
            <a:bodyPr wrap="square" lIns="179285" tIns="143428" rIns="179285" bIns="143428" rtlCol="0">
              <a:spAutoFit/>
            </a:bodyPr>
            <a:lstStyle/>
            <a:p>
              <a:pPr defTabSz="914038">
                <a:lnSpc>
                  <a:spcPct val="90000"/>
                </a:lnSpc>
                <a:spcAft>
                  <a:spcPts val="1765"/>
                </a:spcAft>
                <a:buSzPct val="90000"/>
                <a:defRPr/>
              </a:pPr>
              <a:r>
                <a:rPr lang="en-US" sz="1765">
                  <a:gradFill>
                    <a:gsLst>
                      <a:gs pos="3371">
                        <a:srgbClr val="0078D7"/>
                      </a:gs>
                      <a:gs pos="22472">
                        <a:srgbClr val="0078D7"/>
                      </a:gs>
                    </a:gsLst>
                    <a:lin ang="5400000" scaled="0"/>
                  </a:gradFill>
                  <a:latin typeface="Segoe UI Semibold" panose="020B0702040204020203" pitchFamily="34" charset="0"/>
                  <a:cs typeface="Segoe UI Semibold" panose="020B0702040204020203" pitchFamily="34" charset="0"/>
                </a:rPr>
                <a:t>Immediately available</a:t>
              </a:r>
            </a:p>
          </p:txBody>
        </p:sp>
        <p:sp>
          <p:nvSpPr>
            <p:cNvPr id="51" name="check 3">
              <a:extLst>
                <a:ext uri="{FF2B5EF4-FFF2-40B4-BE49-F238E27FC236}">
                  <a16:creationId xmlns:a16="http://schemas.microsoft.com/office/drawing/2014/main" id="{CA3C7784-95DD-4E12-8AD4-6B983CAC5E2A}"/>
                </a:ext>
              </a:extLst>
            </p:cNvPr>
            <p:cNvSpPr>
              <a:spLocks noChangeAspect="1" noEditPoints="1"/>
            </p:cNvSpPr>
            <p:nvPr/>
          </p:nvSpPr>
          <p:spPr bwMode="auto">
            <a:xfrm>
              <a:off x="2194921" y="2984305"/>
              <a:ext cx="228034" cy="22671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sp>
          <p:nvSpPr>
            <p:cNvPr id="52" name="Content Placeholder 2">
              <a:extLst>
                <a:ext uri="{FF2B5EF4-FFF2-40B4-BE49-F238E27FC236}">
                  <a16:creationId xmlns:a16="http://schemas.microsoft.com/office/drawing/2014/main" id="{AEF0731C-D950-4632-9D53-257566EE7BBB}"/>
                </a:ext>
              </a:extLst>
            </p:cNvPr>
            <p:cNvSpPr txBox="1">
              <a:spLocks/>
            </p:cNvSpPr>
            <p:nvPr/>
          </p:nvSpPr>
          <p:spPr>
            <a:xfrm>
              <a:off x="2560638" y="4757958"/>
              <a:ext cx="3566160" cy="24929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spcBef>
                  <a:spcPts val="0"/>
                </a:spcBef>
                <a:spcAft>
                  <a:spcPts val="1765"/>
                </a:spcAft>
                <a:buNone/>
                <a:defRPr/>
              </a:pPr>
              <a:r>
                <a:rPr lang="en-US" sz="1765">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Custom Events</a:t>
              </a:r>
            </a:p>
          </p:txBody>
        </p:sp>
        <p:sp>
          <p:nvSpPr>
            <p:cNvPr id="53" name="Content Placeholder 2">
              <a:extLst>
                <a:ext uri="{FF2B5EF4-FFF2-40B4-BE49-F238E27FC236}">
                  <a16:creationId xmlns:a16="http://schemas.microsoft.com/office/drawing/2014/main" id="{37378FBF-67FF-487F-A5DB-12FBDD00A981}"/>
                </a:ext>
              </a:extLst>
            </p:cNvPr>
            <p:cNvSpPr txBox="1">
              <a:spLocks/>
            </p:cNvSpPr>
            <p:nvPr/>
          </p:nvSpPr>
          <p:spPr>
            <a:xfrm>
              <a:off x="2560638" y="3419248"/>
              <a:ext cx="3566160" cy="24929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spcBef>
                  <a:spcPts val="0"/>
                </a:spcBef>
                <a:spcAft>
                  <a:spcPts val="1765"/>
                </a:spcAft>
                <a:buNone/>
                <a:defRPr/>
              </a:pPr>
              <a:r>
                <a:rPr lang="en-US" sz="1765">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Resource Groups</a:t>
              </a:r>
            </a:p>
          </p:txBody>
        </p:sp>
        <p:sp>
          <p:nvSpPr>
            <p:cNvPr id="64" name="Content Placeholder 2">
              <a:extLst>
                <a:ext uri="{FF2B5EF4-FFF2-40B4-BE49-F238E27FC236}">
                  <a16:creationId xmlns:a16="http://schemas.microsoft.com/office/drawing/2014/main" id="{9DD162CF-3AA9-4D35-B7E5-E81D55F510D4}"/>
                </a:ext>
              </a:extLst>
            </p:cNvPr>
            <p:cNvSpPr txBox="1">
              <a:spLocks/>
            </p:cNvSpPr>
            <p:nvPr/>
          </p:nvSpPr>
          <p:spPr>
            <a:xfrm>
              <a:off x="2560638" y="3865485"/>
              <a:ext cx="3566160" cy="24929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spcBef>
                  <a:spcPts val="0"/>
                </a:spcBef>
                <a:spcAft>
                  <a:spcPts val="1765"/>
                </a:spcAft>
                <a:buNone/>
                <a:defRPr/>
              </a:pPr>
              <a:r>
                <a:rPr lang="en-US" sz="1765">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Azure Subscriptions</a:t>
              </a:r>
            </a:p>
          </p:txBody>
        </p:sp>
        <p:sp>
          <p:nvSpPr>
            <p:cNvPr id="65" name="Content Placeholder 2">
              <a:extLst>
                <a:ext uri="{FF2B5EF4-FFF2-40B4-BE49-F238E27FC236}">
                  <a16:creationId xmlns:a16="http://schemas.microsoft.com/office/drawing/2014/main" id="{9F654541-B7C4-4846-9ED7-690728BD14CD}"/>
                </a:ext>
              </a:extLst>
            </p:cNvPr>
            <p:cNvSpPr txBox="1">
              <a:spLocks/>
            </p:cNvSpPr>
            <p:nvPr/>
          </p:nvSpPr>
          <p:spPr>
            <a:xfrm>
              <a:off x="2560638" y="4311722"/>
              <a:ext cx="3566160" cy="24929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spcBef>
                  <a:spcPts val="0"/>
                </a:spcBef>
                <a:spcAft>
                  <a:spcPts val="1765"/>
                </a:spcAft>
                <a:buNone/>
                <a:defRPr/>
              </a:pPr>
              <a:r>
                <a:rPr lang="en-US" sz="1765">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Event Hubs</a:t>
              </a:r>
            </a:p>
          </p:txBody>
        </p:sp>
        <p:sp>
          <p:nvSpPr>
            <p:cNvPr id="66" name="check 3">
              <a:extLst>
                <a:ext uri="{FF2B5EF4-FFF2-40B4-BE49-F238E27FC236}">
                  <a16:creationId xmlns:a16="http://schemas.microsoft.com/office/drawing/2014/main" id="{88C74CF7-A201-4038-839D-6A179995913F}"/>
                </a:ext>
              </a:extLst>
            </p:cNvPr>
            <p:cNvSpPr>
              <a:spLocks noChangeAspect="1" noEditPoints="1"/>
            </p:cNvSpPr>
            <p:nvPr/>
          </p:nvSpPr>
          <p:spPr bwMode="auto">
            <a:xfrm>
              <a:off x="2194921" y="3430542"/>
              <a:ext cx="228034" cy="22671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sp>
          <p:nvSpPr>
            <p:cNvPr id="67" name="check 3">
              <a:extLst>
                <a:ext uri="{FF2B5EF4-FFF2-40B4-BE49-F238E27FC236}">
                  <a16:creationId xmlns:a16="http://schemas.microsoft.com/office/drawing/2014/main" id="{31D63910-A0F7-4646-A3E5-38624751E655}"/>
                </a:ext>
              </a:extLst>
            </p:cNvPr>
            <p:cNvSpPr>
              <a:spLocks noChangeAspect="1" noEditPoints="1"/>
            </p:cNvSpPr>
            <p:nvPr/>
          </p:nvSpPr>
          <p:spPr bwMode="auto">
            <a:xfrm>
              <a:off x="2194921" y="3876779"/>
              <a:ext cx="228034" cy="22671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sp>
          <p:nvSpPr>
            <p:cNvPr id="84" name="check 3">
              <a:extLst>
                <a:ext uri="{FF2B5EF4-FFF2-40B4-BE49-F238E27FC236}">
                  <a16:creationId xmlns:a16="http://schemas.microsoft.com/office/drawing/2014/main" id="{9823104B-476A-4981-885D-A412C731BD15}"/>
                </a:ext>
              </a:extLst>
            </p:cNvPr>
            <p:cNvSpPr>
              <a:spLocks noChangeAspect="1" noEditPoints="1"/>
            </p:cNvSpPr>
            <p:nvPr/>
          </p:nvSpPr>
          <p:spPr bwMode="auto">
            <a:xfrm>
              <a:off x="2194921" y="4323016"/>
              <a:ext cx="228034" cy="22671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sp>
          <p:nvSpPr>
            <p:cNvPr id="85" name="check 3">
              <a:extLst>
                <a:ext uri="{FF2B5EF4-FFF2-40B4-BE49-F238E27FC236}">
                  <a16:creationId xmlns:a16="http://schemas.microsoft.com/office/drawing/2014/main" id="{DB4330B8-F50E-4ED1-947F-CC8E27B871E4}"/>
                </a:ext>
              </a:extLst>
            </p:cNvPr>
            <p:cNvSpPr>
              <a:spLocks noChangeAspect="1" noEditPoints="1"/>
            </p:cNvSpPr>
            <p:nvPr/>
          </p:nvSpPr>
          <p:spPr bwMode="auto">
            <a:xfrm>
              <a:off x="2194921" y="4769252"/>
              <a:ext cx="228034" cy="22671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grpSp>
      <p:sp>
        <p:nvSpPr>
          <p:cNvPr id="2" name="Title 1">
            <a:extLst>
              <a:ext uri="{FF2B5EF4-FFF2-40B4-BE49-F238E27FC236}">
                <a16:creationId xmlns:a16="http://schemas.microsoft.com/office/drawing/2014/main" id="{B15B7643-14EE-46EC-86F7-9054AEC4BE34}"/>
              </a:ext>
            </a:extLst>
          </p:cNvPr>
          <p:cNvSpPr>
            <a:spLocks noGrp="1"/>
          </p:cNvSpPr>
          <p:nvPr>
            <p:ph type="title"/>
          </p:nvPr>
        </p:nvSpPr>
        <p:spPr>
          <a:xfrm>
            <a:off x="269241" y="289957"/>
            <a:ext cx="11655840" cy="899537"/>
          </a:xfrm>
        </p:spPr>
        <p:txBody>
          <a:bodyPr/>
          <a:lstStyle/>
          <a:p>
            <a:pPr>
              <a:defRPr/>
            </a:pPr>
            <a:r>
              <a:rPr lang="en-US"/>
              <a:t>Benefit from broad coverage</a:t>
            </a:r>
          </a:p>
        </p:txBody>
      </p:sp>
      <p:sp>
        <p:nvSpPr>
          <p:cNvPr id="92" name="TextBox 91"/>
          <p:cNvSpPr txBox="1"/>
          <p:nvPr/>
        </p:nvSpPr>
        <p:spPr>
          <a:xfrm>
            <a:off x="2062133" y="5132188"/>
            <a:ext cx="3989046" cy="1142034"/>
          </a:xfrm>
          <a:prstGeom prst="rect">
            <a:avLst/>
          </a:prstGeom>
          <a:noFill/>
        </p:spPr>
        <p:txBody>
          <a:bodyPr wrap="square" lIns="179285" tIns="143428" rIns="179285" bIns="143428" rtlCol="0">
            <a:spAutoFit/>
          </a:bodyPr>
          <a:lstStyle/>
          <a:p>
            <a:pPr defTabSz="914038">
              <a:lnSpc>
                <a:spcPct val="90000"/>
              </a:lnSpc>
              <a:spcBef>
                <a:spcPts val="294"/>
              </a:spcBef>
              <a:buSzPct val="90000"/>
              <a:defRPr/>
            </a:pPr>
            <a:r>
              <a:rPr lang="en-US" sz="1765">
                <a:gradFill>
                  <a:gsLst>
                    <a:gs pos="3371">
                      <a:srgbClr val="0078D7"/>
                    </a:gs>
                    <a:gs pos="22472">
                      <a:srgbClr val="0078D7"/>
                    </a:gs>
                  </a:gsLst>
                  <a:lin ang="5400000" scaled="0"/>
                </a:gradFill>
                <a:latin typeface="Segoe UI Semibold" panose="020B0702040204020203" pitchFamily="34" charset="0"/>
                <a:cs typeface="Segoe UI Semibold" panose="020B0702040204020203" pitchFamily="34" charset="0"/>
              </a:rPr>
              <a:t>Coming soon</a:t>
            </a:r>
          </a:p>
          <a:p>
            <a:pPr defTabSz="914038">
              <a:lnSpc>
                <a:spcPct val="90000"/>
              </a:lnSpc>
              <a:spcBef>
                <a:spcPts val="294"/>
              </a:spcBef>
              <a:buSzPct val="90000"/>
              <a:defRPr/>
            </a:pPr>
            <a:r>
              <a:rPr lang="en-US" sz="1372">
                <a:gradFill>
                  <a:gsLst>
                    <a:gs pos="22472">
                      <a:srgbClr val="353535"/>
                    </a:gs>
                    <a:gs pos="45000">
                      <a:srgbClr val="353535"/>
                    </a:gs>
                  </a:gsLst>
                  <a:lin ang="5400000" scaled="0"/>
                </a:gradFill>
                <a:latin typeface="Segoe UI" panose="020B0502040204020203" pitchFamily="34" charset="0"/>
                <a:cs typeface="Segoe UI" panose="020B0502040204020203" pitchFamily="34" charset="0"/>
              </a:rPr>
              <a:t>Azure Automation, Azure Active Directory, </a:t>
            </a:r>
            <a:br>
              <a:rPr lang="en-US" sz="1372">
                <a:gradFill>
                  <a:gsLst>
                    <a:gs pos="22472">
                      <a:srgbClr val="353535"/>
                    </a:gs>
                    <a:gs pos="45000">
                      <a:srgbClr val="353535"/>
                    </a:gs>
                  </a:gsLst>
                  <a:lin ang="5400000" scaled="0"/>
                </a:gradFill>
                <a:latin typeface="Segoe UI" panose="020B0502040204020203" pitchFamily="34" charset="0"/>
                <a:cs typeface="Segoe UI" panose="020B0502040204020203" pitchFamily="34" charset="0"/>
              </a:rPr>
            </a:br>
            <a:r>
              <a:rPr lang="en-US" sz="1372">
                <a:gradFill>
                  <a:gsLst>
                    <a:gs pos="22472">
                      <a:srgbClr val="353535"/>
                    </a:gs>
                    <a:gs pos="45000">
                      <a:srgbClr val="353535"/>
                    </a:gs>
                  </a:gsLst>
                  <a:lin ang="5400000" scaled="0"/>
                </a:gradFill>
                <a:latin typeface="Segoe UI" panose="020B0502040204020203" pitchFamily="34" charset="0"/>
                <a:cs typeface="Segoe UI" panose="020B0502040204020203" pitchFamily="34" charset="0"/>
              </a:rPr>
              <a:t>API Management, Logic Apps, IoT Hub, </a:t>
            </a:r>
            <a:br>
              <a:rPr lang="en-US" sz="1372">
                <a:gradFill>
                  <a:gsLst>
                    <a:gs pos="22472">
                      <a:srgbClr val="353535"/>
                    </a:gs>
                    <a:gs pos="45000">
                      <a:srgbClr val="353535"/>
                    </a:gs>
                  </a:gsLst>
                  <a:lin ang="5400000" scaled="0"/>
                </a:gradFill>
                <a:latin typeface="Segoe UI" panose="020B0502040204020203" pitchFamily="34" charset="0"/>
                <a:cs typeface="Segoe UI" panose="020B0502040204020203" pitchFamily="34" charset="0"/>
              </a:rPr>
            </a:br>
            <a:r>
              <a:rPr lang="en-US" sz="1372">
                <a:gradFill>
                  <a:gsLst>
                    <a:gs pos="22472">
                      <a:srgbClr val="353535"/>
                    </a:gs>
                    <a:gs pos="45000">
                      <a:srgbClr val="353535"/>
                    </a:gs>
                  </a:gsLst>
                  <a:lin ang="5400000" scaled="0"/>
                </a:gradFill>
                <a:latin typeface="Segoe UI" panose="020B0502040204020203" pitchFamily="34" charset="0"/>
                <a:cs typeface="Segoe UI" panose="020B0502040204020203" pitchFamily="34" charset="0"/>
              </a:rPr>
              <a:t>Service Bus, Azure Data Lake Store, Cosmos DB </a:t>
            </a:r>
          </a:p>
        </p:txBody>
      </p:sp>
      <p:sp>
        <p:nvSpPr>
          <p:cNvPr id="95" name="TextBox 94"/>
          <p:cNvSpPr txBox="1"/>
          <p:nvPr/>
        </p:nvSpPr>
        <p:spPr>
          <a:xfrm>
            <a:off x="6096000" y="5132189"/>
            <a:ext cx="4033912" cy="951946"/>
          </a:xfrm>
          <a:prstGeom prst="rect">
            <a:avLst/>
          </a:prstGeom>
          <a:noFill/>
        </p:spPr>
        <p:txBody>
          <a:bodyPr wrap="square" lIns="179285" tIns="143428" rIns="179285" bIns="143428" rtlCol="0">
            <a:spAutoFit/>
          </a:bodyPr>
          <a:lstStyle/>
          <a:p>
            <a:pPr defTabSz="914038">
              <a:lnSpc>
                <a:spcPct val="90000"/>
              </a:lnSpc>
              <a:spcBef>
                <a:spcPts val="294"/>
              </a:spcBef>
              <a:buSzPct val="90000"/>
              <a:defRPr/>
            </a:pPr>
            <a:r>
              <a:rPr lang="en-US" sz="1765">
                <a:gradFill>
                  <a:gsLst>
                    <a:gs pos="3371">
                      <a:srgbClr val="0078D7"/>
                    </a:gs>
                    <a:gs pos="22472">
                      <a:srgbClr val="0078D7"/>
                    </a:gs>
                  </a:gsLst>
                  <a:lin ang="5400000" scaled="0"/>
                </a:gradFill>
                <a:latin typeface="Segoe UI Semibold" panose="020B0702040204020203" pitchFamily="34" charset="0"/>
                <a:cs typeface="Segoe UI Semibold" panose="020B0702040204020203" pitchFamily="34" charset="0"/>
              </a:rPr>
              <a:t>Coming soon</a:t>
            </a:r>
          </a:p>
          <a:p>
            <a:pPr defTabSz="914038">
              <a:lnSpc>
                <a:spcPct val="90000"/>
              </a:lnSpc>
              <a:spcBef>
                <a:spcPts val="294"/>
              </a:spcBef>
              <a:buSzPct val="90000"/>
              <a:defRPr/>
            </a:pPr>
            <a:r>
              <a:rPr lang="en-US" sz="1372">
                <a:gradFill>
                  <a:gsLst>
                    <a:gs pos="22472">
                      <a:srgbClr val="353535"/>
                    </a:gs>
                    <a:gs pos="45000">
                      <a:srgbClr val="353535"/>
                    </a:gs>
                  </a:gsLst>
                  <a:lin ang="5400000" scaled="0"/>
                </a:gradFill>
                <a:latin typeface="Segoe UI" panose="020B0502040204020203" pitchFamily="34" charset="0"/>
                <a:cs typeface="Segoe UI" panose="020B0502040204020203" pitchFamily="34" charset="0"/>
              </a:rPr>
              <a:t>Fabric Controller, Service Bus, Event Hubs, Azure Data Factory, Storage Queues</a:t>
            </a:r>
          </a:p>
        </p:txBody>
      </p:sp>
    </p:spTree>
    <p:extLst>
      <p:ext uri="{BB962C8B-B14F-4D97-AF65-F5344CB8AC3E}">
        <p14:creationId xmlns:p14="http://schemas.microsoft.com/office/powerpoint/2010/main" val="8939601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decel="100000" fill="hold" nodeType="withEffect">
                                  <p:stCondLst>
                                    <p:cond delay="0"/>
                                  </p:stCondLst>
                                  <p:childTnLst>
                                    <p:animMotion origin="layout" path="M 2.72913E-6 -2.31502E-6 L 2.72913E-6 0.037 " pathEditMode="relative" rAng="0" ptsTypes="AA">
                                      <p:cBhvr>
                                        <p:cTn id="9" dur="600" spd="-100000" fill="hold"/>
                                        <p:tgtEl>
                                          <p:spTgt spid="7"/>
                                        </p:tgtEl>
                                        <p:attrNameLst>
                                          <p:attrName>ppt_x</p:attrName>
                                          <p:attrName>ppt_y</p:attrName>
                                        </p:attrNameLst>
                                      </p:cBhvr>
                                      <p:rCtr x="0" y="1838"/>
                                    </p:animMotion>
                                  </p:childTnLst>
                                </p:cTn>
                              </p:par>
                              <p:par>
                                <p:cTn id="10" presetID="10" presetClass="entr" presetSubtype="0" fill="hold" nodeType="withEffect">
                                  <p:stCondLst>
                                    <p:cond delay="1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42" presetClass="path" presetSubtype="0" decel="100000" fill="hold" nodeType="withEffect">
                                  <p:stCondLst>
                                    <p:cond delay="100"/>
                                  </p:stCondLst>
                                  <p:childTnLst>
                                    <p:animMotion origin="layout" path="M -2.72913E-6 -2.31502E-6 L -2.72913E-6 0.037 " pathEditMode="relative" rAng="0" ptsTypes="AA">
                                      <p:cBhvr>
                                        <p:cTn id="14" dur="600" spd="-100000" fill="hold"/>
                                        <p:tgtEl>
                                          <p:spTgt spid="8"/>
                                        </p:tgtEl>
                                        <p:attrNameLst>
                                          <p:attrName>ppt_x</p:attrName>
                                          <p:attrName>ppt_y</p:attrName>
                                        </p:attrNameLst>
                                      </p:cBhvr>
                                      <p:rCtr x="0" y="1838"/>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fade">
                                      <p:cBhvr>
                                        <p:cTn id="19" dur="500"/>
                                        <p:tgtEl>
                                          <p:spTgt spid="92"/>
                                        </p:tgtEl>
                                      </p:cBhvr>
                                    </p:animEffect>
                                  </p:childTnLst>
                                </p:cTn>
                              </p:par>
                              <p:par>
                                <p:cTn id="20" presetID="42" presetClass="path" presetSubtype="0" decel="100000" fill="hold" grpId="1" nodeType="withEffect">
                                  <p:stCondLst>
                                    <p:cond delay="0"/>
                                  </p:stCondLst>
                                  <p:childTnLst>
                                    <p:animMotion origin="layout" path="M -2.54021E-6 -3.28189E-6 L -2.54021E-6 0.037 " pathEditMode="relative" rAng="0" ptsTypes="AA">
                                      <p:cBhvr>
                                        <p:cTn id="21" dur="600" spd="-100000" fill="hold"/>
                                        <p:tgtEl>
                                          <p:spTgt spid="92"/>
                                        </p:tgtEl>
                                        <p:attrNameLst>
                                          <p:attrName>ppt_x</p:attrName>
                                          <p:attrName>ppt_y</p:attrName>
                                        </p:attrNameLst>
                                      </p:cBhvr>
                                      <p:rCtr x="0" y="1838"/>
                                    </p:animMotion>
                                  </p:childTnLst>
                                </p:cTn>
                              </p:par>
                              <p:par>
                                <p:cTn id="22" presetID="10" presetClass="entr" presetSubtype="0" fill="hold" grpId="0" nodeType="withEffect">
                                  <p:stCondLst>
                                    <p:cond delay="0"/>
                                  </p:stCondLst>
                                  <p:childTnLst>
                                    <p:set>
                                      <p:cBhvr>
                                        <p:cTn id="23" dur="1" fill="hold">
                                          <p:stCondLst>
                                            <p:cond delay="0"/>
                                          </p:stCondLst>
                                        </p:cTn>
                                        <p:tgtEl>
                                          <p:spTgt spid="95"/>
                                        </p:tgtEl>
                                        <p:attrNameLst>
                                          <p:attrName>style.visibility</p:attrName>
                                        </p:attrNameLst>
                                      </p:cBhvr>
                                      <p:to>
                                        <p:strVal val="visible"/>
                                      </p:to>
                                    </p:set>
                                    <p:animEffect transition="in" filter="fade">
                                      <p:cBhvr>
                                        <p:cTn id="24" dur="500"/>
                                        <p:tgtEl>
                                          <p:spTgt spid="95"/>
                                        </p:tgtEl>
                                      </p:cBhvr>
                                    </p:animEffect>
                                  </p:childTnLst>
                                </p:cTn>
                              </p:par>
                              <p:par>
                                <p:cTn id="25" presetID="42" presetClass="path" presetSubtype="0" decel="100000" fill="hold" grpId="1" nodeType="withEffect">
                                  <p:stCondLst>
                                    <p:cond delay="0"/>
                                  </p:stCondLst>
                                  <p:childTnLst>
                                    <p:animMotion origin="layout" path="M -2.72913E-6 1.47526E-6 L -2.72913E-6 0.03699 " pathEditMode="relative" rAng="0" ptsTypes="AA">
                                      <p:cBhvr>
                                        <p:cTn id="26" dur="600" spd="-100000" fill="hold"/>
                                        <p:tgtEl>
                                          <p:spTgt spid="95"/>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2" grpId="1"/>
      <p:bldP spid="95" grpId="0"/>
      <p:bldP spid="9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228">
              <a:lnSpc>
                <a:spcPct val="90000"/>
              </a:lnSpc>
              <a:defRPr/>
            </a:pPr>
            <a:r>
              <a:rPr lang="en-US" sz="2353" dirty="0">
                <a:gradFill>
                  <a:gsLst>
                    <a:gs pos="12360">
                      <a:srgbClr val="FFFFFF"/>
                    </a:gs>
                    <a:gs pos="51000">
                      <a:srgbClr val="FFFFFF"/>
                    </a:gs>
                  </a:gsLst>
                  <a:lin ang="5400000" scaled="0"/>
                </a:gradFill>
                <a:latin typeface="Segoe UI Semibold" panose="020B0702040204020203" pitchFamily="34" charset="0"/>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228">
              <a:lnSpc>
                <a:spcPct val="90000"/>
              </a:lnSpc>
              <a:defRPr/>
            </a:pPr>
            <a:r>
              <a:rPr lang="en-US" sz="2353">
                <a:gradFill>
                  <a:gsLst>
                    <a:gs pos="12360">
                      <a:srgbClr val="FFFFFF"/>
                    </a:gs>
                    <a:gs pos="51000">
                      <a:srgbClr val="FFFFFF"/>
                    </a:gs>
                  </a:gsLst>
                  <a:lin ang="5400000" scaled="0"/>
                </a:gradFill>
                <a:latin typeface="Segoe UI Semibold" panose="020B0702040204020203" pitchFamily="34" charset="0"/>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228">
              <a:lnSpc>
                <a:spcPct val="90000"/>
              </a:lnSpc>
              <a:defRPr/>
            </a:pPr>
            <a:r>
              <a:rPr lang="en-US" sz="2353" dirty="0">
                <a:gradFill>
                  <a:gsLst>
                    <a:gs pos="12360">
                      <a:srgbClr val="FFFFFF"/>
                    </a:gs>
                    <a:gs pos="51000">
                      <a:srgbClr val="FFFFFF"/>
                    </a:gs>
                  </a:gsLst>
                  <a:lin ang="5400000" scaled="0"/>
                </a:gradFill>
                <a:latin typeface="Segoe UI Semibold" panose="020B0702040204020203" pitchFamily="34" charset="0"/>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defTabSz="914228">
                  <a:lnSpc>
                    <a:spcPct val="90000"/>
                  </a:lnSpc>
                  <a:defRPr/>
                </a:pPr>
                <a:r>
                  <a:rPr lang="en-US" sz="1765" dirty="0">
                    <a:gradFill>
                      <a:gsLst>
                        <a:gs pos="3371">
                          <a:srgbClr val="353535"/>
                        </a:gs>
                        <a:gs pos="12360">
                          <a:srgbClr val="353535"/>
                        </a:gs>
                      </a:gsLst>
                      <a:lin ang="5400000" scaled="0"/>
                    </a:gradFill>
                    <a:latin typeface="Segoe UI Semilight"/>
                    <a:cs typeface="Segoe UI" panose="020B0502040204020203" pitchFamily="34" charset="0"/>
                  </a:rPr>
                  <a:t>Instantly trigger a serverless function to run analysis when a new file is added to a blob storage container.</a:t>
                </a:r>
              </a:p>
              <a:p>
                <a:pPr defTabSz="914228">
                  <a:lnSpc>
                    <a:spcPct val="90000"/>
                  </a:lnSpc>
                  <a:defRPr/>
                </a:pPr>
                <a:endParaRPr lang="en-US" sz="1765" dirty="0">
                  <a:gradFill>
                    <a:gsLst>
                      <a:gs pos="3371">
                        <a:srgbClr val="353535"/>
                      </a:gs>
                      <a:gs pos="12360">
                        <a:srgbClr val="353535"/>
                      </a:gs>
                    </a:gsLst>
                    <a:lin ang="5400000" scaled="0"/>
                  </a:gradFill>
                  <a:latin typeface="Segoe UI Semilight"/>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defTabSz="914228">
                  <a:lnSpc>
                    <a:spcPct val="90000"/>
                  </a:lnSpc>
                  <a:defRPr/>
                </a:pPr>
                <a:r>
                  <a:rPr lang="en-US" sz="1765" dirty="0">
                    <a:gradFill>
                      <a:gsLst>
                        <a:gs pos="3371">
                          <a:srgbClr val="353535"/>
                        </a:gs>
                        <a:gs pos="12360">
                          <a:srgbClr val="353535"/>
                        </a:gs>
                      </a:gsLst>
                      <a:lin ang="5400000" scaled="0"/>
                    </a:gradFill>
                    <a:latin typeface="Segoe UI Semilight"/>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defTabSz="914228">
                  <a:lnSpc>
                    <a:spcPct val="90000"/>
                  </a:lnSpc>
                  <a:defRPr/>
                </a:pPr>
                <a:r>
                  <a:rPr lang="en-US" sz="1765" dirty="0">
                    <a:gradFill>
                      <a:gsLst>
                        <a:gs pos="3371">
                          <a:srgbClr val="353535"/>
                        </a:gs>
                        <a:gs pos="12360">
                          <a:srgbClr val="353535"/>
                        </a:gs>
                      </a:gsLst>
                      <a:lin ang="5400000" scaled="0"/>
                    </a:gradFill>
                    <a:latin typeface="Segoe UI Semilight"/>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dirty="0" err="1"/>
              <a:t>Wallpaperz</a:t>
            </a:r>
            <a:r>
              <a:rPr lang="en-US" dirty="0"/>
              <a:t> App</a:t>
            </a:r>
          </a:p>
        </p:txBody>
      </p:sp>
      <p:grpSp>
        <p:nvGrpSpPr>
          <p:cNvPr id="5" name="Group 4">
            <a:extLst>
              <a:ext uri="{FF2B5EF4-FFF2-40B4-BE49-F238E27FC236}">
                <a16:creationId xmlns:a16="http://schemas.microsoft.com/office/drawing/2014/main" id="{1853269C-1F61-4358-ADF6-3ABE0E21C346}"/>
              </a:ext>
            </a:extLst>
          </p:cNvPr>
          <p:cNvGrpSpPr/>
          <p:nvPr/>
        </p:nvGrpSpPr>
        <p:grpSpPr>
          <a:xfrm>
            <a:off x="4591246" y="1094345"/>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lnSpc>
                  <a:spcPct val="90000"/>
                </a:lnSpc>
                <a:defRPr/>
              </a:pPr>
              <a:endParaRPr lang="en-US" sz="1765" kern="0">
                <a:solidFill>
                  <a:srgbClr val="353535"/>
                </a:solidFill>
                <a:latin typeface="Segoe UI Semilight"/>
              </a:endParaRPr>
            </a:p>
          </p:txBody>
        </p:sp>
        <p:sp>
          <p:nvSpPr>
            <p:cNvPr id="21" name="TextBox 20"/>
            <p:cNvSpPr txBox="1"/>
            <p:nvPr/>
          </p:nvSpPr>
          <p:spPr>
            <a:xfrm>
              <a:off x="5013625" y="3526597"/>
              <a:ext cx="2409225" cy="592839"/>
            </a:xfrm>
            <a:prstGeom prst="rect">
              <a:avLst/>
            </a:prstGeom>
            <a:noFill/>
          </p:spPr>
          <p:txBody>
            <a:bodyPr wrap="square" rtlCol="0">
              <a:spAutoFit/>
            </a:bodyPr>
            <a:lstStyle/>
            <a:p>
              <a:pPr algn="ctr" defTabSz="914038">
                <a:lnSpc>
                  <a:spcPct val="90000"/>
                </a:lnSpc>
                <a:spcAft>
                  <a:spcPts val="500"/>
                </a:spcAft>
                <a:buSzPct val="90000"/>
                <a:defRPr/>
              </a:pPr>
              <a:r>
                <a:rPr lang="en-US" sz="1765" b="1" dirty="0" err="1">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Wallpaperz</a:t>
              </a:r>
              <a:br>
                <a:rPr lang="en-US" sz="1765" b="1" dirty="0">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br>
              <a:r>
                <a:rPr lang="en-US" sz="1765" b="1" dirty="0">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App</a:t>
              </a:r>
              <a:endParaRPr lang="en-US" sz="1765" dirty="0">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16" name="Oval 15">
            <a:extLst>
              <a:ext uri="{FF2B5EF4-FFF2-40B4-BE49-F238E27FC236}">
                <a16:creationId xmlns:a16="http://schemas.microsoft.com/office/drawing/2014/main" id="{64A39C42-A6C5-47C2-B681-B7E2CBC14F7C}"/>
              </a:ext>
            </a:extLst>
          </p:cNvPr>
          <p:cNvSpPr/>
          <p:nvPr/>
        </p:nvSpPr>
        <p:spPr bwMode="auto">
          <a:xfrm>
            <a:off x="2405391" y="4237696"/>
            <a:ext cx="1792850" cy="179285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TextBox 16">
            <a:extLst>
              <a:ext uri="{FF2B5EF4-FFF2-40B4-BE49-F238E27FC236}">
                <a16:creationId xmlns:a16="http://schemas.microsoft.com/office/drawing/2014/main" id="{69079D76-3B24-4B2B-B06E-4C2FFEBCE9AB}"/>
              </a:ext>
            </a:extLst>
          </p:cNvPr>
          <p:cNvSpPr txBox="1"/>
          <p:nvPr/>
        </p:nvSpPr>
        <p:spPr>
          <a:xfrm>
            <a:off x="1688251" y="4641944"/>
            <a:ext cx="3227129" cy="1292579"/>
          </a:xfrm>
          <a:prstGeom prst="rect">
            <a:avLst/>
          </a:prstGeom>
          <a:noFill/>
        </p:spPr>
        <p:txBody>
          <a:bodyPr wrap="square" lIns="91414" tIns="146263" rIns="182828" bIns="146263" rtlCol="0">
            <a:spAutoFit/>
          </a:bodyPr>
          <a:lstStyle/>
          <a:p>
            <a:pPr algn="ctr" defTabSz="1218701">
              <a:lnSpc>
                <a:spcPct val="90000"/>
              </a:lnSpc>
              <a:defRPr/>
            </a:pPr>
            <a:r>
              <a:rPr lang="en-US" sz="2400" kern="0" dirty="0">
                <a:solidFill>
                  <a:schemeClr val="bg1"/>
                </a:solidFill>
                <a:latin typeface="Segoe UI Semilight"/>
                <a:cs typeface="Segoe UI"/>
              </a:rPr>
              <a:t>Wallpaper</a:t>
            </a:r>
            <a:br>
              <a:rPr lang="en-US" sz="2400" kern="0" dirty="0">
                <a:solidFill>
                  <a:schemeClr val="bg1"/>
                </a:solidFill>
                <a:latin typeface="Segoe UI Semilight"/>
                <a:cs typeface="Segoe UI"/>
              </a:rPr>
            </a:br>
            <a:r>
              <a:rPr lang="en-US" sz="2400" kern="0" dirty="0">
                <a:solidFill>
                  <a:schemeClr val="bg1"/>
                </a:solidFill>
                <a:latin typeface="Segoe UI Semilight"/>
                <a:cs typeface="Segoe UI"/>
              </a:rPr>
              <a:t>Submitted</a:t>
            </a:r>
            <a:br>
              <a:rPr lang="en-US" sz="2400" kern="0" dirty="0">
                <a:solidFill>
                  <a:schemeClr val="bg1"/>
                </a:solidFill>
                <a:latin typeface="Segoe UI Semilight"/>
                <a:cs typeface="Segoe UI"/>
              </a:rPr>
            </a:br>
            <a:endParaRPr lang="en-US" sz="2400" kern="0" dirty="0">
              <a:solidFill>
                <a:schemeClr val="bg1"/>
              </a:solidFill>
              <a:latin typeface="Segoe UI Semilight"/>
              <a:cs typeface="Segoe UI"/>
            </a:endParaRPr>
          </a:p>
        </p:txBody>
      </p:sp>
      <p:sp>
        <p:nvSpPr>
          <p:cNvPr id="23" name="Oval 22">
            <a:extLst>
              <a:ext uri="{FF2B5EF4-FFF2-40B4-BE49-F238E27FC236}">
                <a16:creationId xmlns:a16="http://schemas.microsoft.com/office/drawing/2014/main" id="{7C99D9B0-7C4D-4101-90D6-2CDA8999DB2F}"/>
              </a:ext>
            </a:extLst>
          </p:cNvPr>
          <p:cNvSpPr/>
          <p:nvPr/>
        </p:nvSpPr>
        <p:spPr bwMode="auto">
          <a:xfrm>
            <a:off x="7276933" y="4237696"/>
            <a:ext cx="1792850" cy="179285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 name="TextBox 23">
            <a:extLst>
              <a:ext uri="{FF2B5EF4-FFF2-40B4-BE49-F238E27FC236}">
                <a16:creationId xmlns:a16="http://schemas.microsoft.com/office/drawing/2014/main" id="{561A347E-FE1D-4994-8ED7-17632C9E550B}"/>
              </a:ext>
            </a:extLst>
          </p:cNvPr>
          <p:cNvSpPr txBox="1"/>
          <p:nvPr/>
        </p:nvSpPr>
        <p:spPr>
          <a:xfrm>
            <a:off x="6559793" y="4641944"/>
            <a:ext cx="3227129" cy="1292579"/>
          </a:xfrm>
          <a:prstGeom prst="rect">
            <a:avLst/>
          </a:prstGeom>
          <a:noFill/>
        </p:spPr>
        <p:txBody>
          <a:bodyPr wrap="square" lIns="91414" tIns="146263" rIns="182828" bIns="146263" rtlCol="0">
            <a:spAutoFit/>
          </a:bodyPr>
          <a:lstStyle/>
          <a:p>
            <a:pPr algn="ctr" defTabSz="1218701">
              <a:lnSpc>
                <a:spcPct val="90000"/>
              </a:lnSpc>
              <a:defRPr/>
            </a:pPr>
            <a:r>
              <a:rPr lang="en-US" sz="2400" kern="0" dirty="0">
                <a:solidFill>
                  <a:schemeClr val="bg1"/>
                </a:solidFill>
                <a:latin typeface="Segoe UI Semilight"/>
                <a:cs typeface="Segoe UI"/>
              </a:rPr>
              <a:t>Wallpaper</a:t>
            </a:r>
            <a:br>
              <a:rPr lang="en-US" sz="2400" kern="0" dirty="0">
                <a:solidFill>
                  <a:schemeClr val="bg1"/>
                </a:solidFill>
                <a:latin typeface="Segoe UI Semilight"/>
                <a:cs typeface="Segoe UI"/>
              </a:rPr>
            </a:br>
            <a:r>
              <a:rPr lang="en-US" sz="2400" kern="0" dirty="0">
                <a:solidFill>
                  <a:schemeClr val="bg1"/>
                </a:solidFill>
                <a:latin typeface="Segoe UI Semilight"/>
                <a:cs typeface="Segoe UI"/>
              </a:rPr>
              <a:t>Published</a:t>
            </a:r>
            <a:br>
              <a:rPr lang="en-US" sz="2400" kern="0" dirty="0">
                <a:solidFill>
                  <a:schemeClr val="bg1"/>
                </a:solidFill>
                <a:latin typeface="Segoe UI Semilight"/>
                <a:cs typeface="Segoe UI"/>
              </a:rPr>
            </a:br>
            <a:endParaRPr lang="en-US" sz="2400" kern="0" dirty="0">
              <a:solidFill>
                <a:schemeClr val="bg1"/>
              </a:solidFill>
              <a:latin typeface="Segoe UI Semilight"/>
              <a:cs typeface="Segoe UI"/>
            </a:endParaRPr>
          </a:p>
        </p:txBody>
      </p:sp>
      <p:cxnSp>
        <p:nvCxnSpPr>
          <p:cNvPr id="4" name="Straight Arrow Connector 3">
            <a:extLst>
              <a:ext uri="{FF2B5EF4-FFF2-40B4-BE49-F238E27FC236}">
                <a16:creationId xmlns:a16="http://schemas.microsoft.com/office/drawing/2014/main" id="{FA8E3104-5C99-49DE-862C-B4FE04AF89A0}"/>
              </a:ext>
            </a:extLst>
          </p:cNvPr>
          <p:cNvCxnSpPr>
            <a:stCxn id="19" idx="6"/>
            <a:endCxn id="16" idx="0"/>
          </p:cNvCxnSpPr>
          <p:nvPr/>
        </p:nvCxnSpPr>
        <p:spPr>
          <a:xfrm flipH="1">
            <a:off x="3301816" y="3112487"/>
            <a:ext cx="1891331" cy="11252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3E6839E-9A1E-4A45-A8BE-14078786792D}"/>
              </a:ext>
            </a:extLst>
          </p:cNvPr>
          <p:cNvCxnSpPr>
            <a:stCxn id="19" idx="5"/>
            <a:endCxn id="23" idx="0"/>
          </p:cNvCxnSpPr>
          <p:nvPr/>
        </p:nvCxnSpPr>
        <p:spPr>
          <a:xfrm>
            <a:off x="6848376" y="3112487"/>
            <a:ext cx="1324982" cy="11252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4970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1142026"/>
            <a:ext cx="12192000" cy="5352801"/>
          </a:xfrm>
          <a:prstGeom prst="rect">
            <a:avLst/>
          </a:prstGeom>
        </p:spPr>
      </p:pic>
      <p:sp>
        <p:nvSpPr>
          <p:cNvPr id="3" name="Title 2"/>
          <p:cNvSpPr>
            <a:spLocks noGrp="1"/>
          </p:cNvSpPr>
          <p:nvPr>
            <p:ph type="title"/>
          </p:nvPr>
        </p:nvSpPr>
        <p:spPr/>
        <p:txBody>
          <a:bodyPr/>
          <a:lstStyle/>
          <a:p>
            <a:r>
              <a:rPr lang="en-US" dirty="0"/>
              <a:t>Event Schema</a:t>
            </a:r>
          </a:p>
        </p:txBody>
      </p:sp>
    </p:spTree>
    <p:extLst>
      <p:ext uri="{BB962C8B-B14F-4D97-AF65-F5344CB8AC3E}">
        <p14:creationId xmlns:p14="http://schemas.microsoft.com/office/powerpoint/2010/main" val="34881008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8CC697-7C45-4BB1-9979-1C9010BD36BE}"/>
              </a:ext>
            </a:extLst>
          </p:cNvPr>
          <p:cNvSpPr>
            <a:spLocks noGrp="1"/>
          </p:cNvSpPr>
          <p:nvPr>
            <p:ph type="body" sz="quarter" idx="10"/>
          </p:nvPr>
        </p:nvSpPr>
        <p:spPr>
          <a:xfrm>
            <a:off x="269239" y="1189495"/>
            <a:ext cx="11653523" cy="4441411"/>
          </a:xfrm>
        </p:spPr>
        <p:txBody>
          <a:bodyPr/>
          <a:lstStyle/>
          <a:p>
            <a:r>
              <a:rPr lang="en-US" dirty="0"/>
              <a:t>Always available</a:t>
            </a:r>
          </a:p>
          <a:p>
            <a:r>
              <a:rPr lang="en-US" dirty="0"/>
              <a:t>Near real-time event delivery</a:t>
            </a:r>
          </a:p>
          <a:p>
            <a:r>
              <a:rPr lang="en-US" dirty="0"/>
              <a:t>At least once delivery</a:t>
            </a:r>
          </a:p>
          <a:p>
            <a:r>
              <a:rPr lang="en-US" dirty="0"/>
              <a:t>Dynamic scale</a:t>
            </a:r>
          </a:p>
          <a:p>
            <a:r>
              <a:rPr lang="en-US" dirty="0"/>
              <a:t>Platform agnostic (</a:t>
            </a:r>
            <a:r>
              <a:rPr lang="en-US" dirty="0" err="1"/>
              <a:t>WebHook</a:t>
            </a:r>
            <a:r>
              <a:rPr lang="en-US" dirty="0"/>
              <a:t>)</a:t>
            </a:r>
          </a:p>
          <a:p>
            <a:r>
              <a:rPr lang="en-US" dirty="0"/>
              <a:t>Language agnostic (HTTP protocol)</a:t>
            </a:r>
          </a:p>
          <a:p>
            <a:pPr lvl="1"/>
            <a:endParaRPr lang="en-US" dirty="0"/>
          </a:p>
        </p:txBody>
      </p:sp>
      <p:sp>
        <p:nvSpPr>
          <p:cNvPr id="3" name="Title 2">
            <a:extLst>
              <a:ext uri="{FF2B5EF4-FFF2-40B4-BE49-F238E27FC236}">
                <a16:creationId xmlns:a16="http://schemas.microsoft.com/office/drawing/2014/main" id="{14158566-C901-48BD-A4FF-9B4862B45FD7}"/>
              </a:ext>
            </a:extLst>
          </p:cNvPr>
          <p:cNvSpPr>
            <a:spLocks noGrp="1"/>
          </p:cNvSpPr>
          <p:nvPr>
            <p:ph type="title"/>
          </p:nvPr>
        </p:nvSpPr>
        <p:spPr/>
        <p:txBody>
          <a:bodyPr/>
          <a:lstStyle/>
          <a:p>
            <a:r>
              <a:rPr lang="en-US" dirty="0"/>
              <a:t>Event Grid guiding principles</a:t>
            </a:r>
          </a:p>
        </p:txBody>
      </p:sp>
    </p:spTree>
    <p:extLst>
      <p:ext uri="{BB962C8B-B14F-4D97-AF65-F5344CB8AC3E}">
        <p14:creationId xmlns:p14="http://schemas.microsoft.com/office/powerpoint/2010/main" val="96705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65549"/>
          </a:xfrm>
        </p:spPr>
        <p:txBody>
          <a:bodyPr/>
          <a:lstStyle/>
          <a:p>
            <a:pPr lvl="0"/>
            <a:r>
              <a:rPr lang="en-US" sz="3137" dirty="0"/>
              <a:t>Sub-second end-to-end latency in the 99</a:t>
            </a:r>
            <a:r>
              <a:rPr lang="en-US" sz="3137" baseline="30000" dirty="0"/>
              <a:t>th</a:t>
            </a:r>
            <a:r>
              <a:rPr lang="en-US" sz="3137" dirty="0"/>
              <a:t> percentile</a:t>
            </a:r>
          </a:p>
          <a:p>
            <a:pPr lvl="0"/>
            <a:r>
              <a:rPr lang="en-US" sz="3137" dirty="0"/>
              <a:t>99.99% availability</a:t>
            </a:r>
          </a:p>
          <a:p>
            <a:pPr lvl="0"/>
            <a:r>
              <a:rPr lang="en-US" sz="3137" dirty="0"/>
              <a:t>10,000,000 events per second per region</a:t>
            </a:r>
          </a:p>
          <a:p>
            <a:pPr lvl="0"/>
            <a:r>
              <a:rPr lang="en-US" sz="3137" dirty="0"/>
              <a:t>100,000,000 subscriptions per region</a:t>
            </a:r>
          </a:p>
          <a:p>
            <a:pPr lvl="0"/>
            <a:r>
              <a:rPr lang="en-US" sz="3137" dirty="0"/>
              <a:t>50 </a:t>
            </a:r>
            <a:r>
              <a:rPr lang="en-US" sz="3137" dirty="0" err="1"/>
              <a:t>ms</a:t>
            </a:r>
            <a:r>
              <a:rPr lang="en-US" sz="3137" dirty="0"/>
              <a:t> publisher latency</a:t>
            </a:r>
          </a:p>
          <a:p>
            <a:pPr lvl="0"/>
            <a:r>
              <a:rPr lang="en-US" sz="3137" dirty="0"/>
              <a:t>24 hour retry with exponential back off for events not delivered</a:t>
            </a:r>
          </a:p>
          <a:p>
            <a:pPr lvl="0"/>
            <a:r>
              <a:rPr lang="en-US" sz="3137" dirty="0"/>
              <a:t>Transparent regional failover</a:t>
            </a:r>
          </a:p>
          <a:p>
            <a:endParaRPr lang="en-US" dirty="0"/>
          </a:p>
        </p:txBody>
      </p:sp>
      <p:sp>
        <p:nvSpPr>
          <p:cNvPr id="3" name="Title 2"/>
          <p:cNvSpPr>
            <a:spLocks noGrp="1"/>
          </p:cNvSpPr>
          <p:nvPr>
            <p:ph type="title"/>
          </p:nvPr>
        </p:nvSpPr>
        <p:spPr/>
        <p:txBody>
          <a:bodyPr/>
          <a:lstStyle/>
          <a:p>
            <a:r>
              <a:rPr lang="en-US"/>
              <a:t>Target performance</a:t>
            </a:r>
          </a:p>
        </p:txBody>
      </p:sp>
    </p:spTree>
    <p:extLst>
      <p:ext uri="{BB962C8B-B14F-4D97-AF65-F5344CB8AC3E}">
        <p14:creationId xmlns:p14="http://schemas.microsoft.com/office/powerpoint/2010/main" val="161576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9734343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4665669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F54F07-6C2B-4C13-A007-82DE19DD9544}"/>
              </a:ext>
            </a:extLst>
          </p:cNvPr>
          <p:cNvSpPr>
            <a:spLocks noGrp="1"/>
          </p:cNvSpPr>
          <p:nvPr>
            <p:ph type="body" sz="quarter" idx="10"/>
          </p:nvPr>
        </p:nvSpPr>
        <p:spPr>
          <a:xfrm>
            <a:off x="269239" y="1189177"/>
            <a:ext cx="11653523" cy="3382529"/>
          </a:xfrm>
        </p:spPr>
        <p:txBody>
          <a:bodyPr/>
          <a:lstStyle/>
          <a:p>
            <a:r>
              <a:rPr lang="en-US" dirty="0"/>
              <a:t>New Page</a:t>
            </a:r>
          </a:p>
          <a:p>
            <a:r>
              <a:rPr lang="en-US" dirty="0"/>
              <a:t>New Logo</a:t>
            </a:r>
          </a:p>
          <a:p>
            <a:r>
              <a:rPr lang="en-US" dirty="0"/>
              <a:t>December Event</a:t>
            </a:r>
          </a:p>
          <a:p>
            <a:r>
              <a:rPr lang="en-US" dirty="0"/>
              <a:t>November Event</a:t>
            </a:r>
          </a:p>
          <a:p>
            <a:r>
              <a:rPr lang="en-US" dirty="0"/>
              <a:t>No recordings and live streaming</a:t>
            </a:r>
          </a:p>
        </p:txBody>
      </p:sp>
      <p:sp>
        <p:nvSpPr>
          <p:cNvPr id="3" name="Title 2">
            <a:extLst>
              <a:ext uri="{FF2B5EF4-FFF2-40B4-BE49-F238E27FC236}">
                <a16:creationId xmlns:a16="http://schemas.microsoft.com/office/drawing/2014/main" id="{341B75D1-D0D9-4DC3-982F-F575906D5719}"/>
              </a:ext>
            </a:extLst>
          </p:cNvPr>
          <p:cNvSpPr>
            <a:spLocks noGrp="1"/>
          </p:cNvSpPr>
          <p:nvPr>
            <p:ph type="title"/>
          </p:nvPr>
        </p:nvSpPr>
        <p:spPr/>
        <p:txBody>
          <a:bodyPr/>
          <a:lstStyle/>
          <a:p>
            <a:r>
              <a:rPr lang="en-US" dirty="0"/>
              <a:t>Updates to the group	</a:t>
            </a:r>
          </a:p>
        </p:txBody>
      </p:sp>
    </p:spTree>
    <p:extLst>
      <p:ext uri="{BB962C8B-B14F-4D97-AF65-F5344CB8AC3E}">
        <p14:creationId xmlns:p14="http://schemas.microsoft.com/office/powerpoint/2010/main" val="12571488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1A5E4D-E6D3-4276-BA27-E3D3AFAC2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757" y="1620178"/>
            <a:ext cx="2305067" cy="2592406"/>
          </a:xfrm>
          <a:prstGeom prst="rect">
            <a:avLst/>
          </a:prstGeom>
        </p:spPr>
      </p:pic>
      <p:sp>
        <p:nvSpPr>
          <p:cNvPr id="6" name="TextBox 5">
            <a:extLst>
              <a:ext uri="{FF2B5EF4-FFF2-40B4-BE49-F238E27FC236}">
                <a16:creationId xmlns:a16="http://schemas.microsoft.com/office/drawing/2014/main" id="{12E7EFEC-1361-460D-8527-B4F230CF2527}"/>
              </a:ext>
            </a:extLst>
          </p:cNvPr>
          <p:cNvSpPr txBox="1"/>
          <p:nvPr/>
        </p:nvSpPr>
        <p:spPr>
          <a:xfrm>
            <a:off x="2604656" y="4835237"/>
            <a:ext cx="8229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https://www.facebook.com/AzureUserGroupBulgaria/</a:t>
            </a:r>
          </a:p>
        </p:txBody>
      </p:sp>
    </p:spTree>
    <p:extLst>
      <p:ext uri="{BB962C8B-B14F-4D97-AF65-F5344CB8AC3E}">
        <p14:creationId xmlns:p14="http://schemas.microsoft.com/office/powerpoint/2010/main" val="3801084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159573-9BAE-4C7F-BF20-189320394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943100"/>
            <a:ext cx="7810500" cy="2971800"/>
          </a:xfrm>
          <a:prstGeom prst="rect">
            <a:avLst/>
          </a:prstGeom>
          <a:effectLst>
            <a:outerShdw blurRad="50800" dist="38100" dir="5400000" algn="t" rotWithShape="0">
              <a:prstClr val="black">
                <a:alpha val="40000"/>
              </a:prstClr>
            </a:outerShdw>
          </a:effectLst>
        </p:spPr>
      </p:pic>
      <p:sp>
        <p:nvSpPr>
          <p:cNvPr id="4" name="Title 3">
            <a:extLst>
              <a:ext uri="{FF2B5EF4-FFF2-40B4-BE49-F238E27FC236}">
                <a16:creationId xmlns:a16="http://schemas.microsoft.com/office/drawing/2014/main" id="{6FB2CC18-5B2A-452C-AEB1-3825FE6349CB}"/>
              </a:ext>
            </a:extLst>
          </p:cNvPr>
          <p:cNvSpPr>
            <a:spLocks noGrp="1"/>
          </p:cNvSpPr>
          <p:nvPr>
            <p:ph type="title"/>
          </p:nvPr>
        </p:nvSpPr>
        <p:spPr/>
        <p:txBody>
          <a:bodyPr/>
          <a:lstStyle/>
          <a:p>
            <a:r>
              <a:rPr lang="en-US" dirty="0"/>
              <a:t>November</a:t>
            </a:r>
          </a:p>
        </p:txBody>
      </p:sp>
    </p:spTree>
    <p:extLst>
      <p:ext uri="{BB962C8B-B14F-4D97-AF65-F5344CB8AC3E}">
        <p14:creationId xmlns:p14="http://schemas.microsoft.com/office/powerpoint/2010/main" val="834747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9EAB18-664C-4C59-BBB6-7C02F676C77D}"/>
              </a:ext>
            </a:extLst>
          </p:cNvPr>
          <p:cNvSpPr>
            <a:spLocks noGrp="1"/>
          </p:cNvSpPr>
          <p:nvPr>
            <p:ph type="title"/>
          </p:nvPr>
        </p:nvSpPr>
        <p:spPr/>
        <p:txBody>
          <a:bodyPr/>
          <a:lstStyle/>
          <a:p>
            <a:r>
              <a:rPr lang="en-US" dirty="0"/>
              <a:t>December</a:t>
            </a:r>
          </a:p>
        </p:txBody>
      </p:sp>
      <p:pic>
        <p:nvPicPr>
          <p:cNvPr id="5" name="Picture 4">
            <a:extLst>
              <a:ext uri="{FF2B5EF4-FFF2-40B4-BE49-F238E27FC236}">
                <a16:creationId xmlns:a16="http://schemas.microsoft.com/office/drawing/2014/main" id="{D2418EC7-D58F-4ED1-9E48-39C5C531D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943100"/>
            <a:ext cx="7810500" cy="29718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101099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7"/>
            <a:ext cx="11653523" cy="3788666"/>
          </a:xfrm>
        </p:spPr>
        <p:txBody>
          <a:bodyPr/>
          <a:lstStyle/>
          <a:p>
            <a:r>
              <a:rPr lang="en-US" dirty="0"/>
              <a:t>Facebook </a:t>
            </a:r>
            <a:r>
              <a:rPr lang="en-US" sz="2400" dirty="0">
                <a:hlinkClick r:id="rId2"/>
              </a:rPr>
              <a:t>https://www.facebook.com/AzureUserGroupBulgaria</a:t>
            </a:r>
            <a:endParaRPr lang="en-US" sz="2400" dirty="0"/>
          </a:p>
          <a:p>
            <a:r>
              <a:rPr lang="en-US" dirty="0"/>
              <a:t>Meetup </a:t>
            </a:r>
            <a:r>
              <a:rPr lang="en-US" sz="2400" dirty="0">
                <a:hlinkClick r:id="rId3"/>
              </a:rPr>
              <a:t>https://www.meetup.com/Azure-User-Group-Bulgaria/</a:t>
            </a:r>
            <a:endParaRPr lang="en-US" sz="2400" dirty="0"/>
          </a:p>
          <a:p>
            <a:r>
              <a:rPr lang="en-US" dirty="0" err="1"/>
              <a:t>Github</a:t>
            </a:r>
            <a:r>
              <a:rPr lang="en-US" dirty="0"/>
              <a:t> </a:t>
            </a:r>
            <a:r>
              <a:rPr lang="en-US" sz="2400" dirty="0">
                <a:hlinkClick r:id="rId4"/>
              </a:rPr>
              <a:t>https://github.com/AzureUserGroupBulgaria</a:t>
            </a:r>
            <a:r>
              <a:rPr lang="en-US" sz="2400" dirty="0"/>
              <a:t> </a:t>
            </a:r>
          </a:p>
          <a:p>
            <a:pPr lvl="0"/>
            <a:r>
              <a:rPr lang="en-US" dirty="0">
                <a:gradFill>
                  <a:gsLst>
                    <a:gs pos="1250">
                      <a:srgbClr val="505050"/>
                    </a:gs>
                    <a:gs pos="100000">
                      <a:srgbClr val="505050"/>
                    </a:gs>
                  </a:gsLst>
                  <a:lin ang="5400000" scaled="0"/>
                </a:gradFill>
              </a:rPr>
              <a:t>Slack </a:t>
            </a:r>
            <a:r>
              <a:rPr lang="en-US" sz="2400" dirty="0">
                <a:gradFill>
                  <a:gsLst>
                    <a:gs pos="1250">
                      <a:srgbClr val="505050"/>
                    </a:gs>
                    <a:gs pos="100000">
                      <a:srgbClr val="505050"/>
                    </a:gs>
                  </a:gsLst>
                  <a:lin ang="5400000" scaled="0"/>
                </a:gradFill>
                <a:hlinkClick r:id="rId5"/>
              </a:rPr>
              <a:t>https://azureugbg.slack.com/</a:t>
            </a:r>
            <a:endParaRPr lang="en-US" sz="2400" dirty="0">
              <a:gradFill>
                <a:gsLst>
                  <a:gs pos="1250">
                    <a:srgbClr val="505050"/>
                  </a:gs>
                  <a:gs pos="100000">
                    <a:srgbClr val="505050"/>
                  </a:gs>
                </a:gsLst>
                <a:lin ang="5400000" scaled="0"/>
              </a:gradFill>
            </a:endParaRPr>
          </a:p>
          <a:p>
            <a:endParaRPr lang="en-US" sz="2400" dirty="0"/>
          </a:p>
          <a:p>
            <a:pPr marL="0" indent="0">
              <a:buNone/>
            </a:pPr>
            <a:r>
              <a:rPr lang="en-US" sz="3920" dirty="0"/>
              <a:t>#</a:t>
            </a:r>
            <a:r>
              <a:rPr lang="en-US" sz="3920" dirty="0" err="1"/>
              <a:t>AzureUGBG</a:t>
            </a:r>
            <a:endParaRPr lang="bg-BG" sz="3920" dirty="0"/>
          </a:p>
        </p:txBody>
      </p:sp>
      <p:sp>
        <p:nvSpPr>
          <p:cNvPr id="2" name="Title 1"/>
          <p:cNvSpPr>
            <a:spLocks noGrp="1"/>
          </p:cNvSpPr>
          <p:nvPr>
            <p:ph type="title"/>
          </p:nvPr>
        </p:nvSpPr>
        <p:spPr/>
        <p:txBody>
          <a:bodyPr/>
          <a:lstStyle/>
          <a:p>
            <a:r>
              <a:rPr lang="en-US" dirty="0"/>
              <a:t>Azure User Group Bulgaria</a:t>
            </a:r>
            <a:br>
              <a:rPr lang="en-US" dirty="0"/>
            </a:br>
            <a:endParaRPr lang="bg-BG" dirty="0"/>
          </a:p>
        </p:txBody>
      </p:sp>
    </p:spTree>
    <p:extLst>
      <p:ext uri="{BB962C8B-B14F-4D97-AF65-F5344CB8AC3E}">
        <p14:creationId xmlns:p14="http://schemas.microsoft.com/office/powerpoint/2010/main" val="28262128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2718821"/>
          </a:xfrm>
        </p:spPr>
        <p:txBody>
          <a:bodyPr/>
          <a:lstStyle/>
          <a:p>
            <a:pPr marL="571500" indent="-571500">
              <a:buFont typeface="Arial" panose="020B0604020202020204" pitchFamily="34" charset="0"/>
              <a:buChar char="•"/>
            </a:pPr>
            <a:r>
              <a:rPr lang="en-US" dirty="0"/>
              <a:t>Event-based computing</a:t>
            </a:r>
          </a:p>
          <a:p>
            <a:pPr marL="571500" indent="-571500">
              <a:buFont typeface="Arial" panose="020B0604020202020204" pitchFamily="34" charset="0"/>
              <a:buChar char="•"/>
            </a:pPr>
            <a:r>
              <a:rPr lang="en-US" dirty="0"/>
              <a:t>Event Grid</a:t>
            </a:r>
          </a:p>
          <a:p>
            <a:pPr marL="571500" indent="-571500">
              <a:buFont typeface="Arial" panose="020B0604020202020204" pitchFamily="34" charset="0"/>
              <a:buChar char="•"/>
            </a:pPr>
            <a:r>
              <a:rPr lang="en-US" dirty="0"/>
              <a:t>Demos</a:t>
            </a:r>
          </a:p>
          <a:p>
            <a:pPr marL="571500" indent="-571500"/>
            <a:r>
              <a:rPr lang="en-US" dirty="0"/>
              <a:t>Discussion</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4653914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5265C-66F0-4BCC-A6F5-912B5D434B91}"/>
              </a:ext>
            </a:extLst>
          </p:cNvPr>
          <p:cNvSpPr>
            <a:spLocks noGrp="1"/>
          </p:cNvSpPr>
          <p:nvPr>
            <p:ph type="title"/>
          </p:nvPr>
        </p:nvSpPr>
        <p:spPr/>
        <p:txBody>
          <a:bodyPr/>
          <a:lstStyle/>
          <a:p>
            <a:r>
              <a:rPr lang="en-US" dirty="0"/>
              <a:t>Event-based computing</a:t>
            </a:r>
          </a:p>
        </p:txBody>
      </p:sp>
    </p:spTree>
    <p:extLst>
      <p:ext uri="{BB962C8B-B14F-4D97-AF65-F5344CB8AC3E}">
        <p14:creationId xmlns:p14="http://schemas.microsoft.com/office/powerpoint/2010/main" val="583846064"/>
      </p:ext>
    </p:extLst>
  </p:cSld>
  <p:clrMapOvr>
    <a:masterClrMapping/>
  </p:clrMapOvr>
  <p:transition>
    <p:fade/>
  </p:transition>
</p:sld>
</file>

<file path=ppt/theme/theme1.xml><?xml version="1.0" encoding="utf-8"?>
<a:theme xmlns:a="http://schemas.openxmlformats.org/drawingml/2006/main" name="Azure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633</Words>
  <Application>Microsoft Office PowerPoint</Application>
  <PresentationFormat>Widescreen</PresentationFormat>
  <Paragraphs>157</Paragraphs>
  <Slides>28</Slides>
  <Notes>19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MS PGothic</vt:lpstr>
      <vt:lpstr>Arial</vt:lpstr>
      <vt:lpstr>Calibri</vt:lpstr>
      <vt:lpstr>Consolas</vt:lpstr>
      <vt:lpstr>Segoe UI</vt:lpstr>
      <vt:lpstr>Segoe UI Light</vt:lpstr>
      <vt:lpstr>Segoe UI Semibold</vt:lpstr>
      <vt:lpstr>Segoe UI Semilight</vt:lpstr>
      <vt:lpstr>segoe-ui_normal</vt:lpstr>
      <vt:lpstr>Wingdings</vt:lpstr>
      <vt:lpstr>Azure_Template_Light</vt:lpstr>
      <vt:lpstr>Building event-based applications with Azure Event Grid</vt:lpstr>
      <vt:lpstr>PowerPoint Presentation</vt:lpstr>
      <vt:lpstr>Updates to the group </vt:lpstr>
      <vt:lpstr>PowerPoint Presentation</vt:lpstr>
      <vt:lpstr>November</vt:lpstr>
      <vt:lpstr>December</vt:lpstr>
      <vt:lpstr>Azure User Group Bulgaria </vt:lpstr>
      <vt:lpstr>Agenda</vt:lpstr>
      <vt:lpstr>Event-based computing</vt:lpstr>
      <vt:lpstr>PowerPoint Presentation</vt:lpstr>
      <vt:lpstr>PowerPoint Presentation</vt:lpstr>
      <vt:lpstr>PowerPoint Presentation</vt:lpstr>
      <vt:lpstr>Azure Event Grid</vt:lpstr>
      <vt:lpstr>Benefits</vt:lpstr>
      <vt:lpstr>Reliability and performance</vt:lpstr>
      <vt:lpstr>PowerPoint Presentation</vt:lpstr>
      <vt:lpstr>Event Grid </vt:lpstr>
      <vt:lpstr>PowerPoint Presentation</vt:lpstr>
      <vt:lpstr>PowerPoint Presentation</vt:lpstr>
      <vt:lpstr>PowerPoint Presentation</vt:lpstr>
      <vt:lpstr>Benefit from broad coverage</vt:lpstr>
      <vt:lpstr>Scenarios</vt:lpstr>
      <vt:lpstr>Wallpaperz App</vt:lpstr>
      <vt:lpstr>Event Schema</vt:lpstr>
      <vt:lpstr>Event Grid guiding principles</vt:lpstr>
      <vt:lpstr>Target performance</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2017-12-01T13:45:22Z</dcterms:created>
  <dcterms:modified xsi:type="dcterms:W3CDTF">2017-12-01T13:45:31Z</dcterms:modified>
</cp:coreProperties>
</file>