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0" r:id="rId4"/>
    <p:sldId id="261" r:id="rId5"/>
    <p:sldId id="262" r:id="rId6"/>
    <p:sldId id="264" r:id="rId7"/>
    <p:sldId id="269" r:id="rId8"/>
    <p:sldId id="270" r:id="rId9"/>
    <p:sldId id="271" r:id="rId10"/>
    <p:sldId id="272" r:id="rId11"/>
    <p:sldId id="273" r:id="rId12"/>
    <p:sldId id="274" r:id="rId13"/>
    <p:sldId id="275" r:id="rId14"/>
    <p:sldId id="276" r:id="rId15"/>
    <p:sldId id="277" r:id="rId16"/>
    <p:sldId id="278" r:id="rId17"/>
    <p:sldId id="279" r:id="rId18"/>
    <p:sldId id="266" r:id="rId19"/>
    <p:sldId id="267" r:id="rId20"/>
    <p:sldId id="259" r:id="rId21"/>
    <p:sldId id="280" r:id="rId22"/>
    <p:sldId id="281" r:id="rId23"/>
    <p:sldId id="283" r:id="rId24"/>
    <p:sldId id="291" r:id="rId25"/>
    <p:sldId id="287" r:id="rId26"/>
    <p:sldId id="288" r:id="rId27"/>
    <p:sldId id="289" r:id="rId28"/>
    <p:sldId id="290" r:id="rId29"/>
    <p:sldId id="292"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DAD2C-D2CE-460F-88CB-CBC36B5BE9EA}">
          <p14:sldIdLst>
            <p14:sldId id="256"/>
            <p14:sldId id="257"/>
          </p14:sldIdLst>
        </p14:section>
        <p14:section name="Components" id="{7FC5F398-7471-49DC-B8D1-8DBCE5B9C6E9}">
          <p14:sldIdLst>
            <p14:sldId id="260"/>
            <p14:sldId id="261"/>
            <p14:sldId id="262"/>
            <p14:sldId id="264"/>
            <p14:sldId id="269"/>
            <p14:sldId id="270"/>
            <p14:sldId id="271"/>
            <p14:sldId id="272"/>
            <p14:sldId id="273"/>
            <p14:sldId id="274"/>
            <p14:sldId id="275"/>
            <p14:sldId id="276"/>
            <p14:sldId id="277"/>
            <p14:sldId id="278"/>
            <p14:sldId id="279"/>
            <p14:sldId id="266"/>
            <p14:sldId id="267"/>
          </p14:sldIdLst>
        </p14:section>
        <p14:section name="Features" id="{C51C3402-A16F-4A7A-A75A-3CA94B748600}">
          <p14:sldIdLst>
            <p14:sldId id="259"/>
            <p14:sldId id="280"/>
            <p14:sldId id="281"/>
            <p14:sldId id="283"/>
            <p14:sldId id="291"/>
            <p14:sldId id="287"/>
            <p14:sldId id="288"/>
            <p14:sldId id="289"/>
            <p14:sldId id="290"/>
            <p14:sldId id="292"/>
            <p14:sldId id="293"/>
            <p14:sldId id="294"/>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8442" autoAdjust="0"/>
  </p:normalViewPr>
  <p:slideViewPr>
    <p:cSldViewPr snapToGrid="0">
      <p:cViewPr>
        <p:scale>
          <a:sx n="90" d="100"/>
          <a:sy n="90" d="100"/>
        </p:scale>
        <p:origin x="12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86F58-34FA-4093-86D2-9FFA245ACFA6}"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49F46-6E34-4F40-A2E5-3343621E18DF}" type="slidenum">
              <a:rPr lang="en-US" smtClean="0"/>
              <a:t>‹#›</a:t>
            </a:fld>
            <a:endParaRPr lang="en-US"/>
          </a:p>
        </p:txBody>
      </p:sp>
    </p:spTree>
    <p:extLst>
      <p:ext uri="{BB962C8B-B14F-4D97-AF65-F5344CB8AC3E}">
        <p14:creationId xmlns:p14="http://schemas.microsoft.com/office/powerpoint/2010/main" val="186964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a:t>
            </a:r>
          </a:p>
        </p:txBody>
      </p:sp>
      <p:sp>
        <p:nvSpPr>
          <p:cNvPr id="4" name="Slide Number Placeholder 3"/>
          <p:cNvSpPr>
            <a:spLocks noGrp="1"/>
          </p:cNvSpPr>
          <p:nvPr>
            <p:ph type="sldNum" sz="quarter" idx="10"/>
          </p:nvPr>
        </p:nvSpPr>
        <p:spPr/>
        <p:txBody>
          <a:bodyPr/>
          <a:lstStyle/>
          <a:p>
            <a:fld id="{02549F46-6E34-4F40-A2E5-3343621E18DF}" type="slidenum">
              <a:rPr lang="en-US" smtClean="0"/>
              <a:t>4</a:t>
            </a:fld>
            <a:endParaRPr lang="en-US"/>
          </a:p>
        </p:txBody>
      </p:sp>
    </p:spTree>
    <p:extLst>
      <p:ext uri="{BB962C8B-B14F-4D97-AF65-F5344CB8AC3E}">
        <p14:creationId xmlns:p14="http://schemas.microsoft.com/office/powerpoint/2010/main" val="220985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13</a:t>
            </a:fld>
            <a:endParaRPr lang="en-US"/>
          </a:p>
        </p:txBody>
      </p:sp>
    </p:spTree>
    <p:extLst>
      <p:ext uri="{BB962C8B-B14F-4D97-AF65-F5344CB8AC3E}">
        <p14:creationId xmlns:p14="http://schemas.microsoft.com/office/powerpoint/2010/main" val="2740063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14</a:t>
            </a:fld>
            <a:endParaRPr lang="en-US"/>
          </a:p>
        </p:txBody>
      </p:sp>
    </p:spTree>
    <p:extLst>
      <p:ext uri="{BB962C8B-B14F-4D97-AF65-F5344CB8AC3E}">
        <p14:creationId xmlns:p14="http://schemas.microsoft.com/office/powerpoint/2010/main" val="1592067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15</a:t>
            </a:fld>
            <a:endParaRPr lang="en-US"/>
          </a:p>
        </p:txBody>
      </p:sp>
    </p:spTree>
    <p:extLst>
      <p:ext uri="{BB962C8B-B14F-4D97-AF65-F5344CB8AC3E}">
        <p14:creationId xmlns:p14="http://schemas.microsoft.com/office/powerpoint/2010/main" val="118555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16</a:t>
            </a:fld>
            <a:endParaRPr lang="en-US"/>
          </a:p>
        </p:txBody>
      </p:sp>
    </p:spTree>
    <p:extLst>
      <p:ext uri="{BB962C8B-B14F-4D97-AF65-F5344CB8AC3E}">
        <p14:creationId xmlns:p14="http://schemas.microsoft.com/office/powerpoint/2010/main" val="158192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18</a:t>
            </a:fld>
            <a:endParaRPr lang="en-US"/>
          </a:p>
        </p:txBody>
      </p:sp>
    </p:spTree>
    <p:extLst>
      <p:ext uri="{BB962C8B-B14F-4D97-AF65-F5344CB8AC3E}">
        <p14:creationId xmlns:p14="http://schemas.microsoft.com/office/powerpoint/2010/main" val="180479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19</a:t>
            </a:fld>
            <a:endParaRPr lang="en-US"/>
          </a:p>
        </p:txBody>
      </p:sp>
    </p:spTree>
    <p:extLst>
      <p:ext uri="{BB962C8B-B14F-4D97-AF65-F5344CB8AC3E}">
        <p14:creationId xmlns:p14="http://schemas.microsoft.com/office/powerpoint/2010/main" val="118773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a:t>
            </a:r>
          </a:p>
        </p:txBody>
      </p:sp>
      <p:sp>
        <p:nvSpPr>
          <p:cNvPr id="4" name="Slide Number Placeholder 3"/>
          <p:cNvSpPr>
            <a:spLocks noGrp="1"/>
          </p:cNvSpPr>
          <p:nvPr>
            <p:ph type="sldNum" sz="quarter" idx="10"/>
          </p:nvPr>
        </p:nvSpPr>
        <p:spPr/>
        <p:txBody>
          <a:bodyPr/>
          <a:lstStyle/>
          <a:p>
            <a:fld id="{02549F46-6E34-4F40-A2E5-3343621E18DF}" type="slidenum">
              <a:rPr lang="en-US" smtClean="0"/>
              <a:t>20</a:t>
            </a:fld>
            <a:endParaRPr lang="en-US"/>
          </a:p>
        </p:txBody>
      </p:sp>
    </p:spTree>
    <p:extLst>
      <p:ext uri="{BB962C8B-B14F-4D97-AF65-F5344CB8AC3E}">
        <p14:creationId xmlns:p14="http://schemas.microsoft.com/office/powerpoint/2010/main" val="3229336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https://docs.microsoft.com/en-us/azure/active-directory/connect/active-directory-aadconnectsync-configure-filtering</a:t>
            </a:r>
          </a:p>
        </p:txBody>
      </p:sp>
      <p:sp>
        <p:nvSpPr>
          <p:cNvPr id="4" name="Slide Number Placeholder 3"/>
          <p:cNvSpPr>
            <a:spLocks noGrp="1"/>
          </p:cNvSpPr>
          <p:nvPr>
            <p:ph type="sldNum" sz="quarter" idx="10"/>
          </p:nvPr>
        </p:nvSpPr>
        <p:spPr/>
        <p:txBody>
          <a:bodyPr/>
          <a:lstStyle/>
          <a:p>
            <a:fld id="{02549F46-6E34-4F40-A2E5-3343621E18DF}" type="slidenum">
              <a:rPr lang="en-US" smtClean="0"/>
              <a:t>21</a:t>
            </a:fld>
            <a:endParaRPr lang="en-US"/>
          </a:p>
        </p:txBody>
      </p:sp>
    </p:spTree>
    <p:extLst>
      <p:ext uri="{BB962C8B-B14F-4D97-AF65-F5344CB8AC3E}">
        <p14:creationId xmlns:p14="http://schemas.microsoft.com/office/powerpoint/2010/main" val="3356278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https://docs.microsoft.com/en-us/azure/active-directory/connect/active-directory-aadconnectsync-implement-password-synchronization</a:t>
            </a:r>
          </a:p>
        </p:txBody>
      </p:sp>
      <p:sp>
        <p:nvSpPr>
          <p:cNvPr id="4" name="Slide Number Placeholder 3"/>
          <p:cNvSpPr>
            <a:spLocks noGrp="1"/>
          </p:cNvSpPr>
          <p:nvPr>
            <p:ph type="sldNum" sz="quarter" idx="10"/>
          </p:nvPr>
        </p:nvSpPr>
        <p:spPr/>
        <p:txBody>
          <a:bodyPr/>
          <a:lstStyle/>
          <a:p>
            <a:fld id="{02549F46-6E34-4F40-A2E5-3343621E18DF}" type="slidenum">
              <a:rPr lang="en-US" smtClean="0"/>
              <a:t>22</a:t>
            </a:fld>
            <a:endParaRPr lang="en-US"/>
          </a:p>
        </p:txBody>
      </p:sp>
    </p:spTree>
    <p:extLst>
      <p:ext uri="{BB962C8B-B14F-4D97-AF65-F5344CB8AC3E}">
        <p14:creationId xmlns:p14="http://schemas.microsoft.com/office/powerpoint/2010/main" val="44486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23</a:t>
            </a:fld>
            <a:endParaRPr lang="en-US"/>
          </a:p>
        </p:txBody>
      </p:sp>
    </p:spTree>
    <p:extLst>
      <p:ext uri="{BB962C8B-B14F-4D97-AF65-F5344CB8AC3E}">
        <p14:creationId xmlns:p14="http://schemas.microsoft.com/office/powerpoint/2010/main" val="71178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https://docs.microsoft.com/en-us/azure/active-directory/connect/active-directory-aadconnectsync-technical-concepts</a:t>
            </a:r>
          </a:p>
          <a:p>
            <a:endParaRPr lang="en-US" dirty="0"/>
          </a:p>
          <a:p>
            <a:r>
              <a:rPr lang="en-US" dirty="0"/>
              <a:t>A = Account</a:t>
            </a:r>
          </a:p>
          <a:p>
            <a:r>
              <a:rPr lang="en-US" dirty="0"/>
              <a:t>R = Resource </a:t>
            </a:r>
          </a:p>
        </p:txBody>
      </p:sp>
      <p:sp>
        <p:nvSpPr>
          <p:cNvPr id="4" name="Slide Number Placeholder 3"/>
          <p:cNvSpPr>
            <a:spLocks noGrp="1"/>
          </p:cNvSpPr>
          <p:nvPr>
            <p:ph type="sldNum" sz="quarter" idx="10"/>
          </p:nvPr>
        </p:nvSpPr>
        <p:spPr/>
        <p:txBody>
          <a:bodyPr/>
          <a:lstStyle/>
          <a:p>
            <a:fld id="{02549F46-6E34-4F40-A2E5-3343621E18DF}" type="slidenum">
              <a:rPr lang="en-US" smtClean="0"/>
              <a:t>5</a:t>
            </a:fld>
            <a:endParaRPr lang="en-US"/>
          </a:p>
        </p:txBody>
      </p:sp>
    </p:spTree>
    <p:extLst>
      <p:ext uri="{BB962C8B-B14F-4D97-AF65-F5344CB8AC3E}">
        <p14:creationId xmlns:p14="http://schemas.microsoft.com/office/powerpoint/2010/main" val="249755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24</a:t>
            </a:fld>
            <a:endParaRPr lang="en-US"/>
          </a:p>
        </p:txBody>
      </p:sp>
    </p:spTree>
    <p:extLst>
      <p:ext uri="{BB962C8B-B14F-4D97-AF65-F5344CB8AC3E}">
        <p14:creationId xmlns:p14="http://schemas.microsoft.com/office/powerpoint/2010/main" val="2231399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25</a:t>
            </a:fld>
            <a:endParaRPr lang="en-US"/>
          </a:p>
        </p:txBody>
      </p:sp>
    </p:spTree>
    <p:extLst>
      <p:ext uri="{BB962C8B-B14F-4D97-AF65-F5344CB8AC3E}">
        <p14:creationId xmlns:p14="http://schemas.microsoft.com/office/powerpoint/2010/main" val="260690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26</a:t>
            </a:fld>
            <a:endParaRPr lang="en-US"/>
          </a:p>
        </p:txBody>
      </p:sp>
    </p:spTree>
    <p:extLst>
      <p:ext uri="{BB962C8B-B14F-4D97-AF65-F5344CB8AC3E}">
        <p14:creationId xmlns:p14="http://schemas.microsoft.com/office/powerpoint/2010/main" val="2654216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27</a:t>
            </a:fld>
            <a:endParaRPr lang="en-US"/>
          </a:p>
        </p:txBody>
      </p:sp>
    </p:spTree>
    <p:extLst>
      <p:ext uri="{BB962C8B-B14F-4D97-AF65-F5344CB8AC3E}">
        <p14:creationId xmlns:p14="http://schemas.microsoft.com/office/powerpoint/2010/main" val="3854058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28</a:t>
            </a:fld>
            <a:endParaRPr lang="en-US"/>
          </a:p>
        </p:txBody>
      </p:sp>
    </p:spTree>
    <p:extLst>
      <p:ext uri="{BB962C8B-B14F-4D97-AF65-F5344CB8AC3E}">
        <p14:creationId xmlns:p14="http://schemas.microsoft.com/office/powerpoint/2010/main" val="767376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https://docs.microsoft.com/en-us/azure/active-directory/active-directory-passwords-getting-started</a:t>
            </a:r>
          </a:p>
        </p:txBody>
      </p:sp>
      <p:sp>
        <p:nvSpPr>
          <p:cNvPr id="4" name="Slide Number Placeholder 3"/>
          <p:cNvSpPr>
            <a:spLocks noGrp="1"/>
          </p:cNvSpPr>
          <p:nvPr>
            <p:ph type="sldNum" sz="quarter" idx="10"/>
          </p:nvPr>
        </p:nvSpPr>
        <p:spPr/>
        <p:txBody>
          <a:bodyPr/>
          <a:lstStyle/>
          <a:p>
            <a:fld id="{02549F46-6E34-4F40-A2E5-3343621E18DF}" type="slidenum">
              <a:rPr lang="en-US" smtClean="0"/>
              <a:t>29</a:t>
            </a:fld>
            <a:endParaRPr lang="en-US"/>
          </a:p>
        </p:txBody>
      </p:sp>
    </p:spTree>
    <p:extLst>
      <p:ext uri="{BB962C8B-B14F-4D97-AF65-F5344CB8AC3E}">
        <p14:creationId xmlns:p14="http://schemas.microsoft.com/office/powerpoint/2010/main" val="4083133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https://docs.microsoft.com/en-us/azure/active-directory/connect/active-directory-aadconnect-feature-device-writeback</a:t>
            </a:r>
          </a:p>
        </p:txBody>
      </p:sp>
      <p:sp>
        <p:nvSpPr>
          <p:cNvPr id="4" name="Slide Number Placeholder 3"/>
          <p:cNvSpPr>
            <a:spLocks noGrp="1"/>
          </p:cNvSpPr>
          <p:nvPr>
            <p:ph type="sldNum" sz="quarter" idx="10"/>
          </p:nvPr>
        </p:nvSpPr>
        <p:spPr/>
        <p:txBody>
          <a:bodyPr/>
          <a:lstStyle/>
          <a:p>
            <a:fld id="{02549F46-6E34-4F40-A2E5-3343621E18DF}" type="slidenum">
              <a:rPr lang="en-US" smtClean="0"/>
              <a:t>30</a:t>
            </a:fld>
            <a:endParaRPr lang="en-US"/>
          </a:p>
        </p:txBody>
      </p:sp>
    </p:spTree>
    <p:extLst>
      <p:ext uri="{BB962C8B-B14F-4D97-AF65-F5344CB8AC3E}">
        <p14:creationId xmlns:p14="http://schemas.microsoft.com/office/powerpoint/2010/main" val="25351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https://docs.microsoft.com/en-us/azure/active-directory/connect/active-directory-aadconnectsync-feature-prevent-accidental-deletes</a:t>
            </a:r>
          </a:p>
        </p:txBody>
      </p:sp>
      <p:sp>
        <p:nvSpPr>
          <p:cNvPr id="4" name="Slide Number Placeholder 3"/>
          <p:cNvSpPr>
            <a:spLocks noGrp="1"/>
          </p:cNvSpPr>
          <p:nvPr>
            <p:ph type="sldNum" sz="quarter" idx="10"/>
          </p:nvPr>
        </p:nvSpPr>
        <p:spPr/>
        <p:txBody>
          <a:bodyPr/>
          <a:lstStyle/>
          <a:p>
            <a:fld id="{02549F46-6E34-4F40-A2E5-3343621E18DF}" type="slidenum">
              <a:rPr lang="en-US" smtClean="0"/>
              <a:t>31</a:t>
            </a:fld>
            <a:endParaRPr lang="en-US"/>
          </a:p>
        </p:txBody>
      </p:sp>
    </p:spTree>
    <p:extLst>
      <p:ext uri="{BB962C8B-B14F-4D97-AF65-F5344CB8AC3E}">
        <p14:creationId xmlns:p14="http://schemas.microsoft.com/office/powerpoint/2010/main" val="102898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https://docs.microsoft.com/en-us/azure/active-directory/connect/active-directory-aadconnect-feature-automatic-upgrade</a:t>
            </a:r>
          </a:p>
        </p:txBody>
      </p:sp>
      <p:sp>
        <p:nvSpPr>
          <p:cNvPr id="4" name="Slide Number Placeholder 3"/>
          <p:cNvSpPr>
            <a:spLocks noGrp="1"/>
          </p:cNvSpPr>
          <p:nvPr>
            <p:ph type="sldNum" sz="quarter" idx="10"/>
          </p:nvPr>
        </p:nvSpPr>
        <p:spPr/>
        <p:txBody>
          <a:bodyPr/>
          <a:lstStyle/>
          <a:p>
            <a:fld id="{02549F46-6E34-4F40-A2E5-3343621E18DF}" type="slidenum">
              <a:rPr lang="en-US" smtClean="0"/>
              <a:t>32</a:t>
            </a:fld>
            <a:endParaRPr lang="en-US"/>
          </a:p>
        </p:txBody>
      </p:sp>
    </p:spTree>
    <p:extLst>
      <p:ext uri="{BB962C8B-B14F-4D97-AF65-F5344CB8AC3E}">
        <p14:creationId xmlns:p14="http://schemas.microsoft.com/office/powerpoint/2010/main" val="11901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https://docs.microsoft.com/en-us/azure/active-directory/connect/active-directory-aadconnectfed-whatis</a:t>
            </a:r>
          </a:p>
          <a:p>
            <a:r>
              <a:rPr lang="en-US" dirty="0"/>
              <a:t>https://docs.microsoft.com/en-us/azure/active-directory/connect/active-directory-aadconnect-design-concepts</a:t>
            </a:r>
          </a:p>
          <a:p>
            <a:endParaRPr lang="en-US" dirty="0"/>
          </a:p>
          <a:p>
            <a:r>
              <a:rPr lang="en-US" b="1" dirty="0"/>
              <a:t>Source Anchor:</a:t>
            </a:r>
          </a:p>
          <a:p>
            <a:r>
              <a:rPr lang="en-US" sz="1200" kern="1200" dirty="0">
                <a:solidFill>
                  <a:schemeClr val="dk1"/>
                </a:solidFill>
                <a:latin typeface="+mn-lt"/>
                <a:ea typeface="+mn-ea"/>
                <a:cs typeface="+mn-cs"/>
              </a:rPr>
              <a:t>Used for the following scenarios:</a:t>
            </a:r>
          </a:p>
          <a:p>
            <a:pPr marL="628650" lvl="1" indent="-171450">
              <a:buFont typeface="Arial" panose="020B0604020202020204" pitchFamily="34" charset="0"/>
              <a:buChar char="•"/>
            </a:pPr>
            <a:r>
              <a:rPr lang="en-US" sz="1200" dirty="0">
                <a:solidFill>
                  <a:schemeClr val="dk1"/>
                </a:solidFill>
              </a:rPr>
              <a:t>Links existing objects in Azure AD with on-premises objects when a new sync server is built or rebuilt after a disaster recovery scenario.</a:t>
            </a:r>
          </a:p>
          <a:p>
            <a:pPr marL="628650" lvl="1" indent="-171450">
              <a:buFont typeface="Arial" panose="020B0604020202020204" pitchFamily="34" charset="0"/>
              <a:buChar char="•"/>
            </a:pPr>
            <a:r>
              <a:rPr lang="en-US" sz="1200" dirty="0">
                <a:solidFill>
                  <a:schemeClr val="dk1"/>
                </a:solidFill>
              </a:rPr>
              <a:t>Allows objects to “hard match” existing objects in Azure AD with on-premises objects when moving from a cloud-only identity to a synchronized identity model.</a:t>
            </a:r>
          </a:p>
          <a:p>
            <a:pPr marL="628650" lvl="1" indent="-171450">
              <a:buFont typeface="Arial" panose="020B0604020202020204" pitchFamily="34" charset="0"/>
              <a:buChar char="•"/>
            </a:pPr>
            <a:r>
              <a:rPr lang="en-US" sz="1200" dirty="0">
                <a:solidFill>
                  <a:schemeClr val="dk1"/>
                </a:solidFill>
              </a:rPr>
              <a:t>In using federation, then together with the </a:t>
            </a:r>
            <a:r>
              <a:rPr lang="en-US" sz="1200" i="1" dirty="0" err="1">
                <a:solidFill>
                  <a:schemeClr val="dk1"/>
                </a:solidFill>
              </a:rPr>
              <a:t>userPrincipleName</a:t>
            </a:r>
            <a:r>
              <a:rPr lang="en-US" sz="1200" dirty="0">
                <a:solidFill>
                  <a:schemeClr val="dk1"/>
                </a:solidFill>
              </a:rPr>
              <a:t>, is used in the claim to uniquely identify the user.</a:t>
            </a:r>
          </a:p>
          <a:p>
            <a:pPr marL="628650" lvl="1" indent="-171450">
              <a:buFont typeface="Arial" panose="020B0604020202020204" pitchFamily="34" charset="0"/>
              <a:buChar char="•"/>
            </a:pPr>
            <a:endParaRPr lang="en-US" sz="1200" dirty="0">
              <a:solidFill>
                <a:schemeClr val="dk1"/>
              </a:solidFill>
            </a:endParaRPr>
          </a:p>
          <a:p>
            <a:pPr marL="0" lvl="0" indent="0">
              <a:buFont typeface="Arial" panose="020B0604020202020204" pitchFamily="34" charset="0"/>
              <a:buNone/>
            </a:pPr>
            <a:r>
              <a:rPr lang="en-US" sz="1200" dirty="0"/>
              <a:t>Must adhere to the following rules: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Be less than 60 characters in length</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Characters not being a-z, A-Z, or 0-9 are encoded and counted as 3 characters</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Make sure that any other federated server being used that’s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ADFS, can encode to Base64 string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Not contain a special character: \ ! # $ % &amp; * + / = ? ^ ` { } | ~ &lt; &gt; ( ) ' ; : , [ ] " @ _</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Must be globally unique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Must be either a string, integer, or binary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not be based on user's name, these changes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not be case-sensitive and avoid values that may vary by case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case-sensitive)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be assigned when the object is created</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Additional 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Can not be changed once object has been created in Azure AD and the identity has been synchronized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Can only be set during initial installation. If you rerun the installation wizard, the option is read only.  To change it, you’ll need to uninstall and reinstall AD Connect.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install another Azure AD Connect server, then you must select the same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attribute as previously used. If you have earlier been using DirSync and move to Azure AD Connect, then you must use </a:t>
            </a:r>
            <a:r>
              <a:rPr lang="en-US" sz="1200" b="1" i="0" kern="1200" dirty="0" err="1">
                <a:solidFill>
                  <a:schemeClr val="tx1"/>
                </a:solidFill>
                <a:effectLst/>
                <a:latin typeface="+mn-lt"/>
                <a:ea typeface="+mn-ea"/>
                <a:cs typeface="+mn-cs"/>
              </a:rPr>
              <a:t>objectGUID</a:t>
            </a:r>
            <a:r>
              <a:rPr lang="en-US" sz="1200" b="0" i="0" kern="1200" dirty="0">
                <a:solidFill>
                  <a:schemeClr val="tx1"/>
                </a:solidFill>
                <a:effectLst/>
                <a:latin typeface="+mn-lt"/>
                <a:ea typeface="+mn-ea"/>
                <a:cs typeface="+mn-cs"/>
              </a:rPr>
              <a:t> since that is the attribute used by DirSync.</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the value for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is changed after the object has been exported to Azure AD, then Azure AD Connect sync throws an error and does not allow any more changes on that object before the issue has been fixed and the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is changed back in the source directory.</a:t>
            </a:r>
          </a:p>
          <a:p>
            <a:pPr marL="628650" lvl="1"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1" i="0" kern="1200" dirty="0">
                <a:solidFill>
                  <a:schemeClr val="tx1"/>
                </a:solidFill>
                <a:effectLst/>
                <a:latin typeface="+mn-lt"/>
                <a:ea typeface="+mn-ea"/>
                <a:cs typeface="+mn-cs"/>
              </a:rPr>
              <a:t>UPNs: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attribute values conform to the UPN syntax (RFC 822), that is it should be of the format </a:t>
            </a:r>
            <a:r>
              <a:rPr lang="en-US" sz="1200" b="0" i="0" kern="1200" dirty="0" err="1">
                <a:solidFill>
                  <a:schemeClr val="tx1"/>
                </a:solidFill>
                <a:effectLst/>
                <a:latin typeface="+mn-lt"/>
                <a:ea typeface="+mn-ea"/>
                <a:cs typeface="+mn-cs"/>
              </a:rPr>
              <a:t>username@domain</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suffix in the values matches to one of the verified custom domains in Azure AD</a:t>
            </a:r>
          </a:p>
          <a:p>
            <a:pPr marL="0" lvl="0" indent="0">
              <a:buFont typeface="Arial" panose="020B0604020202020204" pitchFamily="34" charset="0"/>
              <a:buNone/>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49F46-6E34-4F40-A2E5-3343621E18DF}" type="slidenum">
              <a:rPr lang="en-US" smtClean="0"/>
              <a:t>6</a:t>
            </a:fld>
            <a:endParaRPr lang="en-US"/>
          </a:p>
        </p:txBody>
      </p:sp>
    </p:spTree>
    <p:extLst>
      <p:ext uri="{BB962C8B-B14F-4D97-AF65-F5344CB8AC3E}">
        <p14:creationId xmlns:p14="http://schemas.microsoft.com/office/powerpoint/2010/main" val="277142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7</a:t>
            </a:fld>
            <a:endParaRPr lang="en-US"/>
          </a:p>
        </p:txBody>
      </p:sp>
    </p:spTree>
    <p:extLst>
      <p:ext uri="{BB962C8B-B14F-4D97-AF65-F5344CB8AC3E}">
        <p14:creationId xmlns:p14="http://schemas.microsoft.com/office/powerpoint/2010/main" val="222775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sz="1200" b="0" i="0" kern="1200" dirty="0">
                <a:solidFill>
                  <a:schemeClr val="tx1"/>
                </a:solidFill>
                <a:effectLst/>
                <a:latin typeface="+mn-lt"/>
                <a:ea typeface="+mn-ea"/>
                <a:cs typeface="+mn-cs"/>
              </a:rPr>
              <a:t>The default configuration in Azure AD Connect sync assumes: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user has only one enabled account, and the forest where this account is located is used to authenticate the user. This assumption is for both password sync and federation. </a:t>
            </a:r>
            <a:r>
              <a:rPr lang="en-US" sz="1200" b="0" i="0" kern="1200" dirty="0" err="1">
                <a:solidFill>
                  <a:schemeClr val="tx1"/>
                </a:solidFill>
                <a:effectLst/>
                <a:latin typeface="+mn-lt"/>
                <a:ea typeface="+mn-ea"/>
                <a:cs typeface="+mn-cs"/>
              </a:rPr>
              <a:t>UserPrincipalName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immutableID</a:t>
            </a:r>
            <a:r>
              <a:rPr lang="en-US" sz="1200" b="0" i="0" kern="1200" dirty="0">
                <a:solidFill>
                  <a:schemeClr val="tx1"/>
                </a:solidFill>
                <a:effectLst/>
                <a:latin typeface="+mn-lt"/>
                <a:ea typeface="+mn-ea"/>
                <a:cs typeface="+mn-cs"/>
              </a:rPr>
              <a:t> come from this forest.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user has only one mailbox.</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forest that hosts the mailbox for a user has the best data quality for attributes visible in the Exchange Global Address List (GAL). If there's no mailbox for the user, any forest can be used to contribute these attribute values.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have a linked mailbox, there's also an account in a different forest used for sign-in.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 environment does not match these assumptions, the following things happen: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have more than one active account or more than one mailbox, the sync engine picks one and ignores the other.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linked mailbox with no other active account is not exported to Azure AD. The user account is not represented as a member in any group. A linked mailbox in DirSync is always represented as a normal mailbox. This change is intentionally a different behavior to better support multiple-forest scenarios.</a:t>
            </a:r>
          </a:p>
          <a:p>
            <a:endParaRPr lang="en-US" dirty="0"/>
          </a:p>
        </p:txBody>
      </p:sp>
      <p:sp>
        <p:nvSpPr>
          <p:cNvPr id="4" name="Slide Number Placeholder 3"/>
          <p:cNvSpPr>
            <a:spLocks noGrp="1"/>
          </p:cNvSpPr>
          <p:nvPr>
            <p:ph type="sldNum" sz="quarter" idx="10"/>
          </p:nvPr>
        </p:nvSpPr>
        <p:spPr/>
        <p:txBody>
          <a:bodyPr/>
          <a:lstStyle/>
          <a:p>
            <a:fld id="{02549F46-6E34-4F40-A2E5-3343621E18DF}" type="slidenum">
              <a:rPr lang="en-US" smtClean="0"/>
              <a:t>8</a:t>
            </a:fld>
            <a:endParaRPr lang="en-US"/>
          </a:p>
        </p:txBody>
      </p:sp>
    </p:spTree>
    <p:extLst>
      <p:ext uri="{BB962C8B-B14F-4D97-AF65-F5344CB8AC3E}">
        <p14:creationId xmlns:p14="http://schemas.microsoft.com/office/powerpoint/2010/main" val="690539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9</a:t>
            </a:fld>
            <a:endParaRPr lang="en-US"/>
          </a:p>
        </p:txBody>
      </p:sp>
    </p:spTree>
    <p:extLst>
      <p:ext uri="{BB962C8B-B14F-4D97-AF65-F5344CB8AC3E}">
        <p14:creationId xmlns:p14="http://schemas.microsoft.com/office/powerpoint/2010/main" val="85768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dirty="0"/>
              <a:t>NOTE: FSPs are used in Active Directory Domain Services (AD DS) to represent members from other forests in a security group.</a:t>
            </a:r>
          </a:p>
        </p:txBody>
      </p:sp>
      <p:sp>
        <p:nvSpPr>
          <p:cNvPr id="4" name="Slide Number Placeholder 3"/>
          <p:cNvSpPr>
            <a:spLocks noGrp="1"/>
          </p:cNvSpPr>
          <p:nvPr>
            <p:ph type="sldNum" sz="quarter" idx="10"/>
          </p:nvPr>
        </p:nvSpPr>
        <p:spPr/>
        <p:txBody>
          <a:bodyPr/>
          <a:lstStyle/>
          <a:p>
            <a:fld id="{02549F46-6E34-4F40-A2E5-3343621E18DF}" type="slidenum">
              <a:rPr lang="en-US" smtClean="0"/>
              <a:t>10</a:t>
            </a:fld>
            <a:endParaRPr lang="en-US"/>
          </a:p>
        </p:txBody>
      </p:sp>
    </p:spTree>
    <p:extLst>
      <p:ext uri="{BB962C8B-B14F-4D97-AF65-F5344CB8AC3E}">
        <p14:creationId xmlns:p14="http://schemas.microsoft.com/office/powerpoint/2010/main" val="69701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dirty="0"/>
              <a:t>NOTE: FSPs are used in Active Directory Domain Services (AD DS) to represent members from other forests in a security group.</a:t>
            </a:r>
          </a:p>
        </p:txBody>
      </p:sp>
      <p:sp>
        <p:nvSpPr>
          <p:cNvPr id="4" name="Slide Number Placeholder 3"/>
          <p:cNvSpPr>
            <a:spLocks noGrp="1"/>
          </p:cNvSpPr>
          <p:nvPr>
            <p:ph type="sldNum" sz="quarter" idx="10"/>
          </p:nvPr>
        </p:nvSpPr>
        <p:spPr/>
        <p:txBody>
          <a:bodyPr/>
          <a:lstStyle/>
          <a:p>
            <a:fld id="{02549F46-6E34-4F40-A2E5-3343621E18DF}" type="slidenum">
              <a:rPr lang="en-US" smtClean="0"/>
              <a:t>11</a:t>
            </a:fld>
            <a:endParaRPr lang="en-US"/>
          </a:p>
        </p:txBody>
      </p:sp>
    </p:spTree>
    <p:extLst>
      <p:ext uri="{BB962C8B-B14F-4D97-AF65-F5344CB8AC3E}">
        <p14:creationId xmlns:p14="http://schemas.microsoft.com/office/powerpoint/2010/main" val="185663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12</a:t>
            </a:fld>
            <a:endParaRPr lang="en-US"/>
          </a:p>
        </p:txBody>
      </p:sp>
    </p:spTree>
    <p:extLst>
      <p:ext uri="{BB962C8B-B14F-4D97-AF65-F5344CB8AC3E}">
        <p14:creationId xmlns:p14="http://schemas.microsoft.com/office/powerpoint/2010/main" val="22623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4748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00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60399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60399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475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Box 6"/>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408220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8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47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971675"/>
            <a:ext cx="5157787" cy="44333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147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71675"/>
            <a:ext cx="5183188" cy="44333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838200" y="191558"/>
            <a:ext cx="10515600" cy="672042"/>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9526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64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30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935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8011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1558"/>
            <a:ext cx="10515600" cy="672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47232"/>
            <a:ext cx="10515600" cy="524086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12370906" y="-217"/>
            <a:ext cx="935477" cy="5654618"/>
            <a:chOff x="12618967" y="-221"/>
            <a:chExt cx="954235" cy="5767186"/>
          </a:xfrm>
        </p:grpSpPr>
        <p:grpSp>
          <p:nvGrpSpPr>
            <p:cNvPr id="8" name="Group 7"/>
            <p:cNvGrpSpPr/>
            <p:nvPr userDrawn="1"/>
          </p:nvGrpSpPr>
          <p:grpSpPr>
            <a:xfrm rot="5400000">
              <a:off x="11580864" y="1044098"/>
              <a:ext cx="2705442" cy="629236"/>
              <a:chOff x="1584344" y="4543426"/>
              <a:chExt cx="2705442" cy="629236"/>
            </a:xfrm>
          </p:grpSpPr>
          <p:sp>
            <p:nvSpPr>
              <p:cNvPr id="15" name="Rectangle 1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16 G:124 B:16</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18" name="Rectangle 17"/>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19" name="Rectangle 18"/>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0" name="Rectangle 19"/>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9" name="Group 8"/>
            <p:cNvGrpSpPr/>
            <p:nvPr userDrawn="1"/>
          </p:nvGrpSpPr>
          <p:grpSpPr>
            <a:xfrm rot="5400000">
              <a:off x="11412325" y="4270556"/>
              <a:ext cx="2703052" cy="289766"/>
              <a:chOff x="4476564" y="4543426"/>
              <a:chExt cx="2703052" cy="289766"/>
            </a:xfrm>
          </p:grpSpPr>
          <p:sp>
            <p:nvSpPr>
              <p:cNvPr id="12" name="Rectangle 11"/>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13" name="Rectangle 12"/>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14" name="Rectangle 13"/>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G:75 B:28</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10" name="TextBox 9"/>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11" name="TextBox 10"/>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1" name="TextBox 20"/>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56686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8004" y="0"/>
            <a:ext cx="11430000" cy="6858000"/>
          </a:xfrm>
          <a:prstGeom prst="rect">
            <a:avLst/>
          </a:prstGeom>
        </p:spPr>
      </p:pic>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4324004"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Workshops</a:t>
            </a:r>
          </a:p>
        </p:txBody>
      </p:sp>
      <p:sp>
        <p:nvSpPr>
          <p:cNvPr id="7" name="TextBox 6"/>
          <p:cNvSpPr txBox="1"/>
          <p:nvPr/>
        </p:nvSpPr>
        <p:spPr>
          <a:xfrm>
            <a:off x="299022" y="3464971"/>
            <a:ext cx="2584618" cy="461665"/>
          </a:xfrm>
          <a:prstGeom prst="rect">
            <a:avLst/>
          </a:prstGeom>
          <a:noFill/>
        </p:spPr>
        <p:txBody>
          <a:bodyPr wrap="none" rtlCol="0">
            <a:spAutoFit/>
          </a:bodyPr>
          <a:lstStyle/>
          <a:p>
            <a:r>
              <a:rPr lang="en-US" sz="2400" dirty="0">
                <a:solidFill>
                  <a:schemeClr val="bg1"/>
                </a:solidFill>
                <a:latin typeface="Segoe UI Light" panose="020B0502040204020203" pitchFamily="34" charset="0"/>
                <a:cs typeface="Segoe UI Light" panose="020B0502040204020203" pitchFamily="34" charset="0"/>
              </a:rPr>
              <a:t>Azure AD Connect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02" y="6301126"/>
            <a:ext cx="393058" cy="393058"/>
          </a:xfrm>
          <a:prstGeom prst="rect">
            <a:avLst/>
          </a:prstGeom>
        </p:spPr>
      </p:pic>
      <p:sp>
        <p:nvSpPr>
          <p:cNvPr id="9" name="TextBox 8"/>
          <p:cNvSpPr txBox="1"/>
          <p:nvPr/>
        </p:nvSpPr>
        <p:spPr>
          <a:xfrm>
            <a:off x="552760" y="6363858"/>
            <a:ext cx="1225785" cy="276999"/>
          </a:xfrm>
          <a:prstGeom prst="rect">
            <a:avLst/>
          </a:prstGeom>
          <a:noFill/>
        </p:spPr>
        <p:txBody>
          <a:bodyPr wrap="none" rtlCol="0">
            <a:spAutoFit/>
          </a:bodyPr>
          <a:lstStyle/>
          <a:p>
            <a:r>
              <a:rPr lang="en-US" sz="1200" dirty="0">
                <a:solidFill>
                  <a:schemeClr val="bg1"/>
                </a:solidFill>
                <a:latin typeface="Segoe UI" panose="020B0502040204020203" pitchFamily="34" charset="0"/>
                <a:cs typeface="Segoe UI" panose="020B0502040204020203" pitchFamily="34" charset="0"/>
              </a:rPr>
              <a:t>#</a:t>
            </a:r>
            <a:r>
              <a:rPr lang="en-US" sz="1200" dirty="0" err="1">
                <a:solidFill>
                  <a:schemeClr val="bg1"/>
                </a:solidFill>
                <a:latin typeface="Segoe UI" panose="020B0502040204020203" pitchFamily="34" charset="0"/>
                <a:cs typeface="Segoe UI" panose="020B0502040204020203" pitchFamily="34" charset="0"/>
              </a:rPr>
              <a:t>AZWorkshops</a:t>
            </a:r>
            <a:endParaRPr lang="en-US" sz="1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66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Distribution and Security Groups contain a mixture of users, contacts and Foreign Security Principals (FSPs)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FSPs are resolved to the real object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Commonly, there’s are two-way trusts between the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Users in one forest are created as contacts in another forest via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a:t>
            </a:r>
            <a:r>
              <a:rPr lang="en-US" sz="1600" i="1" dirty="0">
                <a:solidFill>
                  <a:schemeClr val="bg1"/>
                </a:solidFill>
                <a:latin typeface="Segoe UI Semilight" panose="020B0402040204020203" pitchFamily="34" charset="0"/>
                <a:cs typeface="Segoe UI Semilight" panose="020B0402040204020203" pitchFamily="34" charset="0"/>
              </a:rPr>
              <a:t>(optional)</a:t>
            </a: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Objects are joined via the mail attribute – a user with a mailbox in one forest is joined with the contacts in other forests</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9795" y="2476501"/>
            <a:ext cx="43053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79795" y="3894373"/>
            <a:ext cx="5162550" cy="15335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3926588" cy="400110"/>
          </a:xfrm>
          <a:prstGeom prst="rect">
            <a:avLst/>
          </a:prstGeom>
          <a:noFill/>
        </p:spPr>
        <p:txBody>
          <a:bodyPr wrap="none" rtlCol="0">
            <a:spAutoFit/>
          </a:bodyPr>
          <a:lstStyle/>
          <a:p>
            <a:r>
              <a:rPr lang="en-US" sz="2000" dirty="0">
                <a:solidFill>
                  <a:schemeClr val="accent6"/>
                </a:solidFill>
              </a:rPr>
              <a:t>Full Mesh with Optional </a:t>
            </a:r>
            <a:r>
              <a:rPr lang="en-US" sz="2000" dirty="0" err="1">
                <a:solidFill>
                  <a:schemeClr val="accent6"/>
                </a:solidFill>
              </a:rPr>
              <a:t>GALSync</a:t>
            </a:r>
            <a:endParaRPr lang="en-US" sz="2000" dirty="0">
              <a:solidFill>
                <a:schemeClr val="accent6"/>
              </a:solidFill>
            </a:endParaRPr>
          </a:p>
        </p:txBody>
      </p:sp>
    </p:spTree>
    <p:extLst>
      <p:ext uri="{BB962C8B-B14F-4D97-AF65-F5344CB8AC3E}">
        <p14:creationId xmlns:p14="http://schemas.microsoft.com/office/powerpoint/2010/main" val="391988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Distribution and Security Groups contain a mixture of users, contacts and Foreign Security Principals (FSPs)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FSPs are resolved to the real object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a:t>
            </a:r>
            <a:r>
              <a:rPr lang="en-US" sz="1600" i="1" dirty="0">
                <a:solidFill>
                  <a:schemeClr val="bg1"/>
                </a:solidFill>
                <a:latin typeface="Segoe UI Semilight" panose="020B0402040204020203" pitchFamily="34" charset="0"/>
                <a:cs typeface="Segoe UI Semilight" panose="020B0402040204020203" pitchFamily="34" charset="0"/>
              </a:rPr>
              <a:t>account</a:t>
            </a:r>
            <a:r>
              <a:rPr lang="en-US" sz="1600" dirty="0">
                <a:solidFill>
                  <a:schemeClr val="bg1"/>
                </a:solidFill>
                <a:latin typeface="Segoe UI Semilight" panose="020B0402040204020203" pitchFamily="34" charset="0"/>
                <a:cs typeface="Segoe UI Semilight" panose="020B0402040204020203" pitchFamily="34" charset="0"/>
              </a:rPr>
              <a:t> forests; and, multiple </a:t>
            </a:r>
            <a:r>
              <a:rPr lang="en-US" sz="1600" i="1" dirty="0">
                <a:solidFill>
                  <a:schemeClr val="bg1"/>
                </a:solidFill>
                <a:latin typeface="Segoe UI Semilight" panose="020B0402040204020203" pitchFamily="34" charset="0"/>
                <a:cs typeface="Segoe UI Semilight" panose="020B0402040204020203" pitchFamily="34" charset="0"/>
              </a:rPr>
              <a:t>resource</a:t>
            </a:r>
            <a:r>
              <a:rPr lang="en-US" sz="1600" dirty="0">
                <a:solidFill>
                  <a:schemeClr val="bg1"/>
                </a:solidFill>
                <a:latin typeface="Segoe UI Semilight" panose="020B0402040204020203" pitchFamily="34" charset="0"/>
                <a:cs typeface="Segoe UI Semilight" panose="020B0402040204020203" pitchFamily="34" charset="0"/>
              </a:rPr>
              <a:t> forests who have disabled user accounts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Resource forests have full trust of account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Resource forests typically have extended AD schema with Exchange and Lync services – mailbox is linked to account forest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9471" y="2476501"/>
            <a:ext cx="4205947"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79795" y="3948296"/>
            <a:ext cx="5162550" cy="14256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3008068" cy="400110"/>
          </a:xfrm>
          <a:prstGeom prst="rect">
            <a:avLst/>
          </a:prstGeom>
          <a:noFill/>
        </p:spPr>
        <p:txBody>
          <a:bodyPr wrap="none" rtlCol="0">
            <a:spAutoFit/>
          </a:bodyPr>
          <a:lstStyle/>
          <a:p>
            <a:r>
              <a:rPr lang="en-US" sz="2000" dirty="0">
                <a:solidFill>
                  <a:schemeClr val="accent6"/>
                </a:solidFill>
              </a:rPr>
              <a:t>Account-Resource Forest</a:t>
            </a:r>
          </a:p>
        </p:txBody>
      </p:sp>
    </p:spTree>
    <p:extLst>
      <p:ext uri="{BB962C8B-B14F-4D97-AF65-F5344CB8AC3E}">
        <p14:creationId xmlns:p14="http://schemas.microsoft.com/office/powerpoint/2010/main" val="130225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1:1 relationship between each AD forest and each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Azure AD tenant is isolated and objects in one tenant cannot see objects in another</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pic>
        <p:nvPicPr>
          <p:cNvPr id="1026"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767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2900368"/>
            <a:ext cx="407670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51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sync server must be configured with filtering so that each Azure AD tenant has a mutually exclusive set of objects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DNS domain can only be registered on a single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 UPNs of the users in the on-premises AD must use separate namespaces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There is no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between Azure AD tenant instances (the address book in Exchange Online and Skype for Business shows only users in same tenant)</a:t>
            </a: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pic>
        <p:nvPicPr>
          <p:cNvPr id="6146" name="Picture 2" descr="Filtered topology for a single fo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66900"/>
            <a:ext cx="4305300" cy="2409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7820" y="4525823"/>
            <a:ext cx="2227694" cy="338554"/>
          </a:xfrm>
          <a:prstGeom prst="rect">
            <a:avLst/>
          </a:prstGeom>
          <a:noFill/>
        </p:spPr>
        <p:txBody>
          <a:bodyPr wrap="square" rtlCol="0">
            <a:spAutoFit/>
          </a:bodyPr>
          <a:lstStyle/>
          <a:p>
            <a:r>
              <a:rPr lang="en-US" sz="1600" dirty="0">
                <a:solidFill>
                  <a:schemeClr val="accent4"/>
                </a:solidFill>
              </a:rPr>
              <a:t>Restrictions</a:t>
            </a:r>
          </a:p>
        </p:txBody>
      </p:sp>
      <p:sp>
        <p:nvSpPr>
          <p:cNvPr id="10" name="Rectangle 9"/>
          <p:cNvSpPr/>
          <p:nvPr/>
        </p:nvSpPr>
        <p:spPr>
          <a:xfrm>
            <a:off x="4729163" y="4895155"/>
            <a:ext cx="6786561" cy="138499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5"/>
                </a:solidFill>
              </a:rPr>
              <a:t>Only one Azure AD tenant can enable Exchange hybrid</a:t>
            </a:r>
          </a:p>
          <a:p>
            <a:pPr marL="285750" indent="-285750">
              <a:buFont typeface="Arial" panose="020B0604020202020204" pitchFamily="34" charset="0"/>
              <a:buChar char="•"/>
            </a:pPr>
            <a:r>
              <a:rPr lang="en-US" sz="1400" dirty="0">
                <a:solidFill>
                  <a:schemeClr val="accent5"/>
                </a:solidFill>
              </a:rPr>
              <a:t>Windows 10 devices can only be associated with a single tenant</a:t>
            </a:r>
          </a:p>
          <a:p>
            <a:pPr marL="285750" indent="-285750">
              <a:buFont typeface="Arial" panose="020B0604020202020204" pitchFamily="34" charset="0"/>
              <a:buChar char="•"/>
            </a:pPr>
            <a:r>
              <a:rPr lang="en-US" sz="1400" dirty="0">
                <a:solidFill>
                  <a:schemeClr val="accent5"/>
                </a:solidFill>
              </a:rPr>
              <a:t>SSO option for password-synchronization and pass-through authentication can only be used with one tenant</a:t>
            </a:r>
          </a:p>
          <a:p>
            <a:pPr marL="285750" indent="-285750">
              <a:buFont typeface="Arial" panose="020B0604020202020204" pitchFamily="34" charset="0"/>
              <a:buChar char="•"/>
            </a:pPr>
            <a:r>
              <a:rPr lang="en-US" sz="1400" dirty="0">
                <a:solidFill>
                  <a:schemeClr val="accent5"/>
                </a:solidFill>
              </a:rPr>
              <a:t>Some writeback features (group writeback with default configuration, device writeback) are not supported as they assume a single on-premises configuration</a:t>
            </a:r>
          </a:p>
        </p:txBody>
      </p:sp>
    </p:spTree>
    <p:extLst>
      <p:ext uri="{BB962C8B-B14F-4D97-AF65-F5344CB8AC3E}">
        <p14:creationId xmlns:p14="http://schemas.microsoft.com/office/powerpoint/2010/main" val="98372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 FIM 2010 or MIM 2016 on-premises to sync users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between two Exchange organizations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Users in one organization appear as foreign users/contacts in the other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 two on-premises AD instances can sync independently with their own Azure AD tenant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sp>
        <p:nvSpPr>
          <p:cNvPr id="2" name="TextBox 1"/>
          <p:cNvSpPr txBox="1"/>
          <p:nvPr/>
        </p:nvSpPr>
        <p:spPr>
          <a:xfrm>
            <a:off x="4617820" y="1871663"/>
            <a:ext cx="4607352" cy="400110"/>
          </a:xfrm>
          <a:prstGeom prst="rect">
            <a:avLst/>
          </a:prstGeom>
          <a:noFill/>
        </p:spPr>
        <p:txBody>
          <a:bodyPr wrap="none" rtlCol="0">
            <a:spAutoFit/>
          </a:bodyPr>
          <a:lstStyle/>
          <a:p>
            <a:r>
              <a:rPr lang="en-US" sz="2000" dirty="0" err="1">
                <a:solidFill>
                  <a:schemeClr val="accent6"/>
                </a:solidFill>
              </a:rPr>
              <a:t>GALSync</a:t>
            </a:r>
            <a:r>
              <a:rPr lang="en-US" sz="2000" dirty="0">
                <a:solidFill>
                  <a:schemeClr val="accent6"/>
                </a:solidFill>
              </a:rPr>
              <a:t> with On-Premises Sync Server</a:t>
            </a:r>
          </a:p>
        </p:txBody>
      </p:sp>
      <p:pic>
        <p:nvPicPr>
          <p:cNvPr id="10242" name="Picture 2" descr="GALSync in a topology for multiple forests and multiple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471" y="2476501"/>
            <a:ext cx="40862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2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Unsupported Tasks: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Sync the same user to multiple Azure AD tenants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Make a configuration change so that users in one Azure AD tenant appear as contacts in another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Modify Azure AD Connect sync to connect to multiple Azure AD tenants</a:t>
            </a:r>
          </a:p>
        </p:txBody>
      </p:sp>
      <p:sp>
        <p:nvSpPr>
          <p:cNvPr id="8" name="TextBox 7"/>
          <p:cNvSpPr txBox="1"/>
          <p:nvPr/>
        </p:nvSpPr>
        <p:spPr>
          <a:xfrm>
            <a:off x="4617821" y="419091"/>
            <a:ext cx="6950292" cy="892552"/>
          </a:xfrm>
          <a:prstGeom prst="rect">
            <a:avLst/>
          </a:prstGeom>
          <a:noFill/>
        </p:spPr>
        <p:txBody>
          <a:bodyPr wrap="square" rtlCol="0">
            <a:spAutoFit/>
          </a:bodyPr>
          <a:lstStyle/>
          <a:p>
            <a:r>
              <a:rPr lang="en-US" sz="2800" dirty="0">
                <a:solidFill>
                  <a:schemeClr val="accent2"/>
                </a:solidFill>
              </a:rPr>
              <a:t>Unsupported Topologies: </a:t>
            </a:r>
          </a:p>
          <a:p>
            <a:r>
              <a:rPr lang="en-US" sz="2400" dirty="0">
                <a:solidFill>
                  <a:schemeClr val="accent5"/>
                </a:solidFill>
              </a:rPr>
              <a:t>Each Object Multiple Times in an Azure AD Tenant </a:t>
            </a:r>
          </a:p>
        </p:txBody>
      </p:sp>
      <p:pic>
        <p:nvPicPr>
          <p:cNvPr id="11266" name="Picture 2" descr="Unsupported topology for a single forest and multiple tena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4" y="1885950"/>
            <a:ext cx="3729040" cy="219917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Unsupported topology for a single forest and multiple connect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821" y="4154586"/>
            <a:ext cx="3848100" cy="22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2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Unsupported Tasks: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Change the configuration of Azure AD Connect sync to read data from another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Exports users as contacts to another on-premises Active Directory instance by using Azure AD Connect sync</a:t>
            </a:r>
          </a:p>
        </p:txBody>
      </p:sp>
      <p:sp>
        <p:nvSpPr>
          <p:cNvPr id="8" name="TextBox 7"/>
          <p:cNvSpPr txBox="1"/>
          <p:nvPr/>
        </p:nvSpPr>
        <p:spPr>
          <a:xfrm>
            <a:off x="4617821" y="419091"/>
            <a:ext cx="6950292" cy="892552"/>
          </a:xfrm>
          <a:prstGeom prst="rect">
            <a:avLst/>
          </a:prstGeom>
          <a:noFill/>
        </p:spPr>
        <p:txBody>
          <a:bodyPr wrap="square" rtlCol="0">
            <a:spAutoFit/>
          </a:bodyPr>
          <a:lstStyle/>
          <a:p>
            <a:r>
              <a:rPr lang="en-US" sz="2800" dirty="0">
                <a:solidFill>
                  <a:schemeClr val="accent2"/>
                </a:solidFill>
              </a:rPr>
              <a:t>Unsupported Topologies: </a:t>
            </a:r>
          </a:p>
          <a:p>
            <a:r>
              <a:rPr lang="en-US" sz="2400" dirty="0" err="1">
                <a:solidFill>
                  <a:schemeClr val="accent5"/>
                </a:solidFill>
              </a:rPr>
              <a:t>GALSync</a:t>
            </a:r>
            <a:r>
              <a:rPr lang="en-US" sz="2400" dirty="0">
                <a:solidFill>
                  <a:schemeClr val="accent5"/>
                </a:solidFill>
              </a:rPr>
              <a:t> by Using Writeback</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8674" y="1903334"/>
            <a:ext cx="3729040" cy="21644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17821" y="4154586"/>
            <a:ext cx="3848099" cy="22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61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382"/>
            <a:ext cx="10515600" cy="672042"/>
          </a:xfrm>
        </p:spPr>
        <p:txBody>
          <a:bodyPr>
            <a:normAutofit fontScale="90000"/>
          </a:bodyPr>
          <a:lstStyle/>
          <a:p>
            <a:r>
              <a:rPr lang="en-US" dirty="0">
                <a:solidFill>
                  <a:schemeClr val="accent2"/>
                </a:solidFill>
              </a:rPr>
              <a:t>Bottom Line</a:t>
            </a:r>
          </a:p>
        </p:txBody>
      </p:sp>
      <p:sp>
        <p:nvSpPr>
          <p:cNvPr id="3" name="Content Placeholder 2"/>
          <p:cNvSpPr>
            <a:spLocks noGrp="1"/>
          </p:cNvSpPr>
          <p:nvPr>
            <p:ph idx="1"/>
          </p:nvPr>
        </p:nvSpPr>
        <p:spPr>
          <a:xfrm>
            <a:off x="838200" y="2838450"/>
            <a:ext cx="10515600" cy="3549649"/>
          </a:xfrm>
        </p:spPr>
        <p:txBody>
          <a:bodyPr>
            <a:normAutofit/>
          </a:bodyPr>
          <a:lstStyle/>
          <a:p>
            <a:pPr marL="0" indent="0">
              <a:buNone/>
            </a:pPr>
            <a:r>
              <a:rPr lang="en-US" dirty="0"/>
              <a:t>Azure AD Connect is a 1:1 synchronization tool.  It can only read from </a:t>
            </a:r>
            <a:r>
              <a:rPr lang="en-US" i="1" dirty="0"/>
              <a:t>one</a:t>
            </a:r>
            <a:r>
              <a:rPr lang="en-US" dirty="0"/>
              <a:t> on-premises AD instance*; it can only write to </a:t>
            </a:r>
            <a:r>
              <a:rPr lang="en-US" i="1" dirty="0"/>
              <a:t>one</a:t>
            </a:r>
            <a:r>
              <a:rPr lang="en-US" dirty="0"/>
              <a:t> Azure AD tenant.</a:t>
            </a:r>
          </a:p>
          <a:p>
            <a:pPr marL="0" indent="0">
              <a:buNone/>
            </a:pPr>
            <a:endParaRPr lang="en-US" dirty="0"/>
          </a:p>
          <a:p>
            <a:pPr marL="0" indent="0">
              <a:buNone/>
            </a:pPr>
            <a:endParaRPr lang="en-US" dirty="0"/>
          </a:p>
          <a:p>
            <a:pPr marL="0" indent="0">
              <a:buNone/>
            </a:pPr>
            <a:endParaRPr lang="en-US" dirty="0"/>
          </a:p>
          <a:p>
            <a:pPr marL="0" indent="0">
              <a:buNone/>
            </a:pPr>
            <a:endParaRPr lang="en-US" sz="1200" dirty="0">
              <a:solidFill>
                <a:schemeClr val="accent6"/>
              </a:solidFill>
            </a:endParaRPr>
          </a:p>
          <a:p>
            <a:pPr marL="0" indent="0">
              <a:buNone/>
            </a:pPr>
            <a:r>
              <a:rPr lang="en-US" sz="1200" dirty="0">
                <a:solidFill>
                  <a:schemeClr val="accent6"/>
                </a:solidFill>
              </a:rPr>
              <a:t>* Depending on the on-premises configuration as discussed in previous slides, the instance can be a world (via FSPs), a single forest or a single domain.</a:t>
            </a:r>
          </a:p>
        </p:txBody>
      </p:sp>
    </p:spTree>
    <p:extLst>
      <p:ext uri="{BB962C8B-B14F-4D97-AF65-F5344CB8AC3E}">
        <p14:creationId xmlns:p14="http://schemas.microsoft.com/office/powerpoint/2010/main" val="288661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Azure AD Connect Health</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Used for: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Robust monitoring of AD Synchronization</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 central location in Azure portal to view activity</a:t>
            </a:r>
          </a:p>
          <a:p>
            <a:pPr marL="0" indent="0">
              <a:lnSpc>
                <a:spcPct val="150000"/>
              </a:lnSpc>
              <a:buFont typeface="Arial" panose="020B0604020202020204" pitchFamily="34" charset="0"/>
              <a:buNone/>
            </a:pP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3" name="Picture 2" descr="A picture containing screensho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43" y="1147232"/>
            <a:ext cx="2541874" cy="4450419"/>
          </a:xfrm>
          <a:prstGeom prst="rect">
            <a:avLst/>
          </a:prstGeom>
        </p:spPr>
      </p:pic>
      <p:pic>
        <p:nvPicPr>
          <p:cNvPr id="9" name="Picture 8"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3" t="46998" r="34110" b="33374"/>
          <a:stretch/>
        </p:blipFill>
        <p:spPr>
          <a:xfrm>
            <a:off x="8264524" y="246193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pic>
        <p:nvPicPr>
          <p:cNvPr id="11" name="Picture 10"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3" t="26394" r="34110" b="53978"/>
          <a:stretch/>
        </p:blipFill>
        <p:spPr>
          <a:xfrm>
            <a:off x="8236417" y="36008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pic>
        <p:nvPicPr>
          <p:cNvPr id="12" name="Picture 11"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2" t="67697" r="34110" b="12675"/>
          <a:stretch/>
        </p:blipFill>
        <p:spPr>
          <a:xfrm>
            <a:off x="8264524" y="456378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cxnSp>
        <p:nvCxnSpPr>
          <p:cNvPr id="13" name="Straight Arrow Connector 12"/>
          <p:cNvCxnSpPr>
            <a:cxnSpLocks/>
            <a:endCxn id="11" idx="1"/>
          </p:cNvCxnSpPr>
          <p:nvPr/>
        </p:nvCxnSpPr>
        <p:spPr>
          <a:xfrm flipV="1">
            <a:off x="6357938" y="1065392"/>
            <a:ext cx="1878479" cy="1730196"/>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a:cxnSpLocks/>
            <a:endCxn id="9" idx="1"/>
          </p:cNvCxnSpPr>
          <p:nvPr/>
        </p:nvCxnSpPr>
        <p:spPr>
          <a:xfrm flipV="1">
            <a:off x="6357937" y="3167242"/>
            <a:ext cx="1906587" cy="542746"/>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a:cxnSpLocks/>
            <a:endCxn id="12" idx="1"/>
          </p:cNvCxnSpPr>
          <p:nvPr/>
        </p:nvCxnSpPr>
        <p:spPr>
          <a:xfrm>
            <a:off x="6357937" y="4652963"/>
            <a:ext cx="1906587" cy="616129"/>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588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Azure AD Connect Health</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Gain insights into your on-premises identity infrastructure that is used for accessing Office 365 or other Azure AD applications.</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As simple as installing an agent on each on-premises identity server.</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778838976"/>
              </p:ext>
            </p:extLst>
          </p:nvPr>
        </p:nvGraphicFramePr>
        <p:xfrm>
          <a:off x="4617820" y="144761"/>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AD FS</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with alerts to know when AD FS and AD FS proxy servers are not 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Trends in performance data (e.g. capacity planning)</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Usage analytics for AD FS sign-ins with pivots (apps, users, network location, etc.)</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Reports for AD FS (e.g. top 50 users with bad username/password attempts and their last IP address)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19986177"/>
              </p:ext>
            </p:extLst>
          </p:nvPr>
        </p:nvGraphicFramePr>
        <p:xfrm>
          <a:off x="4617820" y="2383136"/>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Sync</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with alerts to know when Azure AD Connect is not 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Sync operational insights, which include latency charts for sync operations and trends in operations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Quick glance information about sync properties and last successful export to Azure AD</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Reports about object-level sync errors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81132023"/>
              </p:ext>
            </p:extLst>
          </p:nvPr>
        </p:nvGraphicFramePr>
        <p:xfrm>
          <a:off x="4617820" y="4621511"/>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AD DS</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alerts to detect with domain controllers are unhealthy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Domain Controllers dashboard providing a quick view of health and operational status of controllers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Replication Status dashboard providing latest replication info and links to troubleshooting guides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Quick anywhere access to performance data graphs of popular performance counters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spTree>
    <p:extLst>
      <p:ext uri="{BB962C8B-B14F-4D97-AF65-F5344CB8AC3E}">
        <p14:creationId xmlns:p14="http://schemas.microsoft.com/office/powerpoint/2010/main" val="18076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Why use Azure AD Connect</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Use a Single Identity</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Easy Deployment Experience for SSO</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Replaces Older Versions of Identity Integration Tools</a:t>
            </a:r>
          </a:p>
        </p:txBody>
      </p:sp>
    </p:spTree>
    <p:extLst>
      <p:ext uri="{BB962C8B-B14F-4D97-AF65-F5344CB8AC3E}">
        <p14:creationId xmlns:p14="http://schemas.microsoft.com/office/powerpoint/2010/main" val="16888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AD Connect Features</a:t>
            </a:r>
          </a:p>
        </p:txBody>
      </p:sp>
      <p:sp>
        <p:nvSpPr>
          <p:cNvPr id="6" name="Rectangle 5"/>
          <p:cNvSpPr/>
          <p:nvPr/>
        </p:nvSpPr>
        <p:spPr>
          <a:xfrm>
            <a:off x="838200" y="1606600"/>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38200" y="3921495"/>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10495" y="1606598"/>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210495" y="3921493"/>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82790" y="1606597"/>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82790" y="3921493"/>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8733" y="1690124"/>
            <a:ext cx="3096055" cy="1508105"/>
          </a:xfrm>
          <a:prstGeom prst="rect">
            <a:avLst/>
          </a:prstGeom>
          <a:noFill/>
        </p:spPr>
        <p:txBody>
          <a:bodyPr wrap="square" rtlCol="0">
            <a:spAutoFit/>
          </a:bodyPr>
          <a:lstStyle/>
          <a:p>
            <a:r>
              <a:rPr lang="en-US" sz="2000" dirty="0">
                <a:solidFill>
                  <a:schemeClr val="bg1"/>
                </a:solidFill>
                <a:latin typeface="+mj-lt"/>
              </a:rPr>
              <a:t>Filtering</a:t>
            </a:r>
          </a:p>
          <a:p>
            <a:endParaRPr lang="en-US" dirty="0">
              <a:solidFill>
                <a:schemeClr val="bg1"/>
              </a:solidFill>
            </a:endParaRPr>
          </a:p>
          <a:p>
            <a:endParaRPr lang="en-US" dirty="0">
              <a:solidFill>
                <a:schemeClr val="bg1"/>
              </a:solidFill>
            </a:endParaRPr>
          </a:p>
          <a:p>
            <a:r>
              <a:rPr lang="en-US" dirty="0">
                <a:solidFill>
                  <a:schemeClr val="bg1"/>
                </a:solidFill>
              </a:rPr>
              <a:t>Used to limit which objects synchronized to Azure AD</a:t>
            </a:r>
          </a:p>
        </p:txBody>
      </p:sp>
      <p:sp>
        <p:nvSpPr>
          <p:cNvPr id="14" name="TextBox 13"/>
          <p:cNvSpPr txBox="1"/>
          <p:nvPr/>
        </p:nvSpPr>
        <p:spPr>
          <a:xfrm>
            <a:off x="4291029" y="1690123"/>
            <a:ext cx="3090846" cy="1846659"/>
          </a:xfrm>
          <a:prstGeom prst="rect">
            <a:avLst/>
          </a:prstGeom>
          <a:noFill/>
        </p:spPr>
        <p:txBody>
          <a:bodyPr wrap="square" rtlCol="0">
            <a:spAutoFit/>
          </a:bodyPr>
          <a:lstStyle/>
          <a:p>
            <a:r>
              <a:rPr lang="en-US" sz="2000" dirty="0">
                <a:solidFill>
                  <a:schemeClr val="bg1"/>
                </a:solidFill>
                <a:latin typeface="+mj-lt"/>
              </a:rPr>
              <a:t>Password Synchronization</a:t>
            </a:r>
          </a:p>
          <a:p>
            <a:endParaRPr lang="en-US" dirty="0">
              <a:solidFill>
                <a:schemeClr val="bg1"/>
              </a:solidFill>
            </a:endParaRPr>
          </a:p>
          <a:p>
            <a:endParaRPr lang="en-US" dirty="0">
              <a:solidFill>
                <a:schemeClr val="bg1"/>
              </a:solidFill>
            </a:endParaRPr>
          </a:p>
          <a:p>
            <a:r>
              <a:rPr lang="en-US" dirty="0">
                <a:solidFill>
                  <a:schemeClr val="bg1"/>
                </a:solidFill>
              </a:rPr>
              <a:t>Synchronizes the password hash between Active Directory and Azure AD</a:t>
            </a:r>
          </a:p>
        </p:txBody>
      </p:sp>
      <p:sp>
        <p:nvSpPr>
          <p:cNvPr id="15" name="TextBox 14"/>
          <p:cNvSpPr txBox="1"/>
          <p:nvPr/>
        </p:nvSpPr>
        <p:spPr>
          <a:xfrm>
            <a:off x="7671992" y="1690122"/>
            <a:ext cx="3110308" cy="2062103"/>
          </a:xfrm>
          <a:prstGeom prst="rect">
            <a:avLst/>
          </a:prstGeom>
          <a:noFill/>
        </p:spPr>
        <p:txBody>
          <a:bodyPr wrap="square" rtlCol="0">
            <a:spAutoFit/>
          </a:bodyPr>
          <a:lstStyle/>
          <a:p>
            <a:r>
              <a:rPr lang="en-US" sz="2000" dirty="0">
                <a:solidFill>
                  <a:schemeClr val="bg1"/>
                </a:solidFill>
                <a:latin typeface="+mj-lt"/>
              </a:rPr>
              <a:t>Password Writeback</a:t>
            </a:r>
          </a:p>
          <a:p>
            <a:endParaRPr lang="en-US" dirty="0">
              <a:solidFill>
                <a:schemeClr val="bg1"/>
              </a:solidFill>
            </a:endParaRPr>
          </a:p>
          <a:p>
            <a:endParaRPr lang="en-US" dirty="0">
              <a:solidFill>
                <a:schemeClr val="bg1"/>
              </a:solidFill>
            </a:endParaRPr>
          </a:p>
          <a:p>
            <a:r>
              <a:rPr lang="en-US" dirty="0">
                <a:solidFill>
                  <a:schemeClr val="bg1"/>
                </a:solidFill>
              </a:rPr>
              <a:t>Allows users to change passwords in the cloud while applying on-premises password policies</a:t>
            </a:r>
          </a:p>
        </p:txBody>
      </p:sp>
      <p:sp>
        <p:nvSpPr>
          <p:cNvPr id="16" name="TextBox 15"/>
          <p:cNvSpPr txBox="1"/>
          <p:nvPr/>
        </p:nvSpPr>
        <p:spPr>
          <a:xfrm>
            <a:off x="918733" y="3995428"/>
            <a:ext cx="3096055" cy="2092881"/>
          </a:xfrm>
          <a:prstGeom prst="rect">
            <a:avLst/>
          </a:prstGeom>
          <a:noFill/>
        </p:spPr>
        <p:txBody>
          <a:bodyPr wrap="square" rtlCol="0">
            <a:spAutoFit/>
          </a:bodyPr>
          <a:lstStyle/>
          <a:p>
            <a:r>
              <a:rPr lang="en-US" sz="2000" dirty="0">
                <a:solidFill>
                  <a:schemeClr val="bg1"/>
                </a:solidFill>
                <a:latin typeface="+mj-lt"/>
              </a:rPr>
              <a:t>Device Writeback</a:t>
            </a:r>
          </a:p>
          <a:p>
            <a:endParaRPr lang="en-US" dirty="0">
              <a:solidFill>
                <a:schemeClr val="bg1"/>
              </a:solidFill>
            </a:endParaRPr>
          </a:p>
          <a:p>
            <a:endParaRPr lang="en-US" dirty="0">
              <a:solidFill>
                <a:schemeClr val="bg1"/>
              </a:solidFill>
            </a:endParaRPr>
          </a:p>
          <a:p>
            <a:r>
              <a:rPr lang="en-US" dirty="0">
                <a:solidFill>
                  <a:schemeClr val="bg1"/>
                </a:solidFill>
              </a:rPr>
              <a:t>Allows devices registered in Azure AD to be written back to on-premises AD for conditional access</a:t>
            </a:r>
            <a:r>
              <a:rPr lang="en-US" sz="2000" dirty="0">
                <a:solidFill>
                  <a:schemeClr val="bg1"/>
                </a:solidFill>
                <a:latin typeface="+mj-lt"/>
              </a:rPr>
              <a:t> </a:t>
            </a:r>
          </a:p>
        </p:txBody>
      </p:sp>
      <p:sp>
        <p:nvSpPr>
          <p:cNvPr id="17" name="TextBox 16"/>
          <p:cNvSpPr txBox="1"/>
          <p:nvPr/>
        </p:nvSpPr>
        <p:spPr>
          <a:xfrm>
            <a:off x="4291029" y="3995428"/>
            <a:ext cx="3090846" cy="1785104"/>
          </a:xfrm>
          <a:prstGeom prst="rect">
            <a:avLst/>
          </a:prstGeom>
          <a:noFill/>
        </p:spPr>
        <p:txBody>
          <a:bodyPr wrap="square" rtlCol="0">
            <a:spAutoFit/>
          </a:bodyPr>
          <a:lstStyle/>
          <a:p>
            <a:r>
              <a:rPr lang="en-US" sz="2000" dirty="0">
                <a:solidFill>
                  <a:schemeClr val="bg1"/>
                </a:solidFill>
                <a:latin typeface="+mj-lt"/>
              </a:rPr>
              <a:t>Prevent Accidental Deletes</a:t>
            </a:r>
          </a:p>
          <a:p>
            <a:endParaRPr lang="en-US" dirty="0">
              <a:solidFill>
                <a:schemeClr val="bg1"/>
              </a:solidFill>
            </a:endParaRPr>
          </a:p>
          <a:p>
            <a:endParaRPr lang="en-US" dirty="0">
              <a:solidFill>
                <a:schemeClr val="bg1"/>
              </a:solidFill>
            </a:endParaRPr>
          </a:p>
          <a:p>
            <a:r>
              <a:rPr lang="en-US" dirty="0">
                <a:solidFill>
                  <a:schemeClr val="bg1"/>
                </a:solidFill>
              </a:rPr>
              <a:t>Protects cloud directory from numerous deletes at the same time</a:t>
            </a:r>
          </a:p>
        </p:txBody>
      </p:sp>
      <p:sp>
        <p:nvSpPr>
          <p:cNvPr id="18" name="TextBox 17"/>
          <p:cNvSpPr txBox="1"/>
          <p:nvPr/>
        </p:nvSpPr>
        <p:spPr>
          <a:xfrm>
            <a:off x="7671992" y="3995427"/>
            <a:ext cx="3110308" cy="1785104"/>
          </a:xfrm>
          <a:prstGeom prst="rect">
            <a:avLst/>
          </a:prstGeom>
          <a:noFill/>
        </p:spPr>
        <p:txBody>
          <a:bodyPr wrap="square" rtlCol="0">
            <a:spAutoFit/>
          </a:bodyPr>
          <a:lstStyle/>
          <a:p>
            <a:r>
              <a:rPr lang="en-US" sz="2000" dirty="0">
                <a:solidFill>
                  <a:schemeClr val="bg1"/>
                </a:solidFill>
                <a:latin typeface="+mj-lt"/>
              </a:rPr>
              <a:t>Automatic Upgrades</a:t>
            </a:r>
          </a:p>
          <a:p>
            <a:endParaRPr lang="en-US" dirty="0">
              <a:solidFill>
                <a:schemeClr val="bg1"/>
              </a:solidFill>
            </a:endParaRPr>
          </a:p>
          <a:p>
            <a:endParaRPr lang="en-US" dirty="0">
              <a:solidFill>
                <a:schemeClr val="bg1"/>
              </a:solidFill>
            </a:endParaRPr>
          </a:p>
          <a:p>
            <a:r>
              <a:rPr lang="en-US" dirty="0">
                <a:solidFill>
                  <a:schemeClr val="bg1"/>
                </a:solidFill>
              </a:rPr>
              <a:t>Ensures Azure AD Connect is always updated with the latest release</a:t>
            </a:r>
          </a:p>
        </p:txBody>
      </p:sp>
    </p:spTree>
    <p:extLst>
      <p:ext uri="{BB962C8B-B14F-4D97-AF65-F5344CB8AC3E}">
        <p14:creationId xmlns:p14="http://schemas.microsoft.com/office/powerpoint/2010/main" val="41849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Filtering</a:t>
            </a:r>
          </a:p>
        </p:txBody>
      </p:sp>
      <p:sp>
        <p:nvSpPr>
          <p:cNvPr id="6" name="Rectangle 5"/>
          <p:cNvSpPr/>
          <p:nvPr/>
        </p:nvSpPr>
        <p:spPr>
          <a:xfrm>
            <a:off x="350872" y="1606599"/>
            <a:ext cx="5690760" cy="22742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431406" y="1690124"/>
            <a:ext cx="5533458" cy="2062103"/>
          </a:xfrm>
          <a:prstGeom prst="rect">
            <a:avLst/>
          </a:prstGeom>
          <a:noFill/>
        </p:spPr>
        <p:txBody>
          <a:bodyPr wrap="square" rtlCol="0">
            <a:spAutoFit/>
          </a:bodyPr>
          <a:lstStyle/>
          <a:p>
            <a:r>
              <a:rPr lang="en-US" sz="2000" dirty="0">
                <a:solidFill>
                  <a:schemeClr val="bg1"/>
                </a:solidFill>
                <a:latin typeface="+mj-lt"/>
              </a:rPr>
              <a:t>Group-based</a:t>
            </a:r>
          </a:p>
          <a:p>
            <a:endParaRPr lang="en-US" dirty="0">
              <a:solidFill>
                <a:schemeClr val="bg1"/>
              </a:solidFill>
            </a:endParaRP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Based on a single group</a:t>
            </a:r>
          </a:p>
          <a:p>
            <a:pPr marL="342900" indent="-342900">
              <a:buFont typeface="Arial" panose="020B0604020202020204" pitchFamily="34" charset="0"/>
              <a:buChar char="•"/>
            </a:pPr>
            <a:r>
              <a:rPr lang="en-US" dirty="0">
                <a:solidFill>
                  <a:schemeClr val="bg1"/>
                </a:solidFill>
              </a:rPr>
              <a:t>Can only be configured on initial installation using custom configuration</a:t>
            </a:r>
          </a:p>
          <a:p>
            <a:pPr marL="342900" indent="-342900">
              <a:buFont typeface="Arial" panose="020B0604020202020204" pitchFamily="34" charset="0"/>
              <a:buChar char="•"/>
            </a:pPr>
            <a:r>
              <a:rPr lang="en-US" dirty="0">
                <a:solidFill>
                  <a:schemeClr val="bg1"/>
                </a:solidFill>
              </a:rPr>
              <a:t>Used for pilots (e.g. sync’ing small sets of objects)</a:t>
            </a:r>
          </a:p>
        </p:txBody>
      </p:sp>
      <p:sp>
        <p:nvSpPr>
          <p:cNvPr id="20" name="Rectangle 19"/>
          <p:cNvSpPr/>
          <p:nvPr/>
        </p:nvSpPr>
        <p:spPr>
          <a:xfrm>
            <a:off x="350873" y="3964409"/>
            <a:ext cx="5690760" cy="2441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431405" y="4057708"/>
            <a:ext cx="5533459" cy="1785104"/>
          </a:xfrm>
          <a:prstGeom prst="rect">
            <a:avLst/>
          </a:prstGeom>
          <a:noFill/>
        </p:spPr>
        <p:txBody>
          <a:bodyPr wrap="square" rtlCol="0">
            <a:spAutoFit/>
          </a:bodyPr>
          <a:lstStyle/>
          <a:p>
            <a:r>
              <a:rPr lang="en-US" sz="2000" dirty="0">
                <a:solidFill>
                  <a:schemeClr val="bg1"/>
                </a:solidFill>
                <a:latin typeface="+mj-lt"/>
              </a:rPr>
              <a:t>Organizational Unit-based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Used for sync’ing OUs in Active Directory with Azure AD</a:t>
            </a:r>
          </a:p>
          <a:p>
            <a:pPr marL="285750" indent="-285750">
              <a:buFont typeface="Arial" panose="020B0604020202020204" pitchFamily="34" charset="0"/>
              <a:buChar char="•"/>
            </a:pPr>
            <a:r>
              <a:rPr lang="en-US" dirty="0">
                <a:solidFill>
                  <a:schemeClr val="bg1"/>
                </a:solidFill>
              </a:rPr>
              <a:t>Sync’s all objects in an organizational unit</a:t>
            </a:r>
          </a:p>
        </p:txBody>
      </p:sp>
      <p:sp>
        <p:nvSpPr>
          <p:cNvPr id="22" name="Rectangle 21"/>
          <p:cNvSpPr/>
          <p:nvPr/>
        </p:nvSpPr>
        <p:spPr>
          <a:xfrm>
            <a:off x="6122166" y="1606599"/>
            <a:ext cx="5690760" cy="22742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202700" y="1690124"/>
            <a:ext cx="5498430" cy="1508105"/>
          </a:xfrm>
          <a:prstGeom prst="rect">
            <a:avLst/>
          </a:prstGeom>
          <a:noFill/>
        </p:spPr>
        <p:txBody>
          <a:bodyPr wrap="square" rtlCol="0">
            <a:spAutoFit/>
          </a:bodyPr>
          <a:lstStyle/>
          <a:p>
            <a:r>
              <a:rPr lang="en-US" sz="2000" dirty="0">
                <a:solidFill>
                  <a:schemeClr val="bg1"/>
                </a:solidFill>
                <a:latin typeface="+mj-lt"/>
              </a:rPr>
              <a:t>Domain-based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Used when adding or removing domains from on-premises organizations</a:t>
            </a:r>
          </a:p>
        </p:txBody>
      </p:sp>
      <p:sp>
        <p:nvSpPr>
          <p:cNvPr id="24" name="Rectangle 23"/>
          <p:cNvSpPr/>
          <p:nvPr/>
        </p:nvSpPr>
        <p:spPr>
          <a:xfrm>
            <a:off x="6122165" y="3964409"/>
            <a:ext cx="5690761" cy="2441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202700" y="4057708"/>
            <a:ext cx="5498430" cy="1508105"/>
          </a:xfrm>
          <a:prstGeom prst="rect">
            <a:avLst/>
          </a:prstGeom>
          <a:noFill/>
        </p:spPr>
        <p:txBody>
          <a:bodyPr wrap="square" rtlCol="0">
            <a:spAutoFit/>
          </a:bodyPr>
          <a:lstStyle/>
          <a:p>
            <a:r>
              <a:rPr lang="en-US" sz="2000" dirty="0">
                <a:solidFill>
                  <a:schemeClr val="bg1"/>
                </a:solidFill>
                <a:latin typeface="+mj-lt"/>
              </a:rPr>
              <a:t>Attribute-based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Filter objects based on their attribute values</a:t>
            </a:r>
          </a:p>
          <a:p>
            <a:pPr marL="285750" indent="-285750">
              <a:buFont typeface="Arial" panose="020B0604020202020204" pitchFamily="34" charset="0"/>
              <a:buChar char="•"/>
            </a:pPr>
            <a:r>
              <a:rPr lang="en-US" dirty="0">
                <a:solidFill>
                  <a:schemeClr val="bg1"/>
                </a:solidFill>
              </a:rPr>
              <a:t>Can have different filters for different object types</a:t>
            </a:r>
          </a:p>
        </p:txBody>
      </p:sp>
    </p:spTree>
    <p:extLst>
      <p:ext uri="{BB962C8B-B14F-4D97-AF65-F5344CB8AC3E}">
        <p14:creationId xmlns:p14="http://schemas.microsoft.com/office/powerpoint/2010/main" val="29868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Password Synchronization</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Process:</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Every two minutes, the password synchronization agent on the AD Connect server requests the stored password hashes (the </a:t>
            </a:r>
            <a:r>
              <a:rPr lang="en-US" sz="1400" dirty="0" err="1">
                <a:solidFill>
                  <a:schemeClr val="accent6"/>
                </a:solidFill>
                <a:latin typeface="Segoe UI Semilight" panose="020B0402040204020203" pitchFamily="34" charset="0"/>
                <a:cs typeface="Segoe UI Semilight" panose="020B0402040204020203" pitchFamily="34" charset="0"/>
              </a:rPr>
              <a:t>unicodePwd</a:t>
            </a:r>
            <a:r>
              <a:rPr lang="en-US" sz="1400" dirty="0">
                <a:solidFill>
                  <a:schemeClr val="accent6"/>
                </a:solidFill>
                <a:latin typeface="Segoe UI Semilight" panose="020B0402040204020203" pitchFamily="34" charset="0"/>
                <a:cs typeface="Segoe UI Semilight" panose="020B0402040204020203" pitchFamily="34" charset="0"/>
              </a:rPr>
              <a:t> attribute) from a DC via the standard MS-DRSR replication protocol</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Before sending, the DC encrypts the MD4 password hash by using a key that is a MD5 hash of the RPC session key and a salt</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After the password sync agent has the encrypted envelope, it uses MD5CryptoServiceProvider and the salt to generate a key to decrypt the received data back to its original MD4 format</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expands the 16-byte binary password hash to 64 bytes by converting the hash to a 32-byte hexadecimal string, then converting this string back into a binary with UTF-16 encoding</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password sync agent adds a salt, consisting of a 10-byte length salt, to the 64-byte binary</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combines the MD4 hash plus salt, and input it into the PBKDF2 function with 1000 iterations and the HMAC-SHA256 keyed hashing algorithm</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takes the resulting 32-byte hash, concatenates both the salt and the number of SHA256 iterations to it, then transmits the string from Azure AD Connect to Azure AD over SSL</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When a user attempts to authenticate against Azure AD, the entered password is ran through the same MD4+salt+PBKD2+HMAC-SHA256 process comparing resulting hash to the synchronized hash</a:t>
            </a:r>
          </a:p>
        </p:txBody>
      </p:sp>
    </p:spTree>
    <p:extLst>
      <p:ext uri="{BB962C8B-B14F-4D97-AF65-F5344CB8AC3E}">
        <p14:creationId xmlns:p14="http://schemas.microsoft.com/office/powerpoint/2010/main" val="90764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11" name="TextBox 10"/>
          <p:cNvSpPr txBox="1"/>
          <p:nvPr/>
        </p:nvSpPr>
        <p:spPr>
          <a:xfrm>
            <a:off x="4617821" y="419091"/>
            <a:ext cx="1438214" cy="523220"/>
          </a:xfrm>
          <a:prstGeom prst="rect">
            <a:avLst/>
          </a:prstGeom>
          <a:noFill/>
        </p:spPr>
        <p:txBody>
          <a:bodyPr wrap="none" rtlCol="0">
            <a:spAutoFit/>
          </a:bodyPr>
          <a:lstStyle/>
          <a:p>
            <a:r>
              <a:rPr lang="en-US" sz="2800" dirty="0">
                <a:solidFill>
                  <a:srgbClr val="FF8C00"/>
                </a:solidFill>
              </a:rPr>
              <a:t>Security</a:t>
            </a:r>
            <a:endParaRPr lang="en-US" sz="2400" dirty="0">
              <a:solidFill>
                <a:srgbClr val="FF8C00"/>
              </a:solidFill>
            </a:endParaRPr>
          </a:p>
        </p:txBody>
      </p:sp>
      <p:sp>
        <p:nvSpPr>
          <p:cNvPr id="15" name="TextBox 14"/>
          <p:cNvSpPr txBox="1"/>
          <p:nvPr/>
        </p:nvSpPr>
        <p:spPr>
          <a:xfrm>
            <a:off x="4617820" y="1871663"/>
            <a:ext cx="7237482" cy="241604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Plain-text passwords are </a:t>
            </a:r>
            <a:r>
              <a:rPr lang="en-US" i="1" dirty="0">
                <a:solidFill>
                  <a:schemeClr val="accent6"/>
                </a:solidFill>
              </a:rPr>
              <a:t>not</a:t>
            </a:r>
            <a:r>
              <a:rPr lang="en-US" dirty="0">
                <a:solidFill>
                  <a:schemeClr val="accent6"/>
                </a:solidFill>
              </a:rPr>
              <a:t> exposed to the password sync feature, to Azure AD, or any of the associated services</a:t>
            </a:r>
          </a:p>
          <a:p>
            <a:pPr marL="342900" indent="-342900">
              <a:spcAft>
                <a:spcPts val="1000"/>
              </a:spcAft>
              <a:buFont typeface="Arial" panose="020B0604020202020204" pitchFamily="34" charset="0"/>
              <a:buChar char="•"/>
            </a:pPr>
            <a:r>
              <a:rPr lang="en-US" dirty="0">
                <a:solidFill>
                  <a:schemeClr val="accent6"/>
                </a:solidFill>
              </a:rPr>
              <a:t>Authentication is conducted against Azure AD, not the on-premises AD instance</a:t>
            </a:r>
          </a:p>
          <a:p>
            <a:pPr marL="342900" indent="-342900">
              <a:spcAft>
                <a:spcPts val="1000"/>
              </a:spcAft>
              <a:buFont typeface="Arial" panose="020B0604020202020204" pitchFamily="34" charset="0"/>
              <a:buChar char="•"/>
            </a:pPr>
            <a:r>
              <a:rPr lang="en-US" dirty="0">
                <a:solidFill>
                  <a:schemeClr val="accent6"/>
                </a:solidFill>
              </a:rPr>
              <a:t>Only the SHA256 password data is stored in Azure AD – a hash of a hash</a:t>
            </a:r>
          </a:p>
          <a:p>
            <a:pPr marL="342900" indent="-342900">
              <a:spcAft>
                <a:spcPts val="1000"/>
              </a:spcAft>
              <a:buFont typeface="Arial" panose="020B0604020202020204" pitchFamily="34" charset="0"/>
              <a:buChar char="•"/>
            </a:pPr>
            <a:r>
              <a:rPr lang="en-US" dirty="0">
                <a:solidFill>
                  <a:schemeClr val="accent6"/>
                </a:solidFill>
              </a:rPr>
              <a:t>SHA256 cannot be decrypted, alleviating pass-the-hash</a:t>
            </a:r>
          </a:p>
        </p:txBody>
      </p:sp>
    </p:spTree>
    <p:extLst>
      <p:ext uri="{BB962C8B-B14F-4D97-AF65-F5344CB8AC3E}">
        <p14:creationId xmlns:p14="http://schemas.microsoft.com/office/powerpoint/2010/main" val="252412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Complexity</a:t>
            </a:r>
          </a:p>
        </p:txBody>
      </p:sp>
      <p:sp>
        <p:nvSpPr>
          <p:cNvPr id="6" name="TextBox 5"/>
          <p:cNvSpPr txBox="1"/>
          <p:nvPr/>
        </p:nvSpPr>
        <p:spPr>
          <a:xfrm>
            <a:off x="4617820" y="1871663"/>
            <a:ext cx="7237482" cy="64633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On-premises AD policy overrides cloud policy for synchronized users</a:t>
            </a:r>
          </a:p>
        </p:txBody>
      </p:sp>
    </p:spTree>
    <p:extLst>
      <p:ext uri="{BB962C8B-B14F-4D97-AF65-F5344CB8AC3E}">
        <p14:creationId xmlns:p14="http://schemas.microsoft.com/office/powerpoint/2010/main" val="999232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Expiration</a:t>
            </a:r>
          </a:p>
        </p:txBody>
      </p:sp>
      <p:sp>
        <p:nvSpPr>
          <p:cNvPr id="6" name="TextBox 5"/>
          <p:cNvSpPr txBox="1"/>
          <p:nvPr/>
        </p:nvSpPr>
        <p:spPr>
          <a:xfrm>
            <a:off x="4617820" y="1871663"/>
            <a:ext cx="7237482" cy="160556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For users in scope, cloud account passwords are set to </a:t>
            </a:r>
            <a:r>
              <a:rPr lang="en-US" i="1" dirty="0">
                <a:solidFill>
                  <a:schemeClr val="accent6"/>
                </a:solidFill>
              </a:rPr>
              <a:t>Never Expire</a:t>
            </a:r>
          </a:p>
          <a:p>
            <a:pPr marL="342900" indent="-342900">
              <a:spcAft>
                <a:spcPts val="1000"/>
              </a:spcAft>
              <a:buFont typeface="Arial" panose="020B0604020202020204" pitchFamily="34" charset="0"/>
              <a:buChar char="•"/>
            </a:pPr>
            <a:r>
              <a:rPr lang="en-US" dirty="0">
                <a:solidFill>
                  <a:schemeClr val="accent6"/>
                </a:solidFill>
              </a:rPr>
              <a:t>For accounts on-premises that have expired, users can continue to login to the cloud until the on-premises password has been changed then synchronized</a:t>
            </a:r>
          </a:p>
        </p:txBody>
      </p:sp>
    </p:spTree>
    <p:extLst>
      <p:ext uri="{BB962C8B-B14F-4D97-AF65-F5344CB8AC3E}">
        <p14:creationId xmlns:p14="http://schemas.microsoft.com/office/powerpoint/2010/main" val="2341677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Account Expiration</a:t>
            </a:r>
          </a:p>
        </p:txBody>
      </p:sp>
      <p:sp>
        <p:nvSpPr>
          <p:cNvPr id="6" name="TextBox 5"/>
          <p:cNvSpPr txBox="1"/>
          <p:nvPr/>
        </p:nvSpPr>
        <p:spPr>
          <a:xfrm>
            <a:off x="4617820" y="1871663"/>
            <a:ext cx="7237482" cy="160556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i="1" dirty="0" err="1">
                <a:solidFill>
                  <a:schemeClr val="accent6"/>
                </a:solidFill>
              </a:rPr>
              <a:t>accountExpires</a:t>
            </a:r>
            <a:r>
              <a:rPr lang="en-US" dirty="0">
                <a:solidFill>
                  <a:schemeClr val="accent6"/>
                </a:solidFill>
              </a:rPr>
              <a:t> attribute is </a:t>
            </a:r>
            <a:r>
              <a:rPr lang="en-US" i="1" dirty="0">
                <a:solidFill>
                  <a:schemeClr val="accent6"/>
                </a:solidFill>
              </a:rPr>
              <a:t>not</a:t>
            </a:r>
            <a:r>
              <a:rPr lang="en-US" dirty="0">
                <a:solidFill>
                  <a:schemeClr val="accent6"/>
                </a:solidFill>
              </a:rPr>
              <a:t> synchronized to Azure AD, therefore, an expired account in an on-premises AD will still be active in Azure AD</a:t>
            </a:r>
          </a:p>
          <a:p>
            <a:pPr marL="342900" indent="-342900">
              <a:spcAft>
                <a:spcPts val="1000"/>
              </a:spcAft>
              <a:buFont typeface="Arial" panose="020B0604020202020204" pitchFamily="34" charset="0"/>
              <a:buChar char="•"/>
            </a:pPr>
            <a:r>
              <a:rPr lang="en-US" dirty="0">
                <a:solidFill>
                  <a:schemeClr val="accent6"/>
                </a:solidFill>
              </a:rPr>
              <a:t>Use PowerShell to replicate enable/disable of AD accounts to Azure AD</a:t>
            </a:r>
          </a:p>
        </p:txBody>
      </p:sp>
    </p:spTree>
    <p:extLst>
      <p:ext uri="{BB962C8B-B14F-4D97-AF65-F5344CB8AC3E}">
        <p14:creationId xmlns:p14="http://schemas.microsoft.com/office/powerpoint/2010/main" val="329581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Overwrites</a:t>
            </a:r>
          </a:p>
        </p:txBody>
      </p:sp>
      <p:sp>
        <p:nvSpPr>
          <p:cNvPr id="9" name="TextBox 8"/>
          <p:cNvSpPr txBox="1"/>
          <p:nvPr/>
        </p:nvSpPr>
        <p:spPr>
          <a:xfrm>
            <a:off x="4617820" y="1871663"/>
            <a:ext cx="7237482" cy="254428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Administrators can manually reset passwords using PowerShell</a:t>
            </a:r>
          </a:p>
          <a:p>
            <a:pPr marL="342900" indent="-342900">
              <a:spcAft>
                <a:spcPts val="1000"/>
              </a:spcAft>
              <a:buFont typeface="Arial" panose="020B0604020202020204" pitchFamily="34" charset="0"/>
              <a:buChar char="•"/>
            </a:pPr>
            <a:r>
              <a:rPr lang="en-US" dirty="0">
                <a:solidFill>
                  <a:schemeClr val="accent6"/>
                </a:solidFill>
              </a:rPr>
              <a:t>Once on-premises password is synchronized, manually updated password is overwritten</a:t>
            </a:r>
          </a:p>
          <a:p>
            <a:pPr marL="342900" indent="-342900">
              <a:spcAft>
                <a:spcPts val="1000"/>
              </a:spcAft>
              <a:buFont typeface="Arial" panose="020B0604020202020204" pitchFamily="34" charset="0"/>
              <a:buChar char="•"/>
            </a:pPr>
            <a:r>
              <a:rPr lang="en-US" dirty="0">
                <a:solidFill>
                  <a:schemeClr val="accent6"/>
                </a:solidFill>
              </a:rPr>
              <a:t>Synchronization has no impact on the Azure user who is signed in</a:t>
            </a:r>
          </a:p>
          <a:p>
            <a:pPr marL="342900" indent="-342900">
              <a:spcAft>
                <a:spcPts val="1000"/>
              </a:spcAft>
              <a:buFont typeface="Arial" panose="020B0604020202020204" pitchFamily="34" charset="0"/>
              <a:buChar char="•"/>
            </a:pPr>
            <a:r>
              <a:rPr lang="en-US" dirty="0">
                <a:solidFill>
                  <a:schemeClr val="accent6"/>
                </a:solidFill>
              </a:rPr>
              <a:t>Only when user tries to reauthenticate is the user challenged with new password</a:t>
            </a:r>
          </a:p>
          <a:p>
            <a:pPr marL="342900" indent="-342900">
              <a:spcAft>
                <a:spcPts val="1000"/>
              </a:spcAft>
              <a:buFont typeface="Arial" panose="020B0604020202020204" pitchFamily="34" charset="0"/>
              <a:buChar char="•"/>
            </a:pPr>
            <a:r>
              <a:rPr lang="en-US" dirty="0">
                <a:solidFill>
                  <a:schemeClr val="accent6"/>
                </a:solidFill>
              </a:rPr>
              <a:t>“Keep Me Signed In” (KMSI) can be enabled or disabled</a:t>
            </a:r>
          </a:p>
        </p:txBody>
      </p:sp>
    </p:spTree>
    <p:extLst>
      <p:ext uri="{BB962C8B-B14F-4D97-AF65-F5344CB8AC3E}">
        <p14:creationId xmlns:p14="http://schemas.microsoft.com/office/powerpoint/2010/main" val="11853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6533199"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Federal Information Processing Standard (FIPS)</a:t>
            </a:r>
          </a:p>
        </p:txBody>
      </p:sp>
      <p:sp>
        <p:nvSpPr>
          <p:cNvPr id="6" name="TextBox 5"/>
          <p:cNvSpPr txBox="1"/>
          <p:nvPr/>
        </p:nvSpPr>
        <p:spPr>
          <a:xfrm>
            <a:off x="4617820" y="1871663"/>
            <a:ext cx="7237482" cy="77457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By default, MD5 is disabled to lock down server</a:t>
            </a:r>
          </a:p>
          <a:p>
            <a:pPr marL="342900" indent="-342900">
              <a:spcAft>
                <a:spcPts val="1000"/>
              </a:spcAft>
              <a:buFont typeface="Arial" panose="020B0604020202020204" pitchFamily="34" charset="0"/>
              <a:buChar char="•"/>
            </a:pPr>
            <a:r>
              <a:rPr lang="en-US" dirty="0">
                <a:solidFill>
                  <a:schemeClr val="accent6"/>
                </a:solidFill>
              </a:rPr>
              <a:t>MD5 must be re-enabled for password synchronization</a:t>
            </a:r>
          </a:p>
        </p:txBody>
      </p:sp>
    </p:spTree>
    <p:extLst>
      <p:ext uri="{BB962C8B-B14F-4D97-AF65-F5344CB8AC3E}">
        <p14:creationId xmlns:p14="http://schemas.microsoft.com/office/powerpoint/2010/main" val="380868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Password Writeback</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Azure AD self-service password reset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Empowers users to reset or unlock their password or accounts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Includes detailed reporting to track when users use the system along with notifications to alert of misuse or abuse</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Requires appropriate licensing</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Azure AD Premium P1 (or P2)</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Enterprise Mobility + Security E3 (or E5)</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Secure Productive Enterprise E3 (or E5)</a:t>
            </a:r>
          </a:p>
        </p:txBody>
      </p:sp>
    </p:spTree>
    <p:extLst>
      <p:ext uri="{BB962C8B-B14F-4D97-AF65-F5344CB8AC3E}">
        <p14:creationId xmlns:p14="http://schemas.microsoft.com/office/powerpoint/2010/main" val="223551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4576830"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AD Connect</a:t>
            </a:r>
          </a:p>
        </p:txBody>
      </p:sp>
      <p:sp>
        <p:nvSpPr>
          <p:cNvPr id="12" name="Oval 11"/>
          <p:cNvSpPr/>
          <p:nvPr/>
        </p:nvSpPr>
        <p:spPr>
          <a:xfrm>
            <a:off x="6494981" y="2483294"/>
            <a:ext cx="522853" cy="5228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90647" y="3507440"/>
            <a:ext cx="522853" cy="522853"/>
          </a:xfrm>
          <a:prstGeom prst="ellipse">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46188" y="2387947"/>
            <a:ext cx="1885453" cy="461665"/>
          </a:xfrm>
          <a:prstGeom prst="rect">
            <a:avLst/>
          </a:prstGeom>
          <a:noFill/>
        </p:spPr>
        <p:txBody>
          <a:bodyPr wrap="none" rtlCol="0">
            <a:spAutoFit/>
          </a:bodyPr>
          <a:lstStyle/>
          <a:p>
            <a:r>
              <a:rPr lang="en-US" sz="2400" dirty="0">
                <a:solidFill>
                  <a:schemeClr val="accent2"/>
                </a:solidFill>
                <a:latin typeface="Segoe UI Semilight" panose="020B0402040204020203" pitchFamily="34" charset="0"/>
                <a:cs typeface="Segoe UI Semilight" panose="020B0402040204020203" pitchFamily="34" charset="0"/>
              </a:rPr>
              <a:t>Components</a:t>
            </a:r>
          </a:p>
        </p:txBody>
      </p:sp>
      <p:sp>
        <p:nvSpPr>
          <p:cNvPr id="15" name="TextBox 14"/>
          <p:cNvSpPr txBox="1"/>
          <p:nvPr/>
        </p:nvSpPr>
        <p:spPr>
          <a:xfrm>
            <a:off x="7146188" y="3392272"/>
            <a:ext cx="1296317" cy="461665"/>
          </a:xfrm>
          <a:prstGeom prst="rect">
            <a:avLst/>
          </a:prstGeom>
          <a:noFill/>
        </p:spPr>
        <p:txBody>
          <a:bodyPr wrap="none" rtlCol="0">
            <a:spAutoFit/>
          </a:bodyPr>
          <a:lstStyle/>
          <a:p>
            <a:r>
              <a:rPr lang="en-US" sz="2400" dirty="0">
                <a:solidFill>
                  <a:srgbClr val="FF8C00"/>
                </a:solidFill>
                <a:latin typeface="Segoe UI Semilight" panose="020B0402040204020203" pitchFamily="34" charset="0"/>
                <a:cs typeface="Segoe UI Semilight" panose="020B0402040204020203" pitchFamily="34" charset="0"/>
              </a:rPr>
              <a:t>Features</a:t>
            </a:r>
          </a:p>
        </p:txBody>
      </p:sp>
      <p:sp>
        <p:nvSpPr>
          <p:cNvPr id="16" name="TextBox 15"/>
          <p:cNvSpPr txBox="1"/>
          <p:nvPr/>
        </p:nvSpPr>
        <p:spPr>
          <a:xfrm>
            <a:off x="7146188" y="2742135"/>
            <a:ext cx="2783711" cy="307777"/>
          </a:xfrm>
          <a:prstGeom prst="rect">
            <a:avLst/>
          </a:prstGeom>
          <a:noFill/>
        </p:spPr>
        <p:txBody>
          <a:bodyPr wrap="none" rtlCol="0">
            <a:spAutoFit/>
          </a:bodyPr>
          <a:lstStyle/>
          <a:p>
            <a:r>
              <a:rPr lang="en-US" sz="1400" dirty="0">
                <a:solidFill>
                  <a:schemeClr val="accent6"/>
                </a:solidFill>
              </a:rPr>
              <a:t>Supporting the hybrid enterprise</a:t>
            </a:r>
          </a:p>
        </p:txBody>
      </p:sp>
      <p:sp>
        <p:nvSpPr>
          <p:cNvPr id="17" name="TextBox 16"/>
          <p:cNvSpPr txBox="1"/>
          <p:nvPr/>
        </p:nvSpPr>
        <p:spPr>
          <a:xfrm>
            <a:off x="7146187" y="3748343"/>
            <a:ext cx="2429768" cy="307777"/>
          </a:xfrm>
          <a:prstGeom prst="rect">
            <a:avLst/>
          </a:prstGeom>
          <a:noFill/>
        </p:spPr>
        <p:txBody>
          <a:bodyPr wrap="none" rtlCol="0">
            <a:spAutoFit/>
          </a:bodyPr>
          <a:lstStyle/>
          <a:p>
            <a:r>
              <a:rPr lang="en-US" sz="1400" dirty="0">
                <a:solidFill>
                  <a:schemeClr val="accent6"/>
                </a:solidFill>
              </a:rPr>
              <a:t>As versatile as your business</a:t>
            </a:r>
          </a:p>
        </p:txBody>
      </p:sp>
      <p:pic>
        <p:nvPicPr>
          <p:cNvPr id="19" name="Graphic 18" descr="Gea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163" y="2550303"/>
            <a:ext cx="383663" cy="383663"/>
          </a:xfrm>
          <a:prstGeom prst="rect">
            <a:avLst/>
          </a:prstGeom>
        </p:spPr>
      </p:pic>
      <p:grpSp>
        <p:nvGrpSpPr>
          <p:cNvPr id="23" name="Group 22"/>
          <p:cNvGrpSpPr/>
          <p:nvPr/>
        </p:nvGrpSpPr>
        <p:grpSpPr>
          <a:xfrm>
            <a:off x="6534882" y="3553340"/>
            <a:ext cx="429617" cy="394766"/>
            <a:chOff x="6400800" y="3739097"/>
            <a:chExt cx="1008995" cy="927144"/>
          </a:xfrm>
        </p:grpSpPr>
        <p:pic>
          <p:nvPicPr>
            <p:cNvPr id="21" name="Graphic 20" descr="Sta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464816">
              <a:off x="6400800" y="3739097"/>
              <a:ext cx="914400" cy="914400"/>
            </a:xfrm>
            <a:prstGeom prst="rect">
              <a:avLst/>
            </a:prstGeom>
          </p:spPr>
        </p:pic>
        <p:pic>
          <p:nvPicPr>
            <p:cNvPr id="22" name="Graphic 21" descr="Sta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2850" y="4029296"/>
              <a:ext cx="636945" cy="636945"/>
            </a:xfrm>
            <a:prstGeom prst="rect">
              <a:avLst/>
            </a:prstGeom>
          </p:spPr>
        </p:pic>
      </p:grpSp>
    </p:spTree>
    <p:extLst>
      <p:ext uri="{BB962C8B-B14F-4D97-AF65-F5344CB8AC3E}">
        <p14:creationId xmlns:p14="http://schemas.microsoft.com/office/powerpoint/2010/main" val="3241473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Device Writeback</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Enables conditional access based on devices to AD FS (2012 R2 or higher) protected applications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Provides additional security and assurance that access to applications is granted only to trusted devices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Devices must be located in the same forest as the users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Only one device registration configuration object can be added to the on-premises AD forest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Requires Azure AD Premium</a:t>
            </a:r>
          </a:p>
        </p:txBody>
      </p:sp>
    </p:spTree>
    <p:extLst>
      <p:ext uri="{BB962C8B-B14F-4D97-AF65-F5344CB8AC3E}">
        <p14:creationId xmlns:p14="http://schemas.microsoft.com/office/powerpoint/2010/main" val="105612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Prevent Accidental Deletes</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Enabled by default when installing Azure AD Connect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Protects against accidental deletes of users and other objects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Prevents more than 500 objects from being deleted in a single export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Number can be increased with PowerShell</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Will receive an error and sync will stop if too many deletes are staged</a:t>
            </a:r>
          </a:p>
        </p:txBody>
      </p:sp>
    </p:spTree>
    <p:extLst>
      <p:ext uri="{BB962C8B-B14F-4D97-AF65-F5344CB8AC3E}">
        <p14:creationId xmlns:p14="http://schemas.microsoft.com/office/powerpoint/2010/main" val="457744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Automatic Upgrade</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Enabled by default for the following:</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Express settings installation and DirSync upgrades</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The SQL Express </a:t>
            </a:r>
            <a:r>
              <a:rPr lang="en-US" sz="2000" dirty="0" err="1">
                <a:solidFill>
                  <a:schemeClr val="accent6"/>
                </a:solidFill>
                <a:latin typeface="Segoe UI Semilight" panose="020B0402040204020203" pitchFamily="34" charset="0"/>
                <a:cs typeface="Segoe UI Semilight" panose="020B0402040204020203" pitchFamily="34" charset="0"/>
              </a:rPr>
              <a:t>LocalDB</a:t>
            </a:r>
            <a:r>
              <a:rPr lang="en-US" sz="2000" dirty="0">
                <a:solidFill>
                  <a:schemeClr val="accent6"/>
                </a:solidFill>
                <a:latin typeface="Segoe UI Semilight" panose="020B0402040204020203" pitchFamily="34" charset="0"/>
                <a:cs typeface="Segoe UI Semilight" panose="020B0402040204020203" pitchFamily="34" charset="0"/>
              </a:rPr>
              <a:t>, which is what Express settings use </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The AD account is the default MSOL_ account created by Express settings and DirSync</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Have less than 100,000 object in the </a:t>
            </a:r>
            <a:r>
              <a:rPr lang="en-US" sz="2000" dirty="0" err="1">
                <a:solidFill>
                  <a:schemeClr val="accent6"/>
                </a:solidFill>
                <a:latin typeface="Segoe UI Semilight" panose="020B0402040204020203" pitchFamily="34" charset="0"/>
                <a:cs typeface="Segoe UI Semilight" panose="020B0402040204020203" pitchFamily="34" charset="0"/>
              </a:rPr>
              <a:t>metaverse</a:t>
            </a:r>
            <a:endParaRPr lang="en-US" sz="2000" dirty="0">
              <a:solidFill>
                <a:schemeClr val="accent6"/>
              </a:solidFill>
              <a:latin typeface="Segoe UI Semilight" panose="020B0402040204020203" pitchFamily="34" charset="0"/>
              <a:cs typeface="Segoe UI Semilight" panose="020B0402040204020203" pitchFamily="34" charset="0"/>
            </a:endParaRP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Current state of automatic upgrade can be set and/or viewed with </a:t>
            </a:r>
            <a:r>
              <a:rPr lang="en-US" sz="2400" dirty="0" err="1">
                <a:solidFill>
                  <a:schemeClr val="accent6"/>
                </a:solidFill>
                <a:latin typeface="Segoe UI Semilight" panose="020B0402040204020203" pitchFamily="34" charset="0"/>
                <a:cs typeface="Segoe UI Semilight" panose="020B0402040204020203" pitchFamily="34" charset="0"/>
              </a:rPr>
              <a:t>Powershell</a:t>
            </a:r>
            <a:endParaRPr lang="en-US" sz="2400" dirty="0">
              <a:solidFill>
                <a:schemeClr val="accent6"/>
              </a:solidFill>
              <a:latin typeface="Segoe UI Semilight" panose="020B0402040204020203" pitchFamily="34" charset="0"/>
              <a:cs typeface="Segoe UI Semilight" panose="020B0402040204020203" pitchFamily="34" charset="0"/>
            </a:endParaRP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States</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Enabled</a:t>
            </a:r>
            <a:r>
              <a:rPr lang="en-US" sz="2000" dirty="0">
                <a:solidFill>
                  <a:schemeClr val="accent6"/>
                </a:solidFill>
                <a:latin typeface="Segoe UI Semilight" panose="020B0402040204020203" pitchFamily="34" charset="0"/>
                <a:cs typeface="Segoe UI Semilight" panose="020B0402040204020203" pitchFamily="34" charset="0"/>
              </a:rPr>
              <a:t> – Automatic upgrade is enabled</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Suspended </a:t>
            </a:r>
            <a:r>
              <a:rPr lang="en-US" sz="2000" dirty="0">
                <a:solidFill>
                  <a:schemeClr val="accent6"/>
                </a:solidFill>
                <a:latin typeface="Segoe UI Semilight" panose="020B0402040204020203" pitchFamily="34" charset="0"/>
                <a:cs typeface="Segoe UI Semilight" panose="020B0402040204020203" pitchFamily="34" charset="0"/>
              </a:rPr>
              <a:t>– Set by the system only. The system is no longer eligible to receive upgrades</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Disabled </a:t>
            </a:r>
            <a:r>
              <a:rPr lang="en-US" sz="2000" dirty="0">
                <a:solidFill>
                  <a:schemeClr val="accent6"/>
                </a:solidFill>
                <a:latin typeface="Segoe UI Semilight" panose="020B0402040204020203" pitchFamily="34" charset="0"/>
                <a:cs typeface="Segoe UI Semilight" panose="020B0402040204020203" pitchFamily="34" charset="0"/>
              </a:rPr>
              <a:t>– Automatic upgrade is disabled</a:t>
            </a:r>
            <a:endParaRPr lang="en-US" sz="2000" i="1" dirty="0">
              <a:solidFill>
                <a:schemeClr val="accent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9860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AD Connect Components</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Synchronization Services</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Active Directory Federated Services </a:t>
            </a:r>
            <a:r>
              <a:rPr lang="en-US" i="1" dirty="0">
                <a:solidFill>
                  <a:schemeClr val="accent6"/>
                </a:solidFill>
                <a:latin typeface="Segoe UI Semilight" panose="020B0402040204020203" pitchFamily="34" charset="0"/>
                <a:cs typeface="Segoe UI Semilight" panose="020B0402040204020203" pitchFamily="34" charset="0"/>
              </a:rPr>
              <a:t>(optional)</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Azure AD Connect Health </a:t>
            </a:r>
            <a:r>
              <a:rPr lang="en-US" i="1" dirty="0">
                <a:solidFill>
                  <a:schemeClr val="accent6"/>
                </a:solidFill>
                <a:latin typeface="Segoe UI Semilight" panose="020B0402040204020203" pitchFamily="34" charset="0"/>
                <a:cs typeface="Segoe UI Semilight" panose="020B0402040204020203" pitchFamily="34" charset="0"/>
              </a:rPr>
              <a:t>(optional)</a:t>
            </a:r>
            <a:endParaRPr lang="en-US" dirty="0">
              <a:solidFill>
                <a:schemeClr val="accent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301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Synchronization Services</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Responsible for: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Creating users, groups, and other objects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Ensuring replication consistency between on-premises and cloud</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Two components: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Azure AD Connect sync (on-premises)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Azure AD Connect sync service (Azure service)</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3" name="Picture 2" descr="FIM Synchronization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715" y="283901"/>
            <a:ext cx="7381465" cy="2658648"/>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644640781"/>
              </p:ext>
            </p:extLst>
          </p:nvPr>
        </p:nvGraphicFramePr>
        <p:xfrm>
          <a:off x="4617821" y="3659486"/>
          <a:ext cx="7116977" cy="2498359"/>
        </p:xfrm>
        <a:graphic>
          <a:graphicData uri="http://schemas.openxmlformats.org/drawingml/2006/table">
            <a:tbl>
              <a:tblPr firstRow="1" bandRow="1">
                <a:tableStyleId>{5C22544A-7EE6-4342-B048-85BDC9FD1C3A}</a:tableStyleId>
              </a:tblPr>
              <a:tblGrid>
                <a:gridCol w="1931909">
                  <a:extLst>
                    <a:ext uri="{9D8B030D-6E8A-4147-A177-3AD203B41FA5}">
                      <a16:colId xmlns:a16="http://schemas.microsoft.com/office/drawing/2014/main" val="4157563800"/>
                    </a:ext>
                  </a:extLst>
                </a:gridCol>
                <a:gridCol w="5185068">
                  <a:extLst>
                    <a:ext uri="{9D8B030D-6E8A-4147-A177-3AD203B41FA5}">
                      <a16:colId xmlns:a16="http://schemas.microsoft.com/office/drawing/2014/main" val="2584462617"/>
                    </a:ext>
                  </a:extLst>
                </a:gridCol>
              </a:tblGrid>
              <a:tr h="365760">
                <a:tc gridSpan="2">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FIM Synchronization Service</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solidFill>
                      <a:schemeClr val="accent4"/>
                    </a:solidFill>
                  </a:tcPr>
                </a:tc>
                <a:extLst>
                  <a:ext uri="{0D108BD9-81ED-4DB2-BD59-A6C34878D82A}">
                    <a16:rowId xmlns:a16="http://schemas.microsoft.com/office/drawing/2014/main" val="1463886001"/>
                  </a:ext>
                </a:extLst>
              </a:tr>
              <a:tr h="303799">
                <a:tc>
                  <a:txBody>
                    <a:bodyPr/>
                    <a:lstStyle/>
                    <a:p>
                      <a:r>
                        <a:rPr lang="en-US" sz="1200" dirty="0">
                          <a:latin typeface="Segoe UI Semibold" panose="020B0702040204020203" pitchFamily="34" charset="0"/>
                        </a:rPr>
                        <a:t>Connector</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Code modules used to communicate with a connected directory</a:t>
                      </a:r>
                      <a:endParaRPr lang="en-US" sz="1200" dirty="0"/>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dirty="0">
                          <a:latin typeface="Segoe UI Semibold" panose="020B0702040204020203" pitchFamily="34" charset="0"/>
                        </a:rPr>
                        <a:t>Attribute Flow</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The process of copying or transforming data from one system to another based on Synchronization Rules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dirty="0">
                          <a:latin typeface="Segoe UI Semibold" panose="020B0702040204020203" pitchFamily="34" charset="0"/>
                        </a:rPr>
                        <a:t>Connector Space</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Insulates the connected data source from changes propagating automatically</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err="1">
                          <a:latin typeface="Segoe UI Semibold" panose="020B0702040204020203" pitchFamily="34" charset="0"/>
                        </a:rPr>
                        <a:t>Metaverse</a:t>
                      </a:r>
                      <a:endParaRPr lang="en-US" sz="1200" dirty="0">
                        <a:latin typeface="Segoe UI Semibold" panose="020B0702040204020203" pitchFamily="34" charset="0"/>
                      </a:endParaRP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The consolidated view of all joined identities from neighboring connector spaces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latin typeface="Segoe UI Semibold" panose="020B0702040204020203" pitchFamily="34" charset="0"/>
                        </a:rPr>
                        <a:t>Provisioning</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200" dirty="0"/>
                        <a:t>Creating a new object within a connector space downstream from the source</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spTree>
    <p:extLst>
      <p:ext uri="{BB962C8B-B14F-4D97-AF65-F5344CB8AC3E}">
        <p14:creationId xmlns:p14="http://schemas.microsoft.com/office/powerpoint/2010/main" val="52665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Used to:</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Configure a hybrid environment using an on-premises AD FS infrastructure</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Domain join Single Sign-On (SSO)</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Enforcement of AD sign-in policies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Smart card or 3</a:t>
            </a:r>
            <a:r>
              <a:rPr lang="en-US" sz="1600" baseline="30000" dirty="0">
                <a:solidFill>
                  <a:schemeClr val="bg1"/>
                </a:solidFill>
                <a:latin typeface="Segoe UI Semilight" panose="020B0402040204020203" pitchFamily="34" charset="0"/>
                <a:cs typeface="Segoe UI Semilight" panose="020B0402040204020203" pitchFamily="34" charset="0"/>
              </a:rPr>
              <a:t>rd</a:t>
            </a:r>
            <a:r>
              <a:rPr lang="en-US" sz="1600" dirty="0">
                <a:solidFill>
                  <a:schemeClr val="bg1"/>
                </a:solidFill>
                <a:latin typeface="Segoe UI Semilight" panose="020B0402040204020203" pitchFamily="34" charset="0"/>
                <a:cs typeface="Segoe UI Semilight" panose="020B0402040204020203" pitchFamily="34" charset="0"/>
              </a:rPr>
              <a:t> party MFA</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High-availability failover with Azure</a:t>
            </a:r>
          </a:p>
          <a:p>
            <a:pPr marL="0" indent="0">
              <a:lnSpc>
                <a:spcPct val="150000"/>
              </a:lnSpc>
              <a:buFont typeface="Arial" panose="020B0604020202020204" pitchFamily="34" charset="0"/>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4" name="TextBox 13"/>
          <p:cNvSpPr txBox="1"/>
          <p:nvPr/>
        </p:nvSpPr>
        <p:spPr>
          <a:xfrm>
            <a:off x="4617821" y="419091"/>
            <a:ext cx="2850460" cy="523220"/>
          </a:xfrm>
          <a:prstGeom prst="rect">
            <a:avLst/>
          </a:prstGeom>
          <a:noFill/>
        </p:spPr>
        <p:txBody>
          <a:bodyPr wrap="none" rtlCol="0">
            <a:spAutoFit/>
          </a:bodyPr>
          <a:lstStyle/>
          <a:p>
            <a:r>
              <a:rPr lang="en-US" sz="2800" dirty="0">
                <a:solidFill>
                  <a:schemeClr val="accent2"/>
                </a:solidFill>
              </a:rPr>
              <a:t>Design Concepts</a:t>
            </a:r>
          </a:p>
        </p:txBody>
      </p:sp>
      <p:sp>
        <p:nvSpPr>
          <p:cNvPr id="17" name="TextBox 16"/>
          <p:cNvSpPr txBox="1"/>
          <p:nvPr/>
        </p:nvSpPr>
        <p:spPr>
          <a:xfrm>
            <a:off x="4617820" y="1620672"/>
            <a:ext cx="1968717" cy="369332"/>
          </a:xfrm>
          <a:prstGeom prst="rect">
            <a:avLst/>
          </a:prstGeom>
          <a:noFill/>
        </p:spPr>
        <p:txBody>
          <a:bodyPr wrap="square" rtlCol="0">
            <a:spAutoFit/>
          </a:bodyPr>
          <a:lstStyle/>
          <a:p>
            <a:r>
              <a:rPr lang="en-US" dirty="0" err="1">
                <a:solidFill>
                  <a:schemeClr val="accent4"/>
                </a:solidFill>
              </a:rPr>
              <a:t>sourceAnchor</a:t>
            </a:r>
            <a:endParaRPr lang="en-US" dirty="0">
              <a:solidFill>
                <a:schemeClr val="accent4"/>
              </a:solidFill>
            </a:endParaRPr>
          </a:p>
        </p:txBody>
      </p:sp>
      <p:sp>
        <p:nvSpPr>
          <p:cNvPr id="18" name="TextBox 17"/>
          <p:cNvSpPr txBox="1"/>
          <p:nvPr/>
        </p:nvSpPr>
        <p:spPr>
          <a:xfrm>
            <a:off x="4617820" y="3327115"/>
            <a:ext cx="2668805" cy="369332"/>
          </a:xfrm>
          <a:prstGeom prst="rect">
            <a:avLst/>
          </a:prstGeom>
          <a:noFill/>
        </p:spPr>
        <p:txBody>
          <a:bodyPr wrap="square" rtlCol="0">
            <a:spAutoFit/>
          </a:bodyPr>
          <a:lstStyle/>
          <a:p>
            <a:r>
              <a:rPr lang="en-US" dirty="0" err="1">
                <a:solidFill>
                  <a:schemeClr val="accent4"/>
                </a:solidFill>
              </a:rPr>
              <a:t>userPrincipleName</a:t>
            </a:r>
            <a:r>
              <a:rPr lang="en-US" sz="1600" dirty="0">
                <a:solidFill>
                  <a:schemeClr val="accent4"/>
                </a:solidFill>
              </a:rPr>
              <a:t> (UPN)</a:t>
            </a:r>
          </a:p>
        </p:txBody>
      </p:sp>
      <p:sp>
        <p:nvSpPr>
          <p:cNvPr id="19" name="Rectangle 18"/>
          <p:cNvSpPr/>
          <p:nvPr/>
        </p:nvSpPr>
        <p:spPr>
          <a:xfrm>
            <a:off x="4617820" y="1990004"/>
            <a:ext cx="6096000" cy="830997"/>
          </a:xfrm>
          <a:prstGeom prst="rect">
            <a:avLst/>
          </a:prstGeom>
        </p:spPr>
        <p:txBody>
          <a:bodyPr>
            <a:spAutoFit/>
          </a:bodyPr>
          <a:lstStyle/>
          <a:p>
            <a:r>
              <a:rPr lang="en-US" sz="1600" dirty="0">
                <a:solidFill>
                  <a:schemeClr val="accent5"/>
                </a:solidFill>
              </a:rPr>
              <a:t>An attribute that is </a:t>
            </a:r>
            <a:r>
              <a:rPr lang="en-US" sz="1600" i="1" dirty="0">
                <a:solidFill>
                  <a:schemeClr val="accent5"/>
                </a:solidFill>
              </a:rPr>
              <a:t>immutable during the lifetime of the object</a:t>
            </a:r>
            <a:r>
              <a:rPr lang="en-US" sz="1600" dirty="0">
                <a:solidFill>
                  <a:schemeClr val="accent5"/>
                </a:solidFill>
              </a:rPr>
              <a:t>.  It uniquely identifies an object as being the same object on-premises as in Azure AD. (Also called </a:t>
            </a:r>
            <a:r>
              <a:rPr lang="en-US" sz="1600" i="1" dirty="0" err="1">
                <a:solidFill>
                  <a:schemeClr val="accent5"/>
                </a:solidFill>
              </a:rPr>
              <a:t>immutableId</a:t>
            </a:r>
            <a:r>
              <a:rPr lang="en-US" sz="1600" dirty="0">
                <a:solidFill>
                  <a:schemeClr val="accent5"/>
                </a:solidFill>
              </a:rPr>
              <a:t>.)</a:t>
            </a:r>
          </a:p>
        </p:txBody>
      </p:sp>
      <p:sp>
        <p:nvSpPr>
          <p:cNvPr id="20" name="Rectangle 19"/>
          <p:cNvSpPr/>
          <p:nvPr/>
        </p:nvSpPr>
        <p:spPr>
          <a:xfrm>
            <a:off x="4617820" y="3696447"/>
            <a:ext cx="6096000" cy="830997"/>
          </a:xfrm>
          <a:prstGeom prst="rect">
            <a:avLst/>
          </a:prstGeom>
        </p:spPr>
        <p:txBody>
          <a:bodyPr>
            <a:spAutoFit/>
          </a:bodyPr>
          <a:lstStyle/>
          <a:p>
            <a:r>
              <a:rPr lang="en-US" sz="1600" dirty="0"/>
              <a:t>Azure AD uses the UPN to authenticate a user.  When synchronizing users, you must choose the attribute to be used for the value of the UPN.</a:t>
            </a:r>
          </a:p>
        </p:txBody>
      </p:sp>
    </p:spTree>
    <p:extLst>
      <p:ext uri="{BB962C8B-B14F-4D97-AF65-F5344CB8AC3E}">
        <p14:creationId xmlns:p14="http://schemas.microsoft.com/office/powerpoint/2010/main" val="3212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Supports one or more domains within a single forest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Only supports a single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For Azure AD authentication, password sync is used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Express installation of Azure AD Connection supports only this topology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sync servers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supported (e.g. load balancing, filtered domain objects, etc.)</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553380"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Single Forest</a:t>
            </a:r>
          </a:p>
        </p:txBody>
      </p:sp>
      <p:pic>
        <p:nvPicPr>
          <p:cNvPr id="1026"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76700" cy="981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7820" y="5087805"/>
            <a:ext cx="1968717" cy="338554"/>
          </a:xfrm>
          <a:prstGeom prst="rect">
            <a:avLst/>
          </a:prstGeom>
          <a:noFill/>
        </p:spPr>
        <p:txBody>
          <a:bodyPr wrap="square" rtlCol="0">
            <a:spAutoFit/>
          </a:bodyPr>
          <a:lstStyle/>
          <a:p>
            <a:r>
              <a:rPr lang="en-US" sz="1600" dirty="0" err="1">
                <a:solidFill>
                  <a:schemeClr val="accent4"/>
                </a:solidFill>
              </a:rPr>
              <a:t>sourceAnchor</a:t>
            </a:r>
            <a:endParaRPr lang="en-US" sz="1600" dirty="0">
              <a:solidFill>
                <a:schemeClr val="accent4"/>
              </a:solidFill>
            </a:endParaRPr>
          </a:p>
        </p:txBody>
      </p:sp>
      <p:sp>
        <p:nvSpPr>
          <p:cNvPr id="10" name="Rectangle 9"/>
          <p:cNvSpPr/>
          <p:nvPr/>
        </p:nvSpPr>
        <p:spPr>
          <a:xfrm>
            <a:off x="4617820" y="5457137"/>
            <a:ext cx="6096000" cy="830997"/>
          </a:xfrm>
          <a:prstGeom prst="rect">
            <a:avLst/>
          </a:prstGeom>
        </p:spPr>
        <p:txBody>
          <a:bodyPr>
            <a:spAutoFit/>
          </a:bodyPr>
          <a:lstStyle/>
          <a:p>
            <a:r>
              <a:rPr lang="en-US" sz="1600" dirty="0">
                <a:solidFill>
                  <a:schemeClr val="accent5"/>
                </a:solidFill>
              </a:rPr>
              <a:t>The recommended attribute is the </a:t>
            </a:r>
            <a:r>
              <a:rPr lang="en-US" sz="1600" b="1" dirty="0" err="1">
                <a:solidFill>
                  <a:schemeClr val="accent5"/>
                </a:solidFill>
              </a:rPr>
              <a:t>objectGUID</a:t>
            </a:r>
            <a:r>
              <a:rPr lang="en-US" sz="1600" dirty="0">
                <a:solidFill>
                  <a:schemeClr val="accent5"/>
                </a:solidFill>
              </a:rPr>
              <a:t>. It is the default attribute when using express settings in Azure AD Connect and the attribute used by the older DirSync.</a:t>
            </a:r>
          </a:p>
        </p:txBody>
      </p:sp>
    </p:spTree>
    <p:extLst>
      <p:ext uri="{BB962C8B-B14F-4D97-AF65-F5344CB8AC3E}">
        <p14:creationId xmlns:p14="http://schemas.microsoft.com/office/powerpoint/2010/main" val="228081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Ideal for Account-Resource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All forests must be accessible by single sync server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user must be represented only once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Duplicated groups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consolidated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sync servers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supported (e.g. one per forest)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2052" name="Picture 4" descr="Topology for multiple forests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86225" cy="23336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17820" y="5087805"/>
            <a:ext cx="1968717" cy="338554"/>
          </a:xfrm>
          <a:prstGeom prst="rect">
            <a:avLst/>
          </a:prstGeom>
          <a:noFill/>
        </p:spPr>
        <p:txBody>
          <a:bodyPr wrap="square" rtlCol="0">
            <a:spAutoFit/>
          </a:bodyPr>
          <a:lstStyle/>
          <a:p>
            <a:r>
              <a:rPr lang="en-US" sz="1600" dirty="0" err="1">
                <a:solidFill>
                  <a:schemeClr val="accent4"/>
                </a:solidFill>
              </a:rPr>
              <a:t>sourceAnchor</a:t>
            </a:r>
            <a:endParaRPr lang="en-US" sz="1600" dirty="0">
              <a:solidFill>
                <a:schemeClr val="accent4"/>
              </a:solidFill>
            </a:endParaRPr>
          </a:p>
        </p:txBody>
      </p:sp>
      <p:sp>
        <p:nvSpPr>
          <p:cNvPr id="12" name="Rectangle 11"/>
          <p:cNvSpPr/>
          <p:nvPr/>
        </p:nvSpPr>
        <p:spPr>
          <a:xfrm>
            <a:off x="4617820" y="5457137"/>
            <a:ext cx="6096000" cy="338554"/>
          </a:xfrm>
          <a:prstGeom prst="rect">
            <a:avLst/>
          </a:prstGeom>
        </p:spPr>
        <p:txBody>
          <a:bodyPr>
            <a:spAutoFit/>
          </a:bodyPr>
          <a:lstStyle/>
          <a:p>
            <a:r>
              <a:rPr lang="en-US" sz="1600" dirty="0">
                <a:solidFill>
                  <a:schemeClr val="accent5"/>
                </a:solidFill>
              </a:rPr>
              <a:t>The recommended attribute is the </a:t>
            </a:r>
            <a:r>
              <a:rPr lang="en-US" sz="1600" b="1" dirty="0" err="1">
                <a:solidFill>
                  <a:schemeClr val="accent5"/>
                </a:solidFill>
              </a:rPr>
              <a:t>objectGUID</a:t>
            </a:r>
            <a:r>
              <a:rPr lang="en-US" sz="1600" dirty="0">
                <a:solidFill>
                  <a:schemeClr val="accent5"/>
                </a:solidFill>
              </a:rPr>
              <a:t>. </a:t>
            </a:r>
          </a:p>
        </p:txBody>
      </p:sp>
    </p:spTree>
    <p:extLst>
      <p:ext uri="{BB962C8B-B14F-4D97-AF65-F5344CB8AC3E}">
        <p14:creationId xmlns:p14="http://schemas.microsoft.com/office/powerpoint/2010/main" val="34859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Ideal for merger/acquisition scenarios or where each business unit operates as a separate organization</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All on-premises forests are treated as separate entities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Assumed no user exists in any other forest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forest has its own Exchange organization and no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exists between the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Will become a single forest in Azure AD and appear with a unified GAL</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descr="Option for representing users only once across all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795" y="2466976"/>
            <a:ext cx="43053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piction of multiple forests and separate topolo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795" y="3894373"/>
            <a:ext cx="5162550" cy="1533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2421689" cy="400110"/>
          </a:xfrm>
          <a:prstGeom prst="rect">
            <a:avLst/>
          </a:prstGeom>
          <a:noFill/>
        </p:spPr>
        <p:txBody>
          <a:bodyPr wrap="none" rtlCol="0">
            <a:spAutoFit/>
          </a:bodyPr>
          <a:lstStyle/>
          <a:p>
            <a:r>
              <a:rPr lang="en-US" sz="2000" dirty="0">
                <a:solidFill>
                  <a:schemeClr val="accent6"/>
                </a:solidFill>
              </a:rPr>
              <a:t>Multiple Topologies</a:t>
            </a:r>
          </a:p>
        </p:txBody>
      </p:sp>
    </p:spTree>
    <p:extLst>
      <p:ext uri="{BB962C8B-B14F-4D97-AF65-F5344CB8AC3E}">
        <p14:creationId xmlns:p14="http://schemas.microsoft.com/office/powerpoint/2010/main" val="2457598944"/>
      </p:ext>
    </p:extLst>
  </p:cSld>
  <p:clrMapOvr>
    <a:masterClrMapping/>
  </p:clrMapOvr>
</p:sld>
</file>

<file path=ppt/theme/theme1.xml><?xml version="1.0" encoding="utf-8"?>
<a:theme xmlns:a="http://schemas.openxmlformats.org/drawingml/2006/main" name="Office Theme">
  <a:themeElements>
    <a:clrScheme name="AZW Custom">
      <a:dk1>
        <a:srgbClr val="505050"/>
      </a:dk1>
      <a:lt1>
        <a:srgbClr val="FFFFFF"/>
      </a:lt1>
      <a:dk2>
        <a:srgbClr val="107C10"/>
      </a:dk2>
      <a:lt2>
        <a:srgbClr val="F8F8F8"/>
      </a:lt2>
      <a:accent1>
        <a:srgbClr val="002050"/>
      </a:accent1>
      <a:accent2>
        <a:srgbClr val="107C10"/>
      </a:accent2>
      <a:accent3>
        <a:srgbClr val="BAD80A"/>
      </a:accent3>
      <a:accent4>
        <a:srgbClr val="0078D7"/>
      </a:accent4>
      <a:accent5>
        <a:srgbClr val="505050"/>
      </a:accent5>
      <a:accent6>
        <a:srgbClr val="747474"/>
      </a:accent6>
      <a:hlink>
        <a:srgbClr val="0078D7"/>
      </a:hlink>
      <a:folHlink>
        <a:srgbClr val="0078D7"/>
      </a:folHlink>
    </a:clrScheme>
    <a:fontScheme name="AZ Workshop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13758</TotalTime>
  <Words>3373</Words>
  <Application>Microsoft Office PowerPoint</Application>
  <PresentationFormat>Widescreen</PresentationFormat>
  <Paragraphs>397</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Segoe UI</vt:lpstr>
      <vt:lpstr>Segoe UI Light</vt:lpstr>
      <vt:lpstr>Segoe UI Semibold</vt:lpstr>
      <vt:lpstr>Segoe UI Semilight</vt:lpstr>
      <vt:lpstr>Office Theme</vt:lpstr>
      <vt:lpstr>PowerPoint Presentation</vt:lpstr>
      <vt:lpstr>Why use Azure AD Connect</vt:lpstr>
      <vt:lpstr>PowerPoint Presentation</vt:lpstr>
      <vt:lpstr>AD Connect Components</vt:lpstr>
      <vt:lpstr>Synchronization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Bottom Line</vt:lpstr>
      <vt:lpstr>PowerPoint Presentation</vt:lpstr>
      <vt:lpstr>Azure AD Connect Health</vt:lpstr>
      <vt:lpstr>AD Connect Features</vt:lpstr>
      <vt:lpstr>Filtering</vt:lpstr>
      <vt:lpstr>Password Synchronization</vt:lpstr>
      <vt:lpstr>Password Synchronization Considerations</vt:lpstr>
      <vt:lpstr>Password Synchronization Considerations</vt:lpstr>
      <vt:lpstr>Password Synchronization Considerations</vt:lpstr>
      <vt:lpstr>Password Synchronization Considerations</vt:lpstr>
      <vt:lpstr>Password Synchronization Considerations</vt:lpstr>
      <vt:lpstr>Password Synchronization Considerations</vt:lpstr>
      <vt:lpstr>Password Writeback</vt:lpstr>
      <vt:lpstr>Device Writeback</vt:lpstr>
      <vt:lpstr>Prevent Accidental Deletes</vt:lpstr>
      <vt:lpstr>Automatic Upgrade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Workshops: Azure AD Connect</dc:title>
  <dc:creator>Joshua Davis</dc:creator>
  <cp:lastModifiedBy>Joshua Davis</cp:lastModifiedBy>
  <cp:revision>68</cp:revision>
  <dcterms:created xsi:type="dcterms:W3CDTF">2017-04-27T14:47:39Z</dcterms:created>
  <dcterms:modified xsi:type="dcterms:W3CDTF">2017-05-07T04:06:16Z</dcterms:modified>
</cp:coreProperties>
</file>