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61" r:id="rId5"/>
    <p:sldId id="308" r:id="rId6"/>
    <p:sldId id="299" r:id="rId7"/>
    <p:sldId id="298" r:id="rId8"/>
    <p:sldId id="301" r:id="rId9"/>
    <p:sldId id="297" r:id="rId10"/>
    <p:sldId id="302" r:id="rId11"/>
    <p:sldId id="296" r:id="rId12"/>
    <p:sldId id="300" r:id="rId13"/>
    <p:sldId id="303" r:id="rId14"/>
    <p:sldId id="304" r:id="rId15"/>
    <p:sldId id="305" r:id="rId16"/>
    <p:sldId id="306" r:id="rId17"/>
    <p:sldId id="309" r:id="rId18"/>
    <p:sldId id="313" r:id="rId19"/>
    <p:sldId id="311" r:id="rId20"/>
    <p:sldId id="312" r:id="rId21"/>
    <p:sldId id="3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DAD2C-D2CE-460F-88CB-CBC36B5BE9EA}">
          <p14:sldIdLst>
            <p14:sldId id="256"/>
            <p14:sldId id="257"/>
          </p14:sldIdLst>
        </p14:section>
        <p14:section name="Overview" id="{7FC5F398-7471-49DC-B8D1-8DBCE5B9C6E9}">
          <p14:sldIdLst>
            <p14:sldId id="260"/>
            <p14:sldId id="261"/>
            <p14:sldId id="308"/>
            <p14:sldId id="299"/>
            <p14:sldId id="298"/>
            <p14:sldId id="301"/>
            <p14:sldId id="297"/>
            <p14:sldId id="302"/>
          </p14:sldIdLst>
        </p14:section>
        <p14:section name="Features" id="{C51C3402-A16F-4A7A-A75A-3CA94B748600}">
          <p14:sldIdLst>
            <p14:sldId id="296"/>
            <p14:sldId id="300"/>
            <p14:sldId id="303"/>
            <p14:sldId id="304"/>
            <p14:sldId id="305"/>
            <p14:sldId id="306"/>
            <p14:sldId id="309"/>
            <p14:sldId id="313"/>
            <p14:sldId id="311"/>
            <p14:sldId id="312"/>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C0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8442" autoAdjust="0"/>
  </p:normalViewPr>
  <p:slideViewPr>
    <p:cSldViewPr snapToGrid="0">
      <p:cViewPr varScale="1">
        <p:scale>
          <a:sx n="87" d="100"/>
          <a:sy n="87" d="100"/>
        </p:scale>
        <p:origin x="3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86F58-34FA-4093-86D2-9FFA245ACFA6}" type="datetimeFigureOut">
              <a:rPr lang="en-US" smtClean="0"/>
              <a:t>7/20/2017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49F46-6E34-4F40-A2E5-3343621E18DF}" type="slidenum">
              <a:rPr lang="en-US" smtClean="0"/>
              <a:t>‹#›</a:t>
            </a:fld>
            <a:endParaRPr lang="en-US"/>
          </a:p>
        </p:txBody>
      </p:sp>
    </p:spTree>
    <p:extLst>
      <p:ext uri="{BB962C8B-B14F-4D97-AF65-F5344CB8AC3E}">
        <p14:creationId xmlns:p14="http://schemas.microsoft.com/office/powerpoint/2010/main" val="186964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549F46-6E34-4F40-A2E5-3343621E18DF}" type="slidenum">
              <a:rPr lang="en-US" smtClean="0"/>
              <a:t>4</a:t>
            </a:fld>
            <a:endParaRPr lang="en-US"/>
          </a:p>
        </p:txBody>
      </p:sp>
    </p:spTree>
    <p:extLst>
      <p:ext uri="{BB962C8B-B14F-4D97-AF65-F5344CB8AC3E}">
        <p14:creationId xmlns:p14="http://schemas.microsoft.com/office/powerpoint/2010/main" val="2209854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https://docs.microsoft.com/en-us/azure/key-vault/key-vault-ovw-soft-delete</a:t>
            </a:r>
          </a:p>
        </p:txBody>
      </p:sp>
      <p:sp>
        <p:nvSpPr>
          <p:cNvPr id="4" name="Slide Number Placeholder 3"/>
          <p:cNvSpPr>
            <a:spLocks noGrp="1"/>
          </p:cNvSpPr>
          <p:nvPr>
            <p:ph type="sldNum" sz="quarter" idx="10"/>
          </p:nvPr>
        </p:nvSpPr>
        <p:spPr/>
        <p:txBody>
          <a:bodyPr/>
          <a:lstStyle/>
          <a:p>
            <a:fld id="{02549F46-6E34-4F40-A2E5-3343621E18DF}" type="slidenum">
              <a:rPr lang="en-US" smtClean="0"/>
              <a:t>14</a:t>
            </a:fld>
            <a:endParaRPr lang="en-US"/>
          </a:p>
        </p:txBody>
      </p:sp>
    </p:spTree>
    <p:extLst>
      <p:ext uri="{BB962C8B-B14F-4D97-AF65-F5344CB8AC3E}">
        <p14:creationId xmlns:p14="http://schemas.microsoft.com/office/powerpoint/2010/main" val="2462303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https://docs.microsoft.com/en-us/azure/key-vault/key-vault-ovw-soft-delete</a:t>
            </a:r>
          </a:p>
        </p:txBody>
      </p:sp>
      <p:sp>
        <p:nvSpPr>
          <p:cNvPr id="4" name="Slide Number Placeholder 3"/>
          <p:cNvSpPr>
            <a:spLocks noGrp="1"/>
          </p:cNvSpPr>
          <p:nvPr>
            <p:ph type="sldNum" sz="quarter" idx="10"/>
          </p:nvPr>
        </p:nvSpPr>
        <p:spPr/>
        <p:txBody>
          <a:bodyPr/>
          <a:lstStyle/>
          <a:p>
            <a:fld id="{02549F46-6E34-4F40-A2E5-3343621E18DF}" type="slidenum">
              <a:rPr lang="en-US" smtClean="0"/>
              <a:t>15</a:t>
            </a:fld>
            <a:endParaRPr lang="en-US"/>
          </a:p>
        </p:txBody>
      </p:sp>
    </p:spTree>
    <p:extLst>
      <p:ext uri="{BB962C8B-B14F-4D97-AF65-F5344CB8AC3E}">
        <p14:creationId xmlns:p14="http://schemas.microsoft.com/office/powerpoint/2010/main" val="21271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https://docs.microsoft.com/en-us/azure/key-vault/key-vault-ovw-throttling</a:t>
            </a:r>
          </a:p>
        </p:txBody>
      </p:sp>
      <p:sp>
        <p:nvSpPr>
          <p:cNvPr id="4" name="Slide Number Placeholder 3"/>
          <p:cNvSpPr>
            <a:spLocks noGrp="1"/>
          </p:cNvSpPr>
          <p:nvPr>
            <p:ph type="sldNum" sz="quarter" idx="10"/>
          </p:nvPr>
        </p:nvSpPr>
        <p:spPr/>
        <p:txBody>
          <a:bodyPr/>
          <a:lstStyle/>
          <a:p>
            <a:fld id="{02549F46-6E34-4F40-A2E5-3343621E18DF}" type="slidenum">
              <a:rPr lang="en-US" smtClean="0"/>
              <a:t>16</a:t>
            </a:fld>
            <a:endParaRPr lang="en-US"/>
          </a:p>
        </p:txBody>
      </p:sp>
    </p:spTree>
    <p:extLst>
      <p:ext uri="{BB962C8B-B14F-4D97-AF65-F5344CB8AC3E}">
        <p14:creationId xmlns:p14="http://schemas.microsoft.com/office/powerpoint/2010/main" val="55825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https://docs.microsoft.com/en-us/rest/api/keyvault/about-keys--secrets-and-certificates</a:t>
            </a:r>
          </a:p>
        </p:txBody>
      </p:sp>
      <p:sp>
        <p:nvSpPr>
          <p:cNvPr id="4" name="Slide Number Placeholder 3"/>
          <p:cNvSpPr>
            <a:spLocks noGrp="1"/>
          </p:cNvSpPr>
          <p:nvPr>
            <p:ph type="sldNum" sz="quarter" idx="10"/>
          </p:nvPr>
        </p:nvSpPr>
        <p:spPr/>
        <p:txBody>
          <a:bodyPr/>
          <a:lstStyle/>
          <a:p>
            <a:fld id="{02549F46-6E34-4F40-A2E5-3343621E18DF}" type="slidenum">
              <a:rPr lang="en-US" smtClean="0"/>
              <a:t>17</a:t>
            </a:fld>
            <a:endParaRPr lang="en-US"/>
          </a:p>
        </p:txBody>
      </p:sp>
    </p:spTree>
    <p:extLst>
      <p:ext uri="{BB962C8B-B14F-4D97-AF65-F5344CB8AC3E}">
        <p14:creationId xmlns:p14="http://schemas.microsoft.com/office/powerpoint/2010/main" val="52915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https://docs.microsoft.com/en-us/azure/key-vault/key-vault-hsm-protected-keys</a:t>
            </a:r>
          </a:p>
        </p:txBody>
      </p:sp>
      <p:sp>
        <p:nvSpPr>
          <p:cNvPr id="4" name="Slide Number Placeholder 3"/>
          <p:cNvSpPr>
            <a:spLocks noGrp="1"/>
          </p:cNvSpPr>
          <p:nvPr>
            <p:ph type="sldNum" sz="quarter" idx="10"/>
          </p:nvPr>
        </p:nvSpPr>
        <p:spPr/>
        <p:txBody>
          <a:bodyPr/>
          <a:lstStyle/>
          <a:p>
            <a:fld id="{02549F46-6E34-4F40-A2E5-3343621E18DF}" type="slidenum">
              <a:rPr lang="en-US" smtClean="0"/>
              <a:t>18</a:t>
            </a:fld>
            <a:endParaRPr lang="en-US"/>
          </a:p>
        </p:txBody>
      </p:sp>
    </p:spTree>
    <p:extLst>
      <p:ext uri="{BB962C8B-B14F-4D97-AF65-F5344CB8AC3E}">
        <p14:creationId xmlns:p14="http://schemas.microsoft.com/office/powerpoint/2010/main" val="42458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https://docs.microsoft.com/en-us/azure/key-vault/key-vault-hsm-protected-keys</a:t>
            </a:r>
          </a:p>
        </p:txBody>
      </p:sp>
      <p:sp>
        <p:nvSpPr>
          <p:cNvPr id="4" name="Slide Number Placeholder 3"/>
          <p:cNvSpPr>
            <a:spLocks noGrp="1"/>
          </p:cNvSpPr>
          <p:nvPr>
            <p:ph type="sldNum" sz="quarter" idx="10"/>
          </p:nvPr>
        </p:nvSpPr>
        <p:spPr/>
        <p:txBody>
          <a:bodyPr/>
          <a:lstStyle/>
          <a:p>
            <a:fld id="{02549F46-6E34-4F40-A2E5-3343621E18DF}" type="slidenum">
              <a:rPr lang="en-US" smtClean="0"/>
              <a:t>19</a:t>
            </a:fld>
            <a:endParaRPr lang="en-US"/>
          </a:p>
        </p:txBody>
      </p:sp>
    </p:spTree>
    <p:extLst>
      <p:ext uri="{BB962C8B-B14F-4D97-AF65-F5344CB8AC3E}">
        <p14:creationId xmlns:p14="http://schemas.microsoft.com/office/powerpoint/2010/main" val="380199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https://docs.microsoft.com/en-us/azure/key-vault/key-vault-hsm-protected-keys</a:t>
            </a:r>
          </a:p>
        </p:txBody>
      </p:sp>
      <p:sp>
        <p:nvSpPr>
          <p:cNvPr id="4" name="Slide Number Placeholder 3"/>
          <p:cNvSpPr>
            <a:spLocks noGrp="1"/>
          </p:cNvSpPr>
          <p:nvPr>
            <p:ph type="sldNum" sz="quarter" idx="10"/>
          </p:nvPr>
        </p:nvSpPr>
        <p:spPr/>
        <p:txBody>
          <a:bodyPr/>
          <a:lstStyle/>
          <a:p>
            <a:fld id="{02549F46-6E34-4F40-A2E5-3343621E18DF}" type="slidenum">
              <a:rPr lang="en-US" smtClean="0"/>
              <a:t>20</a:t>
            </a:fld>
            <a:endParaRPr lang="en-US"/>
          </a:p>
        </p:txBody>
      </p:sp>
    </p:spTree>
    <p:extLst>
      <p:ext uri="{BB962C8B-B14F-4D97-AF65-F5344CB8AC3E}">
        <p14:creationId xmlns:p14="http://schemas.microsoft.com/office/powerpoint/2010/main" val="573338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https://docs.microsoft.com/en-us/azure/key-vault/key-vault-whatis</a:t>
            </a:r>
          </a:p>
        </p:txBody>
      </p:sp>
      <p:sp>
        <p:nvSpPr>
          <p:cNvPr id="4" name="Slide Number Placeholder 3"/>
          <p:cNvSpPr>
            <a:spLocks noGrp="1"/>
          </p:cNvSpPr>
          <p:nvPr>
            <p:ph type="sldNum" sz="quarter" idx="10"/>
          </p:nvPr>
        </p:nvSpPr>
        <p:spPr/>
        <p:txBody>
          <a:bodyPr/>
          <a:lstStyle/>
          <a:p>
            <a:fld id="{02549F46-6E34-4F40-A2E5-3343621E18DF}" type="slidenum">
              <a:rPr lang="en-US" smtClean="0"/>
              <a:t>21</a:t>
            </a:fld>
            <a:endParaRPr lang="en-US"/>
          </a:p>
        </p:txBody>
      </p:sp>
    </p:spTree>
    <p:extLst>
      <p:ext uri="{BB962C8B-B14F-4D97-AF65-F5344CB8AC3E}">
        <p14:creationId xmlns:p14="http://schemas.microsoft.com/office/powerpoint/2010/main" val="252654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https://docs.microsoft.com/en-us/rest/api/keyvault/about-keys--secrets-and-certificates</a:t>
            </a:r>
          </a:p>
          <a:p>
            <a:r>
              <a:rPr lang="en-US" dirty="0"/>
              <a:t>http://tools.ietf.org/html/draft-ietf-jose-json-web-key</a:t>
            </a:r>
          </a:p>
          <a:p>
            <a:r>
              <a:rPr lang="en-US" dirty="0"/>
              <a:t>http://tools.ietf.org/html/draft-ietf-jose-json-web-encryption</a:t>
            </a:r>
          </a:p>
          <a:p>
            <a:r>
              <a:rPr lang="en-US" dirty="0"/>
              <a:t>http://tools.ietf.org/html/draft-ietf-jose-json-web-algorithms</a:t>
            </a:r>
          </a:p>
          <a:p>
            <a:r>
              <a:rPr lang="en-US" dirty="0"/>
              <a:t>http://tools.ietf.org/html/draft-ietf-jose-json-web-signature</a:t>
            </a:r>
          </a:p>
        </p:txBody>
      </p:sp>
      <p:sp>
        <p:nvSpPr>
          <p:cNvPr id="4" name="Slide Number Placeholder 3"/>
          <p:cNvSpPr>
            <a:spLocks noGrp="1"/>
          </p:cNvSpPr>
          <p:nvPr>
            <p:ph type="sldNum" sz="quarter" idx="10"/>
          </p:nvPr>
        </p:nvSpPr>
        <p:spPr/>
        <p:txBody>
          <a:bodyPr/>
          <a:lstStyle/>
          <a:p>
            <a:fld id="{02549F46-6E34-4F40-A2E5-3343621E18DF}" type="slidenum">
              <a:rPr lang="en-US" smtClean="0"/>
              <a:t>5</a:t>
            </a:fld>
            <a:endParaRPr lang="en-US"/>
          </a:p>
        </p:txBody>
      </p:sp>
    </p:spTree>
    <p:extLst>
      <p:ext uri="{BB962C8B-B14F-4D97-AF65-F5344CB8AC3E}">
        <p14:creationId xmlns:p14="http://schemas.microsoft.com/office/powerpoint/2010/main" val="3334537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https://docs.microsoft.com/en-us/azure/key-vault/key-vault-whatis</a:t>
            </a:r>
          </a:p>
        </p:txBody>
      </p:sp>
      <p:sp>
        <p:nvSpPr>
          <p:cNvPr id="4" name="Slide Number Placeholder 3"/>
          <p:cNvSpPr>
            <a:spLocks noGrp="1"/>
          </p:cNvSpPr>
          <p:nvPr>
            <p:ph type="sldNum" sz="quarter" idx="10"/>
          </p:nvPr>
        </p:nvSpPr>
        <p:spPr/>
        <p:txBody>
          <a:bodyPr/>
          <a:lstStyle/>
          <a:p>
            <a:fld id="{02549F46-6E34-4F40-A2E5-3343621E18DF}" type="slidenum">
              <a:rPr lang="en-US" smtClean="0"/>
              <a:t>6</a:t>
            </a:fld>
            <a:endParaRPr lang="en-US"/>
          </a:p>
        </p:txBody>
      </p:sp>
    </p:spTree>
    <p:extLst>
      <p:ext uri="{BB962C8B-B14F-4D97-AF65-F5344CB8AC3E}">
        <p14:creationId xmlns:p14="http://schemas.microsoft.com/office/powerpoint/2010/main" val="238619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https://docs.microsoft.com/en-us/azure/key-vault/key-vault-whatis</a:t>
            </a:r>
          </a:p>
        </p:txBody>
      </p:sp>
      <p:sp>
        <p:nvSpPr>
          <p:cNvPr id="4" name="Slide Number Placeholder 3"/>
          <p:cNvSpPr>
            <a:spLocks noGrp="1"/>
          </p:cNvSpPr>
          <p:nvPr>
            <p:ph type="sldNum" sz="quarter" idx="10"/>
          </p:nvPr>
        </p:nvSpPr>
        <p:spPr/>
        <p:txBody>
          <a:bodyPr/>
          <a:lstStyle/>
          <a:p>
            <a:fld id="{02549F46-6E34-4F40-A2E5-3343621E18DF}" type="slidenum">
              <a:rPr lang="en-US" smtClean="0"/>
              <a:t>7</a:t>
            </a:fld>
            <a:endParaRPr lang="en-US"/>
          </a:p>
        </p:txBody>
      </p:sp>
    </p:spTree>
    <p:extLst>
      <p:ext uri="{BB962C8B-B14F-4D97-AF65-F5344CB8AC3E}">
        <p14:creationId xmlns:p14="http://schemas.microsoft.com/office/powerpoint/2010/main" val="408157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https://docs.microsoft.com/en-us/azure/key-vault/key-vault-whatis</a:t>
            </a:r>
          </a:p>
        </p:txBody>
      </p:sp>
      <p:sp>
        <p:nvSpPr>
          <p:cNvPr id="4" name="Slide Number Placeholder 3"/>
          <p:cNvSpPr>
            <a:spLocks noGrp="1"/>
          </p:cNvSpPr>
          <p:nvPr>
            <p:ph type="sldNum" sz="quarter" idx="10"/>
          </p:nvPr>
        </p:nvSpPr>
        <p:spPr/>
        <p:txBody>
          <a:bodyPr/>
          <a:lstStyle/>
          <a:p>
            <a:fld id="{02549F46-6E34-4F40-A2E5-3343621E18DF}" type="slidenum">
              <a:rPr lang="en-US" smtClean="0"/>
              <a:t>8</a:t>
            </a:fld>
            <a:endParaRPr lang="en-US"/>
          </a:p>
        </p:txBody>
      </p:sp>
    </p:spTree>
    <p:extLst>
      <p:ext uri="{BB962C8B-B14F-4D97-AF65-F5344CB8AC3E}">
        <p14:creationId xmlns:p14="http://schemas.microsoft.com/office/powerpoint/2010/main" val="116292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https://docs.microsoft.com/en-us/azure/key-vault/key-vault-service-limits</a:t>
            </a:r>
          </a:p>
        </p:txBody>
      </p:sp>
      <p:sp>
        <p:nvSpPr>
          <p:cNvPr id="4" name="Slide Number Placeholder 3"/>
          <p:cNvSpPr>
            <a:spLocks noGrp="1"/>
          </p:cNvSpPr>
          <p:nvPr>
            <p:ph type="sldNum" sz="quarter" idx="10"/>
          </p:nvPr>
        </p:nvSpPr>
        <p:spPr/>
        <p:txBody>
          <a:bodyPr/>
          <a:lstStyle/>
          <a:p>
            <a:fld id="{02549F46-6E34-4F40-A2E5-3343621E18DF}" type="slidenum">
              <a:rPr lang="en-US" smtClean="0"/>
              <a:t>9</a:t>
            </a:fld>
            <a:endParaRPr lang="en-US"/>
          </a:p>
        </p:txBody>
      </p:sp>
    </p:spTree>
    <p:extLst>
      <p:ext uri="{BB962C8B-B14F-4D97-AF65-F5344CB8AC3E}">
        <p14:creationId xmlns:p14="http://schemas.microsoft.com/office/powerpoint/2010/main" val="426769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https://azure.microsoft.com/en-us/pricing/details/key-vault/</a:t>
            </a:r>
          </a:p>
        </p:txBody>
      </p:sp>
      <p:sp>
        <p:nvSpPr>
          <p:cNvPr id="4" name="Slide Number Placeholder 3"/>
          <p:cNvSpPr>
            <a:spLocks noGrp="1"/>
          </p:cNvSpPr>
          <p:nvPr>
            <p:ph type="sldNum" sz="quarter" idx="10"/>
          </p:nvPr>
        </p:nvSpPr>
        <p:spPr/>
        <p:txBody>
          <a:bodyPr/>
          <a:lstStyle/>
          <a:p>
            <a:fld id="{02549F46-6E34-4F40-A2E5-3343621E18DF}" type="slidenum">
              <a:rPr lang="en-US" smtClean="0"/>
              <a:t>10</a:t>
            </a:fld>
            <a:endParaRPr lang="en-US"/>
          </a:p>
        </p:txBody>
      </p:sp>
    </p:spTree>
    <p:extLst>
      <p:ext uri="{BB962C8B-B14F-4D97-AF65-F5344CB8AC3E}">
        <p14:creationId xmlns:p14="http://schemas.microsoft.com/office/powerpoint/2010/main" val="395790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549F46-6E34-4F40-A2E5-3343621E18DF}" type="slidenum">
              <a:rPr lang="en-US" smtClean="0"/>
              <a:t>12</a:t>
            </a:fld>
            <a:endParaRPr lang="en-US"/>
          </a:p>
        </p:txBody>
      </p:sp>
    </p:spTree>
    <p:extLst>
      <p:ext uri="{BB962C8B-B14F-4D97-AF65-F5344CB8AC3E}">
        <p14:creationId xmlns:p14="http://schemas.microsoft.com/office/powerpoint/2010/main" val="1951594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https://docs.microsoft.com/en-us/azure/key-vault/key-vault-disaster-recovery-guidance</a:t>
            </a:r>
          </a:p>
        </p:txBody>
      </p:sp>
      <p:sp>
        <p:nvSpPr>
          <p:cNvPr id="4" name="Slide Number Placeholder 3"/>
          <p:cNvSpPr>
            <a:spLocks noGrp="1"/>
          </p:cNvSpPr>
          <p:nvPr>
            <p:ph type="sldNum" sz="quarter" idx="10"/>
          </p:nvPr>
        </p:nvSpPr>
        <p:spPr/>
        <p:txBody>
          <a:bodyPr/>
          <a:lstStyle/>
          <a:p>
            <a:fld id="{02549F46-6E34-4F40-A2E5-3343621E18DF}" type="slidenum">
              <a:rPr lang="en-US" smtClean="0"/>
              <a:t>13</a:t>
            </a:fld>
            <a:endParaRPr lang="en-US"/>
          </a:p>
        </p:txBody>
      </p:sp>
    </p:spTree>
    <p:extLst>
      <p:ext uri="{BB962C8B-B14F-4D97-AF65-F5344CB8AC3E}">
        <p14:creationId xmlns:p14="http://schemas.microsoft.com/office/powerpoint/2010/main" val="24523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4748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00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60399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60399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475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Box 6"/>
          <p:cNvSpPr txBox="1"/>
          <p:nvPr userDrawn="1"/>
        </p:nvSpPr>
        <p:spPr>
          <a:xfrm>
            <a:off x="7306733" y="6497116"/>
            <a:ext cx="4047067" cy="215444"/>
          </a:xfrm>
          <a:prstGeom prst="rect">
            <a:avLst/>
          </a:prstGeom>
          <a:noFill/>
        </p:spPr>
        <p:txBody>
          <a:bodyPr wrap="square" rtlCol="0">
            <a:spAutoFit/>
          </a:bodyPr>
          <a:lstStyle/>
          <a:p>
            <a:r>
              <a:rPr lang="en-US" sz="800" dirty="0">
                <a:solidFill>
                  <a:schemeClr val="accent6">
                    <a:lumMod val="60000"/>
                    <a:lumOff val="40000"/>
                  </a:schemeClr>
                </a:solidFill>
              </a:rPr>
              <a:t>This work is licensed under a Creative Commons Attribution 4.0 International License.</a:t>
            </a:r>
          </a:p>
        </p:txBody>
      </p:sp>
    </p:spTree>
    <p:extLst>
      <p:ext uri="{BB962C8B-B14F-4D97-AF65-F5344CB8AC3E}">
        <p14:creationId xmlns:p14="http://schemas.microsoft.com/office/powerpoint/2010/main" val="408220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147233"/>
            <a:ext cx="51816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47233"/>
            <a:ext cx="51816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8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477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971675"/>
            <a:ext cx="5157787" cy="44333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1477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971675"/>
            <a:ext cx="5183188" cy="443335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838200" y="191558"/>
            <a:ext cx="10515600" cy="672042"/>
          </a:xfrm>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95261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64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30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9351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8011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1558"/>
            <a:ext cx="10515600" cy="6720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47232"/>
            <a:ext cx="10515600" cy="524086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12370906" y="-217"/>
            <a:ext cx="935477" cy="5654618"/>
            <a:chOff x="12618967" y="-221"/>
            <a:chExt cx="954235" cy="5767186"/>
          </a:xfrm>
        </p:grpSpPr>
        <p:grpSp>
          <p:nvGrpSpPr>
            <p:cNvPr id="8" name="Group 7"/>
            <p:cNvGrpSpPr/>
            <p:nvPr userDrawn="1"/>
          </p:nvGrpSpPr>
          <p:grpSpPr>
            <a:xfrm rot="5400000">
              <a:off x="11580864" y="1044098"/>
              <a:ext cx="2705442" cy="629236"/>
              <a:chOff x="1584344" y="4543426"/>
              <a:chExt cx="2705442" cy="629236"/>
            </a:xfrm>
          </p:grpSpPr>
          <p:sp>
            <p:nvSpPr>
              <p:cNvPr id="15" name="Rectangle 1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16 G:124 B:16</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18" name="Rectangle 17"/>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19" name="Rectangle 18"/>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0" name="Rectangle 19"/>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9" name="Group 8"/>
            <p:cNvGrpSpPr/>
            <p:nvPr userDrawn="1"/>
          </p:nvGrpSpPr>
          <p:grpSpPr>
            <a:xfrm rot="5400000">
              <a:off x="11412325" y="4270556"/>
              <a:ext cx="2703052" cy="289766"/>
              <a:chOff x="4476564" y="4543426"/>
              <a:chExt cx="2703052" cy="289766"/>
            </a:xfrm>
          </p:grpSpPr>
          <p:sp>
            <p:nvSpPr>
              <p:cNvPr id="12" name="Rectangle 11"/>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13" name="Rectangle 12"/>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14" name="Rectangle 13"/>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G:75 B:28</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10" name="TextBox 9"/>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11" name="TextBox 10"/>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1" name="TextBox 20"/>
          <p:cNvSpPr txBox="1"/>
          <p:nvPr userDrawn="1"/>
        </p:nvSpPr>
        <p:spPr>
          <a:xfrm>
            <a:off x="7306733" y="6497116"/>
            <a:ext cx="4047067" cy="215444"/>
          </a:xfrm>
          <a:prstGeom prst="rect">
            <a:avLst/>
          </a:prstGeom>
          <a:noFill/>
        </p:spPr>
        <p:txBody>
          <a:bodyPr wrap="square" rtlCol="0">
            <a:spAutoFit/>
          </a:bodyPr>
          <a:lstStyle/>
          <a:p>
            <a:r>
              <a:rPr lang="en-US" sz="800" dirty="0">
                <a:solidFill>
                  <a:schemeClr val="accent6">
                    <a:lumMod val="60000"/>
                    <a:lumOff val="40000"/>
                  </a:schemeClr>
                </a:solidFill>
              </a:rPr>
              <a:t>This work is licensed under a Creative Commons Attribution 4.0 International License.</a:t>
            </a:r>
          </a:p>
        </p:txBody>
      </p:sp>
    </p:spTree>
    <p:extLst>
      <p:ext uri="{BB962C8B-B14F-4D97-AF65-F5344CB8AC3E}">
        <p14:creationId xmlns:p14="http://schemas.microsoft.com/office/powerpoint/2010/main" val="56686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8004" y="0"/>
            <a:ext cx="11430000" cy="6858000"/>
          </a:xfrm>
          <a:prstGeom prst="rect">
            <a:avLst/>
          </a:prstGeom>
        </p:spPr>
      </p:pic>
      <p:sp>
        <p:nvSpPr>
          <p:cNvPr id="5" name="Rectangle 4"/>
          <p:cNvSpPr/>
          <p:nvPr/>
        </p:nvSpPr>
        <p:spPr>
          <a:xfrm>
            <a:off x="0" y="0"/>
            <a:ext cx="53509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99022" y="2695530"/>
            <a:ext cx="4324004" cy="769441"/>
          </a:xfrm>
          <a:prstGeom prst="rect">
            <a:avLst/>
          </a:prstGeom>
          <a:noFill/>
        </p:spPr>
        <p:txBody>
          <a:bodyPr wrap="none" rtlCol="0">
            <a:spAutoFit/>
          </a:bodyPr>
          <a:lstStyle/>
          <a:p>
            <a:r>
              <a:rPr lang="en-US" sz="4400" dirty="0">
                <a:solidFill>
                  <a:schemeClr val="bg1"/>
                </a:solidFill>
                <a:latin typeface="Segoe UI Light" panose="020B0502040204020203" pitchFamily="34" charset="0"/>
                <a:cs typeface="Segoe UI Light" panose="020B0502040204020203" pitchFamily="34" charset="0"/>
              </a:rPr>
              <a:t>Azure Workshops</a:t>
            </a:r>
          </a:p>
        </p:txBody>
      </p:sp>
      <p:sp>
        <p:nvSpPr>
          <p:cNvPr id="7" name="TextBox 6"/>
          <p:cNvSpPr txBox="1"/>
          <p:nvPr/>
        </p:nvSpPr>
        <p:spPr>
          <a:xfrm>
            <a:off x="299022" y="3464971"/>
            <a:ext cx="2181046" cy="461665"/>
          </a:xfrm>
          <a:prstGeom prst="rect">
            <a:avLst/>
          </a:prstGeom>
          <a:noFill/>
        </p:spPr>
        <p:txBody>
          <a:bodyPr wrap="none" rtlCol="0">
            <a:spAutoFit/>
          </a:bodyPr>
          <a:lstStyle/>
          <a:p>
            <a:r>
              <a:rPr lang="en-US" sz="2400" dirty="0">
                <a:solidFill>
                  <a:schemeClr val="bg1"/>
                </a:solidFill>
                <a:latin typeface="Segoe UI Light" panose="020B0502040204020203" pitchFamily="34" charset="0"/>
                <a:cs typeface="Segoe UI Light" panose="020B0502040204020203" pitchFamily="34" charset="0"/>
              </a:rPr>
              <a:t>Azure Key Vault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02" y="6301126"/>
            <a:ext cx="393058" cy="393058"/>
          </a:xfrm>
          <a:prstGeom prst="rect">
            <a:avLst/>
          </a:prstGeom>
        </p:spPr>
      </p:pic>
      <p:sp>
        <p:nvSpPr>
          <p:cNvPr id="9" name="TextBox 8"/>
          <p:cNvSpPr txBox="1"/>
          <p:nvPr/>
        </p:nvSpPr>
        <p:spPr>
          <a:xfrm>
            <a:off x="552760" y="6363858"/>
            <a:ext cx="1225785" cy="276999"/>
          </a:xfrm>
          <a:prstGeom prst="rect">
            <a:avLst/>
          </a:prstGeom>
          <a:noFill/>
        </p:spPr>
        <p:txBody>
          <a:bodyPr wrap="none" rtlCol="0">
            <a:spAutoFit/>
          </a:bodyPr>
          <a:lstStyle/>
          <a:p>
            <a:r>
              <a:rPr lang="en-US" sz="1200" dirty="0">
                <a:solidFill>
                  <a:schemeClr val="bg1"/>
                </a:solidFill>
                <a:latin typeface="Segoe UI" panose="020B0502040204020203" pitchFamily="34" charset="0"/>
                <a:cs typeface="Segoe UI" panose="020B0502040204020203" pitchFamily="34" charset="0"/>
              </a:rPr>
              <a:t>#</a:t>
            </a:r>
            <a:r>
              <a:rPr lang="en-US" sz="1200" dirty="0" err="1">
                <a:solidFill>
                  <a:schemeClr val="bg1"/>
                </a:solidFill>
                <a:latin typeface="Segoe UI" panose="020B0502040204020203" pitchFamily="34" charset="0"/>
                <a:cs typeface="Segoe UI" panose="020B0502040204020203" pitchFamily="34" charset="0"/>
              </a:rPr>
              <a:t>AZWorkshops</a:t>
            </a:r>
            <a:endParaRPr lang="en-US" sz="1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666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Service</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Benefits: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Low-latency</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High-availability</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Extremely cheap</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2" name="TextBox 11">
            <a:extLst>
              <a:ext uri="{FF2B5EF4-FFF2-40B4-BE49-F238E27FC236}">
                <a16:creationId xmlns:a16="http://schemas.microsoft.com/office/drawing/2014/main" id="{36BCAD0E-05F8-42E5-9B1A-E7211FE85B43}"/>
              </a:ext>
            </a:extLst>
          </p:cNvPr>
          <p:cNvSpPr txBox="1"/>
          <p:nvPr/>
        </p:nvSpPr>
        <p:spPr>
          <a:xfrm>
            <a:off x="4617821" y="419091"/>
            <a:ext cx="1043876" cy="523220"/>
          </a:xfrm>
          <a:prstGeom prst="rect">
            <a:avLst/>
          </a:prstGeom>
          <a:noFill/>
        </p:spPr>
        <p:txBody>
          <a:bodyPr wrap="none" rtlCol="0">
            <a:spAutoFit/>
          </a:bodyPr>
          <a:lstStyle/>
          <a:p>
            <a:r>
              <a:rPr lang="en-US" sz="2800" dirty="0">
                <a:solidFill>
                  <a:schemeClr val="accent2"/>
                </a:solidFill>
              </a:rPr>
              <a:t>Costs</a:t>
            </a:r>
          </a:p>
        </p:txBody>
      </p:sp>
      <p:sp>
        <p:nvSpPr>
          <p:cNvPr id="13" name="TextBox 12">
            <a:extLst>
              <a:ext uri="{FF2B5EF4-FFF2-40B4-BE49-F238E27FC236}">
                <a16:creationId xmlns:a16="http://schemas.microsoft.com/office/drawing/2014/main" id="{86671BE3-C647-49FF-878B-37AABB320964}"/>
              </a:ext>
            </a:extLst>
          </p:cNvPr>
          <p:cNvSpPr txBox="1"/>
          <p:nvPr/>
        </p:nvSpPr>
        <p:spPr>
          <a:xfrm>
            <a:off x="4617820" y="1259727"/>
            <a:ext cx="1968717" cy="369332"/>
          </a:xfrm>
          <a:prstGeom prst="rect">
            <a:avLst/>
          </a:prstGeom>
          <a:noFill/>
        </p:spPr>
        <p:txBody>
          <a:bodyPr wrap="square" rtlCol="0">
            <a:spAutoFit/>
          </a:bodyPr>
          <a:lstStyle/>
          <a:p>
            <a:r>
              <a:rPr lang="en-US" dirty="0">
                <a:solidFill>
                  <a:schemeClr val="accent4"/>
                </a:solidFill>
              </a:rPr>
              <a:t>Pricing Tiers</a:t>
            </a:r>
          </a:p>
        </p:txBody>
      </p:sp>
      <p:sp>
        <p:nvSpPr>
          <p:cNvPr id="14" name="TextBox 13">
            <a:extLst>
              <a:ext uri="{FF2B5EF4-FFF2-40B4-BE49-F238E27FC236}">
                <a16:creationId xmlns:a16="http://schemas.microsoft.com/office/drawing/2014/main" id="{D87969B3-8FED-45AD-8638-B54AE72E5478}"/>
              </a:ext>
            </a:extLst>
          </p:cNvPr>
          <p:cNvSpPr txBox="1"/>
          <p:nvPr/>
        </p:nvSpPr>
        <p:spPr>
          <a:xfrm>
            <a:off x="4617820" y="2552282"/>
            <a:ext cx="2668805" cy="369332"/>
          </a:xfrm>
          <a:prstGeom prst="rect">
            <a:avLst/>
          </a:prstGeom>
          <a:noFill/>
        </p:spPr>
        <p:txBody>
          <a:bodyPr wrap="square" rtlCol="0">
            <a:spAutoFit/>
          </a:bodyPr>
          <a:lstStyle/>
          <a:p>
            <a:r>
              <a:rPr lang="en-US" dirty="0">
                <a:solidFill>
                  <a:schemeClr val="accent4"/>
                </a:solidFill>
              </a:rPr>
              <a:t>Advanced Key Types</a:t>
            </a:r>
            <a:endParaRPr lang="en-US" sz="1600" dirty="0">
              <a:solidFill>
                <a:schemeClr val="accent4"/>
              </a:solidFill>
            </a:endParaRPr>
          </a:p>
        </p:txBody>
      </p:sp>
      <p:sp>
        <p:nvSpPr>
          <p:cNvPr id="17" name="Rectangle 16">
            <a:extLst>
              <a:ext uri="{FF2B5EF4-FFF2-40B4-BE49-F238E27FC236}">
                <a16:creationId xmlns:a16="http://schemas.microsoft.com/office/drawing/2014/main" id="{DD2E6464-D0E8-4A4E-90AE-9283ECC6DEC7}"/>
              </a:ext>
            </a:extLst>
          </p:cNvPr>
          <p:cNvSpPr/>
          <p:nvPr/>
        </p:nvSpPr>
        <p:spPr>
          <a:xfrm>
            <a:off x="4617820" y="1629059"/>
            <a:ext cx="6096000" cy="584775"/>
          </a:xfrm>
          <a:prstGeom prst="rect">
            <a:avLst/>
          </a:prstGeom>
        </p:spPr>
        <p:txBody>
          <a:bodyPr>
            <a:spAutoFit/>
          </a:bodyPr>
          <a:lstStyle/>
          <a:p>
            <a:pPr marL="285750" indent="-285750">
              <a:buFont typeface="Arial" panose="020B0604020202020204" pitchFamily="34" charset="0"/>
              <a:buChar char="•"/>
            </a:pPr>
            <a:r>
              <a:rPr lang="en-US" sz="1600" dirty="0">
                <a:solidFill>
                  <a:schemeClr val="accent5"/>
                </a:solidFill>
              </a:rPr>
              <a:t>Standard</a:t>
            </a:r>
          </a:p>
          <a:p>
            <a:pPr marL="285750" indent="-285750">
              <a:buFont typeface="Arial" panose="020B0604020202020204" pitchFamily="34" charset="0"/>
              <a:buChar char="•"/>
            </a:pPr>
            <a:r>
              <a:rPr lang="en-US" sz="1600" dirty="0">
                <a:solidFill>
                  <a:schemeClr val="accent5"/>
                </a:solidFill>
              </a:rPr>
              <a:t>Premium – includes HSM-protected keys</a:t>
            </a:r>
          </a:p>
        </p:txBody>
      </p:sp>
      <p:sp>
        <p:nvSpPr>
          <p:cNvPr id="18" name="Rectangle 17">
            <a:extLst>
              <a:ext uri="{FF2B5EF4-FFF2-40B4-BE49-F238E27FC236}">
                <a16:creationId xmlns:a16="http://schemas.microsoft.com/office/drawing/2014/main" id="{C010BDA0-8620-4B92-9551-92F312CA77D7}"/>
              </a:ext>
            </a:extLst>
          </p:cNvPr>
          <p:cNvSpPr/>
          <p:nvPr/>
        </p:nvSpPr>
        <p:spPr>
          <a:xfrm>
            <a:off x="4617820" y="2921614"/>
            <a:ext cx="6096000" cy="584775"/>
          </a:xfrm>
          <a:prstGeom prst="rect">
            <a:avLst/>
          </a:prstGeom>
        </p:spPr>
        <p:txBody>
          <a:bodyPr>
            <a:spAutoFit/>
          </a:bodyPr>
          <a:lstStyle/>
          <a:p>
            <a:r>
              <a:rPr lang="en-US" sz="1600" dirty="0"/>
              <a:t>Include RSA 3072-bit and 4096-bit keys.  Currently, can only be generated via PowerShell or CLI.</a:t>
            </a:r>
          </a:p>
        </p:txBody>
      </p:sp>
      <p:sp>
        <p:nvSpPr>
          <p:cNvPr id="21" name="TextBox 20">
            <a:extLst>
              <a:ext uri="{FF2B5EF4-FFF2-40B4-BE49-F238E27FC236}">
                <a16:creationId xmlns:a16="http://schemas.microsoft.com/office/drawing/2014/main" id="{34F39C97-48B8-432E-8A2A-7F7206B4C0DB}"/>
              </a:ext>
            </a:extLst>
          </p:cNvPr>
          <p:cNvSpPr txBox="1"/>
          <p:nvPr/>
        </p:nvSpPr>
        <p:spPr>
          <a:xfrm>
            <a:off x="4617820" y="3875721"/>
            <a:ext cx="2668805" cy="369332"/>
          </a:xfrm>
          <a:prstGeom prst="rect">
            <a:avLst/>
          </a:prstGeom>
          <a:noFill/>
        </p:spPr>
        <p:txBody>
          <a:bodyPr wrap="square" rtlCol="0">
            <a:spAutoFit/>
          </a:bodyPr>
          <a:lstStyle/>
          <a:p>
            <a:r>
              <a:rPr lang="en-US" dirty="0">
                <a:solidFill>
                  <a:schemeClr val="accent4"/>
                </a:solidFill>
              </a:rPr>
              <a:t>Operational Costs</a:t>
            </a:r>
            <a:endParaRPr lang="en-US" sz="1600" dirty="0">
              <a:solidFill>
                <a:schemeClr val="accent4"/>
              </a:solidFill>
            </a:endParaRPr>
          </a:p>
        </p:txBody>
      </p:sp>
      <p:sp>
        <p:nvSpPr>
          <p:cNvPr id="22" name="Rectangle 21">
            <a:extLst>
              <a:ext uri="{FF2B5EF4-FFF2-40B4-BE49-F238E27FC236}">
                <a16:creationId xmlns:a16="http://schemas.microsoft.com/office/drawing/2014/main" id="{C0819ED4-BA7A-4F63-8C6B-768AF3AC675A}"/>
              </a:ext>
            </a:extLst>
          </p:cNvPr>
          <p:cNvSpPr/>
          <p:nvPr/>
        </p:nvSpPr>
        <p:spPr>
          <a:xfrm>
            <a:off x="4617820" y="4245053"/>
            <a:ext cx="6096000" cy="1731243"/>
          </a:xfrm>
          <a:prstGeom prst="rect">
            <a:avLst/>
          </a:prstGeom>
        </p:spPr>
        <p:txBody>
          <a:bodyPr>
            <a:spAutoFit/>
          </a:bodyPr>
          <a:lstStyle/>
          <a:p>
            <a:r>
              <a:rPr lang="en-US" sz="1600" dirty="0"/>
              <a:t>General transactions cost $0.03 / 10,000 operations.  </a:t>
            </a:r>
          </a:p>
          <a:p>
            <a:endParaRPr lang="en-US" sz="1600" dirty="0"/>
          </a:p>
          <a:p>
            <a:r>
              <a:rPr lang="en-US" sz="1600" dirty="0"/>
              <a:t>Acquire keys on application start-up and retain in memory to reduce operations.  </a:t>
            </a:r>
          </a:p>
          <a:p>
            <a:endParaRPr lang="en-US" sz="1600" dirty="0"/>
          </a:p>
          <a:p>
            <a:endParaRPr lang="en-US" sz="1600" dirty="0"/>
          </a:p>
          <a:p>
            <a:r>
              <a:rPr lang="en-US" sz="1050" dirty="0"/>
              <a:t>*Advanced key types and HSM-protected keys have additional costs.</a:t>
            </a:r>
          </a:p>
        </p:txBody>
      </p:sp>
    </p:spTree>
    <p:extLst>
      <p:ext uri="{BB962C8B-B14F-4D97-AF65-F5344CB8AC3E}">
        <p14:creationId xmlns:p14="http://schemas.microsoft.com/office/powerpoint/2010/main" val="19448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3509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99022" y="2695530"/>
            <a:ext cx="3840475" cy="769441"/>
          </a:xfrm>
          <a:prstGeom prst="rect">
            <a:avLst/>
          </a:prstGeom>
          <a:noFill/>
        </p:spPr>
        <p:txBody>
          <a:bodyPr wrap="none" rtlCol="0">
            <a:spAutoFit/>
          </a:bodyPr>
          <a:lstStyle/>
          <a:p>
            <a:r>
              <a:rPr lang="en-US" sz="4400" dirty="0">
                <a:solidFill>
                  <a:schemeClr val="bg1"/>
                </a:solidFill>
                <a:latin typeface="Segoe UI Light" panose="020B0502040204020203" pitchFamily="34" charset="0"/>
                <a:cs typeface="Segoe UI Light" panose="020B0502040204020203" pitchFamily="34" charset="0"/>
              </a:rPr>
              <a:t>Azure Key Vault</a:t>
            </a:r>
          </a:p>
        </p:txBody>
      </p:sp>
      <p:sp>
        <p:nvSpPr>
          <p:cNvPr id="12" name="Oval 11"/>
          <p:cNvSpPr/>
          <p:nvPr/>
        </p:nvSpPr>
        <p:spPr>
          <a:xfrm>
            <a:off x="6494981" y="2483294"/>
            <a:ext cx="522853" cy="5228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490647" y="3507440"/>
            <a:ext cx="522853" cy="522853"/>
          </a:xfrm>
          <a:prstGeom prst="ellipse">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46188" y="2387947"/>
            <a:ext cx="1418273" cy="461665"/>
          </a:xfrm>
          <a:prstGeom prst="rect">
            <a:avLst/>
          </a:prstGeom>
          <a:noFill/>
        </p:spPr>
        <p:txBody>
          <a:bodyPr wrap="none" rtlCol="0">
            <a:spAutoFit/>
          </a:bodyPr>
          <a:lstStyle/>
          <a:p>
            <a:r>
              <a:rPr lang="en-US" sz="2400" dirty="0">
                <a:solidFill>
                  <a:schemeClr val="accent2"/>
                </a:solidFill>
                <a:latin typeface="Segoe UI Semilight" panose="020B0402040204020203" pitchFamily="34" charset="0"/>
                <a:cs typeface="Segoe UI Semilight" panose="020B0402040204020203" pitchFamily="34" charset="0"/>
              </a:rPr>
              <a:t>Overview</a:t>
            </a:r>
          </a:p>
        </p:txBody>
      </p:sp>
      <p:sp>
        <p:nvSpPr>
          <p:cNvPr id="15" name="TextBox 14"/>
          <p:cNvSpPr txBox="1"/>
          <p:nvPr/>
        </p:nvSpPr>
        <p:spPr>
          <a:xfrm>
            <a:off x="7146188" y="3392272"/>
            <a:ext cx="1296317" cy="461665"/>
          </a:xfrm>
          <a:prstGeom prst="rect">
            <a:avLst/>
          </a:prstGeom>
          <a:noFill/>
        </p:spPr>
        <p:txBody>
          <a:bodyPr wrap="none" rtlCol="0">
            <a:spAutoFit/>
          </a:bodyPr>
          <a:lstStyle/>
          <a:p>
            <a:r>
              <a:rPr lang="en-US" sz="2400" dirty="0">
                <a:solidFill>
                  <a:srgbClr val="FF8C00"/>
                </a:solidFill>
                <a:latin typeface="Segoe UI Semilight" panose="020B0402040204020203" pitchFamily="34" charset="0"/>
                <a:cs typeface="Segoe UI Semilight" panose="020B0402040204020203" pitchFamily="34" charset="0"/>
              </a:rPr>
              <a:t>Features</a:t>
            </a:r>
          </a:p>
        </p:txBody>
      </p:sp>
      <p:sp>
        <p:nvSpPr>
          <p:cNvPr id="16" name="TextBox 15"/>
          <p:cNvSpPr txBox="1"/>
          <p:nvPr/>
        </p:nvSpPr>
        <p:spPr>
          <a:xfrm>
            <a:off x="7146188" y="2742135"/>
            <a:ext cx="3933641" cy="307777"/>
          </a:xfrm>
          <a:prstGeom prst="rect">
            <a:avLst/>
          </a:prstGeom>
          <a:noFill/>
        </p:spPr>
        <p:txBody>
          <a:bodyPr wrap="none" rtlCol="0">
            <a:spAutoFit/>
          </a:bodyPr>
          <a:lstStyle/>
          <a:p>
            <a:r>
              <a:rPr lang="en-US" sz="1400" dirty="0">
                <a:solidFill>
                  <a:schemeClr val="accent6"/>
                </a:solidFill>
              </a:rPr>
              <a:t>Understanding the functions of Azure Key Vault</a:t>
            </a:r>
          </a:p>
        </p:txBody>
      </p:sp>
      <p:sp>
        <p:nvSpPr>
          <p:cNvPr id="17" name="TextBox 16"/>
          <p:cNvSpPr txBox="1"/>
          <p:nvPr/>
        </p:nvSpPr>
        <p:spPr>
          <a:xfrm>
            <a:off x="7146187" y="3748343"/>
            <a:ext cx="4289123" cy="307777"/>
          </a:xfrm>
          <a:prstGeom prst="rect">
            <a:avLst/>
          </a:prstGeom>
          <a:noFill/>
        </p:spPr>
        <p:txBody>
          <a:bodyPr wrap="none" rtlCol="0">
            <a:spAutoFit/>
          </a:bodyPr>
          <a:lstStyle/>
          <a:p>
            <a:r>
              <a:rPr lang="en-US" sz="1400" dirty="0">
                <a:solidFill>
                  <a:schemeClr val="accent6"/>
                </a:solidFill>
              </a:rPr>
              <a:t>Leveraging complete flexibility and ensuring uptime</a:t>
            </a:r>
          </a:p>
        </p:txBody>
      </p:sp>
      <p:pic>
        <p:nvPicPr>
          <p:cNvPr id="19" name="Graphic 18" descr="List"/>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4163" y="2550303"/>
            <a:ext cx="383663" cy="383663"/>
          </a:xfrm>
          <a:prstGeom prst="rect">
            <a:avLst/>
          </a:prstGeom>
        </p:spPr>
      </p:pic>
      <p:grpSp>
        <p:nvGrpSpPr>
          <p:cNvPr id="23" name="Group 22"/>
          <p:cNvGrpSpPr/>
          <p:nvPr/>
        </p:nvGrpSpPr>
        <p:grpSpPr>
          <a:xfrm>
            <a:off x="6534882" y="3553340"/>
            <a:ext cx="429617" cy="394766"/>
            <a:chOff x="6400800" y="3739097"/>
            <a:chExt cx="1008995" cy="927144"/>
          </a:xfrm>
        </p:grpSpPr>
        <p:pic>
          <p:nvPicPr>
            <p:cNvPr id="21" name="Graphic 20" descr="Sta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464816">
              <a:off x="6400800" y="3739097"/>
              <a:ext cx="914400" cy="914400"/>
            </a:xfrm>
            <a:prstGeom prst="rect">
              <a:avLst/>
            </a:prstGeom>
          </p:spPr>
        </p:pic>
        <p:pic>
          <p:nvPicPr>
            <p:cNvPr id="22" name="Graphic 21" descr="Sta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2850" y="4029296"/>
              <a:ext cx="636945" cy="636945"/>
            </a:xfrm>
            <a:prstGeom prst="rect">
              <a:avLst/>
            </a:prstGeom>
          </p:spPr>
        </p:pic>
      </p:grpSp>
    </p:spTree>
    <p:extLst>
      <p:ext uri="{BB962C8B-B14F-4D97-AF65-F5344CB8AC3E}">
        <p14:creationId xmlns:p14="http://schemas.microsoft.com/office/powerpoint/2010/main" val="53243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Key Vault Features</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Availability and Redundancy</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Soft-Delete</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Throttling</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Versioning</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Backup / Restore</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Environment-Centric</a:t>
            </a:r>
          </a:p>
        </p:txBody>
      </p:sp>
    </p:spTree>
    <p:extLst>
      <p:ext uri="{BB962C8B-B14F-4D97-AF65-F5344CB8AC3E}">
        <p14:creationId xmlns:p14="http://schemas.microsoft.com/office/powerpoint/2010/main" val="244826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Availability &amp; Redundancy</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Azure Key Vault features multiple layers of redundancy to remain available to application.</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Replication:</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Contents are replicated within same region </a:t>
            </a:r>
            <a:r>
              <a:rPr lang="en-US" sz="1600" i="1" dirty="0">
                <a:solidFill>
                  <a:schemeClr val="bg1"/>
                </a:solidFill>
                <a:latin typeface="Segoe UI Semilight" panose="020B0402040204020203" pitchFamily="34" charset="0"/>
                <a:cs typeface="Segoe UI Semilight" panose="020B0402040204020203" pitchFamily="34" charset="0"/>
              </a:rPr>
              <a:t>and</a:t>
            </a:r>
            <a:r>
              <a:rPr lang="en-US" sz="1600" dirty="0">
                <a:solidFill>
                  <a:schemeClr val="bg1"/>
                </a:solidFill>
                <a:latin typeface="Segoe UI Semilight" panose="020B0402040204020203" pitchFamily="34" charset="0"/>
                <a:cs typeface="Segoe UI Semilight" panose="020B0402040204020203" pitchFamily="34" charset="0"/>
              </a:rPr>
              <a:t> a secondary region at least 150 miles away</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Contents remain in same geography</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86671BE3-C647-49FF-878B-37AABB320964}"/>
              </a:ext>
            </a:extLst>
          </p:cNvPr>
          <p:cNvSpPr txBox="1"/>
          <p:nvPr/>
        </p:nvSpPr>
        <p:spPr>
          <a:xfrm>
            <a:off x="4617820" y="1259727"/>
            <a:ext cx="3236395" cy="369332"/>
          </a:xfrm>
          <a:prstGeom prst="rect">
            <a:avLst/>
          </a:prstGeom>
          <a:noFill/>
        </p:spPr>
        <p:txBody>
          <a:bodyPr wrap="square" rtlCol="0">
            <a:spAutoFit/>
          </a:bodyPr>
          <a:lstStyle/>
          <a:p>
            <a:r>
              <a:rPr lang="en-US" dirty="0">
                <a:solidFill>
                  <a:schemeClr val="accent4"/>
                </a:solidFill>
              </a:rPr>
              <a:t>Individual Components</a:t>
            </a:r>
          </a:p>
        </p:txBody>
      </p:sp>
      <p:sp>
        <p:nvSpPr>
          <p:cNvPr id="14" name="TextBox 13">
            <a:extLst>
              <a:ext uri="{FF2B5EF4-FFF2-40B4-BE49-F238E27FC236}">
                <a16:creationId xmlns:a16="http://schemas.microsoft.com/office/drawing/2014/main" id="{D87969B3-8FED-45AD-8638-B54AE72E5478}"/>
              </a:ext>
            </a:extLst>
          </p:cNvPr>
          <p:cNvSpPr txBox="1"/>
          <p:nvPr/>
        </p:nvSpPr>
        <p:spPr>
          <a:xfrm>
            <a:off x="4617820" y="2552282"/>
            <a:ext cx="2668805" cy="369332"/>
          </a:xfrm>
          <a:prstGeom prst="rect">
            <a:avLst/>
          </a:prstGeom>
          <a:noFill/>
        </p:spPr>
        <p:txBody>
          <a:bodyPr wrap="square" rtlCol="0">
            <a:spAutoFit/>
          </a:bodyPr>
          <a:lstStyle/>
          <a:p>
            <a:r>
              <a:rPr lang="en-US" dirty="0">
                <a:solidFill>
                  <a:schemeClr val="accent4"/>
                </a:solidFill>
              </a:rPr>
              <a:t>Regional</a:t>
            </a:r>
            <a:endParaRPr lang="en-US" sz="1600" dirty="0">
              <a:solidFill>
                <a:schemeClr val="accent4"/>
              </a:solidFill>
            </a:endParaRPr>
          </a:p>
        </p:txBody>
      </p:sp>
      <p:sp>
        <p:nvSpPr>
          <p:cNvPr id="17" name="Rectangle 16">
            <a:extLst>
              <a:ext uri="{FF2B5EF4-FFF2-40B4-BE49-F238E27FC236}">
                <a16:creationId xmlns:a16="http://schemas.microsoft.com/office/drawing/2014/main" id="{DD2E6464-D0E8-4A4E-90AE-9283ECC6DEC7}"/>
              </a:ext>
            </a:extLst>
          </p:cNvPr>
          <p:cNvSpPr/>
          <p:nvPr/>
        </p:nvSpPr>
        <p:spPr>
          <a:xfrm>
            <a:off x="4617820" y="1629059"/>
            <a:ext cx="6096000" cy="584775"/>
          </a:xfrm>
          <a:prstGeom prst="rect">
            <a:avLst/>
          </a:prstGeom>
        </p:spPr>
        <p:txBody>
          <a:bodyPr>
            <a:spAutoFit/>
          </a:bodyPr>
          <a:lstStyle/>
          <a:p>
            <a:r>
              <a:rPr lang="en-US" sz="1600" dirty="0">
                <a:solidFill>
                  <a:schemeClr val="accent5"/>
                </a:solidFill>
              </a:rPr>
              <a:t>If individual components fail, alternate components with the same region are leveraged.</a:t>
            </a:r>
          </a:p>
        </p:txBody>
      </p:sp>
      <p:sp>
        <p:nvSpPr>
          <p:cNvPr id="18" name="Rectangle 17">
            <a:extLst>
              <a:ext uri="{FF2B5EF4-FFF2-40B4-BE49-F238E27FC236}">
                <a16:creationId xmlns:a16="http://schemas.microsoft.com/office/drawing/2014/main" id="{C010BDA0-8620-4B92-9551-92F312CA77D7}"/>
              </a:ext>
            </a:extLst>
          </p:cNvPr>
          <p:cNvSpPr/>
          <p:nvPr/>
        </p:nvSpPr>
        <p:spPr>
          <a:xfrm>
            <a:off x="4617820" y="2921614"/>
            <a:ext cx="6096000" cy="584775"/>
          </a:xfrm>
          <a:prstGeom prst="rect">
            <a:avLst/>
          </a:prstGeom>
        </p:spPr>
        <p:txBody>
          <a:bodyPr>
            <a:spAutoFit/>
          </a:bodyPr>
          <a:lstStyle/>
          <a:p>
            <a:r>
              <a:rPr lang="en-US" sz="1600" dirty="0"/>
              <a:t>If region fails, requests are automatically routed to secondary region.</a:t>
            </a:r>
          </a:p>
        </p:txBody>
      </p:sp>
      <p:sp>
        <p:nvSpPr>
          <p:cNvPr id="21" name="TextBox 20">
            <a:extLst>
              <a:ext uri="{FF2B5EF4-FFF2-40B4-BE49-F238E27FC236}">
                <a16:creationId xmlns:a16="http://schemas.microsoft.com/office/drawing/2014/main" id="{34F39C97-48B8-432E-8A2A-7F7206B4C0DB}"/>
              </a:ext>
            </a:extLst>
          </p:cNvPr>
          <p:cNvSpPr txBox="1"/>
          <p:nvPr/>
        </p:nvSpPr>
        <p:spPr>
          <a:xfrm>
            <a:off x="4617820" y="3875721"/>
            <a:ext cx="2668805" cy="369332"/>
          </a:xfrm>
          <a:prstGeom prst="rect">
            <a:avLst/>
          </a:prstGeom>
          <a:noFill/>
        </p:spPr>
        <p:txBody>
          <a:bodyPr wrap="square" rtlCol="0">
            <a:spAutoFit/>
          </a:bodyPr>
          <a:lstStyle/>
          <a:p>
            <a:r>
              <a:rPr lang="en-US" dirty="0">
                <a:solidFill>
                  <a:schemeClr val="accent4"/>
                </a:solidFill>
              </a:rPr>
              <a:t>Caveats</a:t>
            </a:r>
            <a:endParaRPr lang="en-US" sz="1600" dirty="0">
              <a:solidFill>
                <a:schemeClr val="accent4"/>
              </a:solidFill>
            </a:endParaRPr>
          </a:p>
        </p:txBody>
      </p:sp>
      <p:sp>
        <p:nvSpPr>
          <p:cNvPr id="22" name="Rectangle 21">
            <a:extLst>
              <a:ext uri="{FF2B5EF4-FFF2-40B4-BE49-F238E27FC236}">
                <a16:creationId xmlns:a16="http://schemas.microsoft.com/office/drawing/2014/main" id="{C0819ED4-BA7A-4F63-8C6B-768AF3AC675A}"/>
              </a:ext>
            </a:extLst>
          </p:cNvPr>
          <p:cNvSpPr/>
          <p:nvPr/>
        </p:nvSpPr>
        <p:spPr>
          <a:xfrm>
            <a:off x="4617820" y="4245053"/>
            <a:ext cx="6096000" cy="2062103"/>
          </a:xfrm>
          <a:prstGeom prst="rect">
            <a:avLst/>
          </a:prstGeom>
        </p:spPr>
        <p:txBody>
          <a:bodyPr>
            <a:spAutoFit/>
          </a:bodyPr>
          <a:lstStyle/>
          <a:p>
            <a:pPr marL="285750" indent="-285750">
              <a:buFont typeface="Arial" panose="020B0604020202020204" pitchFamily="34" charset="0"/>
              <a:buChar char="•"/>
            </a:pPr>
            <a:r>
              <a:rPr lang="en-US" sz="1600" dirty="0"/>
              <a:t>In the event of a regional failover, it may take a few minutes for the service to fail over.  During this times, requests may fail.</a:t>
            </a:r>
            <a:br>
              <a:rPr lang="en-US" sz="1600" dirty="0"/>
            </a:br>
            <a:endParaRPr lang="en-US" sz="1600" dirty="0"/>
          </a:p>
          <a:p>
            <a:pPr marL="285750" indent="-285750">
              <a:buFont typeface="Arial" panose="020B0604020202020204" pitchFamily="34" charset="0"/>
              <a:buChar char="•"/>
            </a:pPr>
            <a:r>
              <a:rPr lang="en-US" sz="1600" dirty="0"/>
              <a:t>In the event of a failover, key vault is placed in read-only mode. Only certain requests are supported.</a:t>
            </a:r>
            <a:br>
              <a:rPr lang="en-US" sz="1600" dirty="0"/>
            </a:br>
            <a:endParaRPr lang="en-US" sz="1600" dirty="0"/>
          </a:p>
          <a:p>
            <a:pPr marL="285750" indent="-285750">
              <a:buFont typeface="Arial" panose="020B0604020202020204" pitchFamily="34" charset="0"/>
              <a:buChar char="•"/>
            </a:pPr>
            <a:r>
              <a:rPr lang="en-US" sz="1600" dirty="0"/>
              <a:t>After a failover is failed back, all requests are supported by key vault.</a:t>
            </a:r>
            <a:endParaRPr lang="en-US" sz="1050" dirty="0"/>
          </a:p>
        </p:txBody>
      </p:sp>
      <p:sp>
        <p:nvSpPr>
          <p:cNvPr id="15" name="TextBox 14">
            <a:extLst>
              <a:ext uri="{FF2B5EF4-FFF2-40B4-BE49-F238E27FC236}">
                <a16:creationId xmlns:a16="http://schemas.microsoft.com/office/drawing/2014/main" id="{27967427-2F6E-4EE0-A4D2-B7FA49295B62}"/>
              </a:ext>
            </a:extLst>
          </p:cNvPr>
          <p:cNvSpPr txBox="1"/>
          <p:nvPr/>
        </p:nvSpPr>
        <p:spPr>
          <a:xfrm>
            <a:off x="4617821" y="419091"/>
            <a:ext cx="1552605" cy="523220"/>
          </a:xfrm>
          <a:prstGeom prst="rect">
            <a:avLst/>
          </a:prstGeom>
          <a:noFill/>
        </p:spPr>
        <p:txBody>
          <a:bodyPr wrap="none" rtlCol="0">
            <a:spAutoFit/>
          </a:bodyPr>
          <a:lstStyle/>
          <a:p>
            <a:r>
              <a:rPr lang="en-US" sz="2800" dirty="0">
                <a:solidFill>
                  <a:srgbClr val="FF8C00"/>
                </a:solidFill>
              </a:rPr>
              <a:t>Fail Over</a:t>
            </a:r>
          </a:p>
        </p:txBody>
      </p:sp>
    </p:spTree>
    <p:extLst>
      <p:ext uri="{BB962C8B-B14F-4D97-AF65-F5344CB8AC3E}">
        <p14:creationId xmlns:p14="http://schemas.microsoft.com/office/powerpoint/2010/main" val="325341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Soft-Delete</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Allows recovery of key vault and key vault objects within the subscription.</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Is </a:t>
            </a:r>
            <a:r>
              <a:rPr lang="en-US" sz="1600" b="1" dirty="0">
                <a:solidFill>
                  <a:schemeClr val="bg1"/>
                </a:solidFill>
                <a:latin typeface="Segoe UI Semilight" panose="020B0402040204020203" pitchFamily="34" charset="0"/>
                <a:cs typeface="Segoe UI Semilight" panose="020B0402040204020203" pitchFamily="34" charset="0"/>
              </a:rPr>
              <a:t>disabled</a:t>
            </a:r>
            <a:r>
              <a:rPr lang="en-US" sz="1600" dirty="0">
                <a:solidFill>
                  <a:schemeClr val="bg1"/>
                </a:solidFill>
                <a:latin typeface="Segoe UI Semilight" panose="020B0402040204020203" pitchFamily="34" charset="0"/>
                <a:cs typeface="Segoe UI Semilight" panose="020B0402040204020203" pitchFamily="34" charset="0"/>
              </a:rPr>
              <a:t> by default and, currently, can only be enabled by REST, .NET/C# and PowerShell.</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Generally, only subscription owners can purge a key vault via POST operation (unless Azure subscription has marked resource as </a:t>
            </a:r>
            <a:r>
              <a:rPr lang="en-US" sz="1600" i="1" dirty="0">
                <a:solidFill>
                  <a:schemeClr val="bg1"/>
                </a:solidFill>
                <a:latin typeface="Segoe UI Semilight" panose="020B0402040204020203" pitchFamily="34" charset="0"/>
                <a:cs typeface="Segoe UI Semilight" panose="020B0402040204020203" pitchFamily="34" charset="0"/>
              </a:rPr>
              <a:t>undeletable</a:t>
            </a:r>
            <a:r>
              <a:rPr lang="en-US" sz="1600" dirty="0">
                <a:solidFill>
                  <a:schemeClr val="bg1"/>
                </a:solidFill>
                <a:latin typeface="Segoe UI Semilight" panose="020B0402040204020203" pitchFamily="34" charset="0"/>
                <a:cs typeface="Segoe UI Semilight" panose="020B0402040204020203" pitchFamily="34" charset="0"/>
              </a:rPr>
              <a:t>).</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86671BE3-C647-49FF-878B-37AABB320964}"/>
              </a:ext>
            </a:extLst>
          </p:cNvPr>
          <p:cNvSpPr txBox="1"/>
          <p:nvPr/>
        </p:nvSpPr>
        <p:spPr>
          <a:xfrm>
            <a:off x="4617820" y="1259727"/>
            <a:ext cx="3236395" cy="369332"/>
          </a:xfrm>
          <a:prstGeom prst="rect">
            <a:avLst/>
          </a:prstGeom>
          <a:noFill/>
        </p:spPr>
        <p:txBody>
          <a:bodyPr wrap="square" rtlCol="0">
            <a:spAutoFit/>
          </a:bodyPr>
          <a:lstStyle/>
          <a:p>
            <a:r>
              <a:rPr lang="en-US" dirty="0">
                <a:solidFill>
                  <a:schemeClr val="accent4"/>
                </a:solidFill>
              </a:rPr>
              <a:t>Accidental Deletion</a:t>
            </a:r>
          </a:p>
        </p:txBody>
      </p:sp>
      <p:sp>
        <p:nvSpPr>
          <p:cNvPr id="14" name="TextBox 13">
            <a:extLst>
              <a:ext uri="{FF2B5EF4-FFF2-40B4-BE49-F238E27FC236}">
                <a16:creationId xmlns:a16="http://schemas.microsoft.com/office/drawing/2014/main" id="{D87969B3-8FED-45AD-8638-B54AE72E5478}"/>
              </a:ext>
            </a:extLst>
          </p:cNvPr>
          <p:cNvSpPr txBox="1"/>
          <p:nvPr/>
        </p:nvSpPr>
        <p:spPr>
          <a:xfrm>
            <a:off x="4617820" y="2552282"/>
            <a:ext cx="2668805" cy="369332"/>
          </a:xfrm>
          <a:prstGeom prst="rect">
            <a:avLst/>
          </a:prstGeom>
          <a:noFill/>
        </p:spPr>
        <p:txBody>
          <a:bodyPr wrap="square" rtlCol="0">
            <a:spAutoFit/>
          </a:bodyPr>
          <a:lstStyle/>
          <a:p>
            <a:r>
              <a:rPr lang="en-US" dirty="0">
                <a:solidFill>
                  <a:schemeClr val="accent4"/>
                </a:solidFill>
              </a:rPr>
              <a:t>Rogue User</a:t>
            </a:r>
            <a:endParaRPr lang="en-US" sz="1600" dirty="0">
              <a:solidFill>
                <a:schemeClr val="accent4"/>
              </a:solidFill>
            </a:endParaRPr>
          </a:p>
        </p:txBody>
      </p:sp>
      <p:sp>
        <p:nvSpPr>
          <p:cNvPr id="17" name="Rectangle 16">
            <a:extLst>
              <a:ext uri="{FF2B5EF4-FFF2-40B4-BE49-F238E27FC236}">
                <a16:creationId xmlns:a16="http://schemas.microsoft.com/office/drawing/2014/main" id="{DD2E6464-D0E8-4A4E-90AE-9283ECC6DEC7}"/>
              </a:ext>
            </a:extLst>
          </p:cNvPr>
          <p:cNvSpPr/>
          <p:nvPr/>
        </p:nvSpPr>
        <p:spPr>
          <a:xfrm>
            <a:off x="4617820" y="1629059"/>
            <a:ext cx="6096000" cy="584775"/>
          </a:xfrm>
          <a:prstGeom prst="rect">
            <a:avLst/>
          </a:prstGeom>
        </p:spPr>
        <p:txBody>
          <a:bodyPr>
            <a:spAutoFit/>
          </a:bodyPr>
          <a:lstStyle/>
          <a:p>
            <a:r>
              <a:rPr lang="en-US" sz="1600" dirty="0">
                <a:solidFill>
                  <a:schemeClr val="accent5"/>
                </a:solidFill>
              </a:rPr>
              <a:t>A user may have inadvertently deleted a key vault or key vault object.  An administrator can restore the vault and/or it’s object.</a:t>
            </a:r>
          </a:p>
        </p:txBody>
      </p:sp>
      <p:sp>
        <p:nvSpPr>
          <p:cNvPr id="18" name="Rectangle 17">
            <a:extLst>
              <a:ext uri="{FF2B5EF4-FFF2-40B4-BE49-F238E27FC236}">
                <a16:creationId xmlns:a16="http://schemas.microsoft.com/office/drawing/2014/main" id="{C010BDA0-8620-4B92-9551-92F312CA77D7}"/>
              </a:ext>
            </a:extLst>
          </p:cNvPr>
          <p:cNvSpPr/>
          <p:nvPr/>
        </p:nvSpPr>
        <p:spPr>
          <a:xfrm>
            <a:off x="4617820" y="2921614"/>
            <a:ext cx="6096000" cy="1077218"/>
          </a:xfrm>
          <a:prstGeom prst="rect">
            <a:avLst/>
          </a:prstGeom>
        </p:spPr>
        <p:txBody>
          <a:bodyPr>
            <a:spAutoFit/>
          </a:bodyPr>
          <a:lstStyle/>
          <a:p>
            <a:r>
              <a:rPr lang="en-US" sz="1600" dirty="0"/>
              <a:t>A rogue user may attempt to delete a key vault or key vault object to cause a business disruption.  Separation of a key vault or key vault object from actual deletion of the underlying data can be viewed as a safety precaution.</a:t>
            </a:r>
          </a:p>
        </p:txBody>
      </p:sp>
      <p:sp>
        <p:nvSpPr>
          <p:cNvPr id="21" name="TextBox 20">
            <a:extLst>
              <a:ext uri="{FF2B5EF4-FFF2-40B4-BE49-F238E27FC236}">
                <a16:creationId xmlns:a16="http://schemas.microsoft.com/office/drawing/2014/main" id="{34F39C97-48B8-432E-8A2A-7F7206B4C0DB}"/>
              </a:ext>
            </a:extLst>
          </p:cNvPr>
          <p:cNvSpPr txBox="1"/>
          <p:nvPr/>
        </p:nvSpPr>
        <p:spPr>
          <a:xfrm>
            <a:off x="4617820" y="4337280"/>
            <a:ext cx="2668805" cy="369332"/>
          </a:xfrm>
          <a:prstGeom prst="rect">
            <a:avLst/>
          </a:prstGeom>
          <a:noFill/>
        </p:spPr>
        <p:txBody>
          <a:bodyPr wrap="square" rtlCol="0">
            <a:spAutoFit/>
          </a:bodyPr>
          <a:lstStyle/>
          <a:p>
            <a:r>
              <a:rPr lang="en-US" dirty="0">
                <a:solidFill>
                  <a:schemeClr val="accent4"/>
                </a:solidFill>
              </a:rPr>
              <a:t>Administrative Deletion</a:t>
            </a:r>
            <a:endParaRPr lang="en-US" sz="1600" dirty="0">
              <a:solidFill>
                <a:schemeClr val="accent4"/>
              </a:solidFill>
            </a:endParaRPr>
          </a:p>
        </p:txBody>
      </p:sp>
      <p:sp>
        <p:nvSpPr>
          <p:cNvPr id="22" name="Rectangle 21">
            <a:extLst>
              <a:ext uri="{FF2B5EF4-FFF2-40B4-BE49-F238E27FC236}">
                <a16:creationId xmlns:a16="http://schemas.microsoft.com/office/drawing/2014/main" id="{C0819ED4-BA7A-4F63-8C6B-768AF3AC675A}"/>
              </a:ext>
            </a:extLst>
          </p:cNvPr>
          <p:cNvSpPr/>
          <p:nvPr/>
        </p:nvSpPr>
        <p:spPr>
          <a:xfrm>
            <a:off x="4617820" y="4706612"/>
            <a:ext cx="6096000" cy="830997"/>
          </a:xfrm>
          <a:prstGeom prst="rect">
            <a:avLst/>
          </a:prstGeom>
        </p:spPr>
        <p:txBody>
          <a:bodyPr>
            <a:spAutoFit/>
          </a:bodyPr>
          <a:lstStyle/>
          <a:p>
            <a:r>
              <a:rPr lang="en-US" sz="1600" dirty="0"/>
              <a:t>For a given security protocol or governance policy, an administrator can purge a key vault and it’s objects thus making them unrecoverable.</a:t>
            </a:r>
          </a:p>
        </p:txBody>
      </p:sp>
      <p:sp>
        <p:nvSpPr>
          <p:cNvPr id="15" name="TextBox 14">
            <a:extLst>
              <a:ext uri="{FF2B5EF4-FFF2-40B4-BE49-F238E27FC236}">
                <a16:creationId xmlns:a16="http://schemas.microsoft.com/office/drawing/2014/main" id="{27967427-2F6E-4EE0-A4D2-B7FA49295B62}"/>
              </a:ext>
            </a:extLst>
          </p:cNvPr>
          <p:cNvSpPr txBox="1"/>
          <p:nvPr/>
        </p:nvSpPr>
        <p:spPr>
          <a:xfrm>
            <a:off x="4617821" y="419091"/>
            <a:ext cx="1688283" cy="523220"/>
          </a:xfrm>
          <a:prstGeom prst="rect">
            <a:avLst/>
          </a:prstGeom>
          <a:noFill/>
        </p:spPr>
        <p:txBody>
          <a:bodyPr wrap="none" rtlCol="0">
            <a:spAutoFit/>
          </a:bodyPr>
          <a:lstStyle/>
          <a:p>
            <a:r>
              <a:rPr lang="en-US" sz="2800" dirty="0">
                <a:solidFill>
                  <a:srgbClr val="FF8C00"/>
                </a:solidFill>
              </a:rPr>
              <a:t>Scenarios</a:t>
            </a:r>
          </a:p>
        </p:txBody>
      </p:sp>
    </p:spTree>
    <p:extLst>
      <p:ext uri="{BB962C8B-B14F-4D97-AF65-F5344CB8AC3E}">
        <p14:creationId xmlns:p14="http://schemas.microsoft.com/office/powerpoint/2010/main" val="302137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Soft-Delete</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Once enabled, the lifespan of key vaults and key vault objects are governed by the retention policy.</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86671BE3-C647-49FF-878B-37AABB320964}"/>
              </a:ext>
            </a:extLst>
          </p:cNvPr>
          <p:cNvSpPr txBox="1"/>
          <p:nvPr/>
        </p:nvSpPr>
        <p:spPr>
          <a:xfrm>
            <a:off x="4617820" y="1259727"/>
            <a:ext cx="3236395" cy="369332"/>
          </a:xfrm>
          <a:prstGeom prst="rect">
            <a:avLst/>
          </a:prstGeom>
          <a:noFill/>
        </p:spPr>
        <p:txBody>
          <a:bodyPr wrap="square" rtlCol="0">
            <a:spAutoFit/>
          </a:bodyPr>
          <a:lstStyle/>
          <a:p>
            <a:r>
              <a:rPr lang="en-US" dirty="0">
                <a:solidFill>
                  <a:schemeClr val="accent4"/>
                </a:solidFill>
              </a:rPr>
              <a:t>Key Vault</a:t>
            </a:r>
          </a:p>
        </p:txBody>
      </p:sp>
      <p:sp>
        <p:nvSpPr>
          <p:cNvPr id="14" name="TextBox 13">
            <a:extLst>
              <a:ext uri="{FF2B5EF4-FFF2-40B4-BE49-F238E27FC236}">
                <a16:creationId xmlns:a16="http://schemas.microsoft.com/office/drawing/2014/main" id="{D87969B3-8FED-45AD-8638-B54AE72E5478}"/>
              </a:ext>
            </a:extLst>
          </p:cNvPr>
          <p:cNvSpPr txBox="1"/>
          <p:nvPr/>
        </p:nvSpPr>
        <p:spPr>
          <a:xfrm>
            <a:off x="4617820" y="2429625"/>
            <a:ext cx="2668805" cy="369332"/>
          </a:xfrm>
          <a:prstGeom prst="rect">
            <a:avLst/>
          </a:prstGeom>
          <a:noFill/>
        </p:spPr>
        <p:txBody>
          <a:bodyPr wrap="square" rtlCol="0">
            <a:spAutoFit/>
          </a:bodyPr>
          <a:lstStyle/>
          <a:p>
            <a:r>
              <a:rPr lang="en-US" dirty="0">
                <a:solidFill>
                  <a:schemeClr val="accent4"/>
                </a:solidFill>
              </a:rPr>
              <a:t>Key Vault Object</a:t>
            </a:r>
            <a:endParaRPr lang="en-US" sz="1600" dirty="0">
              <a:solidFill>
                <a:schemeClr val="accent4"/>
              </a:solidFill>
            </a:endParaRPr>
          </a:p>
        </p:txBody>
      </p:sp>
      <p:sp>
        <p:nvSpPr>
          <p:cNvPr id="17" name="Rectangle 16">
            <a:extLst>
              <a:ext uri="{FF2B5EF4-FFF2-40B4-BE49-F238E27FC236}">
                <a16:creationId xmlns:a16="http://schemas.microsoft.com/office/drawing/2014/main" id="{DD2E6464-D0E8-4A4E-90AE-9283ECC6DEC7}"/>
              </a:ext>
            </a:extLst>
          </p:cNvPr>
          <p:cNvSpPr/>
          <p:nvPr/>
        </p:nvSpPr>
        <p:spPr>
          <a:xfrm>
            <a:off x="4617820" y="1629059"/>
            <a:ext cx="6096000" cy="584775"/>
          </a:xfrm>
          <a:prstGeom prst="rect">
            <a:avLst/>
          </a:prstGeom>
        </p:spPr>
        <p:txBody>
          <a:bodyPr>
            <a:spAutoFit/>
          </a:bodyPr>
          <a:lstStyle/>
          <a:p>
            <a:r>
              <a:rPr lang="en-US" sz="1600" dirty="0">
                <a:solidFill>
                  <a:schemeClr val="accent5"/>
                </a:solidFill>
              </a:rPr>
              <a:t>Deleting a key vault creates a proxy resource with metadata in the same location as the deleted vault.</a:t>
            </a:r>
          </a:p>
        </p:txBody>
      </p:sp>
      <p:sp>
        <p:nvSpPr>
          <p:cNvPr id="18" name="Rectangle 17">
            <a:extLst>
              <a:ext uri="{FF2B5EF4-FFF2-40B4-BE49-F238E27FC236}">
                <a16:creationId xmlns:a16="http://schemas.microsoft.com/office/drawing/2014/main" id="{C010BDA0-8620-4B92-9551-92F312CA77D7}"/>
              </a:ext>
            </a:extLst>
          </p:cNvPr>
          <p:cNvSpPr/>
          <p:nvPr/>
        </p:nvSpPr>
        <p:spPr>
          <a:xfrm>
            <a:off x="4617820" y="2798957"/>
            <a:ext cx="6096000" cy="584775"/>
          </a:xfrm>
          <a:prstGeom prst="rect">
            <a:avLst/>
          </a:prstGeom>
        </p:spPr>
        <p:txBody>
          <a:bodyPr>
            <a:spAutoFit/>
          </a:bodyPr>
          <a:lstStyle/>
          <a:p>
            <a:r>
              <a:rPr lang="en-US" sz="1600" dirty="0"/>
              <a:t>The object is placed in a deleted state making it inaccessible except to be listed, recovered or forcefully/permanently deleted.</a:t>
            </a:r>
          </a:p>
        </p:txBody>
      </p:sp>
      <p:sp>
        <p:nvSpPr>
          <p:cNvPr id="21" name="TextBox 20">
            <a:extLst>
              <a:ext uri="{FF2B5EF4-FFF2-40B4-BE49-F238E27FC236}">
                <a16:creationId xmlns:a16="http://schemas.microsoft.com/office/drawing/2014/main" id="{34F39C97-48B8-432E-8A2A-7F7206B4C0DB}"/>
              </a:ext>
            </a:extLst>
          </p:cNvPr>
          <p:cNvSpPr txBox="1"/>
          <p:nvPr/>
        </p:nvSpPr>
        <p:spPr>
          <a:xfrm>
            <a:off x="4617820" y="3753064"/>
            <a:ext cx="2668805" cy="369332"/>
          </a:xfrm>
          <a:prstGeom prst="rect">
            <a:avLst/>
          </a:prstGeom>
          <a:noFill/>
        </p:spPr>
        <p:txBody>
          <a:bodyPr wrap="square" rtlCol="0">
            <a:spAutoFit/>
          </a:bodyPr>
          <a:lstStyle/>
          <a:p>
            <a:r>
              <a:rPr lang="en-US" dirty="0">
                <a:solidFill>
                  <a:schemeClr val="accent4"/>
                </a:solidFill>
              </a:rPr>
              <a:t>Retention Period</a:t>
            </a:r>
            <a:endParaRPr lang="en-US" sz="1600" dirty="0">
              <a:solidFill>
                <a:schemeClr val="accent4"/>
              </a:solidFill>
            </a:endParaRPr>
          </a:p>
        </p:txBody>
      </p:sp>
      <p:sp>
        <p:nvSpPr>
          <p:cNvPr id="22" name="Rectangle 21">
            <a:extLst>
              <a:ext uri="{FF2B5EF4-FFF2-40B4-BE49-F238E27FC236}">
                <a16:creationId xmlns:a16="http://schemas.microsoft.com/office/drawing/2014/main" id="{C0819ED4-BA7A-4F63-8C6B-768AF3AC675A}"/>
              </a:ext>
            </a:extLst>
          </p:cNvPr>
          <p:cNvSpPr/>
          <p:nvPr/>
        </p:nvSpPr>
        <p:spPr>
          <a:xfrm>
            <a:off x="4617820" y="4122396"/>
            <a:ext cx="6096000" cy="2554545"/>
          </a:xfrm>
          <a:prstGeom prst="rect">
            <a:avLst/>
          </a:prstGeom>
        </p:spPr>
        <p:txBody>
          <a:bodyPr>
            <a:spAutoFit/>
          </a:bodyPr>
          <a:lstStyle/>
          <a:p>
            <a:pPr marL="285750" indent="-285750">
              <a:buFont typeface="Arial" panose="020B0604020202020204" pitchFamily="34" charset="0"/>
              <a:buChar char="•"/>
            </a:pPr>
            <a:r>
              <a:rPr lang="en-US" sz="1600" dirty="0"/>
              <a:t>Retention period is 90 days</a:t>
            </a:r>
          </a:p>
          <a:p>
            <a:pPr marL="285750" indent="-285750">
              <a:buFont typeface="Arial" panose="020B0604020202020204" pitchFamily="34" charset="0"/>
              <a:buChar char="•"/>
            </a:pPr>
            <a:r>
              <a:rPr lang="en-US" sz="1600" dirty="0"/>
              <a:t>Key vaults and key vault objects can be listed; only users with special permissions can list deleted vaults</a:t>
            </a:r>
          </a:p>
          <a:p>
            <a:pPr marL="285750" indent="-285750">
              <a:buFont typeface="Arial" panose="020B0604020202020204" pitchFamily="34" charset="0"/>
              <a:buChar char="•"/>
            </a:pPr>
            <a:r>
              <a:rPr lang="en-US" sz="1600" dirty="0"/>
              <a:t>New key vaults or key vault objects with the same name cannot be created in the same locations or vaults, respectively, as currently deleted, retained objects.</a:t>
            </a:r>
          </a:p>
          <a:p>
            <a:pPr marL="285750" indent="-285750">
              <a:buFont typeface="Arial" panose="020B0604020202020204" pitchFamily="34" charset="0"/>
              <a:buChar char="•"/>
            </a:pPr>
            <a:r>
              <a:rPr lang="en-US" sz="1600" dirty="0"/>
              <a:t>Only privileged users may restore a key vault or key vault object</a:t>
            </a:r>
          </a:p>
          <a:p>
            <a:pPr marL="285750" indent="-285750">
              <a:buFont typeface="Arial" panose="020B0604020202020204" pitchFamily="34" charset="0"/>
              <a:buChar char="•"/>
            </a:pPr>
            <a:r>
              <a:rPr lang="en-US" sz="1600" dirty="0"/>
              <a:t>Only privileged users may purge a key vault or key vault object</a:t>
            </a:r>
          </a:p>
          <a:p>
            <a:pPr marL="285750" indent="-285750">
              <a:buFont typeface="Arial" panose="020B0604020202020204" pitchFamily="34" charset="0"/>
              <a:buChar char="•"/>
            </a:pPr>
            <a:endParaRPr lang="en-US" sz="1600" dirty="0"/>
          </a:p>
        </p:txBody>
      </p:sp>
      <p:sp>
        <p:nvSpPr>
          <p:cNvPr id="15" name="TextBox 14">
            <a:extLst>
              <a:ext uri="{FF2B5EF4-FFF2-40B4-BE49-F238E27FC236}">
                <a16:creationId xmlns:a16="http://schemas.microsoft.com/office/drawing/2014/main" id="{27967427-2F6E-4EE0-A4D2-B7FA49295B62}"/>
              </a:ext>
            </a:extLst>
          </p:cNvPr>
          <p:cNvSpPr txBox="1"/>
          <p:nvPr/>
        </p:nvSpPr>
        <p:spPr>
          <a:xfrm>
            <a:off x="4617821" y="419091"/>
            <a:ext cx="1621598" cy="523220"/>
          </a:xfrm>
          <a:prstGeom prst="rect">
            <a:avLst/>
          </a:prstGeom>
          <a:noFill/>
        </p:spPr>
        <p:txBody>
          <a:bodyPr wrap="none" rtlCol="0">
            <a:spAutoFit/>
          </a:bodyPr>
          <a:lstStyle/>
          <a:p>
            <a:r>
              <a:rPr lang="en-US" sz="2800" dirty="0">
                <a:solidFill>
                  <a:srgbClr val="FF8C00"/>
                </a:solidFill>
              </a:rPr>
              <a:t>Recovery</a:t>
            </a:r>
          </a:p>
        </p:txBody>
      </p:sp>
    </p:spTree>
    <p:extLst>
      <p:ext uri="{BB962C8B-B14F-4D97-AF65-F5344CB8AC3E}">
        <p14:creationId xmlns:p14="http://schemas.microsoft.com/office/powerpoint/2010/main" val="378899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Throttling</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An initiated process that limits concurrent calls to the Azure service to:</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Prevent overuse of resources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Reduce attack vector in the case of an attempted brute-force attack</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86671BE3-C647-49FF-878B-37AABB320964}"/>
              </a:ext>
            </a:extLst>
          </p:cNvPr>
          <p:cNvSpPr txBox="1"/>
          <p:nvPr/>
        </p:nvSpPr>
        <p:spPr>
          <a:xfrm>
            <a:off x="4617820" y="1259727"/>
            <a:ext cx="3236395" cy="369332"/>
          </a:xfrm>
          <a:prstGeom prst="rect">
            <a:avLst/>
          </a:prstGeom>
          <a:noFill/>
        </p:spPr>
        <p:txBody>
          <a:bodyPr wrap="square" rtlCol="0">
            <a:spAutoFit/>
          </a:bodyPr>
          <a:lstStyle/>
          <a:p>
            <a:r>
              <a:rPr lang="en-US" dirty="0">
                <a:solidFill>
                  <a:schemeClr val="accent4"/>
                </a:solidFill>
              </a:rPr>
              <a:t>Error Code</a:t>
            </a:r>
          </a:p>
        </p:txBody>
      </p:sp>
      <p:sp>
        <p:nvSpPr>
          <p:cNvPr id="14" name="TextBox 13">
            <a:extLst>
              <a:ext uri="{FF2B5EF4-FFF2-40B4-BE49-F238E27FC236}">
                <a16:creationId xmlns:a16="http://schemas.microsoft.com/office/drawing/2014/main" id="{D87969B3-8FED-45AD-8638-B54AE72E5478}"/>
              </a:ext>
            </a:extLst>
          </p:cNvPr>
          <p:cNvSpPr txBox="1"/>
          <p:nvPr/>
        </p:nvSpPr>
        <p:spPr>
          <a:xfrm>
            <a:off x="4617820" y="2552282"/>
            <a:ext cx="2668805" cy="369332"/>
          </a:xfrm>
          <a:prstGeom prst="rect">
            <a:avLst/>
          </a:prstGeom>
          <a:noFill/>
        </p:spPr>
        <p:txBody>
          <a:bodyPr wrap="square" rtlCol="0">
            <a:spAutoFit/>
          </a:bodyPr>
          <a:lstStyle/>
          <a:p>
            <a:r>
              <a:rPr lang="en-US" dirty="0">
                <a:solidFill>
                  <a:schemeClr val="accent4"/>
                </a:solidFill>
              </a:rPr>
              <a:t>Best Practices</a:t>
            </a:r>
            <a:endParaRPr lang="en-US" sz="1600" dirty="0">
              <a:solidFill>
                <a:schemeClr val="accent4"/>
              </a:solidFill>
            </a:endParaRPr>
          </a:p>
        </p:txBody>
      </p:sp>
      <p:sp>
        <p:nvSpPr>
          <p:cNvPr id="17" name="Rectangle 16">
            <a:extLst>
              <a:ext uri="{FF2B5EF4-FFF2-40B4-BE49-F238E27FC236}">
                <a16:creationId xmlns:a16="http://schemas.microsoft.com/office/drawing/2014/main" id="{DD2E6464-D0E8-4A4E-90AE-9283ECC6DEC7}"/>
              </a:ext>
            </a:extLst>
          </p:cNvPr>
          <p:cNvSpPr/>
          <p:nvPr/>
        </p:nvSpPr>
        <p:spPr>
          <a:xfrm>
            <a:off x="4617820" y="1629059"/>
            <a:ext cx="6096000" cy="584775"/>
          </a:xfrm>
          <a:prstGeom prst="rect">
            <a:avLst/>
          </a:prstGeom>
        </p:spPr>
        <p:txBody>
          <a:bodyPr>
            <a:spAutoFit/>
          </a:bodyPr>
          <a:lstStyle/>
          <a:p>
            <a:r>
              <a:rPr lang="en-US" sz="1600" dirty="0">
                <a:solidFill>
                  <a:schemeClr val="accent5"/>
                </a:solidFill>
              </a:rPr>
              <a:t>When Azure Key Vault service is being throttled, the application will receive a HTTP status code of </a:t>
            </a:r>
            <a:r>
              <a:rPr lang="en-US" sz="1600" i="1" dirty="0">
                <a:solidFill>
                  <a:schemeClr val="accent5"/>
                </a:solidFill>
              </a:rPr>
              <a:t>429 (Too many requests)</a:t>
            </a:r>
            <a:r>
              <a:rPr lang="en-US" sz="1600" dirty="0">
                <a:solidFill>
                  <a:schemeClr val="accent5"/>
                </a:solidFill>
              </a:rPr>
              <a:t>.</a:t>
            </a:r>
          </a:p>
        </p:txBody>
      </p:sp>
      <p:sp>
        <p:nvSpPr>
          <p:cNvPr id="18" name="Rectangle 17">
            <a:extLst>
              <a:ext uri="{FF2B5EF4-FFF2-40B4-BE49-F238E27FC236}">
                <a16:creationId xmlns:a16="http://schemas.microsoft.com/office/drawing/2014/main" id="{C010BDA0-8620-4B92-9551-92F312CA77D7}"/>
              </a:ext>
            </a:extLst>
          </p:cNvPr>
          <p:cNvSpPr/>
          <p:nvPr/>
        </p:nvSpPr>
        <p:spPr>
          <a:xfrm>
            <a:off x="4617820" y="2921614"/>
            <a:ext cx="6096000" cy="1077218"/>
          </a:xfrm>
          <a:prstGeom prst="rect">
            <a:avLst/>
          </a:prstGeom>
        </p:spPr>
        <p:txBody>
          <a:bodyPr>
            <a:spAutoFit/>
          </a:bodyPr>
          <a:lstStyle/>
          <a:p>
            <a:pPr marL="285750" indent="-285750">
              <a:buFont typeface="Arial" panose="020B0604020202020204" pitchFamily="34" charset="0"/>
              <a:buChar char="•"/>
            </a:pPr>
            <a:r>
              <a:rPr lang="en-US" sz="1600" dirty="0"/>
              <a:t>Reduce the number of operations per request</a:t>
            </a:r>
          </a:p>
          <a:p>
            <a:pPr marL="285750" indent="-285750">
              <a:buFont typeface="Arial" panose="020B0604020202020204" pitchFamily="34" charset="0"/>
              <a:buChar char="•"/>
            </a:pPr>
            <a:r>
              <a:rPr lang="en-US" sz="1600" dirty="0"/>
              <a:t>Reduce the frequency of requests</a:t>
            </a:r>
          </a:p>
          <a:p>
            <a:pPr marL="285750" indent="-285750">
              <a:buFont typeface="Arial" panose="020B0604020202020204" pitchFamily="34" charset="0"/>
              <a:buChar char="•"/>
            </a:pPr>
            <a:r>
              <a:rPr lang="en-US" sz="1600" dirty="0"/>
              <a:t>Avoid immediate retries - all requests, including failed requests, accrue against usage limits</a:t>
            </a:r>
          </a:p>
        </p:txBody>
      </p:sp>
      <p:sp>
        <p:nvSpPr>
          <p:cNvPr id="21" name="TextBox 20">
            <a:extLst>
              <a:ext uri="{FF2B5EF4-FFF2-40B4-BE49-F238E27FC236}">
                <a16:creationId xmlns:a16="http://schemas.microsoft.com/office/drawing/2014/main" id="{34F39C97-48B8-432E-8A2A-7F7206B4C0DB}"/>
              </a:ext>
            </a:extLst>
          </p:cNvPr>
          <p:cNvSpPr txBox="1"/>
          <p:nvPr/>
        </p:nvSpPr>
        <p:spPr>
          <a:xfrm>
            <a:off x="4617820" y="4337280"/>
            <a:ext cx="2668805" cy="369332"/>
          </a:xfrm>
          <a:prstGeom prst="rect">
            <a:avLst/>
          </a:prstGeom>
          <a:noFill/>
        </p:spPr>
        <p:txBody>
          <a:bodyPr wrap="square" rtlCol="0">
            <a:spAutoFit/>
          </a:bodyPr>
          <a:lstStyle/>
          <a:p>
            <a:r>
              <a:rPr lang="en-US" dirty="0">
                <a:solidFill>
                  <a:schemeClr val="accent4"/>
                </a:solidFill>
              </a:rPr>
              <a:t>Client-Side Throttling</a:t>
            </a:r>
            <a:endParaRPr lang="en-US" sz="1600" dirty="0">
              <a:solidFill>
                <a:schemeClr val="accent4"/>
              </a:solidFill>
            </a:endParaRPr>
          </a:p>
        </p:txBody>
      </p:sp>
      <p:sp>
        <p:nvSpPr>
          <p:cNvPr id="22" name="Rectangle 21">
            <a:extLst>
              <a:ext uri="{FF2B5EF4-FFF2-40B4-BE49-F238E27FC236}">
                <a16:creationId xmlns:a16="http://schemas.microsoft.com/office/drawing/2014/main" id="{C0819ED4-BA7A-4F63-8C6B-768AF3AC675A}"/>
              </a:ext>
            </a:extLst>
          </p:cNvPr>
          <p:cNvSpPr/>
          <p:nvPr/>
        </p:nvSpPr>
        <p:spPr>
          <a:xfrm>
            <a:off x="4617820" y="4706612"/>
            <a:ext cx="6096000" cy="1323439"/>
          </a:xfrm>
          <a:prstGeom prst="rect">
            <a:avLst/>
          </a:prstGeom>
        </p:spPr>
        <p:txBody>
          <a:bodyPr>
            <a:spAutoFit/>
          </a:bodyPr>
          <a:lstStyle/>
          <a:p>
            <a:pPr marL="285750" indent="-285750">
              <a:buFont typeface="Arial" panose="020B0604020202020204" pitchFamily="34" charset="0"/>
              <a:buChar char="•"/>
            </a:pPr>
            <a:r>
              <a:rPr lang="en-US" sz="1600" dirty="0"/>
              <a:t>Wait </a:t>
            </a:r>
            <a:r>
              <a:rPr lang="en-US" sz="1600" b="1" dirty="0"/>
              <a:t>1</a:t>
            </a:r>
            <a:r>
              <a:rPr lang="en-US" sz="1600" dirty="0"/>
              <a:t> second, retry request</a:t>
            </a:r>
          </a:p>
          <a:p>
            <a:pPr marL="285750" indent="-285750">
              <a:buFont typeface="Arial" panose="020B0604020202020204" pitchFamily="34" charset="0"/>
              <a:buChar char="•"/>
            </a:pPr>
            <a:r>
              <a:rPr lang="en-US" sz="1600" dirty="0"/>
              <a:t>If still throttled, wait </a:t>
            </a:r>
            <a:r>
              <a:rPr lang="en-US" sz="1600" b="1" dirty="0"/>
              <a:t>2</a:t>
            </a:r>
            <a:r>
              <a:rPr lang="en-US" sz="1600" dirty="0"/>
              <a:t> seconds retry request</a:t>
            </a:r>
          </a:p>
          <a:p>
            <a:pPr marL="285750" indent="-285750">
              <a:buFont typeface="Arial" panose="020B0604020202020204" pitchFamily="34" charset="0"/>
              <a:buChar char="•"/>
            </a:pPr>
            <a:r>
              <a:rPr lang="en-US" sz="1600" dirty="0"/>
              <a:t>If still throttled, wait </a:t>
            </a:r>
            <a:r>
              <a:rPr lang="en-US" sz="1600" b="1" dirty="0"/>
              <a:t>4</a:t>
            </a:r>
            <a:r>
              <a:rPr lang="en-US" sz="1600" dirty="0"/>
              <a:t> seconds retry request</a:t>
            </a:r>
          </a:p>
          <a:p>
            <a:pPr marL="285750" indent="-285750">
              <a:buFont typeface="Arial" panose="020B0604020202020204" pitchFamily="34" charset="0"/>
              <a:buChar char="•"/>
            </a:pPr>
            <a:r>
              <a:rPr lang="en-US" sz="1600" dirty="0"/>
              <a:t>If still throttled, wait </a:t>
            </a:r>
            <a:r>
              <a:rPr lang="en-US" sz="1600" b="1" dirty="0"/>
              <a:t>8</a:t>
            </a:r>
            <a:r>
              <a:rPr lang="en-US" sz="1600" dirty="0"/>
              <a:t> seconds retry request</a:t>
            </a:r>
          </a:p>
          <a:p>
            <a:pPr marL="285750" indent="-285750">
              <a:buFont typeface="Arial" panose="020B0604020202020204" pitchFamily="34" charset="0"/>
              <a:buChar char="•"/>
            </a:pPr>
            <a:r>
              <a:rPr lang="en-US" sz="1600" dirty="0"/>
              <a:t>If still throttled, wait </a:t>
            </a:r>
            <a:r>
              <a:rPr lang="en-US" sz="1600" b="1" dirty="0"/>
              <a:t>16</a:t>
            </a:r>
            <a:r>
              <a:rPr lang="en-US" sz="1600" dirty="0"/>
              <a:t> seconds retry request</a:t>
            </a:r>
          </a:p>
        </p:txBody>
      </p:sp>
      <p:sp>
        <p:nvSpPr>
          <p:cNvPr id="15" name="TextBox 14">
            <a:extLst>
              <a:ext uri="{FF2B5EF4-FFF2-40B4-BE49-F238E27FC236}">
                <a16:creationId xmlns:a16="http://schemas.microsoft.com/office/drawing/2014/main" id="{27967427-2F6E-4EE0-A4D2-B7FA49295B62}"/>
              </a:ext>
            </a:extLst>
          </p:cNvPr>
          <p:cNvSpPr txBox="1"/>
          <p:nvPr/>
        </p:nvSpPr>
        <p:spPr>
          <a:xfrm>
            <a:off x="4617821" y="419091"/>
            <a:ext cx="2297424" cy="523220"/>
          </a:xfrm>
          <a:prstGeom prst="rect">
            <a:avLst/>
          </a:prstGeom>
          <a:noFill/>
        </p:spPr>
        <p:txBody>
          <a:bodyPr wrap="none" rtlCol="0">
            <a:spAutoFit/>
          </a:bodyPr>
          <a:lstStyle/>
          <a:p>
            <a:r>
              <a:rPr lang="en-US" sz="2800" dirty="0">
                <a:solidFill>
                  <a:srgbClr val="FF8C00"/>
                </a:solidFill>
              </a:rPr>
              <a:t>Management</a:t>
            </a:r>
          </a:p>
        </p:txBody>
      </p:sp>
    </p:spTree>
    <p:extLst>
      <p:ext uri="{BB962C8B-B14F-4D97-AF65-F5344CB8AC3E}">
        <p14:creationId xmlns:p14="http://schemas.microsoft.com/office/powerpoint/2010/main" val="414282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Versioning</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Allows for time-based enablement for the purposes: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Security / Governance</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Application Versioning</a:t>
            </a: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86671BE3-C647-49FF-878B-37AABB320964}"/>
              </a:ext>
            </a:extLst>
          </p:cNvPr>
          <p:cNvSpPr txBox="1"/>
          <p:nvPr/>
        </p:nvSpPr>
        <p:spPr>
          <a:xfrm>
            <a:off x="4617820" y="1259727"/>
            <a:ext cx="3236395" cy="369332"/>
          </a:xfrm>
          <a:prstGeom prst="rect">
            <a:avLst/>
          </a:prstGeom>
          <a:noFill/>
        </p:spPr>
        <p:txBody>
          <a:bodyPr wrap="square" rtlCol="0">
            <a:spAutoFit/>
          </a:bodyPr>
          <a:lstStyle/>
          <a:p>
            <a:r>
              <a:rPr lang="en-US" i="1" dirty="0">
                <a:solidFill>
                  <a:schemeClr val="accent4"/>
                </a:solidFill>
              </a:rPr>
              <a:t>enabled</a:t>
            </a:r>
            <a:r>
              <a:rPr lang="en-US" sz="1600" dirty="0">
                <a:solidFill>
                  <a:schemeClr val="accent4"/>
                </a:solidFill>
              </a:rPr>
              <a:t>  </a:t>
            </a:r>
            <a:r>
              <a:rPr lang="en-US" sz="1600" dirty="0">
                <a:solidFill>
                  <a:schemeClr val="accent5"/>
                </a:solidFill>
              </a:rPr>
              <a:t>(optional)</a:t>
            </a:r>
            <a:endParaRPr lang="en-US" i="1" dirty="0">
              <a:solidFill>
                <a:schemeClr val="accent4"/>
              </a:solidFill>
            </a:endParaRPr>
          </a:p>
        </p:txBody>
      </p:sp>
      <p:sp>
        <p:nvSpPr>
          <p:cNvPr id="14" name="TextBox 13">
            <a:extLst>
              <a:ext uri="{FF2B5EF4-FFF2-40B4-BE49-F238E27FC236}">
                <a16:creationId xmlns:a16="http://schemas.microsoft.com/office/drawing/2014/main" id="{D87969B3-8FED-45AD-8638-B54AE72E5478}"/>
              </a:ext>
            </a:extLst>
          </p:cNvPr>
          <p:cNvSpPr txBox="1"/>
          <p:nvPr/>
        </p:nvSpPr>
        <p:spPr>
          <a:xfrm>
            <a:off x="4617820" y="2798398"/>
            <a:ext cx="2668805" cy="369332"/>
          </a:xfrm>
          <a:prstGeom prst="rect">
            <a:avLst/>
          </a:prstGeom>
          <a:noFill/>
        </p:spPr>
        <p:txBody>
          <a:bodyPr wrap="square" rtlCol="0">
            <a:spAutoFit/>
          </a:bodyPr>
          <a:lstStyle/>
          <a:p>
            <a:r>
              <a:rPr lang="en-US" i="1" dirty="0" err="1">
                <a:solidFill>
                  <a:schemeClr val="accent4"/>
                </a:solidFill>
              </a:rPr>
              <a:t>nbf</a:t>
            </a:r>
            <a:r>
              <a:rPr lang="en-US" sz="1600" dirty="0">
                <a:solidFill>
                  <a:schemeClr val="accent4"/>
                </a:solidFill>
              </a:rPr>
              <a:t>  </a:t>
            </a:r>
            <a:r>
              <a:rPr lang="en-US" sz="1600" dirty="0">
                <a:solidFill>
                  <a:schemeClr val="accent5"/>
                </a:solidFill>
              </a:rPr>
              <a:t>(optional)</a:t>
            </a:r>
            <a:endParaRPr lang="en-US" sz="1600" i="1" dirty="0">
              <a:solidFill>
                <a:schemeClr val="accent4"/>
              </a:solidFill>
            </a:endParaRPr>
          </a:p>
        </p:txBody>
      </p:sp>
      <p:sp>
        <p:nvSpPr>
          <p:cNvPr id="17" name="Rectangle 16">
            <a:extLst>
              <a:ext uri="{FF2B5EF4-FFF2-40B4-BE49-F238E27FC236}">
                <a16:creationId xmlns:a16="http://schemas.microsoft.com/office/drawing/2014/main" id="{DD2E6464-D0E8-4A4E-90AE-9283ECC6DEC7}"/>
              </a:ext>
            </a:extLst>
          </p:cNvPr>
          <p:cNvSpPr/>
          <p:nvPr/>
        </p:nvSpPr>
        <p:spPr>
          <a:xfrm>
            <a:off x="4617820" y="1629059"/>
            <a:ext cx="6096000" cy="584775"/>
          </a:xfrm>
          <a:prstGeom prst="rect">
            <a:avLst/>
          </a:prstGeom>
        </p:spPr>
        <p:txBody>
          <a:bodyPr>
            <a:spAutoFit/>
          </a:bodyPr>
          <a:lstStyle/>
          <a:p>
            <a:r>
              <a:rPr lang="en-US" sz="1600" dirty="0">
                <a:solidFill>
                  <a:schemeClr val="accent5"/>
                </a:solidFill>
              </a:rPr>
              <a:t>Default </a:t>
            </a:r>
            <a:r>
              <a:rPr lang="en-US" sz="1600" b="1" dirty="0">
                <a:solidFill>
                  <a:schemeClr val="accent5"/>
                </a:solidFill>
              </a:rPr>
              <a:t>true</a:t>
            </a:r>
            <a:r>
              <a:rPr lang="en-US" sz="1600" dirty="0">
                <a:solidFill>
                  <a:schemeClr val="accent5"/>
                </a:solidFill>
              </a:rPr>
              <a:t>. Specifies whether the key is enabled and usable.  Only allowed while key is requested between </a:t>
            </a:r>
            <a:r>
              <a:rPr lang="en-US" sz="1600" i="1" dirty="0" err="1">
                <a:solidFill>
                  <a:schemeClr val="accent5"/>
                </a:solidFill>
              </a:rPr>
              <a:t>nbf</a:t>
            </a:r>
            <a:r>
              <a:rPr lang="en-US" sz="1600" i="1" dirty="0">
                <a:solidFill>
                  <a:schemeClr val="accent5"/>
                </a:solidFill>
              </a:rPr>
              <a:t> </a:t>
            </a:r>
            <a:r>
              <a:rPr lang="en-US" sz="1600" dirty="0">
                <a:solidFill>
                  <a:schemeClr val="accent5"/>
                </a:solidFill>
              </a:rPr>
              <a:t>and </a:t>
            </a:r>
            <a:r>
              <a:rPr lang="en-US" sz="1600" i="1" dirty="0" err="1">
                <a:solidFill>
                  <a:schemeClr val="accent5"/>
                </a:solidFill>
              </a:rPr>
              <a:t>exp</a:t>
            </a:r>
            <a:r>
              <a:rPr lang="en-US" sz="1600" dirty="0">
                <a:solidFill>
                  <a:schemeClr val="accent5"/>
                </a:solidFill>
              </a:rPr>
              <a:t> window.</a:t>
            </a:r>
          </a:p>
        </p:txBody>
      </p:sp>
      <p:sp>
        <p:nvSpPr>
          <p:cNvPr id="18" name="Rectangle 17">
            <a:extLst>
              <a:ext uri="{FF2B5EF4-FFF2-40B4-BE49-F238E27FC236}">
                <a16:creationId xmlns:a16="http://schemas.microsoft.com/office/drawing/2014/main" id="{C010BDA0-8620-4B92-9551-92F312CA77D7}"/>
              </a:ext>
            </a:extLst>
          </p:cNvPr>
          <p:cNvSpPr/>
          <p:nvPr/>
        </p:nvSpPr>
        <p:spPr>
          <a:xfrm>
            <a:off x="4617820" y="3167730"/>
            <a:ext cx="6096000" cy="584775"/>
          </a:xfrm>
          <a:prstGeom prst="rect">
            <a:avLst/>
          </a:prstGeom>
        </p:spPr>
        <p:txBody>
          <a:bodyPr>
            <a:spAutoFit/>
          </a:bodyPr>
          <a:lstStyle/>
          <a:p>
            <a:r>
              <a:rPr lang="en-US" sz="1600" dirty="0"/>
              <a:t>Default </a:t>
            </a:r>
            <a:r>
              <a:rPr lang="en-US" sz="1600" b="1" dirty="0"/>
              <a:t>now</a:t>
            </a:r>
            <a:r>
              <a:rPr lang="en-US" sz="1600" dirty="0"/>
              <a:t>. Identifies when the key becomes available.  The key will not be available until on or before the </a:t>
            </a:r>
            <a:r>
              <a:rPr lang="en-US" sz="1600" i="1" dirty="0" err="1"/>
              <a:t>nbf</a:t>
            </a:r>
            <a:r>
              <a:rPr lang="en-US" sz="1600" dirty="0"/>
              <a:t>.</a:t>
            </a:r>
          </a:p>
        </p:txBody>
      </p:sp>
      <p:sp>
        <p:nvSpPr>
          <p:cNvPr id="21" name="TextBox 20">
            <a:extLst>
              <a:ext uri="{FF2B5EF4-FFF2-40B4-BE49-F238E27FC236}">
                <a16:creationId xmlns:a16="http://schemas.microsoft.com/office/drawing/2014/main" id="{34F39C97-48B8-432E-8A2A-7F7206B4C0DB}"/>
              </a:ext>
            </a:extLst>
          </p:cNvPr>
          <p:cNvSpPr txBox="1"/>
          <p:nvPr/>
        </p:nvSpPr>
        <p:spPr>
          <a:xfrm>
            <a:off x="4617820" y="4337280"/>
            <a:ext cx="2668805" cy="369332"/>
          </a:xfrm>
          <a:prstGeom prst="rect">
            <a:avLst/>
          </a:prstGeom>
          <a:noFill/>
        </p:spPr>
        <p:txBody>
          <a:bodyPr wrap="square" rtlCol="0">
            <a:spAutoFit/>
          </a:bodyPr>
          <a:lstStyle/>
          <a:p>
            <a:r>
              <a:rPr lang="en-US" i="1" dirty="0" err="1">
                <a:solidFill>
                  <a:schemeClr val="accent4"/>
                </a:solidFill>
              </a:rPr>
              <a:t>exp</a:t>
            </a:r>
            <a:r>
              <a:rPr lang="en-US" sz="1600" dirty="0">
                <a:solidFill>
                  <a:schemeClr val="accent4"/>
                </a:solidFill>
              </a:rPr>
              <a:t>  </a:t>
            </a:r>
            <a:r>
              <a:rPr lang="en-US" sz="1600" dirty="0">
                <a:solidFill>
                  <a:schemeClr val="accent5"/>
                </a:solidFill>
              </a:rPr>
              <a:t>(optional)</a:t>
            </a:r>
            <a:endParaRPr lang="en-US" sz="1600" i="1" dirty="0">
              <a:solidFill>
                <a:schemeClr val="accent4"/>
              </a:solidFill>
            </a:endParaRPr>
          </a:p>
        </p:txBody>
      </p:sp>
      <p:sp>
        <p:nvSpPr>
          <p:cNvPr id="22" name="Rectangle 21">
            <a:extLst>
              <a:ext uri="{FF2B5EF4-FFF2-40B4-BE49-F238E27FC236}">
                <a16:creationId xmlns:a16="http://schemas.microsoft.com/office/drawing/2014/main" id="{C0819ED4-BA7A-4F63-8C6B-768AF3AC675A}"/>
              </a:ext>
            </a:extLst>
          </p:cNvPr>
          <p:cNvSpPr/>
          <p:nvPr/>
        </p:nvSpPr>
        <p:spPr>
          <a:xfrm>
            <a:off x="4617820" y="4706612"/>
            <a:ext cx="6096000" cy="584775"/>
          </a:xfrm>
          <a:prstGeom prst="rect">
            <a:avLst/>
          </a:prstGeom>
        </p:spPr>
        <p:txBody>
          <a:bodyPr>
            <a:spAutoFit/>
          </a:bodyPr>
          <a:lstStyle/>
          <a:p>
            <a:r>
              <a:rPr lang="en-US" sz="1600" dirty="0"/>
              <a:t>Default </a:t>
            </a:r>
            <a:r>
              <a:rPr lang="en-US" sz="1600" b="1" dirty="0"/>
              <a:t>forever</a:t>
            </a:r>
            <a:r>
              <a:rPr lang="en-US" sz="1600" dirty="0"/>
              <a:t>. Determines when the key expires. The key cannot be used after the </a:t>
            </a:r>
            <a:r>
              <a:rPr lang="en-US" sz="1600" i="1" dirty="0" err="1"/>
              <a:t>exp</a:t>
            </a:r>
            <a:r>
              <a:rPr lang="en-US" sz="1600" dirty="0"/>
              <a:t> date has been reached.</a:t>
            </a:r>
          </a:p>
        </p:txBody>
      </p:sp>
      <p:sp>
        <p:nvSpPr>
          <p:cNvPr id="15" name="TextBox 14">
            <a:extLst>
              <a:ext uri="{FF2B5EF4-FFF2-40B4-BE49-F238E27FC236}">
                <a16:creationId xmlns:a16="http://schemas.microsoft.com/office/drawing/2014/main" id="{27967427-2F6E-4EE0-A4D2-B7FA49295B62}"/>
              </a:ext>
            </a:extLst>
          </p:cNvPr>
          <p:cNvSpPr txBox="1"/>
          <p:nvPr/>
        </p:nvSpPr>
        <p:spPr>
          <a:xfrm>
            <a:off x="4617821" y="419091"/>
            <a:ext cx="2402132" cy="523220"/>
          </a:xfrm>
          <a:prstGeom prst="rect">
            <a:avLst/>
          </a:prstGeom>
          <a:noFill/>
        </p:spPr>
        <p:txBody>
          <a:bodyPr wrap="none" rtlCol="0">
            <a:spAutoFit/>
          </a:bodyPr>
          <a:lstStyle/>
          <a:p>
            <a:r>
              <a:rPr lang="en-US" sz="2800" dirty="0">
                <a:solidFill>
                  <a:srgbClr val="FF8C00"/>
                </a:solidFill>
              </a:rPr>
              <a:t>Key Attributes</a:t>
            </a:r>
          </a:p>
        </p:txBody>
      </p:sp>
    </p:spTree>
    <p:extLst>
      <p:ext uri="{BB962C8B-B14F-4D97-AF65-F5344CB8AC3E}">
        <p14:creationId xmlns:p14="http://schemas.microsoft.com/office/powerpoint/2010/main" val="163208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4C52A7-92F7-4DA5-BFEF-8725143AE09F}"/>
              </a:ext>
            </a:extLst>
          </p:cNvPr>
          <p:cNvSpPr/>
          <p:nvPr/>
        </p:nvSpPr>
        <p:spPr>
          <a:xfrm>
            <a:off x="838200" y="3842190"/>
            <a:ext cx="10018945" cy="21520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Backup/Restore</a:t>
            </a:r>
          </a:p>
        </p:txBody>
      </p:sp>
      <p:sp>
        <p:nvSpPr>
          <p:cNvPr id="6" name="Rectangle 5"/>
          <p:cNvSpPr/>
          <p:nvPr/>
        </p:nvSpPr>
        <p:spPr>
          <a:xfrm>
            <a:off x="838200" y="1606599"/>
            <a:ext cx="10018945" cy="21520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18733" y="1690124"/>
            <a:ext cx="9842310" cy="1508105"/>
          </a:xfrm>
          <a:prstGeom prst="rect">
            <a:avLst/>
          </a:prstGeom>
          <a:noFill/>
        </p:spPr>
        <p:txBody>
          <a:bodyPr wrap="square" rtlCol="0">
            <a:spAutoFit/>
          </a:bodyPr>
          <a:lstStyle/>
          <a:p>
            <a:r>
              <a:rPr lang="en-US" sz="2000" dirty="0">
                <a:solidFill>
                  <a:schemeClr val="bg1"/>
                </a:solidFill>
                <a:latin typeface="+mj-lt"/>
              </a:rPr>
              <a:t>HSM to Azure Key Vault</a:t>
            </a:r>
          </a:p>
          <a:p>
            <a:endParaRPr lang="en-US" dirty="0">
              <a:solidFill>
                <a:schemeClr val="bg1"/>
              </a:solidFill>
            </a:endParaRPr>
          </a:p>
          <a:p>
            <a:endParaRPr lang="en-US" dirty="0">
              <a:solidFill>
                <a:schemeClr val="bg1"/>
              </a:solidFill>
            </a:endParaRPr>
          </a:p>
          <a:p>
            <a:r>
              <a:rPr lang="en-US" dirty="0">
                <a:solidFill>
                  <a:schemeClr val="bg1"/>
                </a:solidFill>
              </a:rPr>
              <a:t>Used in generating keys in on-premises HSMs for importing into Azure Key Vault.  This scenario is often referred to as </a:t>
            </a:r>
            <a:r>
              <a:rPr lang="en-US" i="1" dirty="0">
                <a:solidFill>
                  <a:schemeClr val="bg1"/>
                </a:solidFill>
              </a:rPr>
              <a:t>bring your own key</a:t>
            </a:r>
            <a:r>
              <a:rPr lang="en-US" dirty="0">
                <a:solidFill>
                  <a:schemeClr val="bg1"/>
                </a:solidFill>
              </a:rPr>
              <a:t>, or BYOK.</a:t>
            </a:r>
          </a:p>
        </p:txBody>
      </p:sp>
      <p:sp>
        <p:nvSpPr>
          <p:cNvPr id="15" name="TextBox 14"/>
          <p:cNvSpPr txBox="1"/>
          <p:nvPr/>
        </p:nvSpPr>
        <p:spPr>
          <a:xfrm>
            <a:off x="918732" y="3919192"/>
            <a:ext cx="9842311" cy="1508105"/>
          </a:xfrm>
          <a:prstGeom prst="rect">
            <a:avLst/>
          </a:prstGeom>
          <a:noFill/>
        </p:spPr>
        <p:txBody>
          <a:bodyPr wrap="square" rtlCol="0">
            <a:spAutoFit/>
          </a:bodyPr>
          <a:lstStyle/>
          <a:p>
            <a:r>
              <a:rPr lang="en-US" sz="2000" dirty="0">
                <a:solidFill>
                  <a:schemeClr val="bg1"/>
                </a:solidFill>
                <a:latin typeface="+mj-lt"/>
              </a:rPr>
              <a:t>Azure Key Vault to Azure Key Vault</a:t>
            </a:r>
          </a:p>
          <a:p>
            <a:endParaRPr lang="en-US" dirty="0">
              <a:solidFill>
                <a:schemeClr val="bg1"/>
              </a:solidFill>
            </a:endParaRPr>
          </a:p>
          <a:p>
            <a:endParaRPr lang="en-US" dirty="0">
              <a:solidFill>
                <a:schemeClr val="bg1"/>
              </a:solidFill>
            </a:endParaRPr>
          </a:p>
          <a:p>
            <a:r>
              <a:rPr lang="en-US" dirty="0">
                <a:solidFill>
                  <a:schemeClr val="bg1"/>
                </a:solidFill>
              </a:rPr>
              <a:t>Used in backing up and restoring keys for Azure Automation, version control, and automated scenarios such as CI/CD, </a:t>
            </a:r>
            <a:r>
              <a:rPr lang="en-US" dirty="0" err="1">
                <a:solidFill>
                  <a:schemeClr val="bg1"/>
                </a:solidFill>
              </a:rPr>
              <a:t>IaC</a:t>
            </a:r>
            <a:r>
              <a:rPr lang="en-US" dirty="0">
                <a:solidFill>
                  <a:schemeClr val="bg1"/>
                </a:solidFill>
              </a:rPr>
              <a:t>, etc.</a:t>
            </a:r>
          </a:p>
        </p:txBody>
      </p:sp>
    </p:spTree>
    <p:extLst>
      <p:ext uri="{BB962C8B-B14F-4D97-AF65-F5344CB8AC3E}">
        <p14:creationId xmlns:p14="http://schemas.microsoft.com/office/powerpoint/2010/main" val="2296113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Backup/Restore</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HSM to Azure Key Vault:</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Key is generated from offline workstation reducing attack surface</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Key is encrypted with a Key Exchange Key (KEK), which stays encrypted until transferred.  Only the encrypted version leaves the workstation.</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Toolset sets properties on your tenant key that binds your key to the Azure Key Vault security world. So after the Azure Key Vault HSMs receive and decrypt your key, only these HSMs can use it.  Your key cannot be exported.  This binding is enforced by the Thales HSMs.</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KEK that is used to encrypt your key is generated inside the Azure Key Vault HSMs and cannot be exported.  The HSMs enforce that there is no clear version of the KEK outside of the HSM.  Additionally, the toolset includes attestation from Thales that the KEK is not exportable and was generated inside a genuine HSM that was manufactured by Thales.</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toolset includes attestation from Thales that the Azure Key Vault security world was also generated on a genuine HSM manufactured by Thales. This attestation proves to you that Microsoft is using genuine hardware.</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Microsoft uses separate KEKs and separate Security Worlds in each geographical region. This separation ensures that your key can be used only in data centers in the region in which you encrypted it. </a:t>
            </a:r>
          </a:p>
        </p:txBody>
      </p:sp>
    </p:spTree>
    <p:extLst>
      <p:ext uri="{BB962C8B-B14F-4D97-AF65-F5344CB8AC3E}">
        <p14:creationId xmlns:p14="http://schemas.microsoft.com/office/powerpoint/2010/main" val="90764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Why use Azure Key Vault</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Encrypt Keys and Secrets for Applications and Azure Resources</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Streamline Key Management and Centrally Maintain Control</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Eliminates Need for Keys to be Stored in Repositories</a:t>
            </a:r>
          </a:p>
        </p:txBody>
      </p:sp>
    </p:spTree>
    <p:extLst>
      <p:ext uri="{BB962C8B-B14F-4D97-AF65-F5344CB8AC3E}">
        <p14:creationId xmlns:p14="http://schemas.microsoft.com/office/powerpoint/2010/main" val="16888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Backup/Restore</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Azure Key Vault to Azure Key Vault:</a:t>
            </a:r>
          </a:p>
          <a:p>
            <a:pPr>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A key backed-up from Azure Key Value can only be restored to an Azure Key Vault </a:t>
            </a:r>
            <a:r>
              <a:rPr lang="en-US" sz="2000" i="1" dirty="0">
                <a:solidFill>
                  <a:schemeClr val="accent6"/>
                </a:solidFill>
                <a:latin typeface="Segoe UI Semilight" panose="020B0402040204020203" pitchFamily="34" charset="0"/>
                <a:cs typeface="Segoe UI Semilight" panose="020B0402040204020203" pitchFamily="34" charset="0"/>
              </a:rPr>
              <a:t>in the same geography</a:t>
            </a:r>
            <a:r>
              <a:rPr lang="en-US" sz="2000" dirty="0">
                <a:solidFill>
                  <a:schemeClr val="accent6"/>
                </a:solidFill>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2408645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Environment-Centric</a:t>
            </a:r>
          </a:p>
        </p:txBody>
      </p:sp>
      <p:sp>
        <p:nvSpPr>
          <p:cNvPr id="6" name="Rectangle 5"/>
          <p:cNvSpPr/>
          <p:nvPr/>
        </p:nvSpPr>
        <p:spPr>
          <a:xfrm>
            <a:off x="838200" y="1606599"/>
            <a:ext cx="3274355" cy="45462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210495" y="1606598"/>
            <a:ext cx="3274355" cy="45462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582790" y="1606596"/>
            <a:ext cx="3274355" cy="45462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18733" y="1690124"/>
            <a:ext cx="3096055" cy="3293209"/>
          </a:xfrm>
          <a:prstGeom prst="rect">
            <a:avLst/>
          </a:prstGeom>
          <a:noFill/>
        </p:spPr>
        <p:txBody>
          <a:bodyPr wrap="square" rtlCol="0">
            <a:spAutoFit/>
          </a:bodyPr>
          <a:lstStyle/>
          <a:p>
            <a:r>
              <a:rPr lang="en-US" sz="2000" dirty="0">
                <a:solidFill>
                  <a:schemeClr val="bg1"/>
                </a:solidFill>
                <a:latin typeface="+mj-lt"/>
              </a:rPr>
              <a:t>Local</a:t>
            </a:r>
          </a:p>
          <a:p>
            <a:endParaRPr lang="en-US" dirty="0">
              <a:solidFill>
                <a:schemeClr val="bg1"/>
              </a:solidFill>
            </a:endParaRPr>
          </a:p>
          <a:p>
            <a:endParaRPr lang="en-US" dirty="0">
              <a:solidFill>
                <a:schemeClr val="bg1"/>
              </a:solidFill>
            </a:endParaRPr>
          </a:p>
          <a:p>
            <a:r>
              <a:rPr lang="en-US" dirty="0">
                <a:solidFill>
                  <a:schemeClr val="bg1"/>
                </a:solidFill>
              </a:rPr>
              <a:t>Developers who are writing code and testing locally</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Use local configuration file</a:t>
            </a:r>
          </a:p>
          <a:p>
            <a:pPr marL="285750" indent="-285750">
              <a:buFont typeface="Arial" panose="020B0604020202020204" pitchFamily="34" charset="0"/>
              <a:buChar char="•"/>
            </a:pPr>
            <a:r>
              <a:rPr lang="en-US" sz="1600" dirty="0">
                <a:solidFill>
                  <a:schemeClr val="bg1"/>
                </a:solidFill>
              </a:rPr>
              <a:t>Use </a:t>
            </a:r>
            <a:r>
              <a:rPr lang="en-US" sz="1600" i="1" dirty="0">
                <a:solidFill>
                  <a:schemeClr val="bg1"/>
                </a:solidFill>
              </a:rPr>
              <a:t>.</a:t>
            </a:r>
            <a:r>
              <a:rPr lang="en-US" sz="1600" i="1" dirty="0" err="1">
                <a:solidFill>
                  <a:schemeClr val="bg1"/>
                </a:solidFill>
              </a:rPr>
              <a:t>gitignore</a:t>
            </a:r>
            <a:r>
              <a:rPr lang="en-US" sz="1600" dirty="0">
                <a:solidFill>
                  <a:schemeClr val="bg1"/>
                </a:solidFill>
              </a:rPr>
              <a:t> or TFS ignore for local configurations</a:t>
            </a:r>
          </a:p>
          <a:p>
            <a:pPr marL="285750" indent="-285750">
              <a:buFont typeface="Arial" panose="020B0604020202020204" pitchFamily="34" charset="0"/>
              <a:buChar char="•"/>
            </a:pPr>
            <a:r>
              <a:rPr lang="en-US" sz="1600" dirty="0">
                <a:solidFill>
                  <a:schemeClr val="bg1"/>
                </a:solidFill>
              </a:rPr>
              <a:t>Depending on platform, can use configuration chaining</a:t>
            </a:r>
          </a:p>
        </p:txBody>
      </p:sp>
      <p:sp>
        <p:nvSpPr>
          <p:cNvPr id="14" name="TextBox 13"/>
          <p:cNvSpPr txBox="1"/>
          <p:nvPr/>
        </p:nvSpPr>
        <p:spPr>
          <a:xfrm>
            <a:off x="4291029" y="1690123"/>
            <a:ext cx="3090846" cy="3046988"/>
          </a:xfrm>
          <a:prstGeom prst="rect">
            <a:avLst/>
          </a:prstGeom>
          <a:noFill/>
        </p:spPr>
        <p:txBody>
          <a:bodyPr wrap="square" rtlCol="0">
            <a:spAutoFit/>
          </a:bodyPr>
          <a:lstStyle/>
          <a:p>
            <a:r>
              <a:rPr lang="en-US" sz="2000" dirty="0" err="1">
                <a:solidFill>
                  <a:schemeClr val="bg1"/>
                </a:solidFill>
                <a:latin typeface="+mj-lt"/>
              </a:rPr>
              <a:t>DevTest</a:t>
            </a:r>
            <a:endParaRPr lang="en-US" sz="2000" dirty="0">
              <a:solidFill>
                <a:schemeClr val="bg1"/>
              </a:solidFill>
              <a:latin typeface="+mj-lt"/>
            </a:endParaRPr>
          </a:p>
          <a:p>
            <a:endParaRPr lang="en-US" dirty="0">
              <a:solidFill>
                <a:schemeClr val="bg1"/>
              </a:solidFill>
            </a:endParaRPr>
          </a:p>
          <a:p>
            <a:endParaRPr lang="en-US" dirty="0">
              <a:solidFill>
                <a:schemeClr val="bg1"/>
              </a:solidFill>
            </a:endParaRPr>
          </a:p>
          <a:p>
            <a:r>
              <a:rPr lang="en-US" dirty="0">
                <a:solidFill>
                  <a:schemeClr val="bg1"/>
                </a:solidFill>
              </a:rPr>
              <a:t>Environments that are </a:t>
            </a:r>
            <a:r>
              <a:rPr lang="en-US" i="1" dirty="0">
                <a:solidFill>
                  <a:schemeClr val="bg1"/>
                </a:solidFill>
              </a:rPr>
              <a:t>non-production</a:t>
            </a:r>
            <a:r>
              <a:rPr lang="en-US" dirty="0">
                <a:solidFill>
                  <a:schemeClr val="bg1"/>
                </a:solidFill>
              </a:rPr>
              <a:t> and available to developers and QA</a:t>
            </a:r>
          </a:p>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Use an Azure Key Vault available to DevOps with keys specifically for testing environment(s)</a:t>
            </a:r>
          </a:p>
        </p:txBody>
      </p:sp>
      <p:sp>
        <p:nvSpPr>
          <p:cNvPr id="15" name="TextBox 14"/>
          <p:cNvSpPr txBox="1"/>
          <p:nvPr/>
        </p:nvSpPr>
        <p:spPr>
          <a:xfrm>
            <a:off x="7671992" y="1690122"/>
            <a:ext cx="3110308" cy="2800767"/>
          </a:xfrm>
          <a:prstGeom prst="rect">
            <a:avLst/>
          </a:prstGeom>
          <a:noFill/>
        </p:spPr>
        <p:txBody>
          <a:bodyPr wrap="square" rtlCol="0">
            <a:spAutoFit/>
          </a:bodyPr>
          <a:lstStyle/>
          <a:p>
            <a:r>
              <a:rPr lang="en-US" sz="2000" dirty="0">
                <a:solidFill>
                  <a:schemeClr val="bg1"/>
                </a:solidFill>
                <a:latin typeface="+mj-lt"/>
              </a:rPr>
              <a:t>Production</a:t>
            </a:r>
          </a:p>
          <a:p>
            <a:endParaRPr lang="en-US" dirty="0">
              <a:solidFill>
                <a:schemeClr val="bg1"/>
              </a:solidFill>
            </a:endParaRPr>
          </a:p>
          <a:p>
            <a:endParaRPr lang="en-US" dirty="0">
              <a:solidFill>
                <a:schemeClr val="bg1"/>
              </a:solidFill>
            </a:endParaRPr>
          </a:p>
          <a:p>
            <a:r>
              <a:rPr lang="en-US" dirty="0">
                <a:solidFill>
                  <a:schemeClr val="bg1"/>
                </a:solidFill>
              </a:rPr>
              <a:t>Secure, production environments that are </a:t>
            </a:r>
            <a:r>
              <a:rPr lang="en-US" i="1" dirty="0">
                <a:solidFill>
                  <a:schemeClr val="bg1"/>
                </a:solidFill>
              </a:rPr>
              <a:t>not</a:t>
            </a:r>
            <a:r>
              <a:rPr lang="en-US" dirty="0">
                <a:solidFill>
                  <a:schemeClr val="bg1"/>
                </a:solidFill>
              </a:rPr>
              <a:t> available to developers</a:t>
            </a:r>
          </a:p>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Use a separate Azure Key Vault that is </a:t>
            </a:r>
            <a:r>
              <a:rPr lang="en-US" sz="1600" i="1" dirty="0">
                <a:solidFill>
                  <a:schemeClr val="bg1"/>
                </a:solidFill>
              </a:rPr>
              <a:t>only</a:t>
            </a:r>
            <a:r>
              <a:rPr lang="en-US" sz="1600" dirty="0">
                <a:solidFill>
                  <a:schemeClr val="bg1"/>
                </a:solidFill>
              </a:rPr>
              <a:t> available to restricted security users</a:t>
            </a:r>
          </a:p>
        </p:txBody>
      </p:sp>
    </p:spTree>
    <p:extLst>
      <p:ext uri="{BB962C8B-B14F-4D97-AF65-F5344CB8AC3E}">
        <p14:creationId xmlns:p14="http://schemas.microsoft.com/office/powerpoint/2010/main" val="182438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3509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99022" y="2695530"/>
            <a:ext cx="3840475" cy="769441"/>
          </a:xfrm>
          <a:prstGeom prst="rect">
            <a:avLst/>
          </a:prstGeom>
          <a:noFill/>
        </p:spPr>
        <p:txBody>
          <a:bodyPr wrap="none" rtlCol="0">
            <a:spAutoFit/>
          </a:bodyPr>
          <a:lstStyle/>
          <a:p>
            <a:r>
              <a:rPr lang="en-US" sz="4400" dirty="0">
                <a:solidFill>
                  <a:schemeClr val="bg1"/>
                </a:solidFill>
                <a:latin typeface="Segoe UI Light" panose="020B0502040204020203" pitchFamily="34" charset="0"/>
                <a:cs typeface="Segoe UI Light" panose="020B0502040204020203" pitchFamily="34" charset="0"/>
              </a:rPr>
              <a:t>Azure Key Vault</a:t>
            </a:r>
          </a:p>
        </p:txBody>
      </p:sp>
      <p:sp>
        <p:nvSpPr>
          <p:cNvPr id="12" name="Oval 11"/>
          <p:cNvSpPr/>
          <p:nvPr/>
        </p:nvSpPr>
        <p:spPr>
          <a:xfrm>
            <a:off x="6494981" y="2483294"/>
            <a:ext cx="522853" cy="5228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490647" y="3507440"/>
            <a:ext cx="522853" cy="522853"/>
          </a:xfrm>
          <a:prstGeom prst="ellipse">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46188" y="2387947"/>
            <a:ext cx="1418273" cy="461665"/>
          </a:xfrm>
          <a:prstGeom prst="rect">
            <a:avLst/>
          </a:prstGeom>
          <a:noFill/>
        </p:spPr>
        <p:txBody>
          <a:bodyPr wrap="none" rtlCol="0">
            <a:spAutoFit/>
          </a:bodyPr>
          <a:lstStyle/>
          <a:p>
            <a:r>
              <a:rPr lang="en-US" sz="2400" dirty="0">
                <a:solidFill>
                  <a:schemeClr val="accent2"/>
                </a:solidFill>
                <a:latin typeface="Segoe UI Semilight" panose="020B0402040204020203" pitchFamily="34" charset="0"/>
                <a:cs typeface="Segoe UI Semilight" panose="020B0402040204020203" pitchFamily="34" charset="0"/>
              </a:rPr>
              <a:t>Overview</a:t>
            </a:r>
          </a:p>
        </p:txBody>
      </p:sp>
      <p:sp>
        <p:nvSpPr>
          <p:cNvPr id="15" name="TextBox 14"/>
          <p:cNvSpPr txBox="1"/>
          <p:nvPr/>
        </p:nvSpPr>
        <p:spPr>
          <a:xfrm>
            <a:off x="7146188" y="3392272"/>
            <a:ext cx="1296317" cy="461665"/>
          </a:xfrm>
          <a:prstGeom prst="rect">
            <a:avLst/>
          </a:prstGeom>
          <a:noFill/>
        </p:spPr>
        <p:txBody>
          <a:bodyPr wrap="none" rtlCol="0">
            <a:spAutoFit/>
          </a:bodyPr>
          <a:lstStyle/>
          <a:p>
            <a:r>
              <a:rPr lang="en-US" sz="2400" dirty="0">
                <a:solidFill>
                  <a:srgbClr val="FF8C00"/>
                </a:solidFill>
                <a:latin typeface="Segoe UI Semilight" panose="020B0402040204020203" pitchFamily="34" charset="0"/>
                <a:cs typeface="Segoe UI Semilight" panose="020B0402040204020203" pitchFamily="34" charset="0"/>
              </a:rPr>
              <a:t>Features</a:t>
            </a:r>
          </a:p>
        </p:txBody>
      </p:sp>
      <p:sp>
        <p:nvSpPr>
          <p:cNvPr id="16" name="TextBox 15"/>
          <p:cNvSpPr txBox="1"/>
          <p:nvPr/>
        </p:nvSpPr>
        <p:spPr>
          <a:xfrm>
            <a:off x="7146188" y="2742135"/>
            <a:ext cx="3933641" cy="307777"/>
          </a:xfrm>
          <a:prstGeom prst="rect">
            <a:avLst/>
          </a:prstGeom>
          <a:noFill/>
        </p:spPr>
        <p:txBody>
          <a:bodyPr wrap="none" rtlCol="0">
            <a:spAutoFit/>
          </a:bodyPr>
          <a:lstStyle/>
          <a:p>
            <a:r>
              <a:rPr lang="en-US" sz="1400" dirty="0">
                <a:solidFill>
                  <a:schemeClr val="accent6"/>
                </a:solidFill>
              </a:rPr>
              <a:t>Understanding the functions of Azure Key Vault</a:t>
            </a:r>
          </a:p>
        </p:txBody>
      </p:sp>
      <p:sp>
        <p:nvSpPr>
          <p:cNvPr id="17" name="TextBox 16"/>
          <p:cNvSpPr txBox="1"/>
          <p:nvPr/>
        </p:nvSpPr>
        <p:spPr>
          <a:xfrm>
            <a:off x="7146187" y="3748343"/>
            <a:ext cx="4289123" cy="307777"/>
          </a:xfrm>
          <a:prstGeom prst="rect">
            <a:avLst/>
          </a:prstGeom>
          <a:noFill/>
        </p:spPr>
        <p:txBody>
          <a:bodyPr wrap="none" rtlCol="0">
            <a:spAutoFit/>
          </a:bodyPr>
          <a:lstStyle/>
          <a:p>
            <a:r>
              <a:rPr lang="en-US" sz="1400" dirty="0">
                <a:solidFill>
                  <a:schemeClr val="accent6"/>
                </a:solidFill>
              </a:rPr>
              <a:t>Leveraging complete flexibility and ensuring uptime</a:t>
            </a:r>
          </a:p>
        </p:txBody>
      </p:sp>
      <p:pic>
        <p:nvPicPr>
          <p:cNvPr id="19" name="Graphic 18" descr="List"/>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4163" y="2550303"/>
            <a:ext cx="383663" cy="383663"/>
          </a:xfrm>
          <a:prstGeom prst="rect">
            <a:avLst/>
          </a:prstGeom>
        </p:spPr>
      </p:pic>
      <p:grpSp>
        <p:nvGrpSpPr>
          <p:cNvPr id="23" name="Group 22"/>
          <p:cNvGrpSpPr/>
          <p:nvPr/>
        </p:nvGrpSpPr>
        <p:grpSpPr>
          <a:xfrm>
            <a:off x="6534882" y="3553340"/>
            <a:ext cx="429617" cy="394766"/>
            <a:chOff x="6400800" y="3739097"/>
            <a:chExt cx="1008995" cy="927144"/>
          </a:xfrm>
        </p:grpSpPr>
        <p:pic>
          <p:nvPicPr>
            <p:cNvPr id="21" name="Graphic 20" descr="Sta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464816">
              <a:off x="6400800" y="3739097"/>
              <a:ext cx="914400" cy="914400"/>
            </a:xfrm>
            <a:prstGeom prst="rect">
              <a:avLst/>
            </a:prstGeom>
          </p:spPr>
        </p:pic>
        <p:pic>
          <p:nvPicPr>
            <p:cNvPr id="22" name="Graphic 21" descr="Sta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2850" y="4029296"/>
              <a:ext cx="636945" cy="636945"/>
            </a:xfrm>
            <a:prstGeom prst="rect">
              <a:avLst/>
            </a:prstGeom>
          </p:spPr>
        </p:pic>
      </p:grpSp>
    </p:spTree>
    <p:extLst>
      <p:ext uri="{BB962C8B-B14F-4D97-AF65-F5344CB8AC3E}">
        <p14:creationId xmlns:p14="http://schemas.microsoft.com/office/powerpoint/2010/main" val="324147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Key Vault Overview</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Architecture</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Service</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Hardware Security Module (HSM)</a:t>
            </a:r>
          </a:p>
        </p:txBody>
      </p:sp>
    </p:spTree>
    <p:extLst>
      <p:ext uri="{BB962C8B-B14F-4D97-AF65-F5344CB8AC3E}">
        <p14:creationId xmlns:p14="http://schemas.microsoft.com/office/powerpoint/2010/main" val="4301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382"/>
            <a:ext cx="10515600" cy="672042"/>
          </a:xfrm>
        </p:spPr>
        <p:txBody>
          <a:bodyPr>
            <a:normAutofit fontScale="90000"/>
          </a:bodyPr>
          <a:lstStyle/>
          <a:p>
            <a:r>
              <a:rPr lang="en-US" dirty="0">
                <a:solidFill>
                  <a:schemeClr val="accent2"/>
                </a:solidFill>
              </a:rPr>
              <a:t>Layman’s Definition</a:t>
            </a:r>
          </a:p>
        </p:txBody>
      </p:sp>
      <p:sp>
        <p:nvSpPr>
          <p:cNvPr id="3" name="Content Placeholder 2"/>
          <p:cNvSpPr>
            <a:spLocks noGrp="1"/>
          </p:cNvSpPr>
          <p:nvPr>
            <p:ph idx="1"/>
          </p:nvPr>
        </p:nvSpPr>
        <p:spPr>
          <a:xfrm>
            <a:off x="838200" y="2838450"/>
            <a:ext cx="10515600" cy="3549649"/>
          </a:xfrm>
        </p:spPr>
        <p:txBody>
          <a:bodyPr>
            <a:normAutofit/>
          </a:bodyPr>
          <a:lstStyle/>
          <a:p>
            <a:pPr marL="0" indent="0">
              <a:buNone/>
            </a:pPr>
            <a:r>
              <a:rPr lang="en-US" dirty="0"/>
              <a:t>Azure Key Vault uses a JSON Web Token-type (JWT) payload for returning security objects based on the JavaScript Object Signing and Encryption (JOSE) specifications – JWK, JWE, JWA, JWS.</a:t>
            </a:r>
          </a:p>
          <a:p>
            <a:pPr marL="0" indent="0">
              <a:buNone/>
            </a:pPr>
            <a:endParaRPr lang="en-US" dirty="0"/>
          </a:p>
          <a:p>
            <a:pPr marL="0" indent="0">
              <a:buNone/>
            </a:pPr>
            <a:endParaRPr lang="en-US" dirty="0"/>
          </a:p>
          <a:p>
            <a:pPr marL="0" indent="0">
              <a:buNone/>
            </a:pPr>
            <a:endParaRPr lang="en-US" dirty="0"/>
          </a:p>
          <a:p>
            <a:pPr marL="0" indent="0">
              <a:buNone/>
            </a:pPr>
            <a:endParaRPr lang="en-US" sz="1200" dirty="0">
              <a:solidFill>
                <a:schemeClr val="accent6"/>
              </a:solidFill>
            </a:endParaRPr>
          </a:p>
          <a:p>
            <a:pPr marL="0" indent="0">
              <a:buNone/>
            </a:pPr>
            <a:r>
              <a:rPr lang="en-US" sz="1200" dirty="0">
                <a:solidFill>
                  <a:schemeClr val="accent6"/>
                </a:solidFill>
              </a:rPr>
              <a:t>* JWT is referenced only because of greater familiarity.  In reality, Azure Key Vault payloads have nothing to do with JWT.</a:t>
            </a:r>
          </a:p>
        </p:txBody>
      </p:sp>
    </p:spTree>
    <p:extLst>
      <p:ext uri="{BB962C8B-B14F-4D97-AF65-F5344CB8AC3E}">
        <p14:creationId xmlns:p14="http://schemas.microsoft.com/office/powerpoint/2010/main" val="288661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05741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Architecture</a:t>
            </a:r>
          </a:p>
        </p:txBody>
      </p:sp>
      <p:sp>
        <p:nvSpPr>
          <p:cNvPr id="6" name="Rectangle 5"/>
          <p:cNvSpPr/>
          <p:nvPr/>
        </p:nvSpPr>
        <p:spPr>
          <a:xfrm>
            <a:off x="838200" y="1606599"/>
            <a:ext cx="3274355" cy="45462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210495" y="1606598"/>
            <a:ext cx="3274355" cy="45462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582790" y="1606596"/>
            <a:ext cx="3274355" cy="45462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18733" y="1690124"/>
            <a:ext cx="3096055" cy="2616101"/>
          </a:xfrm>
          <a:prstGeom prst="rect">
            <a:avLst/>
          </a:prstGeom>
          <a:noFill/>
        </p:spPr>
        <p:txBody>
          <a:bodyPr wrap="square" rtlCol="0">
            <a:spAutoFit/>
          </a:bodyPr>
          <a:lstStyle/>
          <a:p>
            <a:r>
              <a:rPr lang="en-US" sz="2000" dirty="0">
                <a:solidFill>
                  <a:schemeClr val="bg1"/>
                </a:solidFill>
                <a:latin typeface="+mj-lt"/>
              </a:rPr>
              <a:t>Keys</a:t>
            </a:r>
          </a:p>
          <a:p>
            <a:endParaRPr lang="en-US" dirty="0">
              <a:solidFill>
                <a:schemeClr val="bg1"/>
              </a:solidFill>
            </a:endParaRPr>
          </a:p>
          <a:p>
            <a:endParaRPr lang="en-US" dirty="0">
              <a:solidFill>
                <a:schemeClr val="bg1"/>
              </a:solidFill>
            </a:endParaRPr>
          </a:p>
          <a:p>
            <a:r>
              <a:rPr lang="en-US" dirty="0">
                <a:solidFill>
                  <a:schemeClr val="bg1"/>
                </a:solidFill>
              </a:rPr>
              <a:t>Generated automatically by Azure for abstracted security</a:t>
            </a:r>
          </a:p>
          <a:p>
            <a:endParaRPr lang="en-US" dirty="0">
              <a:solidFill>
                <a:schemeClr val="bg1"/>
              </a:solidFill>
            </a:endParaRPr>
          </a:p>
          <a:p>
            <a:r>
              <a:rPr lang="en-US" sz="1600" dirty="0">
                <a:solidFill>
                  <a:schemeClr val="bg1"/>
                </a:solidFill>
              </a:rPr>
              <a:t>Two types:</a:t>
            </a:r>
          </a:p>
          <a:p>
            <a:pPr marL="457200" indent="-285750">
              <a:buFont typeface="Arial" panose="020B0604020202020204" pitchFamily="34" charset="0"/>
              <a:buChar char="•"/>
            </a:pPr>
            <a:r>
              <a:rPr lang="en-US" sz="1600" dirty="0">
                <a:solidFill>
                  <a:schemeClr val="bg1"/>
                </a:solidFill>
              </a:rPr>
              <a:t>Software</a:t>
            </a:r>
          </a:p>
          <a:p>
            <a:pPr marL="457200" indent="-285750">
              <a:buFont typeface="Arial" panose="020B0604020202020204" pitchFamily="34" charset="0"/>
              <a:buChar char="•"/>
            </a:pPr>
            <a:r>
              <a:rPr lang="en-US" sz="1600" dirty="0">
                <a:solidFill>
                  <a:schemeClr val="bg1"/>
                </a:solidFill>
              </a:rPr>
              <a:t>HSM</a:t>
            </a:r>
          </a:p>
        </p:txBody>
      </p:sp>
      <p:sp>
        <p:nvSpPr>
          <p:cNvPr id="14" name="TextBox 13"/>
          <p:cNvSpPr txBox="1"/>
          <p:nvPr/>
        </p:nvSpPr>
        <p:spPr>
          <a:xfrm>
            <a:off x="4291029" y="1690123"/>
            <a:ext cx="3090846" cy="2616101"/>
          </a:xfrm>
          <a:prstGeom prst="rect">
            <a:avLst/>
          </a:prstGeom>
          <a:noFill/>
        </p:spPr>
        <p:txBody>
          <a:bodyPr wrap="square" rtlCol="0">
            <a:spAutoFit/>
          </a:bodyPr>
          <a:lstStyle/>
          <a:p>
            <a:r>
              <a:rPr lang="en-US" sz="2000" dirty="0">
                <a:solidFill>
                  <a:schemeClr val="bg1"/>
                </a:solidFill>
                <a:latin typeface="+mj-lt"/>
              </a:rPr>
              <a:t>Secrets</a:t>
            </a:r>
          </a:p>
          <a:p>
            <a:endParaRPr lang="en-US" dirty="0">
              <a:solidFill>
                <a:schemeClr val="bg1"/>
              </a:solidFill>
            </a:endParaRPr>
          </a:p>
          <a:p>
            <a:endParaRPr lang="en-US" dirty="0">
              <a:solidFill>
                <a:schemeClr val="bg1"/>
              </a:solidFill>
            </a:endParaRPr>
          </a:p>
          <a:p>
            <a:r>
              <a:rPr lang="en-US" dirty="0">
                <a:solidFill>
                  <a:schemeClr val="bg1"/>
                </a:solidFill>
              </a:rPr>
              <a:t>Predefined secrets entered as a Key/Value pair</a:t>
            </a:r>
          </a:p>
          <a:p>
            <a:endParaRPr lang="en-US" dirty="0">
              <a:solidFill>
                <a:schemeClr val="bg1"/>
              </a:solidFill>
            </a:endParaRPr>
          </a:p>
          <a:p>
            <a:r>
              <a:rPr lang="en-US" sz="1600" dirty="0">
                <a:solidFill>
                  <a:schemeClr val="bg1"/>
                </a:solidFill>
              </a:rPr>
              <a:t>Examples:</a:t>
            </a:r>
          </a:p>
          <a:p>
            <a:pPr marL="457200" indent="-285750">
              <a:buFont typeface="Arial" panose="020B0604020202020204" pitchFamily="34" charset="0"/>
              <a:buChar char="•"/>
            </a:pPr>
            <a:r>
              <a:rPr lang="en-US" sz="1600" dirty="0">
                <a:solidFill>
                  <a:schemeClr val="bg1"/>
                </a:solidFill>
              </a:rPr>
              <a:t>Passwords</a:t>
            </a:r>
          </a:p>
          <a:p>
            <a:pPr marL="457200" indent="-285750">
              <a:buFont typeface="Arial" panose="020B0604020202020204" pitchFamily="34" charset="0"/>
              <a:buChar char="•"/>
            </a:pPr>
            <a:r>
              <a:rPr lang="en-US" sz="1600" dirty="0">
                <a:solidFill>
                  <a:schemeClr val="bg1"/>
                </a:solidFill>
              </a:rPr>
              <a:t>Connection Strings</a:t>
            </a:r>
          </a:p>
        </p:txBody>
      </p:sp>
      <p:sp>
        <p:nvSpPr>
          <p:cNvPr id="15" name="TextBox 14"/>
          <p:cNvSpPr txBox="1"/>
          <p:nvPr/>
        </p:nvSpPr>
        <p:spPr>
          <a:xfrm>
            <a:off x="7671992" y="1690122"/>
            <a:ext cx="3110308" cy="1785104"/>
          </a:xfrm>
          <a:prstGeom prst="rect">
            <a:avLst/>
          </a:prstGeom>
          <a:noFill/>
        </p:spPr>
        <p:txBody>
          <a:bodyPr wrap="square" rtlCol="0">
            <a:spAutoFit/>
          </a:bodyPr>
          <a:lstStyle/>
          <a:p>
            <a:r>
              <a:rPr lang="en-US" sz="2000" dirty="0">
                <a:solidFill>
                  <a:schemeClr val="bg1"/>
                </a:solidFill>
                <a:latin typeface="+mj-lt"/>
              </a:rPr>
              <a:t>Certificates</a:t>
            </a:r>
          </a:p>
          <a:p>
            <a:endParaRPr lang="en-US" dirty="0">
              <a:solidFill>
                <a:schemeClr val="bg1"/>
              </a:solidFill>
            </a:endParaRPr>
          </a:p>
          <a:p>
            <a:endParaRPr lang="en-US" dirty="0">
              <a:solidFill>
                <a:schemeClr val="bg1"/>
              </a:solidFill>
            </a:endParaRPr>
          </a:p>
          <a:p>
            <a:r>
              <a:rPr lang="en-US" dirty="0">
                <a:solidFill>
                  <a:schemeClr val="bg1"/>
                </a:solidFill>
              </a:rPr>
              <a:t>System certificates to be automatically applied to VMs when instantiated</a:t>
            </a:r>
          </a:p>
        </p:txBody>
      </p:sp>
    </p:spTree>
    <p:extLst>
      <p:ext uri="{BB962C8B-B14F-4D97-AF65-F5344CB8AC3E}">
        <p14:creationId xmlns:p14="http://schemas.microsoft.com/office/powerpoint/2010/main" val="190330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Architecture</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Ideal for: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Developers (DevOps)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System Administrators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C(I)SOs</a:t>
            </a: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34475676"/>
              </p:ext>
            </p:extLst>
          </p:nvPr>
        </p:nvGraphicFramePr>
        <p:xfrm>
          <a:off x="4617820" y="144761"/>
          <a:ext cx="7116977" cy="23609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External Key Storage</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i="1" dirty="0">
                          <a:latin typeface="+mn-lt"/>
                        </a:rPr>
                        <a:t>Not</a:t>
                      </a:r>
                      <a:r>
                        <a:rPr lang="en-US" sz="1200" dirty="0">
                          <a:latin typeface="+mn-lt"/>
                        </a:rPr>
                        <a:t> stored in source control repositories</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dirty="0"/>
                        <a:t>Stored in vault and invoked by URI when needed</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Industry-standard algorithms, key lengths and hardware security modules (HSMs)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Processed in HSMs residing in same datacenters as application, increasing reliability and reducing latency</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Centrally managed certificates for VMs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5447925"/>
                  </a:ext>
                </a:extLst>
              </a:tr>
              <a:tr h="303799">
                <a:tc>
                  <a:txBody>
                    <a:bodyPr/>
                    <a:lstStyle/>
                    <a:p>
                      <a:r>
                        <a:rPr lang="en-US" sz="1200" dirty="0"/>
                        <a:t>Service-managed keys for Azure Storage Accounts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666835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07971984"/>
              </p:ext>
            </p:extLst>
          </p:nvPr>
        </p:nvGraphicFramePr>
        <p:xfrm>
          <a:off x="4617820" y="2946210"/>
          <a:ext cx="7116977" cy="1296201"/>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Key Abstraction</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Customers can import their own keys and manage them</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Applications don’t see (and don’t care about) customer’s keys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Encryption is performed by the vault</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903086711"/>
              </p:ext>
            </p:extLst>
          </p:nvPr>
        </p:nvGraphicFramePr>
        <p:xfrm>
          <a:off x="4617820" y="4621511"/>
          <a:ext cx="7116977" cy="19037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Compliance</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HSMs are FIPS 140-2 Level 2 validated</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Microsoft </a:t>
                      </a:r>
                      <a:r>
                        <a:rPr lang="en-US" sz="1200" b="0" i="1" kern="1200" dirty="0">
                          <a:solidFill>
                            <a:schemeClr val="dk1"/>
                          </a:solidFill>
                          <a:effectLst/>
                          <a:latin typeface="+mn-lt"/>
                          <a:ea typeface="+mn-ea"/>
                          <a:cs typeface="+mn-cs"/>
                        </a:rPr>
                        <a:t>cannot</a:t>
                      </a:r>
                      <a:r>
                        <a:rPr lang="en-US" sz="1200" b="0" i="0" kern="1200" dirty="0">
                          <a:solidFill>
                            <a:schemeClr val="dk1"/>
                          </a:solidFill>
                          <a:effectLst/>
                          <a:latin typeface="+mn-lt"/>
                          <a:ea typeface="+mn-ea"/>
                          <a:cs typeface="+mn-cs"/>
                        </a:rPr>
                        <a:t> see or extract keys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Near real-time logging of key usage</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High-availability</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Security worlds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spTree>
    <p:extLst>
      <p:ext uri="{BB962C8B-B14F-4D97-AF65-F5344CB8AC3E}">
        <p14:creationId xmlns:p14="http://schemas.microsoft.com/office/powerpoint/2010/main" val="18446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05741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Architecture</a:t>
            </a:r>
          </a:p>
        </p:txBody>
      </p:sp>
      <p:pic>
        <p:nvPicPr>
          <p:cNvPr id="10" name="Picture 9">
            <a:extLst>
              <a:ext uri="{FF2B5EF4-FFF2-40B4-BE49-F238E27FC236}">
                <a16:creationId xmlns:a16="http://schemas.microsoft.com/office/drawing/2014/main" id="{ACCBA4D8-9D8B-4AD5-94F3-028610E0D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236" y="1606596"/>
            <a:ext cx="6428874" cy="4248227"/>
          </a:xfrm>
          <a:prstGeom prst="rect">
            <a:avLst/>
          </a:prstGeom>
        </p:spPr>
      </p:pic>
    </p:spTree>
    <p:extLst>
      <p:ext uri="{BB962C8B-B14F-4D97-AF65-F5344CB8AC3E}">
        <p14:creationId xmlns:p14="http://schemas.microsoft.com/office/powerpoint/2010/main" val="372288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Service</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Benefits: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Low-latency</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High-availability</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Extremely cheap</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graphicFrame>
        <p:nvGraphicFramePr>
          <p:cNvPr id="7" name="Table 6">
            <a:extLst>
              <a:ext uri="{FF2B5EF4-FFF2-40B4-BE49-F238E27FC236}">
                <a16:creationId xmlns:a16="http://schemas.microsoft.com/office/drawing/2014/main" id="{285536EF-DAC9-421D-8A6D-44427BA4B43B}"/>
              </a:ext>
            </a:extLst>
          </p:cNvPr>
          <p:cNvGraphicFramePr>
            <a:graphicFrameLocks noGrp="1"/>
          </p:cNvGraphicFramePr>
          <p:nvPr>
            <p:extLst>
              <p:ext uri="{D42A27DB-BD31-4B8C-83A1-F6EECF244321}">
                <p14:modId xmlns:p14="http://schemas.microsoft.com/office/powerpoint/2010/main" val="3364389069"/>
              </p:ext>
            </p:extLst>
          </p:nvPr>
        </p:nvGraphicFramePr>
        <p:xfrm>
          <a:off x="4617820" y="1160234"/>
          <a:ext cx="7116980" cy="1387641"/>
        </p:xfrm>
        <a:graphic>
          <a:graphicData uri="http://schemas.openxmlformats.org/drawingml/2006/table">
            <a:tbl>
              <a:tblPr firstRow="1" bandRow="1">
                <a:tableStyleId>{5C22544A-7EE6-4342-B048-85BDC9FD1C3A}</a:tableStyleId>
              </a:tblPr>
              <a:tblGrid>
                <a:gridCol w="1423396">
                  <a:extLst>
                    <a:ext uri="{9D8B030D-6E8A-4147-A177-3AD203B41FA5}">
                      <a16:colId xmlns:a16="http://schemas.microsoft.com/office/drawing/2014/main" val="4157563800"/>
                    </a:ext>
                  </a:extLst>
                </a:gridCol>
                <a:gridCol w="1081479">
                  <a:extLst>
                    <a:ext uri="{9D8B030D-6E8A-4147-A177-3AD203B41FA5}">
                      <a16:colId xmlns:a16="http://schemas.microsoft.com/office/drawing/2014/main" val="3951360437"/>
                    </a:ext>
                  </a:extLst>
                </a:gridCol>
                <a:gridCol w="1765313">
                  <a:extLst>
                    <a:ext uri="{9D8B030D-6E8A-4147-A177-3AD203B41FA5}">
                      <a16:colId xmlns:a16="http://schemas.microsoft.com/office/drawing/2014/main" val="2599648808"/>
                    </a:ext>
                  </a:extLst>
                </a:gridCol>
                <a:gridCol w="1112640">
                  <a:extLst>
                    <a:ext uri="{9D8B030D-6E8A-4147-A177-3AD203B41FA5}">
                      <a16:colId xmlns:a16="http://schemas.microsoft.com/office/drawing/2014/main" val="80931204"/>
                    </a:ext>
                  </a:extLst>
                </a:gridCol>
                <a:gridCol w="1734152">
                  <a:extLst>
                    <a:ext uri="{9D8B030D-6E8A-4147-A177-3AD203B41FA5}">
                      <a16:colId xmlns:a16="http://schemas.microsoft.com/office/drawing/2014/main" val="1999930750"/>
                    </a:ext>
                  </a:extLst>
                </a:gridCol>
              </a:tblGrid>
              <a:tr h="365760">
                <a:tc>
                  <a:txBody>
                    <a:bodyPr/>
                    <a:lstStyle/>
                    <a:p>
                      <a:r>
                        <a:rPr lang="en-US" sz="1200" b="0" baseline="0" dirty="0">
                          <a:solidFill>
                            <a:schemeClr val="tx1"/>
                          </a:solidFill>
                          <a:latin typeface="Segoe UI Semilight" panose="020B0402040204020203" pitchFamily="34" charset="0"/>
                          <a:cs typeface="Segoe UI Semilight" panose="020B0402040204020203" pitchFamily="34" charset="0"/>
                        </a:rPr>
                        <a:t>Key Type</a:t>
                      </a:r>
                      <a:endParaRPr lang="en-US" sz="12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0" dirty="0">
                          <a:solidFill>
                            <a:schemeClr val="tx1"/>
                          </a:solidFill>
                          <a:latin typeface="Segoe UI Semilight" panose="020B0402040204020203" pitchFamily="34" charset="0"/>
                          <a:cs typeface="Segoe UI Semilight" panose="020B0402040204020203" pitchFamily="34" charset="0"/>
                        </a:rPr>
                        <a:t>HSM-Key</a:t>
                      </a:r>
                      <a:br>
                        <a:rPr lang="en-US" sz="1200" b="0" dirty="0">
                          <a:solidFill>
                            <a:schemeClr val="tx1"/>
                          </a:solidFill>
                          <a:latin typeface="Segoe UI Semilight" panose="020B0402040204020203" pitchFamily="34" charset="0"/>
                          <a:cs typeface="Segoe UI Semilight" panose="020B0402040204020203" pitchFamily="34" charset="0"/>
                        </a:rPr>
                      </a:br>
                      <a:r>
                        <a:rPr lang="en-US" sz="1200" b="0" dirty="0">
                          <a:solidFill>
                            <a:schemeClr val="tx1"/>
                          </a:solidFill>
                          <a:latin typeface="Segoe UI Semilight" panose="020B0402040204020203" pitchFamily="34" charset="0"/>
                          <a:cs typeface="Segoe UI Semilight" panose="020B0402040204020203" pitchFamily="34" charset="0"/>
                        </a:rPr>
                        <a:t>CREATE Key</a:t>
                      </a: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0" dirty="0">
                          <a:solidFill>
                            <a:schemeClr val="tx1"/>
                          </a:solidFill>
                          <a:latin typeface="Segoe UI Semilight" panose="020B0402040204020203" pitchFamily="34" charset="0"/>
                          <a:cs typeface="Segoe UI Semilight" panose="020B0402040204020203" pitchFamily="34" charset="0"/>
                        </a:rPr>
                        <a:t>HSM-Key</a:t>
                      </a:r>
                      <a:br>
                        <a:rPr lang="en-US" sz="1200" b="0" dirty="0">
                          <a:solidFill>
                            <a:schemeClr val="tx1"/>
                          </a:solidFill>
                          <a:latin typeface="Segoe UI Semilight" panose="020B0402040204020203" pitchFamily="34" charset="0"/>
                          <a:cs typeface="Segoe UI Semilight" panose="020B0402040204020203" pitchFamily="34" charset="0"/>
                        </a:rPr>
                      </a:br>
                      <a:r>
                        <a:rPr lang="en-US" sz="1200" b="0" dirty="0">
                          <a:solidFill>
                            <a:schemeClr val="tx1"/>
                          </a:solidFill>
                          <a:latin typeface="Segoe UI Semilight" panose="020B0402040204020203" pitchFamily="34" charset="0"/>
                          <a:cs typeface="Segoe UI Semilight" panose="020B0402040204020203" pitchFamily="34" charset="0"/>
                        </a:rPr>
                        <a:t>All other transactions</a:t>
                      </a: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0" dirty="0">
                          <a:solidFill>
                            <a:schemeClr val="tx1"/>
                          </a:solidFill>
                          <a:latin typeface="Segoe UI Semilight" panose="020B0402040204020203" pitchFamily="34" charset="0"/>
                          <a:cs typeface="Segoe UI Semilight" panose="020B0402040204020203" pitchFamily="34" charset="0"/>
                        </a:rPr>
                        <a:t>Software-key</a:t>
                      </a:r>
                      <a:br>
                        <a:rPr lang="en-US" sz="1200" b="0" dirty="0">
                          <a:solidFill>
                            <a:schemeClr val="tx1"/>
                          </a:solidFill>
                          <a:latin typeface="Segoe UI Semilight" panose="020B0402040204020203" pitchFamily="34" charset="0"/>
                          <a:cs typeface="Segoe UI Semilight" panose="020B0402040204020203" pitchFamily="34" charset="0"/>
                        </a:rPr>
                      </a:br>
                      <a:r>
                        <a:rPr lang="en-US" sz="1200" b="0" dirty="0">
                          <a:solidFill>
                            <a:schemeClr val="tx1"/>
                          </a:solidFill>
                          <a:latin typeface="Segoe UI Semilight" panose="020B0402040204020203" pitchFamily="34" charset="0"/>
                          <a:cs typeface="Segoe UI Semilight" panose="020B0402040204020203" pitchFamily="34" charset="0"/>
                        </a:rPr>
                        <a:t>CREATE Key</a:t>
                      </a: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0" dirty="0">
                          <a:solidFill>
                            <a:schemeClr val="tx1"/>
                          </a:solidFill>
                          <a:latin typeface="Segoe UI Semilight" panose="020B0402040204020203" pitchFamily="34" charset="0"/>
                          <a:cs typeface="Segoe UI Semilight" panose="020B0402040204020203" pitchFamily="34" charset="0"/>
                        </a:rPr>
                        <a:t>Software-key</a:t>
                      </a:r>
                      <a:br>
                        <a:rPr lang="en-US" sz="1200" b="0" dirty="0">
                          <a:solidFill>
                            <a:schemeClr val="tx1"/>
                          </a:solidFill>
                          <a:latin typeface="Segoe UI Semilight" panose="020B0402040204020203" pitchFamily="34" charset="0"/>
                          <a:cs typeface="Segoe UI Semilight" panose="020B0402040204020203" pitchFamily="34" charset="0"/>
                        </a:rPr>
                      </a:br>
                      <a:r>
                        <a:rPr lang="en-US" sz="1200" b="0" dirty="0">
                          <a:solidFill>
                            <a:schemeClr val="tx1"/>
                          </a:solidFill>
                          <a:latin typeface="Segoe UI Semilight" panose="020B0402040204020203" pitchFamily="34" charset="0"/>
                          <a:cs typeface="Segoe UI Semilight" panose="020B0402040204020203" pitchFamily="34" charset="0"/>
                        </a:rPr>
                        <a:t>All other transactions</a:t>
                      </a: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RSA 2048-bit</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latin typeface="+mn-lt"/>
                        </a:rPr>
                        <a:t>5</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latin typeface="+mn-lt"/>
                        </a:rPr>
                        <a:t>1000</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latin typeface="+mn-lt"/>
                        </a:rPr>
                        <a:t>10</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latin typeface="+mn-lt"/>
                        </a:rPr>
                        <a:t>2000</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dirty="0"/>
                        <a:t>RSA 3073-bit</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5</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250</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10</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500</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RSA 4096-bit</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5</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125</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10</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t>250</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bl>
          </a:graphicData>
        </a:graphic>
      </p:graphicFrame>
      <p:sp>
        <p:nvSpPr>
          <p:cNvPr id="12" name="TextBox 11">
            <a:extLst>
              <a:ext uri="{FF2B5EF4-FFF2-40B4-BE49-F238E27FC236}">
                <a16:creationId xmlns:a16="http://schemas.microsoft.com/office/drawing/2014/main" id="{36BCAD0E-05F8-42E5-9B1A-E7211FE85B43}"/>
              </a:ext>
            </a:extLst>
          </p:cNvPr>
          <p:cNvSpPr txBox="1"/>
          <p:nvPr/>
        </p:nvSpPr>
        <p:spPr>
          <a:xfrm>
            <a:off x="4617821" y="419091"/>
            <a:ext cx="901272" cy="523220"/>
          </a:xfrm>
          <a:prstGeom prst="rect">
            <a:avLst/>
          </a:prstGeom>
          <a:noFill/>
        </p:spPr>
        <p:txBody>
          <a:bodyPr wrap="none" rtlCol="0">
            <a:spAutoFit/>
          </a:bodyPr>
          <a:lstStyle/>
          <a:p>
            <a:r>
              <a:rPr lang="en-US" sz="2800" dirty="0">
                <a:solidFill>
                  <a:schemeClr val="accent2"/>
                </a:solidFill>
              </a:rPr>
              <a:t>Keys</a:t>
            </a:r>
          </a:p>
        </p:txBody>
      </p:sp>
      <p:graphicFrame>
        <p:nvGraphicFramePr>
          <p:cNvPr id="15" name="Table 14">
            <a:extLst>
              <a:ext uri="{FF2B5EF4-FFF2-40B4-BE49-F238E27FC236}">
                <a16:creationId xmlns:a16="http://schemas.microsoft.com/office/drawing/2014/main" id="{AFE00891-FD2A-4852-8C92-A9A3DCFB6C11}"/>
              </a:ext>
            </a:extLst>
          </p:cNvPr>
          <p:cNvGraphicFramePr>
            <a:graphicFrameLocks noGrp="1"/>
          </p:cNvGraphicFramePr>
          <p:nvPr>
            <p:extLst>
              <p:ext uri="{D42A27DB-BD31-4B8C-83A1-F6EECF244321}">
                <p14:modId xmlns:p14="http://schemas.microsoft.com/office/powerpoint/2010/main" val="4072583343"/>
              </p:ext>
            </p:extLst>
          </p:nvPr>
        </p:nvGraphicFramePr>
        <p:xfrm>
          <a:off x="4617819" y="3993270"/>
          <a:ext cx="7116981" cy="669559"/>
        </p:xfrm>
        <a:graphic>
          <a:graphicData uri="http://schemas.openxmlformats.org/drawingml/2006/table">
            <a:tbl>
              <a:tblPr firstRow="1" bandRow="1">
                <a:tableStyleId>{5C22544A-7EE6-4342-B048-85BDC9FD1C3A}</a:tableStyleId>
              </a:tblPr>
              <a:tblGrid>
                <a:gridCol w="1811857">
                  <a:extLst>
                    <a:ext uri="{9D8B030D-6E8A-4147-A177-3AD203B41FA5}">
                      <a16:colId xmlns:a16="http://schemas.microsoft.com/office/drawing/2014/main" val="4157563800"/>
                    </a:ext>
                  </a:extLst>
                </a:gridCol>
                <a:gridCol w="5305124">
                  <a:extLst>
                    <a:ext uri="{9D8B030D-6E8A-4147-A177-3AD203B41FA5}">
                      <a16:colId xmlns:a16="http://schemas.microsoft.com/office/drawing/2014/main" val="3951360437"/>
                    </a:ext>
                  </a:extLst>
                </a:gridCol>
              </a:tblGrid>
              <a:tr h="365760">
                <a:tc>
                  <a:txBody>
                    <a:bodyPr/>
                    <a:lstStyle/>
                    <a:p>
                      <a:r>
                        <a:rPr lang="en-US" sz="1200" b="0" baseline="0" dirty="0">
                          <a:solidFill>
                            <a:schemeClr val="tx1"/>
                          </a:solidFill>
                          <a:latin typeface="Segoe UI Semilight" panose="020B0402040204020203" pitchFamily="34" charset="0"/>
                          <a:cs typeface="Segoe UI Semilight" panose="020B0402040204020203" pitchFamily="34" charset="0"/>
                        </a:rPr>
                        <a:t>Transaction Type</a:t>
                      </a:r>
                      <a:endParaRPr lang="en-US" sz="12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0" dirty="0">
                          <a:solidFill>
                            <a:schemeClr val="tx1"/>
                          </a:solidFill>
                          <a:latin typeface="Segoe UI Semilight" panose="020B0402040204020203" pitchFamily="34" charset="0"/>
                          <a:cs typeface="Segoe UI Semilight" panose="020B0402040204020203" pitchFamily="34" charset="0"/>
                        </a:rPr>
                        <a:t>Max transactions allowed in 10 seconds, per vault region</a:t>
                      </a: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All transactions</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dirty="0">
                          <a:latin typeface="+mn-lt"/>
                        </a:rPr>
                        <a:t>2000</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bl>
          </a:graphicData>
        </a:graphic>
      </p:graphicFrame>
      <p:sp>
        <p:nvSpPr>
          <p:cNvPr id="16" name="TextBox 15">
            <a:extLst>
              <a:ext uri="{FF2B5EF4-FFF2-40B4-BE49-F238E27FC236}">
                <a16:creationId xmlns:a16="http://schemas.microsoft.com/office/drawing/2014/main" id="{FE5DEE46-62AB-4EB6-A7D2-0A66D8B45A8C}"/>
              </a:ext>
            </a:extLst>
          </p:cNvPr>
          <p:cNvSpPr txBox="1"/>
          <p:nvPr/>
        </p:nvSpPr>
        <p:spPr>
          <a:xfrm>
            <a:off x="4617820" y="3252127"/>
            <a:ext cx="7004418" cy="523220"/>
          </a:xfrm>
          <a:prstGeom prst="rect">
            <a:avLst/>
          </a:prstGeom>
          <a:noFill/>
        </p:spPr>
        <p:txBody>
          <a:bodyPr wrap="none" rtlCol="0">
            <a:spAutoFit/>
          </a:bodyPr>
          <a:lstStyle/>
          <a:p>
            <a:r>
              <a:rPr lang="en-US" sz="2800" dirty="0">
                <a:solidFill>
                  <a:schemeClr val="accent2"/>
                </a:solidFill>
              </a:rPr>
              <a:t>Secrets &amp; Managed Storage Account Keys</a:t>
            </a:r>
          </a:p>
        </p:txBody>
      </p:sp>
      <p:sp>
        <p:nvSpPr>
          <p:cNvPr id="4" name="TextBox 3">
            <a:extLst>
              <a:ext uri="{FF2B5EF4-FFF2-40B4-BE49-F238E27FC236}">
                <a16:creationId xmlns:a16="http://schemas.microsoft.com/office/drawing/2014/main" id="{BA20A391-02E2-40B0-A174-FAB3BF65F63E}"/>
              </a:ext>
            </a:extLst>
          </p:cNvPr>
          <p:cNvSpPr txBox="1"/>
          <p:nvPr/>
        </p:nvSpPr>
        <p:spPr>
          <a:xfrm>
            <a:off x="4617819" y="5510463"/>
            <a:ext cx="5282215" cy="253916"/>
          </a:xfrm>
          <a:prstGeom prst="rect">
            <a:avLst/>
          </a:prstGeom>
          <a:noFill/>
        </p:spPr>
        <p:txBody>
          <a:bodyPr wrap="none" rtlCol="0">
            <a:spAutoFit/>
          </a:bodyPr>
          <a:lstStyle/>
          <a:p>
            <a:r>
              <a:rPr lang="en-US" sz="1050" dirty="0"/>
              <a:t>* Subscription-wide limit for all transaction types is 5x per key vault limit stated above.</a:t>
            </a:r>
          </a:p>
        </p:txBody>
      </p:sp>
    </p:spTree>
    <p:extLst>
      <p:ext uri="{BB962C8B-B14F-4D97-AF65-F5344CB8AC3E}">
        <p14:creationId xmlns:p14="http://schemas.microsoft.com/office/powerpoint/2010/main" val="3037512752"/>
      </p:ext>
    </p:extLst>
  </p:cSld>
  <p:clrMapOvr>
    <a:masterClrMapping/>
  </p:clrMapOvr>
</p:sld>
</file>

<file path=ppt/theme/theme1.xml><?xml version="1.0" encoding="utf-8"?>
<a:theme xmlns:a="http://schemas.openxmlformats.org/drawingml/2006/main" name="Office Theme">
  <a:themeElements>
    <a:clrScheme name="AZW Custom">
      <a:dk1>
        <a:srgbClr val="505050"/>
      </a:dk1>
      <a:lt1>
        <a:srgbClr val="FFFFFF"/>
      </a:lt1>
      <a:dk2>
        <a:srgbClr val="107C10"/>
      </a:dk2>
      <a:lt2>
        <a:srgbClr val="F8F8F8"/>
      </a:lt2>
      <a:accent1>
        <a:srgbClr val="002050"/>
      </a:accent1>
      <a:accent2>
        <a:srgbClr val="107C10"/>
      </a:accent2>
      <a:accent3>
        <a:srgbClr val="BAD80A"/>
      </a:accent3>
      <a:accent4>
        <a:srgbClr val="0078D7"/>
      </a:accent4>
      <a:accent5>
        <a:srgbClr val="505050"/>
      </a:accent5>
      <a:accent6>
        <a:srgbClr val="747474"/>
      </a:accent6>
      <a:hlink>
        <a:srgbClr val="0078D7"/>
      </a:hlink>
      <a:folHlink>
        <a:srgbClr val="0078D7"/>
      </a:folHlink>
    </a:clrScheme>
    <a:fontScheme name="AZ Workshop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14105</TotalTime>
  <Words>1815</Words>
  <Application>Microsoft Office PowerPoint</Application>
  <PresentationFormat>Widescreen</PresentationFormat>
  <Paragraphs>277</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Light</vt:lpstr>
      <vt:lpstr>Segoe UI Semilight</vt:lpstr>
      <vt:lpstr>Office Theme</vt:lpstr>
      <vt:lpstr>PowerPoint Presentation</vt:lpstr>
      <vt:lpstr>Why use Azure Key Vault</vt:lpstr>
      <vt:lpstr>PowerPoint Presentation</vt:lpstr>
      <vt:lpstr>Key Vault Overview</vt:lpstr>
      <vt:lpstr>Layman’s Definition</vt:lpstr>
      <vt:lpstr>Architecture</vt:lpstr>
      <vt:lpstr>Architecture</vt:lpstr>
      <vt:lpstr>Architecture</vt:lpstr>
      <vt:lpstr>Service</vt:lpstr>
      <vt:lpstr>Service</vt:lpstr>
      <vt:lpstr>PowerPoint Presentation</vt:lpstr>
      <vt:lpstr>Key Vault Features</vt:lpstr>
      <vt:lpstr>Availability &amp; Redundancy</vt:lpstr>
      <vt:lpstr>Soft-Delete</vt:lpstr>
      <vt:lpstr>Soft-Delete</vt:lpstr>
      <vt:lpstr>Throttling</vt:lpstr>
      <vt:lpstr>Versioning</vt:lpstr>
      <vt:lpstr>Backup/Restore</vt:lpstr>
      <vt:lpstr>Backup/Restore</vt:lpstr>
      <vt:lpstr>Backup/Restore</vt:lpstr>
      <vt:lpstr>Environment-Centric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Workshops: Azure Key Vault</dc:title>
  <dc:creator>Joshua Davis</dc:creator>
  <cp:lastModifiedBy>Joshua Davis</cp:lastModifiedBy>
  <cp:revision>94</cp:revision>
  <dcterms:created xsi:type="dcterms:W3CDTF">2017-04-27T14:47:39Z</dcterms:created>
  <dcterms:modified xsi:type="dcterms:W3CDTF">2017-07-20T19:53:41Z</dcterms:modified>
</cp:coreProperties>
</file>