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261" r:id="rId4"/>
    <p:sldId id="304" r:id="rId5"/>
    <p:sldId id="306" r:id="rId6"/>
    <p:sldId id="307" r:id="rId7"/>
    <p:sldId id="313" r:id="rId8"/>
    <p:sldId id="303" r:id="rId9"/>
    <p:sldId id="296" r:id="rId10"/>
    <p:sldId id="262" r:id="rId11"/>
    <p:sldId id="297" r:id="rId12"/>
    <p:sldId id="298" r:id="rId13"/>
    <p:sldId id="299" r:id="rId14"/>
    <p:sldId id="300" r:id="rId15"/>
    <p:sldId id="301" r:id="rId16"/>
    <p:sldId id="308" r:id="rId17"/>
    <p:sldId id="264" r:id="rId18"/>
    <p:sldId id="310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1DAD2C-D2CE-460F-88CB-CBC36B5BE9EA}">
          <p14:sldIdLst>
            <p14:sldId id="256"/>
          </p14:sldIdLst>
        </p14:section>
        <p14:section name="Infrastructure" id="{7BA7B8EB-AF1E-4B0E-A4CD-52FD3C907FB7}">
          <p14:sldIdLst>
            <p14:sldId id="302"/>
            <p14:sldId id="261"/>
            <p14:sldId id="304"/>
            <p14:sldId id="306"/>
            <p14:sldId id="307"/>
          </p14:sldIdLst>
        </p14:section>
        <p14:section name="Capabilities" id="{7FC5F398-7471-49DC-B8D1-8DBCE5B9C6E9}">
          <p14:sldIdLst>
            <p14:sldId id="313"/>
            <p14:sldId id="303"/>
            <p14:sldId id="296"/>
            <p14:sldId id="262"/>
            <p14:sldId id="297"/>
            <p14:sldId id="298"/>
            <p14:sldId id="299"/>
            <p14:sldId id="300"/>
            <p14:sldId id="301"/>
            <p14:sldId id="308"/>
            <p14:sldId id="264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6BC"/>
    <a:srgbClr val="737373"/>
    <a:srgbClr val="BAD80A"/>
    <a:srgbClr val="107C10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8442" autoAdjust="0"/>
  </p:normalViewPr>
  <p:slideViewPr>
    <p:cSldViewPr snapToGrid="0">
      <p:cViewPr varScale="1">
        <p:scale>
          <a:sx n="87" d="100"/>
          <a:sy n="87" d="100"/>
        </p:scale>
        <p:origin x="3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86F58-34FA-4093-86D2-9FFA245ACF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9F46-6E34-4F40-A2E5-3343621E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4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</a:p>
          <a:p>
            <a:r>
              <a:rPr lang="en-US" dirty="0"/>
              <a:t>https://docs.microsoft.com/en-us/azure/load-balancer/load-balancer-outbound-connections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5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</a:p>
          <a:p>
            <a:r>
              <a:rPr lang="en-US" dirty="0"/>
              <a:t>https://docs.microsoft.com/en-us/azure/load-balancer/load-balancer-outbound-connections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</a:p>
          <a:p>
            <a:r>
              <a:rPr lang="en-US" dirty="0"/>
              <a:t>https://docs.microsoft.com/en-us/azure/load-balancer/load-balancer-outbound-connections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3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4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3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6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https://azure.microsoft.com/en-us/overview/datacenters/how-to-choose/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https://azure.microsoft.com/en-us/blog/how-microsoft-builds-its-fast-and-reliable-global-network/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https://azure.microsoft.com/en-us/blog/how-microsoft-builds-its-fast-and-reliable-global-network/</a:t>
            </a:r>
          </a:p>
          <a:p>
            <a:r>
              <a:rPr lang="en-US" dirty="0"/>
              <a:t>https://blogs.technet.microsoft.com/hybridcloud/2016/05/26/microsoft-and-facebook-to-build-subsea-cable-across-atlantic/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</a:p>
          <a:p>
            <a:r>
              <a:rPr lang="en-US" dirty="0"/>
              <a:t>https://en.wikipedia.org/wiki/Private_network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</a:p>
          <a:p>
            <a:r>
              <a:rPr lang="en-US" dirty="0"/>
              <a:t>https://en.wikipedia.org/wiki/Private_network</a:t>
            </a:r>
          </a:p>
          <a:p>
            <a:r>
              <a:rPr lang="en-US" dirty="0"/>
              <a:t>https://docs.microsoft.com/en-us/azure/virtual-network/virtual-networks-faq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https://docs.microsoft.com/en-us/azure/virtual-network/virtual-networks-udr-overview</a:t>
            </a:r>
          </a:p>
          <a:p>
            <a:r>
              <a:rPr lang="en-US" dirty="0"/>
              <a:t>https://docs.microsoft.com/en-us/azure/load-balancer/load-balancer-outbound-connections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9F46-6E34-4F40-A2E5-3343621E1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48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20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60399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60399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15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75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06733" y="6497116"/>
            <a:ext cx="404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08220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7233"/>
            <a:ext cx="51816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7233"/>
            <a:ext cx="51816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85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7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71675"/>
            <a:ext cx="5157787" cy="44333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1675"/>
            <a:ext cx="5183188" cy="443335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91558"/>
            <a:ext cx="10515600" cy="672042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61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64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30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5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011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558"/>
            <a:ext cx="10515600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7232"/>
            <a:ext cx="10515600" cy="524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8" name="Group 7"/>
            <p:cNvGrpSpPr/>
            <p:nvPr userDrawn="1"/>
          </p:nvGrpSpPr>
          <p:grpSpPr>
            <a:xfrm rot="5400000">
              <a:off x="11580864" y="1044098"/>
              <a:ext cx="2705442" cy="629236"/>
              <a:chOff x="1584344" y="4543426"/>
              <a:chExt cx="2705442" cy="629236"/>
            </a:xfrm>
          </p:grpSpPr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14644">
                          <a:schemeClr val="tx1"/>
                        </a:gs>
                        <a:gs pos="42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490" dirty="0">
                  <a:gradFill>
                    <a:gsLst>
                      <a:gs pos="10042">
                        <a:schemeClr val="tx1"/>
                      </a:gs>
                      <a:gs pos="39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rgbClr val="3076B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2" name="Rectangle 11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R:255</a:t>
                </a:r>
                <a:r>
                  <a:rPr lang="en-US" sz="490" baseline="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G:140 B:0</a:t>
                </a:r>
                <a:endParaRPr lang="en-US" sz="490" dirty="0">
                  <a:gradFill>
                    <a:gsLst>
                      <a:gs pos="1674">
                        <a:srgbClr val="000000"/>
                      </a:gs>
                      <a:gs pos="46862">
                        <a:schemeClr val="tx1">
                          <a:lumMod val="50000"/>
                        </a:schemeClr>
                      </a:gs>
                      <a:gs pos="7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14" name="Rectangle 13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004B1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G:75 B:28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7306733" y="6497116"/>
            <a:ext cx="404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56686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004" y="0"/>
            <a:ext cx="11430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53509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22" y="2695530"/>
            <a:ext cx="4324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Workshops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022" y="3464971"/>
            <a:ext cx="23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" y="6301126"/>
            <a:ext cx="393058" cy="393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760" y="6363858"/>
            <a:ext cx="122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AZWorkshops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6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Isolation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VNets, by default, are separated from each other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Benefits: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Different environments (e.g. Development, Testing, Production) with the same CIDR blocks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external access to VNets unless explicitly configured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61E1C-A6AA-4C39-8601-88529A9CA8A0}"/>
              </a:ext>
            </a:extLst>
          </p:cNvPr>
          <p:cNvSpPr txBox="1"/>
          <p:nvPr/>
        </p:nvSpPr>
        <p:spPr>
          <a:xfrm>
            <a:off x="4617820" y="1871663"/>
            <a:ext cx="7237482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VNets can be connected to each other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Segmentation via subnets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Azure provides internal name resolution for VMs and Cloud Services role instances connected to a VNet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VNet’s</a:t>
            </a:r>
            <a:r>
              <a:rPr lang="en-US" dirty="0">
                <a:solidFill>
                  <a:schemeClr val="accent6"/>
                </a:solidFill>
              </a:rPr>
              <a:t> can be configured to use custom DNS servers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Automatically assigns public and private IPs to internal resources based on custom IP space as specified by RFC 1918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151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07C10"/>
                </a:solidFill>
              </a:rPr>
              <a:t>Features</a:t>
            </a:r>
            <a:endParaRPr lang="en-US" sz="2400" dirty="0">
              <a:solidFill>
                <a:srgbClr val="107C1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BFA7A2-1310-4AF9-BD16-205F81C4D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58808"/>
              </p:ext>
            </p:extLst>
          </p:nvPr>
        </p:nvGraphicFramePr>
        <p:xfrm>
          <a:off x="4617820" y="4752597"/>
          <a:ext cx="7116978" cy="129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26">
                  <a:extLst>
                    <a:ext uri="{9D8B030D-6E8A-4147-A177-3AD203B41FA5}">
                      <a16:colId xmlns:a16="http://schemas.microsoft.com/office/drawing/2014/main" val="4157563800"/>
                    </a:ext>
                  </a:extLst>
                </a:gridCol>
                <a:gridCol w="2372326">
                  <a:extLst>
                    <a:ext uri="{9D8B030D-6E8A-4147-A177-3AD203B41FA5}">
                      <a16:colId xmlns:a16="http://schemas.microsoft.com/office/drawing/2014/main" val="411314157"/>
                    </a:ext>
                  </a:extLst>
                </a:gridCol>
                <a:gridCol w="2372326">
                  <a:extLst>
                    <a:ext uri="{9D8B030D-6E8A-4147-A177-3AD203B41FA5}">
                      <a16:colId xmlns:a16="http://schemas.microsoft.com/office/drawing/2014/main" val="29265863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Name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IP Address 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Number of Addresses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886001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24-bit block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10.0.0.0-10.255.255.255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16,777,216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25573"/>
                  </a:ext>
                </a:extLst>
              </a:tr>
              <a:tr h="322843">
                <a:tc>
                  <a:txBody>
                    <a:bodyPr/>
                    <a:lstStyle/>
                    <a:p>
                      <a:r>
                        <a:rPr lang="en-US" sz="1200" dirty="0"/>
                        <a:t>20-bit block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172.16.0.0-172.31.255.255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1,048,576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0024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r>
                        <a:rPr lang="en-US" sz="1200" dirty="0"/>
                        <a:t>16-bit block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192.168.0.0-192.168.255.255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65,536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87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5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Isolation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61E1C-A6AA-4C39-8601-88529A9CA8A0}"/>
              </a:ext>
            </a:extLst>
          </p:cNvPr>
          <p:cNvSpPr txBox="1"/>
          <p:nvPr/>
        </p:nvSpPr>
        <p:spPr>
          <a:xfrm>
            <a:off x="4617820" y="1871663"/>
            <a:ext cx="7237482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Azure reserves the first and last IP addresses within the subnets for protocol conformance, along with 3 more addresses used for Azure services (</a:t>
            </a:r>
            <a:r>
              <a:rPr lang="en-US" i="1" dirty="0">
                <a:solidFill>
                  <a:schemeClr val="accent6"/>
                </a:solidFill>
              </a:rPr>
              <a:t>5 total IPs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Cannot span multiple regions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Layer-3 overlays and do not support any Layer-2 semantics (VLANs)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support multicast or broadcast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currently support IPv6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Cannot use </a:t>
            </a:r>
            <a:r>
              <a:rPr lang="en-US" i="1" dirty="0" err="1">
                <a:solidFill>
                  <a:schemeClr val="accent6"/>
                </a:solidFill>
              </a:rPr>
              <a:t>tracert</a:t>
            </a:r>
            <a:r>
              <a:rPr lang="en-US" dirty="0">
                <a:solidFill>
                  <a:schemeClr val="accent6"/>
                </a:solidFill>
              </a:rPr>
              <a:t> to troubleshoot connectivity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2002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07C10"/>
                </a:solidFill>
              </a:rPr>
              <a:t>Restrictions</a:t>
            </a:r>
            <a:endParaRPr lang="en-US" sz="2400" dirty="0">
              <a:solidFill>
                <a:srgbClr val="107C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7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Internet Connectivity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 VMs and Cloud Service instances have internet connectivity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private IP address of the resource is source network address translated (SNAT) to a public IP address by the Azure infrastructure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Use NSGs to prevent internal resources from accessing the outside internet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07C10"/>
                </a:solidFill>
              </a:rPr>
              <a:t>Outbound Connections</a:t>
            </a:r>
            <a:endParaRPr lang="en-US" sz="2400" dirty="0">
              <a:solidFill>
                <a:srgbClr val="107C1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BFA7A2-1310-4AF9-BD16-205F81C4D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78135"/>
              </p:ext>
            </p:extLst>
          </p:nvPr>
        </p:nvGraphicFramePr>
        <p:xfrm>
          <a:off x="4617820" y="1847605"/>
          <a:ext cx="711697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26">
                  <a:extLst>
                    <a:ext uri="{9D8B030D-6E8A-4147-A177-3AD203B41FA5}">
                      <a16:colId xmlns:a16="http://schemas.microsoft.com/office/drawing/2014/main" val="4157563800"/>
                    </a:ext>
                  </a:extLst>
                </a:gridCol>
                <a:gridCol w="2372326">
                  <a:extLst>
                    <a:ext uri="{9D8B030D-6E8A-4147-A177-3AD203B41FA5}">
                      <a16:colId xmlns:a16="http://schemas.microsoft.com/office/drawing/2014/main" val="411314157"/>
                    </a:ext>
                  </a:extLst>
                </a:gridCol>
                <a:gridCol w="2372326">
                  <a:extLst>
                    <a:ext uri="{9D8B030D-6E8A-4147-A177-3AD203B41FA5}">
                      <a16:colId xmlns:a16="http://schemas.microsoft.com/office/drawing/2014/main" val="29265863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Scenario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Method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886001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Standalone VM (no load balancer, no Instance Level Public IP address)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Default SNAT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Azure associates a public IP address for SNAT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25573"/>
                  </a:ext>
                </a:extLst>
              </a:tr>
              <a:tr h="322843">
                <a:tc>
                  <a:txBody>
                    <a:bodyPr/>
                    <a:lstStyle/>
                    <a:p>
                      <a:r>
                        <a:rPr lang="en-US" sz="1200" dirty="0"/>
                        <a:t>Load-balanced VM (no Instance Level Public IP address on VM)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SNAT using the load balancer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uses the public IP address of the Load Balancer for SNAT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40024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r>
                        <a:rPr lang="en-US" sz="1200" dirty="0"/>
                        <a:t>VM with Instance Level Public IP address (with or without load balancer)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SNAT is not used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uses the public IP assigned to the VM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87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9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Internet Connectivity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Ephemeral ports on </a:t>
            </a:r>
            <a:r>
              <a:rPr lang="en-US" sz="1600" i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dynamically allocated public IP addresses </a:t>
            </a: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used to distinguish individual flows originated by the VM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SNAT dynamically allocates ephemeral ports (SNAT ports) when flows are created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SNAT ports are finite and can be exhausted causing outbound flows to fail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4-minute idle timeout for reclaiming SNAT 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6083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07C10"/>
                </a:solidFill>
              </a:rPr>
              <a:t>Outbound Connections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Source Network Address Translation (SNAT)</a:t>
            </a:r>
          </a:p>
          <a:p>
            <a:r>
              <a:rPr lang="en-US" sz="2400" dirty="0">
                <a:solidFill>
                  <a:srgbClr val="BAD80A"/>
                </a:solidFill>
              </a:rPr>
              <a:t>Virtual Machines (No Public 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C5D55-280E-45AC-A264-9D8828318D8A}"/>
              </a:ext>
            </a:extLst>
          </p:cNvPr>
          <p:cNvSpPr txBox="1"/>
          <p:nvPr/>
        </p:nvSpPr>
        <p:spPr>
          <a:xfrm>
            <a:off x="4617820" y="1871663"/>
            <a:ext cx="7237482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When the VM creates an outbound flow, Azure translates the private source IP of the outbound flow to a public source IP address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IP address is not configurable and does not count against subscription’s public resource IP limit nor is charged to subscription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Ephemeral ports of the public IP address are used to distinguish individual flows originated by the VM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One SNAT port is consumed per flow to a single destination IP address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multiple flows (to the same destination IP address or different IP address), each flow consumes a single SNAT port</a:t>
            </a:r>
          </a:p>
        </p:txBody>
      </p:sp>
    </p:spTree>
    <p:extLst>
      <p:ext uri="{BB962C8B-B14F-4D97-AF65-F5344CB8AC3E}">
        <p14:creationId xmlns:p14="http://schemas.microsoft.com/office/powerpoint/2010/main" val="334259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Internet Connectivity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Ephemeral ports of the </a:t>
            </a:r>
            <a:r>
              <a:rPr lang="en-US" sz="1600" i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Load Balancer’s public IP address </a:t>
            </a: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are used to distinguish individual flows originated by the VM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SNAT dynamically allocates ephemeral ports (SNAT ports) when flows are created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SNAT ports are finite and can be exhausted causing outbound flows to fail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4-minute idle timeout for reclaiming SNAT 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6083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07C10"/>
                </a:solidFill>
              </a:rPr>
              <a:t>Outbound Connections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Source Network Address Translation (SNAT)</a:t>
            </a:r>
          </a:p>
          <a:p>
            <a:r>
              <a:rPr lang="en-US" sz="2400" dirty="0">
                <a:solidFill>
                  <a:srgbClr val="BAD80A"/>
                </a:solidFill>
              </a:rPr>
              <a:t>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C5D55-280E-45AC-A264-9D8828318D8A}"/>
              </a:ext>
            </a:extLst>
          </p:cNvPr>
          <p:cNvSpPr txBox="1"/>
          <p:nvPr/>
        </p:nvSpPr>
        <p:spPr>
          <a:xfrm>
            <a:off x="4617820" y="1871663"/>
            <a:ext cx="723748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When the load-balanced VM creates an outbound flow, Azure translates the private source IP of the outbound flow to the public IP address of the public Load Balancer frontend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Ephemeral ports of the public IP address are used to distinguish individual flows originated by the VM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One SNAT port is consumed per flow to a single destination IP address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multiple flows (to the same destination IP address or different IP address), each flow consumes a single SNAT port</a:t>
            </a:r>
          </a:p>
        </p:txBody>
      </p:sp>
    </p:spTree>
    <p:extLst>
      <p:ext uri="{BB962C8B-B14F-4D97-AF65-F5344CB8AC3E}">
        <p14:creationId xmlns:p14="http://schemas.microsoft.com/office/powerpoint/2010/main" val="67203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Internet Connectivity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VMs, with an assigned public IP, pass all outbound connections through it’s public IP and, therefore, does not use SNAT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your application initiates many outbound flows and you experience SNAT exhaustion, consider using assigning an ILPIP to avoid SNAT constraints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6083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07C10"/>
                </a:solidFill>
              </a:rPr>
              <a:t>Outbound Connections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Source Network Address Translation (SNAT)</a:t>
            </a:r>
          </a:p>
          <a:p>
            <a:r>
              <a:rPr lang="en-US" sz="2400" dirty="0">
                <a:solidFill>
                  <a:srgbClr val="BAD80A"/>
                </a:solidFill>
              </a:rPr>
              <a:t>Virtual Machine (</a:t>
            </a:r>
            <a:r>
              <a:rPr lang="en-US" sz="2400" i="1" dirty="0">
                <a:solidFill>
                  <a:srgbClr val="BAD80A"/>
                </a:solidFill>
              </a:rPr>
              <a:t>with</a:t>
            </a:r>
            <a:r>
              <a:rPr lang="en-US" sz="2400" dirty="0">
                <a:solidFill>
                  <a:srgbClr val="BAD80A"/>
                </a:solidFill>
              </a:rPr>
              <a:t> Public 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C5D55-280E-45AC-A264-9D8828318D8A}"/>
              </a:ext>
            </a:extLst>
          </p:cNvPr>
          <p:cNvSpPr txBox="1"/>
          <p:nvPr/>
        </p:nvSpPr>
        <p:spPr>
          <a:xfrm>
            <a:off x="4617820" y="1871663"/>
            <a:ext cx="7237482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Doesn’t matter if VM is load-balanced or not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When an Instance Level Public IP (ILPIP) is assigned, SNAT is not used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VM uses ILPIP for all outbound flows</a:t>
            </a:r>
          </a:p>
        </p:txBody>
      </p:sp>
    </p:spTree>
    <p:extLst>
      <p:ext uri="{BB962C8B-B14F-4D97-AF65-F5344CB8AC3E}">
        <p14:creationId xmlns:p14="http://schemas.microsoft.com/office/powerpoint/2010/main" val="224227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55360" y="475190"/>
            <a:ext cx="3449585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Azure Resources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5360" y="1477774"/>
            <a:ext cx="3449585" cy="491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VNets are required to connect Azure resources to each other via a subnet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Benefits: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Imitation of on-premises infrastructure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DNS name resolution of resources within the same subnet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Securing and preventing access to resources on the network via NSGs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7821" y="419091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Connectivity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67F6C-4BE9-4D85-9B01-28AFC14EA667}"/>
              </a:ext>
            </a:extLst>
          </p:cNvPr>
          <p:cNvSpPr txBox="1"/>
          <p:nvPr/>
        </p:nvSpPr>
        <p:spPr>
          <a:xfrm>
            <a:off x="4617820" y="1871663"/>
            <a:ext cx="723748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DNS name resolution for PaaS services is handled automatically by Azure’s internal DNS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DNS name resolution for IaaS services can be handled by Azure’s internal DNS or by Active Directory DNS on IaaS (VM)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VMs can be connected to subnets via one or more network interface cards (NICs)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NICs (on a VM) must be created or removed when the VM is created or while the VM is in a </a:t>
            </a:r>
            <a:r>
              <a:rPr lang="en-US" i="1" dirty="0">
                <a:solidFill>
                  <a:schemeClr val="accent6"/>
                </a:solidFill>
              </a:rPr>
              <a:t>stopped</a:t>
            </a:r>
            <a:r>
              <a:rPr lang="en-US" dirty="0">
                <a:solidFill>
                  <a:schemeClr val="accent6"/>
                </a:solidFill>
              </a:rPr>
              <a:t> state – NICs cannot be added or removed once the VM has been created</a:t>
            </a:r>
          </a:p>
        </p:txBody>
      </p:sp>
    </p:spTree>
    <p:extLst>
      <p:ext uri="{BB962C8B-B14F-4D97-AF65-F5344CB8AC3E}">
        <p14:creationId xmlns:p14="http://schemas.microsoft.com/office/powerpoint/2010/main" val="252879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55360" y="475190"/>
            <a:ext cx="3449585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Other Azure VNets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5360" y="1477774"/>
            <a:ext cx="3449585" cy="491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 virtual networks with each other for increase in manageability, scalability, segmentation and 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7821" y="41909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Configuration Options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7820" y="1620672"/>
            <a:ext cx="196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Peering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820" y="3743242"/>
            <a:ext cx="36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VNet-to-VNet Connection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820" y="199000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Enables resources connected to different Azure virtual networks </a:t>
            </a:r>
            <a:r>
              <a:rPr lang="en-US" sz="1600" i="1" dirty="0">
                <a:solidFill>
                  <a:schemeClr val="accent5"/>
                </a:solidFill>
              </a:rPr>
              <a:t>in the same region</a:t>
            </a:r>
            <a:r>
              <a:rPr lang="en-US" sz="1600" dirty="0">
                <a:solidFill>
                  <a:schemeClr val="accent5"/>
                </a:solidFill>
              </a:rPr>
              <a:t> to directly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Bandwidth and latency are the same as if the resources were connected to the same virtual network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17820" y="411257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 Azure virtual networks </a:t>
            </a:r>
            <a:r>
              <a:rPr lang="en-US" sz="1600" i="1" dirty="0"/>
              <a:t>in different regions</a:t>
            </a:r>
            <a:r>
              <a:rPr lang="en-US" sz="1600" dirty="0"/>
              <a:t> to allow resources to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Accomplished by utilizing an Azure VPN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Bandwidth and latency are determined upon the size of the configured VPN Gateway</a:t>
            </a:r>
          </a:p>
        </p:txBody>
      </p:sp>
    </p:spTree>
    <p:extLst>
      <p:ext uri="{BB962C8B-B14F-4D97-AF65-F5344CB8AC3E}">
        <p14:creationId xmlns:p14="http://schemas.microsoft.com/office/powerpoint/2010/main" val="32120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55360" y="475190"/>
            <a:ext cx="3449585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On-Premises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5360" y="1477774"/>
            <a:ext cx="3449585" cy="491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Expand your on-premises infrastructure into Azure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Benefits: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Dynamically scale into the cloud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Greater versatility in DR and Backup strategies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Leverage on-premises licensing for cloud workloads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7821" y="41909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Configuration Options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7820" y="1620672"/>
            <a:ext cx="21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Point-to-Site VPN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820" y="3511321"/>
            <a:ext cx="36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Site-to-Site VPN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819" y="1990004"/>
            <a:ext cx="6245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Establishes a connection between a single PC and a remote Azure network (SSTP)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Great entry point as there’s very little change required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Latency is unpredictable due to traffic traversing public Internet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17820" y="3880653"/>
            <a:ext cx="6245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Establishes a connection between your VPN device and a remote Azure network (IPSec/IKE)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Latency is unpredictable due to traffic traversing public Internet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7F9E4-DE72-46EA-9FDC-9B25E70297E4}"/>
              </a:ext>
            </a:extLst>
          </p:cNvPr>
          <p:cNvSpPr txBox="1"/>
          <p:nvPr/>
        </p:nvSpPr>
        <p:spPr>
          <a:xfrm>
            <a:off x="4617819" y="4909528"/>
            <a:ext cx="36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Azure ExpressRoute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DF129-A9A6-4220-AEFF-AAC412702000}"/>
              </a:ext>
            </a:extLst>
          </p:cNvPr>
          <p:cNvSpPr/>
          <p:nvPr/>
        </p:nvSpPr>
        <p:spPr>
          <a:xfrm>
            <a:off x="4617819" y="527886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Established between your on-premise network and Azure via an ExpressRoute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Latency is predictable as the connection is private (traffic does not flow through the public Internet)</a:t>
            </a:r>
          </a:p>
        </p:txBody>
      </p:sp>
    </p:spTree>
    <p:extLst>
      <p:ext uri="{BB962C8B-B14F-4D97-AF65-F5344CB8AC3E}">
        <p14:creationId xmlns:p14="http://schemas.microsoft.com/office/powerpoint/2010/main" val="259533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55360" y="475190"/>
            <a:ext cx="3449585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Traffic Filtering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5360" y="1477774"/>
            <a:ext cx="3449585" cy="491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solutions to determine what comes in and goes out of your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7821" y="41909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Configuration Options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7820" y="1620672"/>
            <a:ext cx="463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Network Security Groups (NSGs)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820" y="3743242"/>
            <a:ext cx="43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Network Virtual Appliances (NVAs)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820" y="199000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Each NSG can contain multiple inbound and outbound rules to enable filtering based on source and destination IP address, port and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An NSG can be applied to each NIC on a VM or to a subnet that a NIC or other Azure resource is connect to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17820" y="411257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VM that is running software that performs a specific network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Available to provide WAN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 used for user-defined and BGP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to filter traffic between VNets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solutions offered by partners and 3</a:t>
            </a:r>
            <a:r>
              <a:rPr lang="en-US" sz="1600" baseline="30000" dirty="0"/>
              <a:t>rd</a:t>
            </a:r>
            <a:r>
              <a:rPr lang="en-US" sz="1600" dirty="0"/>
              <a:t>-party vendors</a:t>
            </a:r>
          </a:p>
        </p:txBody>
      </p:sp>
    </p:spTree>
    <p:extLst>
      <p:ext uri="{BB962C8B-B14F-4D97-AF65-F5344CB8AC3E}">
        <p14:creationId xmlns:p14="http://schemas.microsoft.com/office/powerpoint/2010/main" val="2593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3509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22" y="2695530"/>
            <a:ext cx="4077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Networks</a:t>
            </a:r>
          </a:p>
        </p:txBody>
      </p:sp>
      <p:sp>
        <p:nvSpPr>
          <p:cNvPr id="12" name="Oval 11"/>
          <p:cNvSpPr/>
          <p:nvPr/>
        </p:nvSpPr>
        <p:spPr>
          <a:xfrm>
            <a:off x="6494981" y="3368288"/>
            <a:ext cx="522853" cy="5228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46188" y="3272941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Capabilities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6188" y="3627129"/>
            <a:ext cx="452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The flexibility and power to support your infrastructure</a:t>
            </a:r>
          </a:p>
        </p:txBody>
      </p:sp>
      <p:pic>
        <p:nvPicPr>
          <p:cNvPr id="19" name="Graphic 18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4163" y="3435297"/>
            <a:ext cx="383663" cy="3836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87B8471-AD4E-457C-88C4-B7197C3C46CD}"/>
              </a:ext>
            </a:extLst>
          </p:cNvPr>
          <p:cNvSpPr/>
          <p:nvPr/>
        </p:nvSpPr>
        <p:spPr>
          <a:xfrm>
            <a:off x="6482278" y="2307081"/>
            <a:ext cx="522853" cy="522853"/>
          </a:xfrm>
          <a:prstGeom prst="ellipse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27FC4-1C8F-4801-B9E8-2D7DF4296D4A}"/>
              </a:ext>
            </a:extLst>
          </p:cNvPr>
          <p:cNvSpPr txBox="1"/>
          <p:nvPr/>
        </p:nvSpPr>
        <p:spPr>
          <a:xfrm>
            <a:off x="7133485" y="2211734"/>
            <a:ext cx="1942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076B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Infrastructure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91911-FDFC-46A2-BBCB-3A37F26EA3D7}"/>
              </a:ext>
            </a:extLst>
          </p:cNvPr>
          <p:cNvSpPr txBox="1"/>
          <p:nvPr/>
        </p:nvSpPr>
        <p:spPr>
          <a:xfrm>
            <a:off x="7133485" y="2565922"/>
            <a:ext cx="4001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A global presence to support you where you are</a:t>
            </a:r>
          </a:p>
        </p:txBody>
      </p:sp>
      <p:pic>
        <p:nvPicPr>
          <p:cNvPr id="25" name="Graphic 24" descr="Network">
            <a:extLst>
              <a:ext uri="{FF2B5EF4-FFF2-40B4-BE49-F238E27FC236}">
                <a16:creationId xmlns:a16="http://schemas.microsoft.com/office/drawing/2014/main" id="{B8BFA4CB-2726-4402-BBD0-1B3E4C9A3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460" y="2374090"/>
            <a:ext cx="383663" cy="3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55360" y="475190"/>
            <a:ext cx="3449585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355360" y="1477774"/>
            <a:ext cx="3449585" cy="491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automatically creates route tables that enable resources connected to any subnet in any VNet to communicate with each other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Manually create your own routes to increase efficiency and direct traffic through NVAs or on-premises data centers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7821" y="419091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Configuration Options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7820" y="1620672"/>
            <a:ext cx="463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User-defined Routes (UDRs)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820" y="3743242"/>
            <a:ext cx="43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BGP Routes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820" y="199000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Create custom route tables with routes that control where traffic is routed to for each subnet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17820" y="41125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Connecting your VNet to your on-premises network using an Azure VPN Gateway or ExpressRoute can propagate BPG routes to your VNets </a:t>
            </a:r>
          </a:p>
        </p:txBody>
      </p:sp>
    </p:spTree>
    <p:extLst>
      <p:ext uri="{BB962C8B-B14F-4D97-AF65-F5344CB8AC3E}">
        <p14:creationId xmlns:p14="http://schemas.microsoft.com/office/powerpoint/2010/main" val="183190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05741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Global Availability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Localized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4301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643C15-84E2-4E14-AEBF-A1354091E9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05741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 Availability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AA138696-083A-43DD-907D-E3A529152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83" y="1147763"/>
            <a:ext cx="9848633" cy="5240337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ECDC50-D489-4DC2-B83C-F2AD1068F4CC}"/>
              </a:ext>
            </a:extLst>
          </p:cNvPr>
          <p:cNvSpPr/>
          <p:nvPr/>
        </p:nvSpPr>
        <p:spPr>
          <a:xfrm>
            <a:off x="228144" y="523805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  <a:tabLst>
                <a:tab pos="400050" algn="r"/>
                <a:tab pos="460375" algn="l"/>
              </a:tabLst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dirty="0">
                <a:solidFill>
                  <a:srgbClr val="3076B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140</a:t>
            </a: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Countries</a:t>
            </a:r>
          </a:p>
          <a:p>
            <a:pPr>
              <a:spcAft>
                <a:spcPts val="600"/>
              </a:spcAft>
              <a:tabLst>
                <a:tab pos="400050" algn="r"/>
                <a:tab pos="460375" algn="l"/>
              </a:tabLst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dirty="0">
                <a:solidFill>
                  <a:srgbClr val="3076B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42</a:t>
            </a: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Regions</a:t>
            </a:r>
          </a:p>
          <a:p>
            <a:pPr>
              <a:spcAft>
                <a:spcPts val="600"/>
              </a:spcAft>
              <a:tabLst>
                <a:tab pos="400050" algn="r"/>
                <a:tab pos="460375" algn="l"/>
              </a:tabLst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dirty="0">
                <a:solidFill>
                  <a:srgbClr val="3076B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baseline="30000" dirty="0">
                <a:solidFill>
                  <a:srgbClr val="3076B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nd</a:t>
            </a:r>
            <a:r>
              <a:rPr lang="en-US" baseline="30000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Largest 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7013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Localized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is as close to our customers as possible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Benefits: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Edge nodes are interconnected to more than 2,500 unique Internet partners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has over 130 locations that serve as points of presence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37 ExpressRoute sites globally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Connecting via ExpressRoute means your data can travel anywhere in the world without leaving Azure’s network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076BC"/>
                </a:solidFill>
              </a:rPr>
              <a:t>Edge Nodes</a:t>
            </a:r>
            <a:endParaRPr lang="en-US" sz="2400" dirty="0">
              <a:solidFill>
                <a:srgbClr val="3076B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BD462-DBA3-4393-A085-5D9BEF4C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8" y="1477774"/>
            <a:ext cx="7124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3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264311" cy="685800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360" y="475190"/>
            <a:ext cx="3449585" cy="6720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Connectivity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360" y="1477774"/>
            <a:ext cx="3449585" cy="49103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Azure’s private fiber backbone makes it one of the largest networks in the world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Benefits: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can support up to 1.6 </a:t>
            </a:r>
            <a:r>
              <a:rPr lang="en-US" sz="16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Pbps</a:t>
            </a: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of inter-datacenter bandwidth within a given region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transferred between regions stays on Azure’s private fiber backbone – it never traverses the public Internet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Joined with Facebook to develop the MAREA cable, a 6,600 km submarine cable from Virginia to Spain, with 8 fiber pairs that supports 160 </a:t>
            </a:r>
            <a:r>
              <a:rPr lang="en-US" sz="16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Tbps</a:t>
            </a: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09C60-8282-411A-8C30-BCF8392DAB59}"/>
              </a:ext>
            </a:extLst>
          </p:cNvPr>
          <p:cNvSpPr txBox="1"/>
          <p:nvPr/>
        </p:nvSpPr>
        <p:spPr>
          <a:xfrm>
            <a:off x="4617821" y="419091"/>
            <a:ext cx="2074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076BC"/>
                </a:solidFill>
              </a:rPr>
              <a:t>Topography</a:t>
            </a:r>
            <a:endParaRPr lang="en-US" sz="2400" dirty="0">
              <a:solidFill>
                <a:srgbClr val="3076B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9D1BE-5812-4557-9846-D737C52F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3" y="1477774"/>
            <a:ext cx="63055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3509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22" y="2695530"/>
            <a:ext cx="4077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Networks</a:t>
            </a:r>
          </a:p>
        </p:txBody>
      </p:sp>
      <p:sp>
        <p:nvSpPr>
          <p:cNvPr id="12" name="Oval 11"/>
          <p:cNvSpPr/>
          <p:nvPr/>
        </p:nvSpPr>
        <p:spPr>
          <a:xfrm>
            <a:off x="6494981" y="3368288"/>
            <a:ext cx="522853" cy="5228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46188" y="3272941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Capabilities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6188" y="3627129"/>
            <a:ext cx="452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The flexibility and power to support your infrastructure</a:t>
            </a:r>
          </a:p>
        </p:txBody>
      </p:sp>
      <p:pic>
        <p:nvPicPr>
          <p:cNvPr id="19" name="Graphic 18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4163" y="3435297"/>
            <a:ext cx="383663" cy="3836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87B8471-AD4E-457C-88C4-B7197C3C46CD}"/>
              </a:ext>
            </a:extLst>
          </p:cNvPr>
          <p:cNvSpPr/>
          <p:nvPr/>
        </p:nvSpPr>
        <p:spPr>
          <a:xfrm>
            <a:off x="6482278" y="2307081"/>
            <a:ext cx="522853" cy="522853"/>
          </a:xfrm>
          <a:prstGeom prst="ellipse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27FC4-1C8F-4801-B9E8-2D7DF4296D4A}"/>
              </a:ext>
            </a:extLst>
          </p:cNvPr>
          <p:cNvSpPr txBox="1"/>
          <p:nvPr/>
        </p:nvSpPr>
        <p:spPr>
          <a:xfrm>
            <a:off x="7133485" y="2211734"/>
            <a:ext cx="1942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076B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Infrastructure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91911-FDFC-46A2-BBCB-3A37F26EA3D7}"/>
              </a:ext>
            </a:extLst>
          </p:cNvPr>
          <p:cNvSpPr txBox="1"/>
          <p:nvPr/>
        </p:nvSpPr>
        <p:spPr>
          <a:xfrm>
            <a:off x="7133485" y="2565922"/>
            <a:ext cx="4001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A global presence to support you where you are</a:t>
            </a:r>
          </a:p>
        </p:txBody>
      </p:sp>
      <p:pic>
        <p:nvPicPr>
          <p:cNvPr id="25" name="Graphic 24" descr="Network">
            <a:extLst>
              <a:ext uri="{FF2B5EF4-FFF2-40B4-BE49-F238E27FC236}">
                <a16:creationId xmlns:a16="http://schemas.microsoft.com/office/drawing/2014/main" id="{B8BFA4CB-2726-4402-BBD0-1B3E4C9A3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460" y="2374090"/>
            <a:ext cx="383663" cy="3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057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Virtual Network Capabilities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Isolation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Connectivity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Internet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Resources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Other Azure VNets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Traffic Filtering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869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057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Topology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B0DCE-E27C-454F-B8E7-AB5EB361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7291" y="1960005"/>
            <a:ext cx="9217418" cy="37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W Custom">
      <a:dk1>
        <a:srgbClr val="505050"/>
      </a:dk1>
      <a:lt1>
        <a:srgbClr val="FFFFFF"/>
      </a:lt1>
      <a:dk2>
        <a:srgbClr val="107C10"/>
      </a:dk2>
      <a:lt2>
        <a:srgbClr val="F8F8F8"/>
      </a:lt2>
      <a:accent1>
        <a:srgbClr val="002050"/>
      </a:accent1>
      <a:accent2>
        <a:srgbClr val="107C10"/>
      </a:accent2>
      <a:accent3>
        <a:srgbClr val="BAD80A"/>
      </a:accent3>
      <a:accent4>
        <a:srgbClr val="0078D7"/>
      </a:accent4>
      <a:accent5>
        <a:srgbClr val="505050"/>
      </a:accent5>
      <a:accent6>
        <a:srgbClr val="747474"/>
      </a:accent6>
      <a:hlink>
        <a:srgbClr val="0078D7"/>
      </a:hlink>
      <a:folHlink>
        <a:srgbClr val="0078D7"/>
      </a:folHlink>
    </a:clrScheme>
    <a:fontScheme name="AZ Workshop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16777</TotalTime>
  <Words>1859</Words>
  <Application>Microsoft Office PowerPoint</Application>
  <PresentationFormat>Widescreen</PresentationFormat>
  <Paragraphs>244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Semilight</vt:lpstr>
      <vt:lpstr>Office Theme</vt:lpstr>
      <vt:lpstr>PowerPoint Presentation</vt:lpstr>
      <vt:lpstr>PowerPoint Presentation</vt:lpstr>
      <vt:lpstr>Infrastructure</vt:lpstr>
      <vt:lpstr>Global Availability</vt:lpstr>
      <vt:lpstr>Localized</vt:lpstr>
      <vt:lpstr>Connectivity</vt:lpstr>
      <vt:lpstr>PowerPoint Presentation</vt:lpstr>
      <vt:lpstr>Virtual Network Capabilities</vt:lpstr>
      <vt:lpstr>Sample Topology</vt:lpstr>
      <vt:lpstr>Isolation</vt:lpstr>
      <vt:lpstr>Isolation</vt:lpstr>
      <vt:lpstr>Internet Connectivity</vt:lpstr>
      <vt:lpstr>Internet Connectivity</vt:lpstr>
      <vt:lpstr>Internet Connectivity</vt:lpstr>
      <vt:lpstr>Internet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Workshops: Virtual Networks</dc:title>
  <dc:creator>Joshua Davis</dc:creator>
  <cp:lastModifiedBy>Joshua Davis</cp:lastModifiedBy>
  <cp:revision>112</cp:revision>
  <dcterms:created xsi:type="dcterms:W3CDTF">2017-04-27T14:47:39Z</dcterms:created>
  <dcterms:modified xsi:type="dcterms:W3CDTF">2017-09-13T04:23:45Z</dcterms:modified>
</cp:coreProperties>
</file>