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816" r:id="rId3"/>
    <p:sldId id="801" r:id="rId4"/>
    <p:sldId id="803" r:id="rId5"/>
    <p:sldId id="817" r:id="rId6"/>
    <p:sldId id="818" r:id="rId7"/>
    <p:sldId id="81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/>
    <p:restoredTop sz="94694"/>
  </p:normalViewPr>
  <p:slideViewPr>
    <p:cSldViewPr snapToGrid="0">
      <p:cViewPr varScale="1">
        <p:scale>
          <a:sx n="121" d="100"/>
          <a:sy n="121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7D8E28-8A20-394B-BABA-F634643D91D6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D6DC33-1059-7640-812F-BFB220124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0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“Depression and anxiety affect over 300 million people worldwide, and Yet a simple PubMed search (‘depression OR anxiety’) returns &gt; 780 000 papers from 2000–2025—far more than any individual or guideline committee can keep up with. 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LLMs can summarize large corpora, but they hallucinate, lack transparent sourcing, and ingest noisy web data. We therefore need domain‑grounded, evidence‑backed generation for mental‑health queries.”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B98B-FF3F-8440-9DF1-28ED090442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85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“Our pipeline has four stages (Figure 1):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Bulk retrieval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of all 781 970 PubMed abstracts.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Relevance filtering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by fine‑tuning a local Qwen‑32B LLM, removing non‑clinical papers.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Schema‑guided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</a:rPr>
              <a:t>CoT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extraction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of Risk Factors, Populations, Interventions, and Outcomes.</a:t>
            </a:r>
          </a:p>
          <a:p>
            <a:pPr algn="l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Graph‑aware RAG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where we query a Neo4j graph, rank triples by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TF‑IDF×PageRank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serialize them, and ask GPT‑4o to answer with explicit citations. Users interact via a lightweight chat interface that links back to each PMID.”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74263-0062-1144-B6C1-35C92F0D06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947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3574F-0E04-2642-835D-BBC8C153DFB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67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7280F-2146-26CD-8B14-6941E18DC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E4D0DD-C60C-20B0-9AC6-673029EEDB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491D0A-F33D-E148-651E-BCF7EEF5E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“Depression and anxiety affect over 300 million people worldwide, and Yet a simple PubMed search (‘depression OR anxiety’) returns &gt; 780 000 papers from 2000–2025—far more than any individual or guideline committee can keep up with. 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LLMs can summarize large corpora, but they hallucinate, lack transparent sourcing, and ingest noisy web data. We therefore need domain‑grounded, evidence‑backed generation for mental‑health queries.”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2DC6C-88AB-7446-BE5C-561726F7F0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7B98B-FF3F-8440-9DF1-28ED090442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3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861FB-8E31-8650-5BE8-F57E8E9A8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50813-2F26-99E1-557B-1E0F30896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CEC3A-1DDB-A8AD-037E-1408DB4B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1709-D7C1-3F4F-8599-AA93D8083598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E594E-049E-A693-1EA0-80751FFA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9B41F-EE70-E5B6-521F-3376C68A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18CF-7B1A-6A49-9686-F8F5C53E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9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BE41-9F5E-2098-2766-1A336C24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CC6F8-FF99-ABEB-1B04-171E3520B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0AC5D-269D-7B12-0C61-95B62224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1709-D7C1-3F4F-8599-AA93D8083598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C1CC5-4706-3DDC-E2D7-0601FB860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27C34-831D-3F95-4CF6-F2D5AA46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18CF-7B1A-6A49-9686-F8F5C53E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4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70E041-BE66-28D1-B38B-3CFB6125D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09D88-5671-FFF9-3C9F-55ABF3CC0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538FD-62E2-89B5-5B3E-9EBD4A6E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1709-D7C1-3F4F-8599-AA93D8083598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A940D-CDCD-F665-B4FC-57CDBF6C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95003-B38C-B851-9EA3-6D0B220E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18CF-7B1A-6A49-9686-F8F5C53E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3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0282D-E621-FB63-0E22-CB7517CB3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107A4-9923-4784-C826-19EC4D61F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4B030-48F1-D668-61C7-03E0CE62B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1709-D7C1-3F4F-8599-AA93D8083598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238F7-804D-4B47-345F-55DBE9BF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A9BB-42F6-185D-754E-4C0F041D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18CF-7B1A-6A49-9686-F8F5C53E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75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6BA8-7CB4-FE5F-4F1E-878759E0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F96C0-BFF8-E9C5-7EAD-F40D4E53D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4E82-50B8-EA61-C464-AE460F28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1709-D7C1-3F4F-8599-AA93D8083598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E5392-D892-3C28-309A-B38A9805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05FF4-AA86-9717-05AC-8F32700F5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18CF-7B1A-6A49-9686-F8F5C53E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3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8C928-E60D-440A-4A20-1856E11F4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03407-FE19-C296-D9A4-7AE581095C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8A017-EFED-EC34-09F1-15EE991AD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FFB28-D4D7-AEB9-B82E-49E78FCB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1709-D7C1-3F4F-8599-AA93D8083598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3C4EB-C0A9-4716-F54E-068F7EBC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11F2D-609D-A96E-512B-EF9F0DAB0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18CF-7B1A-6A49-9686-F8F5C53E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8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2F02-00F5-F6D6-A27D-07D514BEE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0F946-59E0-F784-CC54-9FE1D730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02DC4A-21C4-78EE-0C20-A760743AA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7EECB2-8D36-2F6F-B0BE-86002235D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93E69D-2940-C040-048D-DFD15F841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9372D-F20F-C14C-AEF3-466D4ECA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1709-D7C1-3F4F-8599-AA93D8083598}" type="datetimeFigureOut">
              <a:rPr lang="en-US" smtClean="0"/>
              <a:t>9/15/25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00506-AF81-A080-15DE-7F2CFE6C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334AB-9753-36CE-7A01-9B597C35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18CF-7B1A-6A49-9686-F8F5C53E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43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D674-DF2B-D387-BE59-B49FEF505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35DFC-3BD3-4C8D-615D-4A6991C5D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1709-D7C1-3F4F-8599-AA93D8083598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9D2BE-047E-85C6-012D-1D135FF5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ABDD9-01C5-64E9-7AD0-45699DBA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18CF-7B1A-6A49-9686-F8F5C53E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9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03136-E54E-0AEB-98D0-1D6E53538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1709-D7C1-3F4F-8599-AA93D8083598}" type="datetimeFigureOut">
              <a:rPr lang="en-US" smtClean="0"/>
              <a:t>9/15/25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DA4EDE-78E5-ED28-F65C-221C6E42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1FC33-25F2-B4FD-2E93-FAC6FB23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18CF-7B1A-6A49-9686-F8F5C53E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0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37D8F-FFE0-C5EA-7CF4-0216A9C1A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70694-EE01-4A06-E2D6-7C8423F12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E9F30-0748-8B51-0174-677BD5B3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ECE41-9747-91AB-1459-F23965A2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1709-D7C1-3F4F-8599-AA93D8083598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1AFCE-AD3A-5731-1771-9D4AC8581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1CCBB3-3C9E-AA86-F61B-7A82EC1ED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18CF-7B1A-6A49-9686-F8F5C53E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1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27AC-33C1-1B3D-DAC5-C3194D381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9288AA-4D48-077D-3EC4-73ACCDA27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37D85-9A9E-F1A8-1A8A-A02BDEF70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867EC-CF29-3D90-55E2-B56FAA7F2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11709-D7C1-3F4F-8599-AA93D8083598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3A574-316D-9ECC-13D3-21DD3CF2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CFC70-2A55-81F5-49A4-233A1EFD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18CF-7B1A-6A49-9686-F8F5C53E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DBCF4-F057-4A35-15E6-2EE18D97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B0CC4-0D81-38F8-0FC7-4AFA1804A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3995F-0247-023C-D4D1-6D9EBFF6C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611709-D7C1-3F4F-8599-AA93D8083598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F6CCC-215E-46DF-CF21-CEF4CE8E8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86FBF-81EA-72D8-11DD-1188979CC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6818CF-7B1A-6A49-9686-F8F5C53EE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6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5502E-6240-F6B2-1018-A77DA6F62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835" y="1132873"/>
            <a:ext cx="9932276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ndara" panose="020E0502030303020204" pitchFamily="34" charset="0"/>
              </a:rPr>
              <a:t>Clinical Knowledge Base Pipeline + Population Striatum Analyzer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5736D-57B9-251A-692A-BCFC2D5F9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5834" y="3612548"/>
            <a:ext cx="9687309" cy="1655762"/>
          </a:xfrm>
        </p:spPr>
        <p:txBody>
          <a:bodyPr/>
          <a:lstStyle/>
          <a:p>
            <a:endParaRPr lang="en-US" dirty="0"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</a:rPr>
              <a:t>Combine Assignment 3 and Assignment 4</a:t>
            </a:r>
          </a:p>
          <a:p>
            <a:r>
              <a:rPr lang="en-US" dirty="0">
                <a:latin typeface="Candara" panose="020E0502030303020204" pitchFamily="34" charset="0"/>
              </a:rPr>
              <a:t>Azure Xia</a:t>
            </a:r>
          </a:p>
        </p:txBody>
      </p:sp>
    </p:spTree>
    <p:extLst>
      <p:ext uri="{BB962C8B-B14F-4D97-AF65-F5344CB8AC3E}">
        <p14:creationId xmlns:p14="http://schemas.microsoft.com/office/powerpoint/2010/main" val="2111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54A5-FDCB-5E27-D00C-646FA25F5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N" sz="4000">
                <a:latin typeface="Candara" panose="020E0502030303020204" pitchFamily="34" charset="0"/>
              </a:rPr>
              <a:t>Background</a:t>
            </a:r>
            <a:r>
              <a:rPr lang="en-US" sz="4000" dirty="0">
                <a:latin typeface="Candara" panose="020E0502030303020204" pitchFamily="34" charset="0"/>
              </a:rPr>
              <a:t> –Ass 3: Agentic Pipeline Turning Scattered Info into Structured D0main Knowledge</a:t>
            </a:r>
            <a:endParaRPr lang="en-C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B229E-605D-ABE5-AB48-046BD6D89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758"/>
            <a:ext cx="10515600" cy="43902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Candara" panose="020E0502030303020204" pitchFamily="34" charset="0"/>
              </a:rPr>
              <a:t>Rapidly growing volume of literature can be challenging to retrieve or digest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ndara" panose="020E0502030303020204" pitchFamily="34" charset="0"/>
              </a:rPr>
              <a:t>Mental health domain face the lack of “ground truth”/labeled data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ndara" panose="020E0502030303020204" pitchFamily="34" charset="0"/>
              </a:rPr>
              <a:t>Automated curation of literature is essential for scale 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andara" panose="020E0502030303020204" pitchFamily="34" charset="0"/>
              </a:rPr>
              <a:t>Large Language Models (LLMs) as powerful tools for mining large-scale information, turning scattered information into structured knowledge, to establish some “ground truth”/benchmark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andara" panose="020E0502030303020204" pitchFamily="34" charset="0"/>
              </a:rPr>
              <a:t>yet face limitations like hallucinations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Candara" panose="020E0502030303020204" pitchFamily="34" charset="0"/>
              </a:rPr>
              <a:t>therefore, need careful design and evaluation</a:t>
            </a:r>
          </a:p>
          <a:p>
            <a:endParaRPr lang="en-CN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87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3C568-88A8-0D4C-B1EC-42DDFA73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23000-242A-4049-8B2C-C88F8F6EC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E3890-4086-C647-A0AF-E0DD6A18B41E}" type="datetime1">
              <a:rPr lang="en-US" smtClean="0"/>
              <a:t>9/15/25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8DF1C-066F-3A41-87C6-636ED88A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35AA1-0294-A143-96A4-B88721EE3258}" type="slidenum">
              <a:rPr lang="en-US" smtClean="0"/>
              <a:t>3</a:t>
            </a:fld>
            <a:endParaRPr lang="en-US" dirty="0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2D0DFBE-CD48-574E-AEDD-5810D778A6D1}"/>
              </a:ext>
            </a:extLst>
          </p:cNvPr>
          <p:cNvSpPr/>
          <p:nvPr/>
        </p:nvSpPr>
        <p:spPr>
          <a:xfrm>
            <a:off x="970936" y="1734669"/>
            <a:ext cx="2278626" cy="3604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Bulk retrieval 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32BA4CE6-F041-9646-ADB2-34C1A4637D98}"/>
              </a:ext>
            </a:extLst>
          </p:cNvPr>
          <p:cNvSpPr/>
          <p:nvPr/>
        </p:nvSpPr>
        <p:spPr>
          <a:xfrm>
            <a:off x="3581400" y="1771440"/>
            <a:ext cx="2278626" cy="35672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Step 2 </a:t>
            </a:r>
          </a:p>
          <a:p>
            <a:pPr algn="ctr"/>
            <a:r>
              <a:rPr lang="en-US" sz="2000" dirty="0"/>
              <a:t>Filtering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60DA11AE-08B4-7B47-B33F-A93B5CE67E5F}"/>
              </a:ext>
            </a:extLst>
          </p:cNvPr>
          <p:cNvSpPr/>
          <p:nvPr/>
        </p:nvSpPr>
        <p:spPr>
          <a:xfrm>
            <a:off x="6228736" y="1734669"/>
            <a:ext cx="2278626" cy="3604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Step 3</a:t>
            </a:r>
          </a:p>
          <a:p>
            <a:pPr algn="ctr"/>
            <a:r>
              <a:rPr lang="en-US" sz="2000" dirty="0"/>
              <a:t>Extraction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FC49F53A-DFEF-924A-BAC8-44622E029B4E}"/>
              </a:ext>
            </a:extLst>
          </p:cNvPr>
          <p:cNvSpPr/>
          <p:nvPr/>
        </p:nvSpPr>
        <p:spPr>
          <a:xfrm>
            <a:off x="8975623" y="1734669"/>
            <a:ext cx="2278626" cy="3604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Step 4</a:t>
            </a:r>
          </a:p>
          <a:p>
            <a:pPr algn="ctr"/>
            <a:r>
              <a:rPr lang="en-US" sz="2000" dirty="0"/>
              <a:t>Downstream Applications</a:t>
            </a:r>
            <a:br>
              <a:rPr lang="en-US" sz="2000" dirty="0"/>
            </a:br>
            <a:endParaRPr lang="en-US" sz="2000" dirty="0"/>
          </a:p>
          <a:p>
            <a:pPr algn="ctr"/>
            <a:r>
              <a:rPr lang="en-US" sz="2000" dirty="0"/>
              <a:t>(e.g. knowledge discoveries; generate Q&amp;A bank)</a:t>
            </a:r>
          </a:p>
        </p:txBody>
      </p:sp>
    </p:spTree>
    <p:extLst>
      <p:ext uri="{BB962C8B-B14F-4D97-AF65-F5344CB8AC3E}">
        <p14:creationId xmlns:p14="http://schemas.microsoft.com/office/powerpoint/2010/main" val="2926165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6DD35E-BC6D-2CE3-D222-6E3382176E88}"/>
              </a:ext>
            </a:extLst>
          </p:cNvPr>
          <p:cNvSpPr/>
          <p:nvPr/>
        </p:nvSpPr>
        <p:spPr>
          <a:xfrm>
            <a:off x="341360" y="1157522"/>
            <a:ext cx="2045224" cy="471830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866D5E-8AD8-50C1-8454-56EA62CDEEAD}"/>
              </a:ext>
            </a:extLst>
          </p:cNvPr>
          <p:cNvSpPr/>
          <p:nvPr/>
        </p:nvSpPr>
        <p:spPr>
          <a:xfrm>
            <a:off x="2941320" y="1157522"/>
            <a:ext cx="2372028" cy="471830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87180D-D5AE-750E-A05B-3A0F69D6DB62}"/>
              </a:ext>
            </a:extLst>
          </p:cNvPr>
          <p:cNvSpPr/>
          <p:nvPr/>
        </p:nvSpPr>
        <p:spPr>
          <a:xfrm>
            <a:off x="7184894" y="1153885"/>
            <a:ext cx="1941576" cy="4718304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88F023-0FF9-D3BD-1F42-62F41D0A19F2}"/>
              </a:ext>
            </a:extLst>
          </p:cNvPr>
          <p:cNvSpPr/>
          <p:nvPr/>
        </p:nvSpPr>
        <p:spPr>
          <a:xfrm>
            <a:off x="9704212" y="1153885"/>
            <a:ext cx="2234501" cy="4718304"/>
          </a:xfrm>
          <a:prstGeom prst="rect">
            <a:avLst/>
          </a:prstGeom>
          <a:noFill/>
          <a:ln w="28575">
            <a:solidFill>
              <a:srgbClr val="9854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BBCD6A-561D-9F3B-9E38-31BF4C59980F}"/>
              </a:ext>
            </a:extLst>
          </p:cNvPr>
          <p:cNvSpPr/>
          <p:nvPr/>
        </p:nvSpPr>
        <p:spPr>
          <a:xfrm>
            <a:off x="341359" y="542821"/>
            <a:ext cx="2045225" cy="61470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1A950B-1A7D-BF67-E563-9959CC317605}"/>
              </a:ext>
            </a:extLst>
          </p:cNvPr>
          <p:cNvSpPr txBox="1"/>
          <p:nvPr/>
        </p:nvSpPr>
        <p:spPr>
          <a:xfrm>
            <a:off x="619666" y="511191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1: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Bulk Retrieval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61B3E07-E3F8-0FE9-CAE9-E5A501FCCD94}"/>
              </a:ext>
            </a:extLst>
          </p:cNvPr>
          <p:cNvSpPr/>
          <p:nvPr/>
        </p:nvSpPr>
        <p:spPr>
          <a:xfrm>
            <a:off x="2941320" y="542821"/>
            <a:ext cx="2372028" cy="614701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94BE0F2B-345B-EE1C-DA0B-42A44B8A06BF}"/>
              </a:ext>
            </a:extLst>
          </p:cNvPr>
          <p:cNvSpPr/>
          <p:nvPr/>
        </p:nvSpPr>
        <p:spPr>
          <a:xfrm>
            <a:off x="542170" y="2566856"/>
            <a:ext cx="1713850" cy="3155568"/>
          </a:xfrm>
          <a:custGeom>
            <a:avLst/>
            <a:gdLst>
              <a:gd name="connsiteX0" fmla="*/ 0 w 1675412"/>
              <a:gd name="connsiteY0" fmla="*/ 149381 h 3161375"/>
              <a:gd name="connsiteX1" fmla="*/ 307910 w 1675412"/>
              <a:gd name="connsiteY1" fmla="*/ 92 h 3161375"/>
              <a:gd name="connsiteX2" fmla="*/ 606490 w 1675412"/>
              <a:gd name="connsiteY2" fmla="*/ 168043 h 3161375"/>
              <a:gd name="connsiteX3" fmla="*/ 895739 w 1675412"/>
              <a:gd name="connsiteY3" fmla="*/ 9422 h 3161375"/>
              <a:gd name="connsiteX4" fmla="*/ 1222310 w 1675412"/>
              <a:gd name="connsiteY4" fmla="*/ 149381 h 3161375"/>
              <a:gd name="connsiteX5" fmla="*/ 1464906 w 1675412"/>
              <a:gd name="connsiteY5" fmla="*/ 9422 h 3161375"/>
              <a:gd name="connsiteX6" fmla="*/ 1642188 w 1675412"/>
              <a:gd name="connsiteY6" fmla="*/ 242687 h 3161375"/>
              <a:gd name="connsiteX7" fmla="*/ 1660849 w 1675412"/>
              <a:gd name="connsiteY7" fmla="*/ 1567634 h 3161375"/>
              <a:gd name="connsiteX8" fmla="*/ 1651518 w 1675412"/>
              <a:gd name="connsiteY8" fmla="*/ 3079194 h 3161375"/>
              <a:gd name="connsiteX9" fmla="*/ 1380930 w 1675412"/>
              <a:gd name="connsiteY9" fmla="*/ 2976557 h 3161375"/>
              <a:gd name="connsiteX10" fmla="*/ 1045028 w 1675412"/>
              <a:gd name="connsiteY10" fmla="*/ 3116516 h 3161375"/>
              <a:gd name="connsiteX11" fmla="*/ 821094 w 1675412"/>
              <a:gd name="connsiteY11" fmla="*/ 2901912 h 3161375"/>
              <a:gd name="connsiteX12" fmla="*/ 485192 w 1675412"/>
              <a:gd name="connsiteY12" fmla="*/ 3097855 h 3161375"/>
              <a:gd name="connsiteX13" fmla="*/ 289249 w 1675412"/>
              <a:gd name="connsiteY13" fmla="*/ 2967226 h 3161375"/>
              <a:gd name="connsiteX14" fmla="*/ 65314 w 1675412"/>
              <a:gd name="connsiteY14" fmla="*/ 3107185 h 3161375"/>
              <a:gd name="connsiteX15" fmla="*/ 9330 w 1675412"/>
              <a:gd name="connsiteY15" fmla="*/ 2407389 h 3161375"/>
              <a:gd name="connsiteX16" fmla="*/ 9330 w 1675412"/>
              <a:gd name="connsiteY16" fmla="*/ 1250394 h 3161375"/>
              <a:gd name="connsiteX17" fmla="*/ 0 w 1675412"/>
              <a:gd name="connsiteY17" fmla="*/ 149381 h 316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75412" h="3161375">
                <a:moveTo>
                  <a:pt x="0" y="149381"/>
                </a:moveTo>
                <a:cubicBezTo>
                  <a:pt x="103414" y="73181"/>
                  <a:pt x="206828" y="-3018"/>
                  <a:pt x="307910" y="92"/>
                </a:cubicBezTo>
                <a:cubicBezTo>
                  <a:pt x="408992" y="3202"/>
                  <a:pt x="508519" y="166488"/>
                  <a:pt x="606490" y="168043"/>
                </a:cubicBezTo>
                <a:cubicBezTo>
                  <a:pt x="704461" y="169598"/>
                  <a:pt x="793102" y="12532"/>
                  <a:pt x="895739" y="9422"/>
                </a:cubicBezTo>
                <a:cubicBezTo>
                  <a:pt x="998376" y="6312"/>
                  <a:pt x="1127449" y="149381"/>
                  <a:pt x="1222310" y="149381"/>
                </a:cubicBezTo>
                <a:cubicBezTo>
                  <a:pt x="1317171" y="149381"/>
                  <a:pt x="1394927" y="-6129"/>
                  <a:pt x="1464906" y="9422"/>
                </a:cubicBezTo>
                <a:cubicBezTo>
                  <a:pt x="1534885" y="24973"/>
                  <a:pt x="1609531" y="-17015"/>
                  <a:pt x="1642188" y="242687"/>
                </a:cubicBezTo>
                <a:cubicBezTo>
                  <a:pt x="1674845" y="502389"/>
                  <a:pt x="1659294" y="1094883"/>
                  <a:pt x="1660849" y="1567634"/>
                </a:cubicBezTo>
                <a:cubicBezTo>
                  <a:pt x="1662404" y="2040385"/>
                  <a:pt x="1698171" y="2844374"/>
                  <a:pt x="1651518" y="3079194"/>
                </a:cubicBezTo>
                <a:cubicBezTo>
                  <a:pt x="1604865" y="3314015"/>
                  <a:pt x="1482012" y="2970337"/>
                  <a:pt x="1380930" y="2976557"/>
                </a:cubicBezTo>
                <a:cubicBezTo>
                  <a:pt x="1279848" y="2982777"/>
                  <a:pt x="1138334" y="3128957"/>
                  <a:pt x="1045028" y="3116516"/>
                </a:cubicBezTo>
                <a:cubicBezTo>
                  <a:pt x="951722" y="3104075"/>
                  <a:pt x="914400" y="2905022"/>
                  <a:pt x="821094" y="2901912"/>
                </a:cubicBezTo>
                <a:cubicBezTo>
                  <a:pt x="727788" y="2898802"/>
                  <a:pt x="573833" y="3086969"/>
                  <a:pt x="485192" y="3097855"/>
                </a:cubicBezTo>
                <a:cubicBezTo>
                  <a:pt x="396551" y="3108741"/>
                  <a:pt x="359229" y="2965671"/>
                  <a:pt x="289249" y="2967226"/>
                </a:cubicBezTo>
                <a:cubicBezTo>
                  <a:pt x="219269" y="2968781"/>
                  <a:pt x="111967" y="3200491"/>
                  <a:pt x="65314" y="3107185"/>
                </a:cubicBezTo>
                <a:cubicBezTo>
                  <a:pt x="18661" y="3013879"/>
                  <a:pt x="18661" y="2716854"/>
                  <a:pt x="9330" y="2407389"/>
                </a:cubicBezTo>
                <a:cubicBezTo>
                  <a:pt x="-1" y="2097924"/>
                  <a:pt x="9330" y="1250394"/>
                  <a:pt x="9330" y="1250394"/>
                </a:cubicBezTo>
                <a:lnTo>
                  <a:pt x="0" y="14938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9A7252-C3D9-6148-BFE2-D162DDC4FED3}"/>
              </a:ext>
            </a:extLst>
          </p:cNvPr>
          <p:cNvSpPr txBox="1"/>
          <p:nvPr/>
        </p:nvSpPr>
        <p:spPr>
          <a:xfrm>
            <a:off x="685184" y="3128205"/>
            <a:ext cx="149308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can control which time span they’d like to research on, and how many papers they’d like to  retrieve</a:t>
            </a:r>
            <a:r>
              <a:rPr lang="en-US" altLang="zh-CN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Demo: 100/ year from 2020-2024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1E4A51-F3F3-49C1-AD86-B26B8A25B66D}"/>
              </a:ext>
            </a:extLst>
          </p:cNvPr>
          <p:cNvSpPr txBox="1"/>
          <p:nvPr/>
        </p:nvSpPr>
        <p:spPr>
          <a:xfrm>
            <a:off x="3233499" y="665505"/>
            <a:ext cx="178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5B73F2-8CB3-86CD-329C-CA1AD249DEC2}"/>
              </a:ext>
            </a:extLst>
          </p:cNvPr>
          <p:cNvSpPr/>
          <p:nvPr/>
        </p:nvSpPr>
        <p:spPr>
          <a:xfrm>
            <a:off x="3203877" y="1365328"/>
            <a:ext cx="1817292" cy="61470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Filtering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A460E9E-DE03-D0BF-1B65-69B993D18F58}"/>
              </a:ext>
            </a:extLst>
          </p:cNvPr>
          <p:cNvSpPr/>
          <p:nvPr/>
        </p:nvSpPr>
        <p:spPr>
          <a:xfrm>
            <a:off x="3087752" y="2390939"/>
            <a:ext cx="2074169" cy="227351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Truly on the topic?!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Task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Yes/No/Uncertain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Demo: if truly taking about clinical depression or anxiety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AF46112-649B-896A-FA90-35F3BBD858C0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>
          <a:xfrm>
            <a:off x="4112523" y="1980029"/>
            <a:ext cx="12314" cy="41091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61C606C-903C-8B0F-91CA-A29A67BA4DE6}"/>
              </a:ext>
            </a:extLst>
          </p:cNvPr>
          <p:cNvCxnSpPr>
            <a:cxnSpLocks/>
            <a:stCxn id="45" idx="3"/>
            <a:endCxn id="5" idx="16"/>
          </p:cNvCxnSpPr>
          <p:nvPr/>
        </p:nvCxnSpPr>
        <p:spPr>
          <a:xfrm flipV="1">
            <a:off x="5161921" y="2090250"/>
            <a:ext cx="408897" cy="143744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67FC584-C059-36F4-4021-DE9376D504D6}"/>
              </a:ext>
            </a:extLst>
          </p:cNvPr>
          <p:cNvCxnSpPr>
            <a:cxnSpLocks/>
            <a:stCxn id="45" idx="3"/>
            <a:endCxn id="7" idx="16"/>
          </p:cNvCxnSpPr>
          <p:nvPr/>
        </p:nvCxnSpPr>
        <p:spPr>
          <a:xfrm>
            <a:off x="5161921" y="3527695"/>
            <a:ext cx="498706" cy="12568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81BB821-57F8-96D8-5B5A-4BC23E1CAC46}"/>
              </a:ext>
            </a:extLst>
          </p:cNvPr>
          <p:cNvSpPr/>
          <p:nvPr/>
        </p:nvSpPr>
        <p:spPr>
          <a:xfrm>
            <a:off x="7184894" y="542822"/>
            <a:ext cx="1941576" cy="61106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3: Extraction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87C26A7-19F7-F849-3E34-0D29D263968E}"/>
              </a:ext>
            </a:extLst>
          </p:cNvPr>
          <p:cNvSpPr/>
          <p:nvPr/>
        </p:nvSpPr>
        <p:spPr>
          <a:xfrm>
            <a:off x="7417606" y="1367471"/>
            <a:ext cx="1558986" cy="69745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Schema-based Extraction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F6F5184-5C35-3575-4664-CDB9178CDD7F}"/>
              </a:ext>
            </a:extLst>
          </p:cNvPr>
          <p:cNvCxnSpPr>
            <a:cxnSpLocks/>
            <a:stCxn id="5" idx="7"/>
            <a:endCxn id="76" idx="1"/>
          </p:cNvCxnSpPr>
          <p:nvPr/>
        </p:nvCxnSpPr>
        <p:spPr>
          <a:xfrm flipV="1">
            <a:off x="6792751" y="1716201"/>
            <a:ext cx="624855" cy="46175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F965C7E1-EB98-074D-018D-794B309B59D5}"/>
              </a:ext>
            </a:extLst>
          </p:cNvPr>
          <p:cNvSpPr/>
          <p:nvPr/>
        </p:nvSpPr>
        <p:spPr>
          <a:xfrm>
            <a:off x="9704213" y="542822"/>
            <a:ext cx="2234500" cy="61106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>
                <a:alpha val="9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4: QA Bank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2DD2A0F-5627-50C1-F4AB-F0D80C428372}"/>
              </a:ext>
            </a:extLst>
          </p:cNvPr>
          <p:cNvCxnSpPr>
            <a:cxnSpLocks/>
          </p:cNvCxnSpPr>
          <p:nvPr/>
        </p:nvCxnSpPr>
        <p:spPr>
          <a:xfrm>
            <a:off x="8101803" y="2076196"/>
            <a:ext cx="11315" cy="71242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A98EFD9-6B0A-B38F-5318-CDCC7DD33A48}"/>
              </a:ext>
            </a:extLst>
          </p:cNvPr>
          <p:cNvCxnSpPr>
            <a:cxnSpLocks/>
            <a:stCxn id="82" idx="2"/>
            <a:endCxn id="41" idx="3"/>
          </p:cNvCxnSpPr>
          <p:nvPr/>
        </p:nvCxnSpPr>
        <p:spPr>
          <a:xfrm>
            <a:off x="1376671" y="2275617"/>
            <a:ext cx="81788" cy="30064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Pentagon 104">
            <a:extLst>
              <a:ext uri="{FF2B5EF4-FFF2-40B4-BE49-F238E27FC236}">
                <a16:creationId xmlns:a16="http://schemas.microsoft.com/office/drawing/2014/main" id="{DA7B790A-2BE3-019C-08AA-C24FCC08B243}"/>
              </a:ext>
            </a:extLst>
          </p:cNvPr>
          <p:cNvSpPr/>
          <p:nvPr/>
        </p:nvSpPr>
        <p:spPr>
          <a:xfrm>
            <a:off x="2368336" y="4762626"/>
            <a:ext cx="568226" cy="197914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Pentagon 108">
            <a:extLst>
              <a:ext uri="{FF2B5EF4-FFF2-40B4-BE49-F238E27FC236}">
                <a16:creationId xmlns:a16="http://schemas.microsoft.com/office/drawing/2014/main" id="{51BF6DF6-7A99-8A38-61CD-EE67FFEF473E}"/>
              </a:ext>
            </a:extLst>
          </p:cNvPr>
          <p:cNvSpPr/>
          <p:nvPr/>
        </p:nvSpPr>
        <p:spPr>
          <a:xfrm>
            <a:off x="5261965" y="4762626"/>
            <a:ext cx="1961299" cy="197914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Pentagon 109">
            <a:extLst>
              <a:ext uri="{FF2B5EF4-FFF2-40B4-BE49-F238E27FC236}">
                <a16:creationId xmlns:a16="http://schemas.microsoft.com/office/drawing/2014/main" id="{BD866F68-E35A-9A2F-A346-2AC0CC92DC5A}"/>
              </a:ext>
            </a:extLst>
          </p:cNvPr>
          <p:cNvSpPr/>
          <p:nvPr/>
        </p:nvSpPr>
        <p:spPr>
          <a:xfrm>
            <a:off x="9126469" y="4750466"/>
            <a:ext cx="577741" cy="210074"/>
          </a:xfrm>
          <a:prstGeom prst="homePlat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5889C7A-C26E-F95C-A33C-417047B8E35A}"/>
              </a:ext>
            </a:extLst>
          </p:cNvPr>
          <p:cNvSpPr/>
          <p:nvPr/>
        </p:nvSpPr>
        <p:spPr>
          <a:xfrm>
            <a:off x="10055785" y="1416108"/>
            <a:ext cx="1552780" cy="5987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Knowledge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28A3EC54-F19E-E060-3CAB-EB4A1E283CCA}"/>
              </a:ext>
            </a:extLst>
          </p:cNvPr>
          <p:cNvSpPr/>
          <p:nvPr/>
        </p:nvSpPr>
        <p:spPr>
          <a:xfrm>
            <a:off x="5563915" y="1744548"/>
            <a:ext cx="1239611" cy="874040"/>
          </a:xfrm>
          <a:custGeom>
            <a:avLst/>
            <a:gdLst>
              <a:gd name="connsiteX0" fmla="*/ 0 w 1675412"/>
              <a:gd name="connsiteY0" fmla="*/ 149381 h 3161375"/>
              <a:gd name="connsiteX1" fmla="*/ 307910 w 1675412"/>
              <a:gd name="connsiteY1" fmla="*/ 92 h 3161375"/>
              <a:gd name="connsiteX2" fmla="*/ 606490 w 1675412"/>
              <a:gd name="connsiteY2" fmla="*/ 168043 h 3161375"/>
              <a:gd name="connsiteX3" fmla="*/ 895739 w 1675412"/>
              <a:gd name="connsiteY3" fmla="*/ 9422 h 3161375"/>
              <a:gd name="connsiteX4" fmla="*/ 1222310 w 1675412"/>
              <a:gd name="connsiteY4" fmla="*/ 149381 h 3161375"/>
              <a:gd name="connsiteX5" fmla="*/ 1464906 w 1675412"/>
              <a:gd name="connsiteY5" fmla="*/ 9422 h 3161375"/>
              <a:gd name="connsiteX6" fmla="*/ 1642188 w 1675412"/>
              <a:gd name="connsiteY6" fmla="*/ 242687 h 3161375"/>
              <a:gd name="connsiteX7" fmla="*/ 1660849 w 1675412"/>
              <a:gd name="connsiteY7" fmla="*/ 1567634 h 3161375"/>
              <a:gd name="connsiteX8" fmla="*/ 1651518 w 1675412"/>
              <a:gd name="connsiteY8" fmla="*/ 3079194 h 3161375"/>
              <a:gd name="connsiteX9" fmla="*/ 1380930 w 1675412"/>
              <a:gd name="connsiteY9" fmla="*/ 2976557 h 3161375"/>
              <a:gd name="connsiteX10" fmla="*/ 1045028 w 1675412"/>
              <a:gd name="connsiteY10" fmla="*/ 3116516 h 3161375"/>
              <a:gd name="connsiteX11" fmla="*/ 821094 w 1675412"/>
              <a:gd name="connsiteY11" fmla="*/ 2901912 h 3161375"/>
              <a:gd name="connsiteX12" fmla="*/ 485192 w 1675412"/>
              <a:gd name="connsiteY12" fmla="*/ 3097855 h 3161375"/>
              <a:gd name="connsiteX13" fmla="*/ 289249 w 1675412"/>
              <a:gd name="connsiteY13" fmla="*/ 2967226 h 3161375"/>
              <a:gd name="connsiteX14" fmla="*/ 65314 w 1675412"/>
              <a:gd name="connsiteY14" fmla="*/ 3107185 h 3161375"/>
              <a:gd name="connsiteX15" fmla="*/ 9330 w 1675412"/>
              <a:gd name="connsiteY15" fmla="*/ 2407389 h 3161375"/>
              <a:gd name="connsiteX16" fmla="*/ 9330 w 1675412"/>
              <a:gd name="connsiteY16" fmla="*/ 1250394 h 3161375"/>
              <a:gd name="connsiteX17" fmla="*/ 0 w 1675412"/>
              <a:gd name="connsiteY17" fmla="*/ 149381 h 316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75412" h="3161375">
                <a:moveTo>
                  <a:pt x="0" y="149381"/>
                </a:moveTo>
                <a:cubicBezTo>
                  <a:pt x="103414" y="73181"/>
                  <a:pt x="206828" y="-3018"/>
                  <a:pt x="307910" y="92"/>
                </a:cubicBezTo>
                <a:cubicBezTo>
                  <a:pt x="408992" y="3202"/>
                  <a:pt x="508519" y="166488"/>
                  <a:pt x="606490" y="168043"/>
                </a:cubicBezTo>
                <a:cubicBezTo>
                  <a:pt x="704461" y="169598"/>
                  <a:pt x="793102" y="12532"/>
                  <a:pt x="895739" y="9422"/>
                </a:cubicBezTo>
                <a:cubicBezTo>
                  <a:pt x="998376" y="6312"/>
                  <a:pt x="1127449" y="149381"/>
                  <a:pt x="1222310" y="149381"/>
                </a:cubicBezTo>
                <a:cubicBezTo>
                  <a:pt x="1317171" y="149381"/>
                  <a:pt x="1394927" y="-6129"/>
                  <a:pt x="1464906" y="9422"/>
                </a:cubicBezTo>
                <a:cubicBezTo>
                  <a:pt x="1534885" y="24973"/>
                  <a:pt x="1609531" y="-17015"/>
                  <a:pt x="1642188" y="242687"/>
                </a:cubicBezTo>
                <a:cubicBezTo>
                  <a:pt x="1674845" y="502389"/>
                  <a:pt x="1659294" y="1094883"/>
                  <a:pt x="1660849" y="1567634"/>
                </a:cubicBezTo>
                <a:cubicBezTo>
                  <a:pt x="1662404" y="2040385"/>
                  <a:pt x="1698171" y="2844374"/>
                  <a:pt x="1651518" y="3079194"/>
                </a:cubicBezTo>
                <a:cubicBezTo>
                  <a:pt x="1604865" y="3314015"/>
                  <a:pt x="1482012" y="2970337"/>
                  <a:pt x="1380930" y="2976557"/>
                </a:cubicBezTo>
                <a:cubicBezTo>
                  <a:pt x="1279848" y="2982777"/>
                  <a:pt x="1138334" y="3128957"/>
                  <a:pt x="1045028" y="3116516"/>
                </a:cubicBezTo>
                <a:cubicBezTo>
                  <a:pt x="951722" y="3104075"/>
                  <a:pt x="914400" y="2905022"/>
                  <a:pt x="821094" y="2901912"/>
                </a:cubicBezTo>
                <a:cubicBezTo>
                  <a:pt x="727788" y="2898802"/>
                  <a:pt x="573833" y="3086969"/>
                  <a:pt x="485192" y="3097855"/>
                </a:cubicBezTo>
                <a:cubicBezTo>
                  <a:pt x="396551" y="3108741"/>
                  <a:pt x="359229" y="2965671"/>
                  <a:pt x="289249" y="2967226"/>
                </a:cubicBezTo>
                <a:cubicBezTo>
                  <a:pt x="219269" y="2968781"/>
                  <a:pt x="111967" y="3200491"/>
                  <a:pt x="65314" y="3107185"/>
                </a:cubicBezTo>
                <a:cubicBezTo>
                  <a:pt x="18661" y="3013879"/>
                  <a:pt x="18661" y="2716854"/>
                  <a:pt x="9330" y="2407389"/>
                </a:cubicBezTo>
                <a:cubicBezTo>
                  <a:pt x="-1" y="2097924"/>
                  <a:pt x="9330" y="1250394"/>
                  <a:pt x="9330" y="1250394"/>
                </a:cubicBezTo>
                <a:lnTo>
                  <a:pt x="0" y="14938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Kept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5A7859A-49B9-624F-52B4-9D2E76741A70}"/>
              </a:ext>
            </a:extLst>
          </p:cNvPr>
          <p:cNvSpPr/>
          <p:nvPr/>
        </p:nvSpPr>
        <p:spPr>
          <a:xfrm>
            <a:off x="5654297" y="3282894"/>
            <a:ext cx="1136699" cy="936699"/>
          </a:xfrm>
          <a:custGeom>
            <a:avLst/>
            <a:gdLst>
              <a:gd name="connsiteX0" fmla="*/ 0 w 1675412"/>
              <a:gd name="connsiteY0" fmla="*/ 149381 h 3161375"/>
              <a:gd name="connsiteX1" fmla="*/ 307910 w 1675412"/>
              <a:gd name="connsiteY1" fmla="*/ 92 h 3161375"/>
              <a:gd name="connsiteX2" fmla="*/ 606490 w 1675412"/>
              <a:gd name="connsiteY2" fmla="*/ 168043 h 3161375"/>
              <a:gd name="connsiteX3" fmla="*/ 895739 w 1675412"/>
              <a:gd name="connsiteY3" fmla="*/ 9422 h 3161375"/>
              <a:gd name="connsiteX4" fmla="*/ 1222310 w 1675412"/>
              <a:gd name="connsiteY4" fmla="*/ 149381 h 3161375"/>
              <a:gd name="connsiteX5" fmla="*/ 1464906 w 1675412"/>
              <a:gd name="connsiteY5" fmla="*/ 9422 h 3161375"/>
              <a:gd name="connsiteX6" fmla="*/ 1642188 w 1675412"/>
              <a:gd name="connsiteY6" fmla="*/ 242687 h 3161375"/>
              <a:gd name="connsiteX7" fmla="*/ 1660849 w 1675412"/>
              <a:gd name="connsiteY7" fmla="*/ 1567634 h 3161375"/>
              <a:gd name="connsiteX8" fmla="*/ 1651518 w 1675412"/>
              <a:gd name="connsiteY8" fmla="*/ 3079194 h 3161375"/>
              <a:gd name="connsiteX9" fmla="*/ 1380930 w 1675412"/>
              <a:gd name="connsiteY9" fmla="*/ 2976557 h 3161375"/>
              <a:gd name="connsiteX10" fmla="*/ 1045028 w 1675412"/>
              <a:gd name="connsiteY10" fmla="*/ 3116516 h 3161375"/>
              <a:gd name="connsiteX11" fmla="*/ 821094 w 1675412"/>
              <a:gd name="connsiteY11" fmla="*/ 2901912 h 3161375"/>
              <a:gd name="connsiteX12" fmla="*/ 485192 w 1675412"/>
              <a:gd name="connsiteY12" fmla="*/ 3097855 h 3161375"/>
              <a:gd name="connsiteX13" fmla="*/ 289249 w 1675412"/>
              <a:gd name="connsiteY13" fmla="*/ 2967226 h 3161375"/>
              <a:gd name="connsiteX14" fmla="*/ 65314 w 1675412"/>
              <a:gd name="connsiteY14" fmla="*/ 3107185 h 3161375"/>
              <a:gd name="connsiteX15" fmla="*/ 9330 w 1675412"/>
              <a:gd name="connsiteY15" fmla="*/ 2407389 h 3161375"/>
              <a:gd name="connsiteX16" fmla="*/ 9330 w 1675412"/>
              <a:gd name="connsiteY16" fmla="*/ 1250394 h 3161375"/>
              <a:gd name="connsiteX17" fmla="*/ 0 w 1675412"/>
              <a:gd name="connsiteY17" fmla="*/ 149381 h 316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75412" h="3161375">
                <a:moveTo>
                  <a:pt x="0" y="149381"/>
                </a:moveTo>
                <a:cubicBezTo>
                  <a:pt x="103414" y="73181"/>
                  <a:pt x="206828" y="-3018"/>
                  <a:pt x="307910" y="92"/>
                </a:cubicBezTo>
                <a:cubicBezTo>
                  <a:pt x="408992" y="3202"/>
                  <a:pt x="508519" y="166488"/>
                  <a:pt x="606490" y="168043"/>
                </a:cubicBezTo>
                <a:cubicBezTo>
                  <a:pt x="704461" y="169598"/>
                  <a:pt x="793102" y="12532"/>
                  <a:pt x="895739" y="9422"/>
                </a:cubicBezTo>
                <a:cubicBezTo>
                  <a:pt x="998376" y="6312"/>
                  <a:pt x="1127449" y="149381"/>
                  <a:pt x="1222310" y="149381"/>
                </a:cubicBezTo>
                <a:cubicBezTo>
                  <a:pt x="1317171" y="149381"/>
                  <a:pt x="1394927" y="-6129"/>
                  <a:pt x="1464906" y="9422"/>
                </a:cubicBezTo>
                <a:cubicBezTo>
                  <a:pt x="1534885" y="24973"/>
                  <a:pt x="1609531" y="-17015"/>
                  <a:pt x="1642188" y="242687"/>
                </a:cubicBezTo>
                <a:cubicBezTo>
                  <a:pt x="1674845" y="502389"/>
                  <a:pt x="1659294" y="1094883"/>
                  <a:pt x="1660849" y="1567634"/>
                </a:cubicBezTo>
                <a:cubicBezTo>
                  <a:pt x="1662404" y="2040385"/>
                  <a:pt x="1698171" y="2844374"/>
                  <a:pt x="1651518" y="3079194"/>
                </a:cubicBezTo>
                <a:cubicBezTo>
                  <a:pt x="1604865" y="3314015"/>
                  <a:pt x="1482012" y="2970337"/>
                  <a:pt x="1380930" y="2976557"/>
                </a:cubicBezTo>
                <a:cubicBezTo>
                  <a:pt x="1279848" y="2982777"/>
                  <a:pt x="1138334" y="3128957"/>
                  <a:pt x="1045028" y="3116516"/>
                </a:cubicBezTo>
                <a:cubicBezTo>
                  <a:pt x="951722" y="3104075"/>
                  <a:pt x="914400" y="2905022"/>
                  <a:pt x="821094" y="2901912"/>
                </a:cubicBezTo>
                <a:cubicBezTo>
                  <a:pt x="727788" y="2898802"/>
                  <a:pt x="573833" y="3086969"/>
                  <a:pt x="485192" y="3097855"/>
                </a:cubicBezTo>
                <a:cubicBezTo>
                  <a:pt x="396551" y="3108741"/>
                  <a:pt x="359229" y="2965671"/>
                  <a:pt x="289249" y="2967226"/>
                </a:cubicBezTo>
                <a:cubicBezTo>
                  <a:pt x="219269" y="2968781"/>
                  <a:pt x="111967" y="3200491"/>
                  <a:pt x="65314" y="3107185"/>
                </a:cubicBezTo>
                <a:cubicBezTo>
                  <a:pt x="18661" y="3013879"/>
                  <a:pt x="18661" y="2716854"/>
                  <a:pt x="9330" y="2407389"/>
                </a:cubicBezTo>
                <a:cubicBezTo>
                  <a:pt x="-1" y="2097924"/>
                  <a:pt x="9330" y="1250394"/>
                  <a:pt x="9330" y="1250394"/>
                </a:cubicBezTo>
                <a:lnTo>
                  <a:pt x="0" y="14938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Discarded</a:t>
            </a:r>
          </a:p>
        </p:txBody>
      </p:sp>
      <p:sp>
        <p:nvSpPr>
          <p:cNvPr id="28" name="Hexagon 27">
            <a:extLst>
              <a:ext uri="{FF2B5EF4-FFF2-40B4-BE49-F238E27FC236}">
                <a16:creationId xmlns:a16="http://schemas.microsoft.com/office/drawing/2014/main" id="{78A333C9-9A7D-2066-D44F-87A5B0DAE23B}"/>
              </a:ext>
            </a:extLst>
          </p:cNvPr>
          <p:cNvSpPr/>
          <p:nvPr/>
        </p:nvSpPr>
        <p:spPr>
          <a:xfrm>
            <a:off x="7394695" y="2775212"/>
            <a:ext cx="1490534" cy="945465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Info in Clinical Research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137AF7F0-E1CC-9623-A3A4-AFE1D5A87CFB}"/>
              </a:ext>
            </a:extLst>
          </p:cNvPr>
          <p:cNvSpPr/>
          <p:nvPr/>
        </p:nvSpPr>
        <p:spPr>
          <a:xfrm>
            <a:off x="3410148" y="4664451"/>
            <a:ext cx="1434371" cy="614664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Few-shot prompt</a:t>
            </a:r>
          </a:p>
        </p:txBody>
      </p:sp>
      <p:sp>
        <p:nvSpPr>
          <p:cNvPr id="62" name="Hexagon 61">
            <a:extLst>
              <a:ext uri="{FF2B5EF4-FFF2-40B4-BE49-F238E27FC236}">
                <a16:creationId xmlns:a16="http://schemas.microsoft.com/office/drawing/2014/main" id="{7F454210-27F3-4C13-F059-7F1234EDC835}"/>
              </a:ext>
            </a:extLst>
          </p:cNvPr>
          <p:cNvSpPr/>
          <p:nvPr/>
        </p:nvSpPr>
        <p:spPr>
          <a:xfrm>
            <a:off x="10081538" y="2046541"/>
            <a:ext cx="1461084" cy="270054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Findings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587A780-D4C9-AA6D-819C-BB2DC72CF59E}"/>
              </a:ext>
            </a:extLst>
          </p:cNvPr>
          <p:cNvCxnSpPr>
            <a:cxnSpLocks/>
          </p:cNvCxnSpPr>
          <p:nvPr/>
        </p:nvCxnSpPr>
        <p:spPr>
          <a:xfrm>
            <a:off x="10832175" y="4435061"/>
            <a:ext cx="0" cy="296580"/>
          </a:xfrm>
          <a:prstGeom prst="straightConnector1">
            <a:avLst/>
          </a:prstGeom>
          <a:ln w="28575">
            <a:solidFill>
              <a:srgbClr val="9854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8871699-46A6-5CFC-5CB6-98C1A7BED169}"/>
              </a:ext>
            </a:extLst>
          </p:cNvPr>
          <p:cNvSpPr/>
          <p:nvPr/>
        </p:nvSpPr>
        <p:spPr>
          <a:xfrm>
            <a:off x="426873" y="1318001"/>
            <a:ext cx="1899595" cy="95761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PubMed: 670k+ papers on depression&amp; anxiety in the past 20 years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EB2010-2AB6-0E2D-354F-130BF377C5EF}"/>
              </a:ext>
            </a:extLst>
          </p:cNvPr>
          <p:cNvCxnSpPr>
            <a:cxnSpLocks/>
          </p:cNvCxnSpPr>
          <p:nvPr/>
        </p:nvCxnSpPr>
        <p:spPr>
          <a:xfrm flipH="1">
            <a:off x="8130353" y="3720677"/>
            <a:ext cx="9609" cy="546523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>
            <a:extLst>
              <a:ext uri="{FF2B5EF4-FFF2-40B4-BE49-F238E27FC236}">
                <a16:creationId xmlns:a16="http://schemas.microsoft.com/office/drawing/2014/main" id="{23A171D6-A542-DA54-A2C5-A422608A2B2E}"/>
              </a:ext>
            </a:extLst>
          </p:cNvPr>
          <p:cNvSpPr/>
          <p:nvPr/>
        </p:nvSpPr>
        <p:spPr>
          <a:xfrm>
            <a:off x="7184892" y="4245442"/>
            <a:ext cx="1973692" cy="1519023"/>
          </a:xfrm>
          <a:custGeom>
            <a:avLst/>
            <a:gdLst>
              <a:gd name="connsiteX0" fmla="*/ 0 w 1675412"/>
              <a:gd name="connsiteY0" fmla="*/ 149381 h 3161375"/>
              <a:gd name="connsiteX1" fmla="*/ 307910 w 1675412"/>
              <a:gd name="connsiteY1" fmla="*/ 92 h 3161375"/>
              <a:gd name="connsiteX2" fmla="*/ 606490 w 1675412"/>
              <a:gd name="connsiteY2" fmla="*/ 168043 h 3161375"/>
              <a:gd name="connsiteX3" fmla="*/ 895739 w 1675412"/>
              <a:gd name="connsiteY3" fmla="*/ 9422 h 3161375"/>
              <a:gd name="connsiteX4" fmla="*/ 1222310 w 1675412"/>
              <a:gd name="connsiteY4" fmla="*/ 149381 h 3161375"/>
              <a:gd name="connsiteX5" fmla="*/ 1464906 w 1675412"/>
              <a:gd name="connsiteY5" fmla="*/ 9422 h 3161375"/>
              <a:gd name="connsiteX6" fmla="*/ 1642188 w 1675412"/>
              <a:gd name="connsiteY6" fmla="*/ 242687 h 3161375"/>
              <a:gd name="connsiteX7" fmla="*/ 1660849 w 1675412"/>
              <a:gd name="connsiteY7" fmla="*/ 1567634 h 3161375"/>
              <a:gd name="connsiteX8" fmla="*/ 1651518 w 1675412"/>
              <a:gd name="connsiteY8" fmla="*/ 3079194 h 3161375"/>
              <a:gd name="connsiteX9" fmla="*/ 1380930 w 1675412"/>
              <a:gd name="connsiteY9" fmla="*/ 2976557 h 3161375"/>
              <a:gd name="connsiteX10" fmla="*/ 1045028 w 1675412"/>
              <a:gd name="connsiteY10" fmla="*/ 3116516 h 3161375"/>
              <a:gd name="connsiteX11" fmla="*/ 821094 w 1675412"/>
              <a:gd name="connsiteY11" fmla="*/ 2901912 h 3161375"/>
              <a:gd name="connsiteX12" fmla="*/ 485192 w 1675412"/>
              <a:gd name="connsiteY12" fmla="*/ 3097855 h 3161375"/>
              <a:gd name="connsiteX13" fmla="*/ 289249 w 1675412"/>
              <a:gd name="connsiteY13" fmla="*/ 2967226 h 3161375"/>
              <a:gd name="connsiteX14" fmla="*/ 65314 w 1675412"/>
              <a:gd name="connsiteY14" fmla="*/ 3107185 h 3161375"/>
              <a:gd name="connsiteX15" fmla="*/ 9330 w 1675412"/>
              <a:gd name="connsiteY15" fmla="*/ 2407389 h 3161375"/>
              <a:gd name="connsiteX16" fmla="*/ 9330 w 1675412"/>
              <a:gd name="connsiteY16" fmla="*/ 1250394 h 3161375"/>
              <a:gd name="connsiteX17" fmla="*/ 0 w 1675412"/>
              <a:gd name="connsiteY17" fmla="*/ 149381 h 3161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675412" h="3161375">
                <a:moveTo>
                  <a:pt x="0" y="149381"/>
                </a:moveTo>
                <a:cubicBezTo>
                  <a:pt x="103414" y="73181"/>
                  <a:pt x="206828" y="-3018"/>
                  <a:pt x="307910" y="92"/>
                </a:cubicBezTo>
                <a:cubicBezTo>
                  <a:pt x="408992" y="3202"/>
                  <a:pt x="508519" y="166488"/>
                  <a:pt x="606490" y="168043"/>
                </a:cubicBezTo>
                <a:cubicBezTo>
                  <a:pt x="704461" y="169598"/>
                  <a:pt x="793102" y="12532"/>
                  <a:pt x="895739" y="9422"/>
                </a:cubicBezTo>
                <a:cubicBezTo>
                  <a:pt x="998376" y="6312"/>
                  <a:pt x="1127449" y="149381"/>
                  <a:pt x="1222310" y="149381"/>
                </a:cubicBezTo>
                <a:cubicBezTo>
                  <a:pt x="1317171" y="149381"/>
                  <a:pt x="1394927" y="-6129"/>
                  <a:pt x="1464906" y="9422"/>
                </a:cubicBezTo>
                <a:cubicBezTo>
                  <a:pt x="1534885" y="24973"/>
                  <a:pt x="1609531" y="-17015"/>
                  <a:pt x="1642188" y="242687"/>
                </a:cubicBezTo>
                <a:cubicBezTo>
                  <a:pt x="1674845" y="502389"/>
                  <a:pt x="1659294" y="1094883"/>
                  <a:pt x="1660849" y="1567634"/>
                </a:cubicBezTo>
                <a:cubicBezTo>
                  <a:pt x="1662404" y="2040385"/>
                  <a:pt x="1698171" y="2844374"/>
                  <a:pt x="1651518" y="3079194"/>
                </a:cubicBezTo>
                <a:cubicBezTo>
                  <a:pt x="1604865" y="3314015"/>
                  <a:pt x="1482012" y="2970337"/>
                  <a:pt x="1380930" y="2976557"/>
                </a:cubicBezTo>
                <a:cubicBezTo>
                  <a:pt x="1279848" y="2982777"/>
                  <a:pt x="1138334" y="3128957"/>
                  <a:pt x="1045028" y="3116516"/>
                </a:cubicBezTo>
                <a:cubicBezTo>
                  <a:pt x="951722" y="3104075"/>
                  <a:pt x="914400" y="2905022"/>
                  <a:pt x="821094" y="2901912"/>
                </a:cubicBezTo>
                <a:cubicBezTo>
                  <a:pt x="727788" y="2898802"/>
                  <a:pt x="573833" y="3086969"/>
                  <a:pt x="485192" y="3097855"/>
                </a:cubicBezTo>
                <a:cubicBezTo>
                  <a:pt x="396551" y="3108741"/>
                  <a:pt x="359229" y="2965671"/>
                  <a:pt x="289249" y="2967226"/>
                </a:cubicBezTo>
                <a:cubicBezTo>
                  <a:pt x="219269" y="2968781"/>
                  <a:pt x="111967" y="3200491"/>
                  <a:pt x="65314" y="3107185"/>
                </a:cubicBezTo>
                <a:cubicBezTo>
                  <a:pt x="18661" y="3013879"/>
                  <a:pt x="18661" y="2716854"/>
                  <a:pt x="9330" y="2407389"/>
                </a:cubicBezTo>
                <a:cubicBezTo>
                  <a:pt x="-1" y="2097924"/>
                  <a:pt x="9330" y="1250394"/>
                  <a:pt x="9330" y="1250394"/>
                </a:cubicBezTo>
                <a:lnTo>
                  <a:pt x="0" y="14938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Population studied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Risk factors /causes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Symptoms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Treatment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  <a:p>
            <a:pPr marL="342900" indent="-342900" algn="ctr">
              <a:buAutoNum type="arabicPeriod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Hexagon 18">
            <a:extLst>
              <a:ext uri="{FF2B5EF4-FFF2-40B4-BE49-F238E27FC236}">
                <a16:creationId xmlns:a16="http://schemas.microsoft.com/office/drawing/2014/main" id="{9EC8D50E-36F9-2DD8-DBBD-4AE537D3635F}"/>
              </a:ext>
            </a:extLst>
          </p:cNvPr>
          <p:cNvSpPr/>
          <p:nvPr/>
        </p:nvSpPr>
        <p:spPr>
          <a:xfrm>
            <a:off x="10055785" y="4101552"/>
            <a:ext cx="1543368" cy="303773"/>
          </a:xfrm>
          <a:prstGeom prst="hexagon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 Q&amp;A Bank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4F6E87D-C803-EA88-0D41-A12F6E11850E}"/>
              </a:ext>
            </a:extLst>
          </p:cNvPr>
          <p:cNvSpPr/>
          <p:nvPr/>
        </p:nvSpPr>
        <p:spPr>
          <a:xfrm>
            <a:off x="9937584" y="4736843"/>
            <a:ext cx="1748999" cy="6286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standalone Q&amp;A per paper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AE1E6D-2670-33F5-E95D-F3BC55580A69}"/>
              </a:ext>
            </a:extLst>
          </p:cNvPr>
          <p:cNvCxnSpPr>
            <a:cxnSpLocks/>
          </p:cNvCxnSpPr>
          <p:nvPr/>
        </p:nvCxnSpPr>
        <p:spPr>
          <a:xfrm>
            <a:off x="10852266" y="2316806"/>
            <a:ext cx="0" cy="296580"/>
          </a:xfrm>
          <a:prstGeom prst="straightConnector1">
            <a:avLst/>
          </a:prstGeom>
          <a:ln w="28575">
            <a:solidFill>
              <a:srgbClr val="9854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DF8E369-4062-831A-B05D-AEAA137BA1E9}"/>
              </a:ext>
            </a:extLst>
          </p:cNvPr>
          <p:cNvSpPr/>
          <p:nvPr/>
        </p:nvSpPr>
        <p:spPr>
          <a:xfrm>
            <a:off x="9869606" y="2619274"/>
            <a:ext cx="1981034" cy="6286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Population-stratum Analysis</a:t>
            </a:r>
          </a:p>
        </p:txBody>
      </p:sp>
    </p:spTree>
    <p:extLst>
      <p:ext uri="{BB962C8B-B14F-4D97-AF65-F5344CB8AC3E}">
        <p14:creationId xmlns:p14="http://schemas.microsoft.com/office/powerpoint/2010/main" val="43859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03A31-C873-1E51-7A05-624B7B308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7F4F0-348D-9639-B2BB-5D52DE2D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4000">
                <a:latin typeface="Candara" panose="020E0502030303020204" pitchFamily="34" charset="0"/>
              </a:rPr>
              <a:t>Background</a:t>
            </a:r>
            <a:r>
              <a:rPr lang="en-US" sz="4000" dirty="0">
                <a:latin typeface="Candara" panose="020E0502030303020204" pitchFamily="34" charset="0"/>
              </a:rPr>
              <a:t> –Ass 4: Generate Discoveries</a:t>
            </a:r>
            <a:endParaRPr lang="en-CN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49256-87EF-0AFF-6377-4D6F5035F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758"/>
            <a:ext cx="10515600" cy="4390205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Mental health literature analysis typically treats all studies as homogeneous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Different populations (age, sex, clinical conditions) may have different patterns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Manual population stratification is time-consuming and inconsistent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Need for automated system to discover population-specific insights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endParaRPr lang="en-CN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467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FE01-6E3E-DB51-3982-6CEF2D418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Population Stratification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80B05-C748-0794-D3A4-F6F5C2A1E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Multi-dimensional classification: Age × Sex × Clinical Cohorts × Settings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Automated extraction from GPT-processed literature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Statistical analysis within each population stratum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Visualization of patterns across different groups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443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C54C-967B-D7CB-EFA4-65140A16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1810D-703A-7671-1987-38ED6A50E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 Steps:</a:t>
            </a:r>
          </a:p>
          <a:p>
            <a:r>
              <a:rPr lang="en-US" dirty="0"/>
              <a:t>GPT Output Field Splitting → Extract structured data</a:t>
            </a:r>
          </a:p>
          <a:p>
            <a:r>
              <a:rPr lang="en-US" dirty="0"/>
              <a:t>Population Normalization → Standardize categories</a:t>
            </a:r>
          </a:p>
          <a:p>
            <a:r>
              <a:rPr lang="en-US" dirty="0"/>
              <a:t>Multi-Dimensional Stratification → Create population groups</a:t>
            </a:r>
          </a:p>
          <a:p>
            <a:r>
              <a:rPr lang="en-US" dirty="0"/>
              <a:t>Statistical Aggregation → Analyze patterns within groups</a:t>
            </a:r>
          </a:p>
          <a:p>
            <a:r>
              <a:rPr lang="en-US" dirty="0"/>
              <a:t>Visualization &amp; Reporting → Present insights</a:t>
            </a:r>
          </a:p>
          <a:p>
            <a:endParaRPr lang="en-US" dirty="0"/>
          </a:p>
          <a:p>
            <a:r>
              <a:rPr lang="en-US" dirty="0"/>
              <a:t>Demo!!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0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650</Words>
  <Application>Microsoft Macintosh PowerPoint</Application>
  <PresentationFormat>Widescreen</PresentationFormat>
  <Paragraphs>83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-webkit-standard</vt:lpstr>
      <vt:lpstr>Aptos</vt:lpstr>
      <vt:lpstr>Aptos Display</vt:lpstr>
      <vt:lpstr>Arial</vt:lpstr>
      <vt:lpstr>Candara</vt:lpstr>
      <vt:lpstr>Segoe UI</vt:lpstr>
      <vt:lpstr>Times New Roman</vt:lpstr>
      <vt:lpstr>Office Theme</vt:lpstr>
      <vt:lpstr>Clinical Knowledge Base Pipeline + Population Striatum Analyzer </vt:lpstr>
      <vt:lpstr>Background –Ass 3: Agentic Pipeline Turning Scattered Info into Structured D0main Knowledge</vt:lpstr>
      <vt:lpstr>Pipeline Design</vt:lpstr>
      <vt:lpstr>PowerPoint Presentation</vt:lpstr>
      <vt:lpstr>Background –Ass 4: Generate Discoveries</vt:lpstr>
      <vt:lpstr>Automated Population Stratification</vt:lpstr>
      <vt:lpstr>Methodology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Xia, Lantian</dc:creator>
  <cp:lastModifiedBy>Xia, Lantian</cp:lastModifiedBy>
  <cp:revision>1</cp:revision>
  <dcterms:created xsi:type="dcterms:W3CDTF">2025-09-15T12:05:34Z</dcterms:created>
  <dcterms:modified xsi:type="dcterms:W3CDTF">2025-09-15T13:44:16Z</dcterms:modified>
</cp:coreProperties>
</file>