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>
        <a:solidFill>
          <a:srgbClr val="042E45"/>
        </a:solidFill>
        <a:latin typeface="Calibri"/>
        <a:ea typeface="Calibri"/>
        <a:cs typeface="Calibri"/>
        <a:sym typeface="Calibri"/>
      </a:defRPr>
    </a:lvl1pPr>
    <a:lvl2pPr indent="457200">
      <a:defRPr>
        <a:solidFill>
          <a:srgbClr val="042E45"/>
        </a:solidFill>
        <a:latin typeface="Calibri"/>
        <a:ea typeface="Calibri"/>
        <a:cs typeface="Calibri"/>
        <a:sym typeface="Calibri"/>
      </a:defRPr>
    </a:lvl2pPr>
    <a:lvl3pPr indent="914400">
      <a:defRPr>
        <a:solidFill>
          <a:srgbClr val="042E45"/>
        </a:solidFill>
        <a:latin typeface="Calibri"/>
        <a:ea typeface="Calibri"/>
        <a:cs typeface="Calibri"/>
        <a:sym typeface="Calibri"/>
      </a:defRPr>
    </a:lvl3pPr>
    <a:lvl4pPr indent="1371600">
      <a:defRPr>
        <a:solidFill>
          <a:srgbClr val="042E45"/>
        </a:solidFill>
        <a:latin typeface="Calibri"/>
        <a:ea typeface="Calibri"/>
        <a:cs typeface="Calibri"/>
        <a:sym typeface="Calibri"/>
      </a:defRPr>
    </a:lvl4pPr>
    <a:lvl5pPr indent="1828800">
      <a:defRPr>
        <a:solidFill>
          <a:srgbClr val="042E45"/>
        </a:solidFill>
        <a:latin typeface="Calibri"/>
        <a:ea typeface="Calibri"/>
        <a:cs typeface="Calibri"/>
        <a:sym typeface="Calibri"/>
      </a:defRPr>
    </a:lvl5pPr>
    <a:lvl6pPr indent="2286000">
      <a:defRPr>
        <a:solidFill>
          <a:srgbClr val="042E45"/>
        </a:solidFill>
        <a:latin typeface="Calibri"/>
        <a:ea typeface="Calibri"/>
        <a:cs typeface="Calibri"/>
        <a:sym typeface="Calibri"/>
      </a:defRPr>
    </a:lvl6pPr>
    <a:lvl7pPr indent="2743200">
      <a:defRPr>
        <a:solidFill>
          <a:srgbClr val="042E45"/>
        </a:solidFill>
        <a:latin typeface="Calibri"/>
        <a:ea typeface="Calibri"/>
        <a:cs typeface="Calibri"/>
        <a:sym typeface="Calibri"/>
      </a:defRPr>
    </a:lvl7pPr>
    <a:lvl8pPr indent="3200400">
      <a:defRPr>
        <a:solidFill>
          <a:srgbClr val="042E45"/>
        </a:solidFill>
        <a:latin typeface="Calibri"/>
        <a:ea typeface="Calibri"/>
        <a:cs typeface="Calibri"/>
        <a:sym typeface="Calibri"/>
      </a:defRPr>
    </a:lvl8pPr>
    <a:lvl9pPr indent="3657600">
      <a:defRPr>
        <a:solidFill>
          <a:srgbClr val="042E45"/>
        </a:solid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42E4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42E45"/>
              </a:solidFill>
              <a:prstDash val="solid"/>
              <a:bevel/>
            </a:ln>
          </a:top>
          <a:bottom>
            <a:ln w="254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42E45"/>
              </a:solidFill>
              <a:prstDash val="solid"/>
              <a:bevel/>
            </a:ln>
          </a:top>
          <a:bottom>
            <a:ln w="254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42E4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42E45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042E45"/>
              </a:solidFill>
              <a:prstDash val="solid"/>
              <a:bevel/>
            </a:ln>
          </a:left>
          <a:right>
            <a:ln w="12700" cap="flat">
              <a:solidFill>
                <a:srgbClr val="042E45"/>
              </a:solidFill>
              <a:prstDash val="solid"/>
              <a:bevel/>
            </a:ln>
          </a:right>
          <a:top>
            <a:ln w="12700" cap="flat">
              <a:solidFill>
                <a:srgbClr val="042E45"/>
              </a:solidFill>
              <a:prstDash val="solid"/>
              <a:bevel/>
            </a:ln>
          </a:top>
          <a:bottom>
            <a:ln w="127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solidFill>
                <a:srgbClr val="042E45"/>
              </a:solidFill>
              <a:prstDash val="solid"/>
              <a:bevel/>
            </a:ln>
          </a:insideH>
          <a:insideV>
            <a:ln w="12700" cap="flat">
              <a:solidFill>
                <a:srgbClr val="042E45"/>
              </a:solidFill>
              <a:prstDash val="solid"/>
              <a:bevel/>
            </a:ln>
          </a:insideV>
        </a:tcBdr>
        <a:fill>
          <a:solidFill>
            <a:srgbClr val="042E4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042E45"/>
              </a:solidFill>
              <a:prstDash val="solid"/>
              <a:bevel/>
            </a:ln>
          </a:left>
          <a:right>
            <a:ln w="12700" cap="flat">
              <a:solidFill>
                <a:srgbClr val="042E45"/>
              </a:solidFill>
              <a:prstDash val="solid"/>
              <a:bevel/>
            </a:ln>
          </a:right>
          <a:top>
            <a:ln w="12700" cap="flat">
              <a:solidFill>
                <a:srgbClr val="042E45"/>
              </a:solidFill>
              <a:prstDash val="solid"/>
              <a:bevel/>
            </a:ln>
          </a:top>
          <a:bottom>
            <a:ln w="127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solidFill>
                <a:srgbClr val="042E45"/>
              </a:solidFill>
              <a:prstDash val="solid"/>
              <a:bevel/>
            </a:ln>
          </a:insideH>
          <a:insideV>
            <a:ln w="12700" cap="flat">
              <a:solidFill>
                <a:srgbClr val="042E45"/>
              </a:solidFill>
              <a:prstDash val="solid"/>
              <a:bevel/>
            </a:ln>
          </a:insideV>
        </a:tcBdr>
        <a:fill>
          <a:solidFill>
            <a:srgbClr val="042E45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042E45"/>
              </a:solidFill>
              <a:prstDash val="solid"/>
              <a:bevel/>
            </a:ln>
          </a:left>
          <a:right>
            <a:ln w="12700" cap="flat">
              <a:solidFill>
                <a:srgbClr val="042E45"/>
              </a:solidFill>
              <a:prstDash val="solid"/>
              <a:bevel/>
            </a:ln>
          </a:right>
          <a:top>
            <a:ln w="50800" cap="flat">
              <a:solidFill>
                <a:srgbClr val="042E45"/>
              </a:solidFill>
              <a:prstDash val="solid"/>
              <a:bevel/>
            </a:ln>
          </a:top>
          <a:bottom>
            <a:ln w="127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solidFill>
                <a:srgbClr val="042E45"/>
              </a:solidFill>
              <a:prstDash val="solid"/>
              <a:bevel/>
            </a:ln>
          </a:insideH>
          <a:insideV>
            <a:ln w="12700" cap="flat">
              <a:solidFill>
                <a:srgbClr val="042E45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42E45"/>
      </a:tcTxStyle>
      <a:tcStyle>
        <a:tcBdr>
          <a:left>
            <a:ln w="12700" cap="flat">
              <a:solidFill>
                <a:srgbClr val="042E45"/>
              </a:solidFill>
              <a:prstDash val="solid"/>
              <a:bevel/>
            </a:ln>
          </a:left>
          <a:right>
            <a:ln w="12700" cap="flat">
              <a:solidFill>
                <a:srgbClr val="042E45"/>
              </a:solidFill>
              <a:prstDash val="solid"/>
              <a:bevel/>
            </a:ln>
          </a:right>
          <a:top>
            <a:ln w="12700" cap="flat">
              <a:solidFill>
                <a:srgbClr val="042E45"/>
              </a:solidFill>
              <a:prstDash val="solid"/>
              <a:bevel/>
            </a:ln>
          </a:top>
          <a:bottom>
            <a:ln w="25400" cap="flat">
              <a:solidFill>
                <a:srgbClr val="042E45"/>
              </a:solidFill>
              <a:prstDash val="solid"/>
              <a:bevel/>
            </a:ln>
          </a:bottom>
          <a:insideH>
            <a:ln w="12700" cap="flat">
              <a:solidFill>
                <a:srgbClr val="042E45"/>
              </a:solidFill>
              <a:prstDash val="solid"/>
              <a:bevel/>
            </a:ln>
          </a:insideH>
          <a:insideV>
            <a:ln w="12700" cap="flat">
              <a:solidFill>
                <a:srgbClr val="042E45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699791" y="1941834"/>
            <a:ext cx="5758409" cy="184720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699791" y="3789040"/>
            <a:ext cx="5688633" cy="30689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One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Two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Three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Four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6948264" y="236582"/>
            <a:ext cx="2133601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" name="Shape 9"/>
          <p:cNvSpPr/>
          <p:nvPr/>
        </p:nvSpPr>
        <p:spPr>
          <a:xfrm>
            <a:off x="0" y="6319609"/>
            <a:ext cx="9144000" cy="5383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" name="image3.jpeg" descr="animaatio5.jpg"/>
          <p:cNvPicPr/>
          <p:nvPr/>
        </p:nvPicPr>
        <p:blipFill>
          <a:blip r:embed="rId3">
            <a:extLst/>
          </a:blip>
          <a:srcRect l="0" t="0" r="51000" b="0"/>
          <a:stretch>
            <a:fillRect/>
          </a:stretch>
        </p:blipFill>
        <p:spPr>
          <a:xfrm>
            <a:off x="8674" y="6319609"/>
            <a:ext cx="4480560" cy="538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One</a:t>
            </a:r>
            <a:endParaRPr sz="14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Two</a:t>
            </a:r>
            <a:endParaRPr sz="14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Three</a:t>
            </a:r>
            <a:endParaRPr sz="14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Four</a:t>
            </a:r>
            <a:endParaRPr sz="14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ding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Ending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258887" y="1196975"/>
            <a:ext cx="7705726" cy="56610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/>
            </a:lvl1pPr>
          </a:lstStyle>
          <a:p>
            <a:pPr lvl="0">
              <a:defRPr b="0" cap="none" sz="1800">
                <a:solidFill>
                  <a:srgbClr val="000000"/>
                </a:solidFill>
                <a:effectLst/>
              </a:defRPr>
            </a:pPr>
            <a:r>
              <a:rPr b="1"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2E45"/>
                </a:solidFill>
              </a:rPr>
              <a:t>Body Level One</a:t>
            </a:r>
            <a:endParaRPr sz="20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2E45"/>
                </a:solidFill>
              </a:rPr>
              <a:t>Body Level Two</a:t>
            </a:r>
            <a:endParaRPr sz="20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2E45"/>
                </a:solidFill>
              </a:rPr>
              <a:t>Body Level Three</a:t>
            </a:r>
            <a:endParaRPr sz="20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2E45"/>
                </a:solidFill>
              </a:rPr>
              <a:t>Body Level Four</a:t>
            </a:r>
            <a:endParaRPr sz="20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1258887" y="1196975"/>
            <a:ext cx="3776664" cy="5661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990600" indent="-533400">
              <a:spcBef>
                <a:spcPts val="600"/>
              </a:spcBef>
              <a:defRPr sz="2800"/>
            </a:lvl2pPr>
            <a:lvl3pPr marL="1394460" indent="-480060">
              <a:spcBef>
                <a:spcPts val="600"/>
              </a:spcBef>
              <a:defRPr sz="2800"/>
            </a:lvl3pPr>
            <a:lvl4pPr marL="1905000" indent="-533400">
              <a:spcBef>
                <a:spcPts val="600"/>
              </a:spcBef>
              <a:defRPr sz="2800"/>
            </a:lvl4pPr>
            <a:lvl5pPr marL="2362200" indent="-5334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One</a:t>
            </a:r>
            <a:endParaRPr sz="28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Two</a:t>
            </a:r>
            <a:endParaRPr sz="28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Three</a:t>
            </a:r>
            <a:endParaRPr sz="28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Four</a:t>
            </a:r>
            <a:endParaRPr sz="28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One</a:t>
            </a:r>
            <a:endParaRPr b="1" sz="2400">
              <a:solidFill>
                <a:srgbClr val="042E45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Two</a:t>
            </a:r>
            <a:endParaRPr b="1" sz="2400">
              <a:solidFill>
                <a:srgbClr val="042E45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Three</a:t>
            </a:r>
            <a:endParaRPr b="1" sz="2400">
              <a:solidFill>
                <a:srgbClr val="042E45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Four</a:t>
            </a:r>
            <a:endParaRPr b="1" sz="2400">
              <a:solidFill>
                <a:srgbClr val="042E45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One</a:t>
            </a:r>
            <a:endParaRPr sz="14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Two</a:t>
            </a:r>
            <a:endParaRPr sz="14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Three</a:t>
            </a:r>
            <a:endParaRPr sz="14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Four</a:t>
            </a:r>
            <a:endParaRPr sz="14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258887" y="1196975"/>
            <a:ext cx="7705726" cy="56610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7038975" y="0"/>
            <a:ext cx="1925639" cy="6242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1258887" y="115887"/>
            <a:ext cx="5627689" cy="674211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258887" y="1196975"/>
            <a:ext cx="3776664" cy="56610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1258887" y="115887"/>
            <a:ext cx="7705726" cy="601027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, sisältö ja 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2051050" y="0"/>
            <a:ext cx="6697664" cy="8810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258887" y="1196975"/>
            <a:ext cx="3776664" cy="56610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6975475" y="60642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371600" y="3429000"/>
            <a:ext cx="7772400" cy="3076575"/>
          </a:xfrm>
          <a:prstGeom prst="rect">
            <a:avLst/>
          </a:prstGeom>
        </p:spPr>
        <p:txBody>
          <a:bodyPr anchor="t"/>
          <a:lstStyle>
            <a:lvl1pPr algn="l">
              <a:defRPr b="1" cap="all"/>
            </a:lvl1pPr>
          </a:lstStyle>
          <a:p>
            <a:pPr lvl="0">
              <a:defRPr b="0" cap="none" sz="1800">
                <a:solidFill>
                  <a:srgbClr val="000000"/>
                </a:solidFill>
                <a:effectLst/>
              </a:defRPr>
            </a:pPr>
            <a:r>
              <a:rPr b="1" cap="all"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1371600" y="202332"/>
            <a:ext cx="7772400" cy="32146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One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Two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Three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Four</a:t>
            </a:r>
            <a:endParaRPr sz="2000">
              <a:solidFill>
                <a:srgbClr val="FFFFFF"/>
              </a:solidFill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90600" indent="-533400">
              <a:spcBef>
                <a:spcPts val="600"/>
              </a:spcBef>
              <a:defRPr sz="2800"/>
            </a:lvl2pPr>
            <a:lvl3pPr marL="1394460" indent="-480060">
              <a:spcBef>
                <a:spcPts val="600"/>
              </a:spcBef>
              <a:defRPr sz="2800"/>
            </a:lvl3pPr>
            <a:lvl4pPr marL="1905000" indent="-533400">
              <a:spcBef>
                <a:spcPts val="600"/>
              </a:spcBef>
              <a:defRPr sz="2800"/>
            </a:lvl4pPr>
            <a:lvl5pPr marL="2362200" indent="-5334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One</a:t>
            </a:r>
            <a:endParaRPr sz="28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Two</a:t>
            </a:r>
            <a:endParaRPr sz="28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Three</a:t>
            </a:r>
            <a:endParaRPr sz="28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Four</a:t>
            </a:r>
            <a:endParaRPr sz="28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2051719" y="62232"/>
            <a:ext cx="6696745" cy="75687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819103"/>
            <a:ext cx="4040188" cy="13557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One</a:t>
            </a:r>
            <a:endParaRPr b="1" sz="2400">
              <a:solidFill>
                <a:srgbClr val="042E45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Two</a:t>
            </a:r>
            <a:endParaRPr b="1" sz="2400">
              <a:solidFill>
                <a:srgbClr val="042E45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Three</a:t>
            </a:r>
            <a:endParaRPr b="1" sz="2400">
              <a:solidFill>
                <a:srgbClr val="042E45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Four</a:t>
            </a:r>
            <a:endParaRPr b="1" sz="2400">
              <a:solidFill>
                <a:srgbClr val="042E45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ithou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3" name="Shape 33"/>
          <p:cNvSpPr/>
          <p:nvPr/>
        </p:nvSpPr>
        <p:spPr>
          <a:xfrm>
            <a:off x="0" y="882126"/>
            <a:ext cx="9144000" cy="600246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2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051719" y="0"/>
            <a:ext cx="6696745" cy="88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59632" y="1196751"/>
            <a:ext cx="7704857" cy="566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One</a:t>
            </a:r>
            <a:endParaRPr sz="3200">
              <a:solidFill>
                <a:srgbClr val="042E4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Two</a:t>
            </a:r>
            <a:endParaRPr sz="3200">
              <a:solidFill>
                <a:srgbClr val="042E4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Three</a:t>
            </a:r>
            <a:endParaRPr sz="3200">
              <a:solidFill>
                <a:srgbClr val="042E4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Four</a:t>
            </a:r>
            <a:endParaRPr sz="3200">
              <a:solidFill>
                <a:srgbClr val="042E4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42E45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974903" y="60743"/>
            <a:ext cx="213360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C92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spd="med" advClick="1"/>
  <p:txStyles>
    <p:titleStyle>
      <a:lvl1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1pPr>
      <a:lvl2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2pPr>
      <a:lvl3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3pPr>
      <a:lvl4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4pPr>
      <a:lvl5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5pPr>
      <a:lvl6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6pPr>
      <a:lvl7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7pPr>
      <a:lvl8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8pPr>
      <a:lvl9pPr algn="ctr">
        <a:defRPr sz="4000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latin typeface="Calibri"/>
          <a:ea typeface="Calibri"/>
          <a:cs typeface="Calibri"/>
          <a:sym typeface="Calibri"/>
        </a:defRPr>
      </a:lvl9pPr>
    </p:titleStyle>
    <p:bodyStyle>
      <a:lvl1pPr marL="457200" indent="-457200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1pPr>
      <a:lvl2pPr marL="979714" indent="-522514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2pPr>
      <a:lvl3pPr marL="1371600" indent="-457200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3pPr>
      <a:lvl4pPr marL="1920239" indent="-548639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4pPr>
      <a:lvl5pPr marL="2377439" indent="-548639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solidFill>
            <a:srgbClr val="042E45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611460" y="788791"/>
            <a:ext cx="7921080" cy="14700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530351">
              <a:defRPr sz="3828">
                <a:effectLst>
                  <a:outerShdw sx="100000" sy="100000" kx="0" ky="0" algn="b" rotWithShape="0" blurRad="22098" dist="22098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28">
                <a:solidFill>
                  <a:srgbClr val="FFFFFF"/>
                </a:solidFill>
                <a:effectLst>
                  <a:outerShdw sx="100000" sy="100000" kx="0" ky="0" algn="b" rotWithShape="0" blurRad="22098" dist="22098" dir="2700000">
                    <a:srgbClr val="000000">
                      <a:alpha val="43137"/>
                    </a:srgbClr>
                  </a:outerShdw>
                </a:effectLst>
              </a:rPr>
              <a:t>Cancer Metastasis Detection Using Local Features and Random Forests</a:t>
            </a:r>
          </a:p>
        </p:txBody>
      </p:sp>
      <p:pic>
        <p:nvPicPr>
          <p:cNvPr id="11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539" y="2308549"/>
            <a:ext cx="10033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3450" y="2313629"/>
            <a:ext cx="10033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5561" y="4403370"/>
            <a:ext cx="1006187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9895" y="4324714"/>
            <a:ext cx="10033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liimatainen_kaisa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09659" y="2313629"/>
            <a:ext cx="997727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3700112" y="5668487"/>
            <a:ext cx="20299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Pekka Ruusuvuori, Doc.</a:t>
            </a:r>
            <a:br>
              <a:rPr sz="1600">
                <a:solidFill>
                  <a:srgbClr val="FFFFFF"/>
                </a:solidFill>
              </a:rPr>
            </a:br>
            <a:r>
              <a:rPr sz="1600">
                <a:solidFill>
                  <a:srgbClr val="FFFFFF"/>
                </a:solidFill>
              </a:rPr>
              <a:t>Bioimage informatics</a:t>
            </a:r>
          </a:p>
        </p:txBody>
      </p:sp>
      <p:sp>
        <p:nvSpPr>
          <p:cNvPr id="116" name="Shape 116"/>
          <p:cNvSpPr/>
          <p:nvPr/>
        </p:nvSpPr>
        <p:spPr>
          <a:xfrm>
            <a:off x="6413589" y="5690757"/>
            <a:ext cx="178986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Leena Latonen, PhD</a:t>
            </a:r>
            <a:endParaRPr sz="1600">
              <a:solidFill>
                <a:srgbClr val="FFFFFF"/>
              </a:solidFill>
            </a:endParaRPr>
          </a:p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Cancer biologist</a:t>
            </a:r>
          </a:p>
        </p:txBody>
      </p:sp>
      <p:sp>
        <p:nvSpPr>
          <p:cNvPr id="117" name="Shape 117"/>
          <p:cNvSpPr/>
          <p:nvPr/>
        </p:nvSpPr>
        <p:spPr>
          <a:xfrm>
            <a:off x="9099861" y="3529413"/>
            <a:ext cx="538235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/>
          </a:p>
        </p:txBody>
      </p:sp>
      <p:sp>
        <p:nvSpPr>
          <p:cNvPr id="118" name="Shape 118"/>
          <p:cNvSpPr/>
          <p:nvPr/>
        </p:nvSpPr>
        <p:spPr>
          <a:xfrm>
            <a:off x="3743123" y="3676762"/>
            <a:ext cx="194395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Kimmo Kartasalo, MSc</a:t>
            </a:r>
            <a:br>
              <a:rPr sz="1600">
                <a:solidFill>
                  <a:srgbClr val="FFFFFF"/>
                </a:solidFill>
              </a:rPr>
            </a:br>
            <a:r>
              <a:rPr sz="1600">
                <a:solidFill>
                  <a:srgbClr val="FFFFFF"/>
                </a:solidFill>
              </a:rPr>
              <a:t>3D reconstructions</a:t>
            </a:r>
          </a:p>
        </p:txBody>
      </p:sp>
      <p:sp>
        <p:nvSpPr>
          <p:cNvPr id="119" name="Shape 119"/>
          <p:cNvSpPr/>
          <p:nvPr/>
        </p:nvSpPr>
        <p:spPr>
          <a:xfrm>
            <a:off x="6268531" y="3592035"/>
            <a:ext cx="207998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Kaisa Liimatainen, MSc,</a:t>
            </a:r>
            <a:endParaRPr sz="1600">
              <a:solidFill>
                <a:srgbClr val="FFFFFF"/>
              </a:solidFill>
            </a:endParaRPr>
          </a:p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256709" y="3734110"/>
            <a:ext cx="190496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Mira Valkonen, BSc</a:t>
            </a:r>
            <a:br>
              <a:rPr sz="1600">
                <a:solidFill>
                  <a:srgbClr val="FFFFFF"/>
                </a:solidFill>
              </a:rPr>
            </a:br>
            <a:r>
              <a:rPr sz="1600">
                <a:solidFill>
                  <a:srgbClr val="FFFFFF"/>
                </a:solidFill>
              </a:rPr>
              <a:t>Feature engineering, </a:t>
            </a:r>
            <a:endParaRPr sz="1600">
              <a:solidFill>
                <a:srgbClr val="FFFFFF"/>
              </a:solidFill>
            </a:endParaRPr>
          </a:p>
          <a:p>
            <a:pPr lvl="0" algn="ctr" defTabSz="45720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machine learning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Feature Extraction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C92"/>
                </a:solidFill>
              </a:rPr>
            </a:fld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534" y="1047750"/>
            <a:ext cx="6161116" cy="3367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086" y="1047750"/>
            <a:ext cx="934048" cy="336795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body" idx="4294967295"/>
          </p:nvPr>
        </p:nvSpPr>
        <p:spPr>
          <a:xfrm>
            <a:off x="224234" y="3989321"/>
            <a:ext cx="8695532" cy="2774157"/>
          </a:xfrm>
          <a:prstGeom prst="rect">
            <a:avLst/>
          </a:prstGeom>
        </p:spPr>
        <p:txBody>
          <a:bodyPr lIns="0" tIns="0" rIns="0" bIns="0"/>
          <a:lstStyle/>
          <a:p>
            <a:pPr lvl="0" marL="315468" indent="-315468" defTabSz="420623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024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02932" indent="-202932" defTabSz="420623"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endParaRPr b="1" sz="2024">
              <a:latin typeface="+mj-lt"/>
              <a:ea typeface="+mj-ea"/>
              <a:cs typeface="+mj-cs"/>
              <a:sym typeface="Helvetica"/>
            </a:endParaRPr>
          </a:p>
          <a:p>
            <a:pPr lvl="0" marL="315468" indent="-315468" defTabSz="420623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b="1" sz="2024">
                <a:latin typeface="+mj-lt"/>
                <a:ea typeface="+mj-ea"/>
                <a:cs typeface="+mj-cs"/>
                <a:sym typeface="Helvetica"/>
              </a:rPr>
              <a:t>Feature Extraction:</a:t>
            </a:r>
            <a:r>
              <a:rPr sz="2024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sz="2024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553452" indent="-202932" defTabSz="420623"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024">
                <a:latin typeface="Helvetica Light"/>
                <a:ea typeface="Helvetica Light"/>
                <a:cs typeface="Helvetica Light"/>
                <a:sym typeface="Helvetica Light"/>
              </a:rPr>
              <a:t>The features extracted from the whole slide images include several local descriptors related to image morphology, texture, and spatial distribution of nuclei within a 200x200 pixel block in full resolution. </a:t>
            </a:r>
            <a:endParaRPr sz="2024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553452" indent="-202932" defTabSz="420623"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024">
                <a:latin typeface="Helvetica Light"/>
                <a:ea typeface="Helvetica Light"/>
                <a:cs typeface="Helvetica Light"/>
                <a:sym typeface="Helvetica Light"/>
              </a:rPr>
              <a:t>Features such as LBP, HOG, SIFT, MSER, GLCM descriptors were extracted.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C92"/>
                </a:solidFill>
              </a:rPr>
            </a:fld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2051719" y="0"/>
            <a:ext cx="6696745" cy="8813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b="0" sz="4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Random Forest Model</a:t>
            </a:r>
          </a:p>
        </p:txBody>
      </p:sp>
      <p:sp>
        <p:nvSpPr>
          <p:cNvPr id="130" name="Shape 130"/>
          <p:cNvSpPr/>
          <p:nvPr/>
        </p:nvSpPr>
        <p:spPr>
          <a:xfrm>
            <a:off x="190586" y="1025308"/>
            <a:ext cx="8504463" cy="1742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r>
              <a:rPr b="1" sz="2200">
                <a:latin typeface="+mj-lt"/>
                <a:ea typeface="+mj-ea"/>
                <a:cs typeface="+mj-cs"/>
                <a:sym typeface="Helvetica"/>
              </a:rPr>
              <a:t>Training Data:</a:t>
            </a: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601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200 000 positive and 200 000 negative training samples were randomly selected from tissue area of the training images.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601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214 features extracted from each sample block.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3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5666" y="2911726"/>
            <a:ext cx="4908273" cy="363212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24188" y="2202175"/>
            <a:ext cx="3826563" cy="306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20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r>
              <a:rPr b="1" sz="2200">
                <a:latin typeface="+mj-lt"/>
                <a:ea typeface="+mj-ea"/>
                <a:cs typeface="+mj-cs"/>
                <a:sym typeface="Helvetica"/>
              </a:rPr>
              <a:t>Model:</a:t>
            </a: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601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Ensemble of 50 decision trees.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601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Bootstrap aggregation to improve stability and accuracy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C92"/>
                </a:solidFill>
              </a:rPr>
            </a:fld>
          </a:p>
        </p:txBody>
      </p:sp>
      <p:pic>
        <p:nvPicPr>
          <p:cNvPr id="13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1797" y="1309300"/>
            <a:ext cx="4488548" cy="459107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220219" y="1247715"/>
            <a:ext cx="4064689" cy="4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r>
              <a:rPr b="1" sz="2200">
                <a:latin typeface="+mj-lt"/>
                <a:ea typeface="+mj-ea"/>
                <a:cs typeface="+mj-cs"/>
                <a:sym typeface="Helvetica"/>
              </a:rPr>
              <a:t>Results:</a:t>
            </a: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 The confidence values returned by the classifier were further processed using morphological operations and thresholded into binary detections.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342900" indent="-342900" defTabSz="457200">
              <a:defRPr>
                <a:solidFill>
                  <a:srgbClr val="000000"/>
                </a:solidFill>
              </a:defRPr>
            </a:pPr>
            <a:r>
              <a:rPr b="1" sz="2200">
                <a:latin typeface="+mj-lt"/>
                <a:ea typeface="+mj-ea"/>
                <a:cs typeface="+mj-cs"/>
                <a:sym typeface="Helvetica"/>
              </a:rPr>
              <a:t>Advantages:</a:t>
            </a: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20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Can be extended with new features</a:t>
            </a:r>
            <a:endParaRPr sz="22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20578" indent="-220578" defTabSz="457200"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200">
                <a:latin typeface="Helvetica Light"/>
                <a:ea typeface="Helvetica Light"/>
                <a:cs typeface="Helvetica Light"/>
                <a:sym typeface="Helvetica Light"/>
              </a:rPr>
              <a:t>Easy to interpret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526396" y="1827529"/>
            <a:ext cx="2091208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42E45"/>
      </a:dk1>
      <a:lt1>
        <a:srgbClr val="454241"/>
      </a:lt1>
      <a:dk2>
        <a:srgbClr val="A7A7A7"/>
      </a:dk2>
      <a:lt2>
        <a:srgbClr val="535353"/>
      </a:lt2>
      <a:accent1>
        <a:srgbClr val="042E45"/>
      </a:accent1>
      <a:accent2>
        <a:srgbClr val="A1CD3A"/>
      </a:accent2>
      <a:accent3>
        <a:srgbClr val="8F8F8F"/>
      </a:accent3>
      <a:accent4>
        <a:srgbClr val="707070"/>
      </a:accent4>
      <a:accent5>
        <a:srgbClr val="0094CC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42E45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42E4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42E4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42E4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E45"/>
      </a:accent1>
      <a:accent2>
        <a:srgbClr val="A1CD3A"/>
      </a:accent2>
      <a:accent3>
        <a:srgbClr val="8F8F8F"/>
      </a:accent3>
      <a:accent4>
        <a:srgbClr val="707070"/>
      </a:accent4>
      <a:accent5>
        <a:srgbClr val="0094CC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42E45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42E4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42E4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42E45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