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</a:t>
            </a:r>
            <a:r>
              <a:rPr lang="en-US" sz="2800">
                <a:latin typeface="Arial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3</a:t>
            </a:r>
            <a:r>
              <a:rPr lang="en-US" sz="2400">
                <a:latin typeface="Arial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4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577D47C-0C0F-4815-AA2E-E79E46BBB160}" type="slidenum">
              <a:rPr lang="en-US" sz="1400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4160" y="5796000"/>
            <a:ext cx="1037880" cy="2091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74160" y="6187320"/>
            <a:ext cx="1152000" cy="2376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74160" y="6424920"/>
            <a:ext cx="561600" cy="2282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74160" y="6630840"/>
            <a:ext cx="609120" cy="2091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72000" y="5974560"/>
            <a:ext cx="1190160" cy="2282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60" y="2345760"/>
            <a:ext cx="10079640" cy="31262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7000" y="4896000"/>
            <a:ext cx="5537520" cy="266400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688000" y="7272000"/>
            <a:ext cx="4515480" cy="2880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1000">
                <a:latin typeface="Arial"/>
              </a:rPr>
              <a:t>Matsuda et al, Osaka University, Department of Bioinformatic Engineering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51280" y="52560"/>
            <a:ext cx="2082240" cy="261144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2333520" y="288000"/>
            <a:ext cx="7386480" cy="648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200">
                <a:latin typeface="Arial"/>
              </a:rPr>
              <a:t>Convolutional Network by GoogLeNet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-36000" y="6624000"/>
            <a:ext cx="2160000" cy="936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800">
                <a:latin typeface="Arial"/>
              </a:rPr>
              <a:t>Christian Szegedy, Wei Liu, Yangqing Jia, Pierre Sermanet, Scott Reed, Dragomir Anguelov, Dumitru Erhan, Vincent Vanhoucke, Andrew Rabinovich In IEEE Computer Vision and Pattern Recognition (CVPR), Boston, USA, 2015.</a:t>
            </a:r>
            <a:endParaRPr/>
          </a:p>
        </p:txBody>
      </p:sp>
      <p:sp>
        <p:nvSpPr>
          <p:cNvPr id="50" name="TextShape 4"/>
          <p:cNvSpPr txBox="1"/>
          <p:nvPr/>
        </p:nvSpPr>
        <p:spPr>
          <a:xfrm>
            <a:off x="3755880" y="975240"/>
            <a:ext cx="3660120" cy="1370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Image Dimensions:256x256</a:t>
            </a:r>
            <a:endParaRPr/>
          </a:p>
          <a:p>
            <a:r>
              <a:rPr lang="en-US">
                <a:latin typeface="Arial"/>
              </a:rPr>
              <a:t>Image Type:Color</a:t>
            </a:r>
            <a:endParaRPr/>
          </a:p>
          <a:p>
            <a:r>
              <a:rPr lang="en-US">
                <a:latin typeface="Arial"/>
              </a:rPr>
              <a:t>Resize Transformation:Squash</a:t>
            </a:r>
            <a:endParaRPr/>
          </a:p>
          <a:p>
            <a:r>
              <a:rPr lang="en-US">
                <a:latin typeface="Arial"/>
              </a:rPr>
              <a:t>Training Images:799963</a:t>
            </a:r>
            <a:endParaRPr/>
          </a:p>
          <a:p>
            <a:r>
              <a:rPr lang="en-US">
                <a:latin typeface="Arial"/>
              </a:rPr>
              <a:t>Validation Images:266654 (25.0%)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1520" y="1872000"/>
            <a:ext cx="6918480" cy="4887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32200" y="2146320"/>
            <a:ext cx="2647440" cy="28094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1872000"/>
            <a:ext cx="2429280" cy="511200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72000" y="792000"/>
            <a:ext cx="3672000" cy="1296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Normal: Train_Normal</a:t>
            </a:r>
            <a:endParaRPr/>
          </a:p>
          <a:p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Marginal: 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&gt;25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 and 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&lt;75 region 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of Tumor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
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Single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: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 One or more rounded 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Tumor</a:t>
            </a:r>
            <a:endParaRPr/>
          </a:p>
          <a:p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Tumor: 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Full Tumor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720000" y="432000"/>
            <a:ext cx="1296000" cy="360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Dataset</a:t>
            </a:r>
            <a:endParaRPr/>
          </a:p>
        </p:txBody>
      </p:sp>
      <p:sp>
        <p:nvSpPr>
          <p:cNvPr id="56" name="TextShape 3"/>
          <p:cNvSpPr txBox="1"/>
          <p:nvPr/>
        </p:nvSpPr>
        <p:spPr>
          <a:xfrm>
            <a:off x="5904000" y="504000"/>
            <a:ext cx="1296000" cy="360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Training</a:t>
            </a:r>
            <a:endParaRPr/>
          </a:p>
        </p:txBody>
      </p:sp>
      <p:sp>
        <p:nvSpPr>
          <p:cNvPr id="57" name="TextShape 4"/>
          <p:cNvSpPr txBox="1"/>
          <p:nvPr/>
        </p:nvSpPr>
        <p:spPr>
          <a:xfrm>
            <a:off x="5616000" y="864000"/>
            <a:ext cx="3672000" cy="1296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66664 iteration </a:t>
            </a:r>
            <a:endParaRPr/>
          </a:p>
          <a:p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2 epoch</a:t>
            </a:r>
            <a:endParaRPr/>
          </a:p>
          <a:p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Accuracy 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98.2982 </a:t>
            </a:r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 </a:t>
            </a:r>
            <a:endParaRPr/>
          </a:p>
          <a:p>
            <a:r>
              <a:rPr lang="en-US" sz="1500">
                <a:solidFill>
                  <a:srgbClr val="222222"/>
                </a:solidFill>
                <a:latin typeface="Arial"/>
                <a:ea typeface="TakaoPGothic"/>
              </a:rPr>
              <a:t>Loss 0.05824</a:t>
            </a:r>
            <a:endParaRPr/>
          </a:p>
        </p:txBody>
      </p:sp>
      <p:sp>
        <p:nvSpPr>
          <p:cNvPr id="58" name="TextShape 5"/>
          <p:cNvSpPr txBox="1"/>
          <p:nvPr/>
        </p:nvSpPr>
        <p:spPr>
          <a:xfrm>
            <a:off x="5688360" y="7272000"/>
            <a:ext cx="4515480" cy="2880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1000">
                <a:latin typeface="Arial"/>
              </a:rPr>
              <a:t>Matsuda et al, Osaka University, Department of Bioinformatic Engineering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