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3" r:id="rId2"/>
    <p:sldId id="281" r:id="rId3"/>
    <p:sldId id="296" r:id="rId4"/>
    <p:sldId id="305" r:id="rId5"/>
    <p:sldId id="306" r:id="rId6"/>
    <p:sldId id="307" r:id="rId7"/>
    <p:sldId id="308" r:id="rId8"/>
    <p:sldId id="309" r:id="rId9"/>
    <p:sldId id="282" r:id="rId10"/>
    <p:sldId id="310" r:id="rId11"/>
    <p:sldId id="311" r:id="rId12"/>
    <p:sldId id="312" r:id="rId13"/>
    <p:sldId id="319" r:id="rId14"/>
    <p:sldId id="317" r:id="rId15"/>
    <p:sldId id="313" r:id="rId16"/>
    <p:sldId id="314" r:id="rId17"/>
    <p:sldId id="315" r:id="rId18"/>
    <p:sldId id="316" r:id="rId19"/>
    <p:sldId id="318" r:id="rId20"/>
    <p:sldId id="320" r:id="rId21"/>
    <p:sldId id="321" r:id="rId22"/>
    <p:sldId id="32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64" y="6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89770-F504-46E1-8BF5-FE86AAC067B7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5AB48-309F-4EBA-8F4E-EECD08929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6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68FFE5-656B-486F-9C14-E9EFDE6670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238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93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0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54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04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35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63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60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11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37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2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6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66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0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8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63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7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8FFE5-656B-486F-9C14-E9EFDE6670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96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07FBC-AEB8-40DE-A974-FBE03D79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10287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039C9-3866-4694-A96B-56B52D3B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C62C0-6DDD-466A-9A6A-4C8E16CF4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3F797746-5315-42E5-8715-B385B7B51A43}" type="datetime1">
              <a:rPr lang="zh-CN" altLang="en-US" smtClean="0"/>
              <a:pPr/>
              <a:t>2023/4/22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8BBC-7E6E-451C-8D0C-63316338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5161" y="6235700"/>
            <a:ext cx="42489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稿定设计</a:t>
            </a:r>
            <a:r>
              <a:rPr lang="en-US" altLang="zh-CN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——</a:t>
            </a:r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让设计更简单！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E968A-E39F-400B-BDB0-F8BD398B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248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4A2702D6-7180-491C-910B-B9B8CEB6939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48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ABDA1845-8CE3-4B17-8EBB-370667958A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832562 h 6858000"/>
              <a:gd name="connsiteX1" fmla="*/ 135142 w 12192000"/>
              <a:gd name="connsiteY1" fmla="*/ 4055013 h 6858000"/>
              <a:gd name="connsiteX2" fmla="*/ 3786353 w 12192000"/>
              <a:gd name="connsiteY2" fmla="*/ 5996346 h 6858000"/>
              <a:gd name="connsiteX3" fmla="*/ 8405647 w 12192000"/>
              <a:gd name="connsiteY3" fmla="*/ 5996346 h 6858000"/>
              <a:gd name="connsiteX4" fmla="*/ 12056858 w 12192000"/>
              <a:gd name="connsiteY4" fmla="*/ 4055013 h 6858000"/>
              <a:gd name="connsiteX5" fmla="*/ 12192000 w 12192000"/>
              <a:gd name="connsiteY5" fmla="*/ 3832562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1 h 6858000"/>
              <a:gd name="connsiteX11" fmla="*/ 0 w 12192000"/>
              <a:gd name="connsiteY11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3832562"/>
                </a:moveTo>
                <a:lnTo>
                  <a:pt x="135142" y="4055013"/>
                </a:lnTo>
                <a:cubicBezTo>
                  <a:pt x="926431" y="5226274"/>
                  <a:pt x="2266462" y="5996346"/>
                  <a:pt x="3786353" y="5996346"/>
                </a:cubicBezTo>
                <a:lnTo>
                  <a:pt x="8405647" y="5996346"/>
                </a:lnTo>
                <a:cubicBezTo>
                  <a:pt x="9925538" y="5996346"/>
                  <a:pt x="11265569" y="5226274"/>
                  <a:pt x="12056858" y="4055013"/>
                </a:cubicBezTo>
                <a:lnTo>
                  <a:pt x="12192000" y="3832562"/>
                </a:lnTo>
                <a:lnTo>
                  <a:pt x="12192000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20" name="gaoding-14">
            <a:extLst>
              <a:ext uri="{FF2B5EF4-FFF2-40B4-BE49-F238E27FC236}">
                <a16:creationId xmlns:a16="http://schemas.microsoft.com/office/drawing/2014/main" id="{DD6D1232-C1B9-4BE0-8ED4-B24250024D2A}"/>
              </a:ext>
            </a:extLst>
          </p:cNvPr>
          <p:cNvSpPr txBox="1"/>
          <p:nvPr/>
        </p:nvSpPr>
        <p:spPr>
          <a:xfrm>
            <a:off x="2340429" y="1825495"/>
            <a:ext cx="751114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1086F4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Openharmony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1086F4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1" name="gaoding-14">
            <a:extLst>
              <a:ext uri="{FF2B5EF4-FFF2-40B4-BE49-F238E27FC236}">
                <a16:creationId xmlns:a16="http://schemas.microsoft.com/office/drawing/2014/main" id="{6C406683-BE71-4980-AF56-BCC8FD78F544}"/>
              </a:ext>
            </a:extLst>
          </p:cNvPr>
          <p:cNvSpPr txBox="1"/>
          <p:nvPr/>
        </p:nvSpPr>
        <p:spPr>
          <a:xfrm>
            <a:off x="2694214" y="3938889"/>
            <a:ext cx="68035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基于开源鸿蒙的轮式机器人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-Chapter2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基于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LINUX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内核的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GPIO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驱动</a:t>
            </a:r>
          </a:p>
        </p:txBody>
      </p:sp>
      <p:sp>
        <p:nvSpPr>
          <p:cNvPr id="23" name="gaoding-14">
            <a:extLst>
              <a:ext uri="{FF2B5EF4-FFF2-40B4-BE49-F238E27FC236}">
                <a16:creationId xmlns:a16="http://schemas.microsoft.com/office/drawing/2014/main" id="{8770F5E6-DF67-4811-818D-0863E036804E}"/>
              </a:ext>
            </a:extLst>
          </p:cNvPr>
          <p:cNvSpPr txBox="1"/>
          <p:nvPr/>
        </p:nvSpPr>
        <p:spPr>
          <a:xfrm>
            <a:off x="3057691" y="2797171"/>
            <a:ext cx="607661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Falcon Bot 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2CC174-61A1-4311-A6B9-244A7621274A}"/>
              </a:ext>
            </a:extLst>
          </p:cNvPr>
          <p:cNvSpPr/>
          <p:nvPr/>
        </p:nvSpPr>
        <p:spPr>
          <a:xfrm>
            <a:off x="-616857" y="-2960915"/>
            <a:ext cx="13425714" cy="8957260"/>
          </a:xfrm>
          <a:prstGeom prst="roundRect">
            <a:avLst>
              <a:gd name="adj" fmla="val 49158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0" name="gaoding-4">
            <a:extLst>
              <a:ext uri="{FF2B5EF4-FFF2-40B4-BE49-F238E27FC236}">
                <a16:creationId xmlns:a16="http://schemas.microsoft.com/office/drawing/2014/main" id="{F3DF8B9B-9326-4039-A5E0-8C2FA0DA432E}"/>
              </a:ext>
            </a:extLst>
          </p:cNvPr>
          <p:cNvSpPr/>
          <p:nvPr/>
        </p:nvSpPr>
        <p:spPr>
          <a:xfrm>
            <a:off x="2131498" y="7782856"/>
            <a:ext cx="1125432" cy="1125430"/>
          </a:xfrm>
          <a:prstGeom prst="roundRect">
            <a:avLst>
              <a:gd name="adj" fmla="val 29561"/>
            </a:avLst>
          </a:prstGeom>
          <a:gradFill flip="none" rotWithShape="1">
            <a:gsLst>
              <a:gs pos="10000">
                <a:schemeClr val="accent4"/>
              </a:gs>
              <a:gs pos="100000">
                <a:schemeClr val="accent4">
                  <a:lumMod val="75000"/>
                </a:schemeClr>
              </a:gs>
              <a:gs pos="63000">
                <a:schemeClr val="accent4">
                  <a:lumMod val="9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54000" dist="127000" dir="2700000" algn="ctr" rotWithShape="0">
              <a:schemeClr val="tx1">
                <a:alpha val="10000"/>
              </a:schemeClr>
            </a:outerShdw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12" name="gaoding-4">
            <a:extLst>
              <a:ext uri="{FF2B5EF4-FFF2-40B4-BE49-F238E27FC236}">
                <a16:creationId xmlns:a16="http://schemas.microsoft.com/office/drawing/2014/main" id="{426654EF-DF1E-428E-A85E-95E4A5FEC0C7}"/>
              </a:ext>
            </a:extLst>
          </p:cNvPr>
          <p:cNvSpPr/>
          <p:nvPr/>
        </p:nvSpPr>
        <p:spPr>
          <a:xfrm rot="1719399">
            <a:off x="633428" y="4325498"/>
            <a:ext cx="1628464" cy="1628460"/>
          </a:xfrm>
          <a:prstGeom prst="roundRect">
            <a:avLst>
              <a:gd name="adj" fmla="val 29561"/>
            </a:avLst>
          </a:prstGeom>
          <a:gradFill flip="none" rotWithShape="1">
            <a:gsLst>
              <a:gs pos="10000">
                <a:schemeClr val="accent4"/>
              </a:gs>
              <a:gs pos="84000">
                <a:schemeClr val="accent4">
                  <a:lumMod val="9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54000" dist="254000" dir="2700000" algn="ctr" rotWithShape="0">
              <a:schemeClr val="tx1">
                <a:alpha val="7000"/>
              </a:schemeClr>
            </a:outerShdw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14" name="gaoding-4">
            <a:extLst>
              <a:ext uri="{FF2B5EF4-FFF2-40B4-BE49-F238E27FC236}">
                <a16:creationId xmlns:a16="http://schemas.microsoft.com/office/drawing/2014/main" id="{5F73E855-3818-4B71-8DEA-8B20A096984E}"/>
              </a:ext>
            </a:extLst>
          </p:cNvPr>
          <p:cNvSpPr/>
          <p:nvPr/>
        </p:nvSpPr>
        <p:spPr>
          <a:xfrm>
            <a:off x="5666033" y="5460274"/>
            <a:ext cx="859934" cy="859932"/>
          </a:xfrm>
          <a:prstGeom prst="roundRect">
            <a:avLst>
              <a:gd name="adj" fmla="val 29561"/>
            </a:avLst>
          </a:prstGeom>
          <a:gradFill flip="none" rotWithShape="1">
            <a:gsLst>
              <a:gs pos="10000">
                <a:schemeClr val="accent4"/>
              </a:gs>
              <a:gs pos="100000">
                <a:schemeClr val="accent4">
                  <a:lumMod val="75000"/>
                </a:schemeClr>
              </a:gs>
              <a:gs pos="63000">
                <a:schemeClr val="accent4">
                  <a:lumMod val="9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54000" dist="254000" dir="2700000" algn="ctr" rotWithShape="0">
              <a:schemeClr val="tx1">
                <a:alpha val="7000"/>
              </a:schemeClr>
            </a:outerShdw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25" name="gaoding-4">
            <a:extLst>
              <a:ext uri="{FF2B5EF4-FFF2-40B4-BE49-F238E27FC236}">
                <a16:creationId xmlns:a16="http://schemas.microsoft.com/office/drawing/2014/main" id="{E7A5F400-0233-4FFE-B74F-B5DE12EC0133}"/>
              </a:ext>
            </a:extLst>
          </p:cNvPr>
          <p:cNvSpPr/>
          <p:nvPr/>
        </p:nvSpPr>
        <p:spPr>
          <a:xfrm rot="19693955">
            <a:off x="9858880" y="3828818"/>
            <a:ext cx="1996546" cy="1996542"/>
          </a:xfrm>
          <a:prstGeom prst="roundRect">
            <a:avLst>
              <a:gd name="adj" fmla="val 29561"/>
            </a:avLst>
          </a:prstGeom>
          <a:gradFill flip="none" rotWithShape="1">
            <a:gsLst>
              <a:gs pos="10000">
                <a:schemeClr val="accent4"/>
              </a:gs>
              <a:gs pos="100000">
                <a:schemeClr val="accent4">
                  <a:lumMod val="75000"/>
                </a:schemeClr>
              </a:gs>
              <a:gs pos="63000">
                <a:schemeClr val="accent4">
                  <a:lumMod val="9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54000" dist="254000" dir="2700000" algn="ctr" rotWithShape="0">
              <a:schemeClr val="tx1">
                <a:alpha val="7000"/>
              </a:schemeClr>
            </a:outerShdw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13" name="gaoding-4">
            <a:extLst>
              <a:ext uri="{FF2B5EF4-FFF2-40B4-BE49-F238E27FC236}">
                <a16:creationId xmlns:a16="http://schemas.microsoft.com/office/drawing/2014/main" id="{EA840D05-DE19-4D69-A64B-A692F30E3CED}"/>
              </a:ext>
            </a:extLst>
          </p:cNvPr>
          <p:cNvSpPr/>
          <p:nvPr/>
        </p:nvSpPr>
        <p:spPr>
          <a:xfrm rot="369371">
            <a:off x="3152329" y="5254985"/>
            <a:ext cx="1195272" cy="1195270"/>
          </a:xfrm>
          <a:prstGeom prst="roundRect">
            <a:avLst>
              <a:gd name="adj" fmla="val 29561"/>
            </a:avLst>
          </a:prstGeom>
          <a:gradFill flip="none" rotWithShape="1">
            <a:gsLst>
              <a:gs pos="10000">
                <a:schemeClr val="accent4"/>
              </a:gs>
              <a:gs pos="100000">
                <a:schemeClr val="accent4">
                  <a:lumMod val="75000"/>
                </a:schemeClr>
              </a:gs>
              <a:gs pos="63000">
                <a:schemeClr val="accent4">
                  <a:lumMod val="9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54000" dist="254000" dir="2700000" algn="ctr" rotWithShape="0">
              <a:schemeClr val="tx1">
                <a:alpha val="7000"/>
              </a:schemeClr>
            </a:outerShdw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27" name="gaoding-4">
            <a:extLst>
              <a:ext uri="{FF2B5EF4-FFF2-40B4-BE49-F238E27FC236}">
                <a16:creationId xmlns:a16="http://schemas.microsoft.com/office/drawing/2014/main" id="{EED392E7-2D84-46A1-976E-AF1BB09D8EF3}"/>
              </a:ext>
            </a:extLst>
          </p:cNvPr>
          <p:cNvSpPr/>
          <p:nvPr/>
        </p:nvSpPr>
        <p:spPr>
          <a:xfrm rot="21210203">
            <a:off x="7939017" y="5346688"/>
            <a:ext cx="1006036" cy="1006034"/>
          </a:xfrm>
          <a:prstGeom prst="roundRect">
            <a:avLst>
              <a:gd name="adj" fmla="val 29561"/>
            </a:avLst>
          </a:prstGeom>
          <a:gradFill flip="none" rotWithShape="1">
            <a:gsLst>
              <a:gs pos="10000">
                <a:schemeClr val="accent4"/>
              </a:gs>
              <a:gs pos="100000">
                <a:schemeClr val="accent4">
                  <a:lumMod val="75000"/>
                </a:schemeClr>
              </a:gs>
              <a:gs pos="63000">
                <a:schemeClr val="accent4">
                  <a:lumMod val="9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54000" dist="254000" dir="2700000" algn="ctr" rotWithShape="0">
              <a:schemeClr val="tx1">
                <a:alpha val="7000"/>
              </a:schemeClr>
            </a:outerShdw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48" name="iSHEJI-12">
            <a:extLst>
              <a:ext uri="{FF2B5EF4-FFF2-40B4-BE49-F238E27FC236}">
                <a16:creationId xmlns:a16="http://schemas.microsoft.com/office/drawing/2014/main" id="{9DAE28CD-9288-4EC1-8C42-CA13504DF58B}"/>
              </a:ext>
            </a:extLst>
          </p:cNvPr>
          <p:cNvSpPr/>
          <p:nvPr/>
        </p:nvSpPr>
        <p:spPr>
          <a:xfrm rot="1868006">
            <a:off x="1150140" y="4830356"/>
            <a:ext cx="595040" cy="618744"/>
          </a:xfrm>
          <a:custGeom>
            <a:avLst/>
            <a:gdLst>
              <a:gd name="connsiteX0" fmla="*/ 337768 w 1372282"/>
              <a:gd name="connsiteY0" fmla="*/ 1315328 h 1426949"/>
              <a:gd name="connsiteX1" fmla="*/ 530173 w 1372282"/>
              <a:gd name="connsiteY1" fmla="*/ 1315328 h 1426949"/>
              <a:gd name="connsiteX2" fmla="*/ 842109 w 1372282"/>
              <a:gd name="connsiteY2" fmla="*/ 1315328 h 1426949"/>
              <a:gd name="connsiteX3" fmla="*/ 1034514 w 1372282"/>
              <a:gd name="connsiteY3" fmla="*/ 1315328 h 1426949"/>
              <a:gd name="connsiteX4" fmla="*/ 1090325 w 1372282"/>
              <a:gd name="connsiteY4" fmla="*/ 1371139 h 1426949"/>
              <a:gd name="connsiteX5" fmla="*/ 1034514 w 1372282"/>
              <a:gd name="connsiteY5" fmla="*/ 1426949 h 1426949"/>
              <a:gd name="connsiteX6" fmla="*/ 842109 w 1372282"/>
              <a:gd name="connsiteY6" fmla="*/ 1426949 h 1426949"/>
              <a:gd name="connsiteX7" fmla="*/ 530173 w 1372282"/>
              <a:gd name="connsiteY7" fmla="*/ 1426949 h 1426949"/>
              <a:gd name="connsiteX8" fmla="*/ 337768 w 1372282"/>
              <a:gd name="connsiteY8" fmla="*/ 1426949 h 1426949"/>
              <a:gd name="connsiteX9" fmla="*/ 281957 w 1372282"/>
              <a:gd name="connsiteY9" fmla="*/ 1371139 h 1426949"/>
              <a:gd name="connsiteX10" fmla="*/ 337768 w 1372282"/>
              <a:gd name="connsiteY10" fmla="*/ 1315328 h 1426949"/>
              <a:gd name="connsiteX11" fmla="*/ 686154 w 1372282"/>
              <a:gd name="connsiteY11" fmla="*/ 111621 h 1426949"/>
              <a:gd name="connsiteX12" fmla="*/ 237624 w 1372282"/>
              <a:gd name="connsiteY12" fmla="*/ 560152 h 1426949"/>
              <a:gd name="connsiteX13" fmla="*/ 237624 w 1372282"/>
              <a:gd name="connsiteY13" fmla="*/ 985614 h 1426949"/>
              <a:gd name="connsiteX14" fmla="*/ 229252 w 1372282"/>
              <a:gd name="connsiteY14" fmla="*/ 1014822 h 1426949"/>
              <a:gd name="connsiteX15" fmla="*/ 155768 w 1372282"/>
              <a:gd name="connsiteY15" fmla="*/ 1134814 h 1426949"/>
              <a:gd name="connsiteX16" fmla="*/ 1214680 w 1372282"/>
              <a:gd name="connsiteY16" fmla="*/ 1134814 h 1426949"/>
              <a:gd name="connsiteX17" fmla="*/ 1143429 w 1372282"/>
              <a:gd name="connsiteY17" fmla="*/ 1023565 h 1426949"/>
              <a:gd name="connsiteX18" fmla="*/ 1134685 w 1372282"/>
              <a:gd name="connsiteY18" fmla="*/ 993428 h 1426949"/>
              <a:gd name="connsiteX19" fmla="*/ 1134685 w 1372282"/>
              <a:gd name="connsiteY19" fmla="*/ 560152 h 1426949"/>
              <a:gd name="connsiteX20" fmla="*/ 686154 w 1372282"/>
              <a:gd name="connsiteY20" fmla="*/ 111621 h 1426949"/>
              <a:gd name="connsiteX21" fmla="*/ 686154 w 1372282"/>
              <a:gd name="connsiteY21" fmla="*/ 0 h 1426949"/>
              <a:gd name="connsiteX22" fmla="*/ 903815 w 1372282"/>
              <a:gd name="connsiteY22" fmla="*/ 44276 h 1426949"/>
              <a:gd name="connsiteX23" fmla="*/ 1081851 w 1372282"/>
              <a:gd name="connsiteY23" fmla="*/ 164455 h 1426949"/>
              <a:gd name="connsiteX24" fmla="*/ 1202030 w 1372282"/>
              <a:gd name="connsiteY24" fmla="*/ 342491 h 1426949"/>
              <a:gd name="connsiteX25" fmla="*/ 1246306 w 1372282"/>
              <a:gd name="connsiteY25" fmla="*/ 560152 h 1426949"/>
              <a:gd name="connsiteX26" fmla="*/ 1246306 w 1372282"/>
              <a:gd name="connsiteY26" fmla="*/ 977243 h 1426949"/>
              <a:gd name="connsiteX27" fmla="*/ 1363508 w 1372282"/>
              <a:gd name="connsiteY27" fmla="*/ 1160487 h 1426949"/>
              <a:gd name="connsiteX28" fmla="*/ 1365369 w 1372282"/>
              <a:gd name="connsiteY28" fmla="*/ 1217414 h 1426949"/>
              <a:gd name="connsiteX29" fmla="*/ 1316628 w 1372282"/>
              <a:gd name="connsiteY29" fmla="*/ 1246436 h 1426949"/>
              <a:gd name="connsiteX30" fmla="*/ 55867 w 1372282"/>
              <a:gd name="connsiteY30" fmla="*/ 1246436 h 1426949"/>
              <a:gd name="connsiteX31" fmla="*/ 7126 w 1372282"/>
              <a:gd name="connsiteY31" fmla="*/ 1217786 h 1426949"/>
              <a:gd name="connsiteX32" fmla="*/ 8242 w 1372282"/>
              <a:gd name="connsiteY32" fmla="*/ 1161232 h 1426949"/>
              <a:gd name="connsiteX33" fmla="*/ 126002 w 1372282"/>
              <a:gd name="connsiteY33" fmla="*/ 969801 h 1426949"/>
              <a:gd name="connsiteX34" fmla="*/ 126002 w 1372282"/>
              <a:gd name="connsiteY34" fmla="*/ 560152 h 1426949"/>
              <a:gd name="connsiteX35" fmla="*/ 170279 w 1372282"/>
              <a:gd name="connsiteY35" fmla="*/ 342491 h 1426949"/>
              <a:gd name="connsiteX36" fmla="*/ 290458 w 1372282"/>
              <a:gd name="connsiteY36" fmla="*/ 164455 h 1426949"/>
              <a:gd name="connsiteX37" fmla="*/ 468493 w 1372282"/>
              <a:gd name="connsiteY37" fmla="*/ 44276 h 1426949"/>
              <a:gd name="connsiteX38" fmla="*/ 686154 w 1372282"/>
              <a:gd name="connsiteY38" fmla="*/ 0 h 14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45 Light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4" name="iSHEJI-12">
            <a:extLst>
              <a:ext uri="{FF2B5EF4-FFF2-40B4-BE49-F238E27FC236}">
                <a16:creationId xmlns:a16="http://schemas.microsoft.com/office/drawing/2014/main" id="{BA69E21E-A9FC-44E2-8A74-A74479790006}"/>
              </a:ext>
            </a:extLst>
          </p:cNvPr>
          <p:cNvSpPr/>
          <p:nvPr/>
        </p:nvSpPr>
        <p:spPr>
          <a:xfrm rot="541913">
            <a:off x="3515163" y="5617784"/>
            <a:ext cx="469604" cy="469672"/>
          </a:xfrm>
          <a:custGeom>
            <a:avLst/>
            <a:gdLst>
              <a:gd name="connsiteX0" fmla="*/ 669168 w 1599855"/>
              <a:gd name="connsiteY0" fmla="*/ 111621 h 1600088"/>
              <a:gd name="connsiteX1" fmla="*/ 886086 w 1599855"/>
              <a:gd name="connsiteY1" fmla="*/ 155339 h 1600088"/>
              <a:gd name="connsiteX2" fmla="*/ 1063377 w 1599855"/>
              <a:gd name="connsiteY2" fmla="*/ 274960 h 1600088"/>
              <a:gd name="connsiteX3" fmla="*/ 1182998 w 1599855"/>
              <a:gd name="connsiteY3" fmla="*/ 452251 h 1600088"/>
              <a:gd name="connsiteX4" fmla="*/ 1226716 w 1599855"/>
              <a:gd name="connsiteY4" fmla="*/ 669168 h 1600088"/>
              <a:gd name="connsiteX5" fmla="*/ 1182998 w 1599855"/>
              <a:gd name="connsiteY5" fmla="*/ 886085 h 1600088"/>
              <a:gd name="connsiteX6" fmla="*/ 1063377 w 1599855"/>
              <a:gd name="connsiteY6" fmla="*/ 1063377 h 1600088"/>
              <a:gd name="connsiteX7" fmla="*/ 886086 w 1599855"/>
              <a:gd name="connsiteY7" fmla="*/ 1182998 h 1600088"/>
              <a:gd name="connsiteX8" fmla="*/ 669168 w 1599855"/>
              <a:gd name="connsiteY8" fmla="*/ 1226716 h 1600088"/>
              <a:gd name="connsiteX9" fmla="*/ 452251 w 1599855"/>
              <a:gd name="connsiteY9" fmla="*/ 1182998 h 1600088"/>
              <a:gd name="connsiteX10" fmla="*/ 274960 w 1599855"/>
              <a:gd name="connsiteY10" fmla="*/ 1063377 h 1600088"/>
              <a:gd name="connsiteX11" fmla="*/ 155339 w 1599855"/>
              <a:gd name="connsiteY11" fmla="*/ 886085 h 1600088"/>
              <a:gd name="connsiteX12" fmla="*/ 111621 w 1599855"/>
              <a:gd name="connsiteY12" fmla="*/ 669168 h 1600088"/>
              <a:gd name="connsiteX13" fmla="*/ 155339 w 1599855"/>
              <a:gd name="connsiteY13" fmla="*/ 452251 h 1600088"/>
              <a:gd name="connsiteX14" fmla="*/ 274960 w 1599855"/>
              <a:gd name="connsiteY14" fmla="*/ 274960 h 1600088"/>
              <a:gd name="connsiteX15" fmla="*/ 452251 w 1599855"/>
              <a:gd name="connsiteY15" fmla="*/ 155339 h 1600088"/>
              <a:gd name="connsiteX16" fmla="*/ 669168 w 1599855"/>
              <a:gd name="connsiteY16" fmla="*/ 111621 h 1600088"/>
              <a:gd name="connsiteX17" fmla="*/ 669168 w 1599855"/>
              <a:gd name="connsiteY17" fmla="*/ 0 h 1600088"/>
              <a:gd name="connsiteX18" fmla="*/ 0 w 1599855"/>
              <a:gd name="connsiteY18" fmla="*/ 669168 h 1600088"/>
              <a:gd name="connsiteX19" fmla="*/ 669168 w 1599855"/>
              <a:gd name="connsiteY19" fmla="*/ 1338337 h 1600088"/>
              <a:gd name="connsiteX20" fmla="*/ 1338337 w 1599855"/>
              <a:gd name="connsiteY20" fmla="*/ 669168 h 1600088"/>
              <a:gd name="connsiteX21" fmla="*/ 669168 w 1599855"/>
              <a:gd name="connsiteY21" fmla="*/ 0 h 1600088"/>
              <a:gd name="connsiteX22" fmla="*/ 1544278 w 1599855"/>
              <a:gd name="connsiteY22" fmla="*/ 1600088 h 1600088"/>
              <a:gd name="connsiteX23" fmla="*/ 1504838 w 1599855"/>
              <a:gd name="connsiteY23" fmla="*/ 1583717 h 1600088"/>
              <a:gd name="connsiteX24" fmla="*/ 1247366 w 1599855"/>
              <a:gd name="connsiteY24" fmla="*/ 1326431 h 1600088"/>
              <a:gd name="connsiteX25" fmla="*/ 1247366 w 1599855"/>
              <a:gd name="connsiteY25" fmla="*/ 1247552 h 1600088"/>
              <a:gd name="connsiteX26" fmla="*/ 1326245 w 1599855"/>
              <a:gd name="connsiteY26" fmla="*/ 1247552 h 1600088"/>
              <a:gd name="connsiteX27" fmla="*/ 1583531 w 1599855"/>
              <a:gd name="connsiteY27" fmla="*/ 1504838 h 1600088"/>
              <a:gd name="connsiteX28" fmla="*/ 1583531 w 1599855"/>
              <a:gd name="connsiteY28" fmla="*/ 1583717 h 1600088"/>
              <a:gd name="connsiteX29" fmla="*/ 1544278 w 1599855"/>
              <a:gd name="connsiteY29" fmla="*/ 1600088 h 1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45 Light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3" name="gaoding-4">
            <a:extLst>
              <a:ext uri="{FF2B5EF4-FFF2-40B4-BE49-F238E27FC236}">
                <a16:creationId xmlns:a16="http://schemas.microsoft.com/office/drawing/2014/main" id="{12EF21EC-0A3B-4E4E-AB5A-E37096EC1AA4}"/>
              </a:ext>
            </a:extLst>
          </p:cNvPr>
          <p:cNvSpPr/>
          <p:nvPr/>
        </p:nvSpPr>
        <p:spPr>
          <a:xfrm rot="1252027">
            <a:off x="2800807" y="4751545"/>
            <a:ext cx="484418" cy="484418"/>
          </a:xfrm>
          <a:prstGeom prst="roundRect">
            <a:avLst>
              <a:gd name="adj" fmla="val 29561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softEdge rad="10160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34" name="gaoding-4">
            <a:extLst>
              <a:ext uri="{FF2B5EF4-FFF2-40B4-BE49-F238E27FC236}">
                <a16:creationId xmlns:a16="http://schemas.microsoft.com/office/drawing/2014/main" id="{3FB0D969-5078-4499-9B16-9486E9F170C9}"/>
              </a:ext>
            </a:extLst>
          </p:cNvPr>
          <p:cNvSpPr/>
          <p:nvPr/>
        </p:nvSpPr>
        <p:spPr>
          <a:xfrm rot="19811447">
            <a:off x="9535192" y="5966271"/>
            <a:ext cx="723302" cy="723302"/>
          </a:xfrm>
          <a:prstGeom prst="roundRect">
            <a:avLst>
              <a:gd name="adj" fmla="val 29561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softEdge rad="10160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35" name="gaoding-4">
            <a:extLst>
              <a:ext uri="{FF2B5EF4-FFF2-40B4-BE49-F238E27FC236}">
                <a16:creationId xmlns:a16="http://schemas.microsoft.com/office/drawing/2014/main" id="{242ECB85-EECF-4957-BB93-309A021227B8}"/>
              </a:ext>
            </a:extLst>
          </p:cNvPr>
          <p:cNvSpPr/>
          <p:nvPr/>
        </p:nvSpPr>
        <p:spPr>
          <a:xfrm>
            <a:off x="7103195" y="5203371"/>
            <a:ext cx="268878" cy="268878"/>
          </a:xfrm>
          <a:prstGeom prst="roundRect">
            <a:avLst>
              <a:gd name="adj" fmla="val 29561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softEdge rad="3810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36" name="gaoding-4">
            <a:extLst>
              <a:ext uri="{FF2B5EF4-FFF2-40B4-BE49-F238E27FC236}">
                <a16:creationId xmlns:a16="http://schemas.microsoft.com/office/drawing/2014/main" id="{36CC292B-4CE1-4725-8850-F2B8C75DB5A1}"/>
              </a:ext>
            </a:extLst>
          </p:cNvPr>
          <p:cNvSpPr/>
          <p:nvPr/>
        </p:nvSpPr>
        <p:spPr>
          <a:xfrm rot="2093405">
            <a:off x="78353" y="6071054"/>
            <a:ext cx="1241424" cy="1241424"/>
          </a:xfrm>
          <a:prstGeom prst="roundRect">
            <a:avLst>
              <a:gd name="adj" fmla="val 29561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softEdge rad="12700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37" name="gaoding-4">
            <a:extLst>
              <a:ext uri="{FF2B5EF4-FFF2-40B4-BE49-F238E27FC236}">
                <a16:creationId xmlns:a16="http://schemas.microsoft.com/office/drawing/2014/main" id="{4D135542-E7FA-42D1-AF66-7A8FCA879E7C}"/>
              </a:ext>
            </a:extLst>
          </p:cNvPr>
          <p:cNvSpPr/>
          <p:nvPr/>
        </p:nvSpPr>
        <p:spPr>
          <a:xfrm rot="1252027">
            <a:off x="8675164" y="4778774"/>
            <a:ext cx="236680" cy="236680"/>
          </a:xfrm>
          <a:prstGeom prst="roundRect">
            <a:avLst>
              <a:gd name="adj" fmla="val 29561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38" name="gaoding-4">
            <a:extLst>
              <a:ext uri="{FF2B5EF4-FFF2-40B4-BE49-F238E27FC236}">
                <a16:creationId xmlns:a16="http://schemas.microsoft.com/office/drawing/2014/main" id="{9BC06DF0-B94B-4E9B-AF90-62AE4E4C931B}"/>
              </a:ext>
            </a:extLst>
          </p:cNvPr>
          <p:cNvSpPr/>
          <p:nvPr/>
        </p:nvSpPr>
        <p:spPr>
          <a:xfrm rot="419519">
            <a:off x="4900610" y="5554212"/>
            <a:ext cx="159356" cy="159356"/>
          </a:xfrm>
          <a:prstGeom prst="roundRect">
            <a:avLst>
              <a:gd name="adj" fmla="val 29561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45" name="iSHEJI-12">
            <a:extLst>
              <a:ext uri="{FF2B5EF4-FFF2-40B4-BE49-F238E27FC236}">
                <a16:creationId xmlns:a16="http://schemas.microsoft.com/office/drawing/2014/main" id="{10860F98-117D-431B-9B86-6FA4EAA0A67A}"/>
              </a:ext>
            </a:extLst>
          </p:cNvPr>
          <p:cNvSpPr/>
          <p:nvPr/>
        </p:nvSpPr>
        <p:spPr>
          <a:xfrm>
            <a:off x="5932714" y="5713362"/>
            <a:ext cx="326572" cy="353756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45 Light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0" name="gaoding-4">
            <a:extLst>
              <a:ext uri="{FF2B5EF4-FFF2-40B4-BE49-F238E27FC236}">
                <a16:creationId xmlns:a16="http://schemas.microsoft.com/office/drawing/2014/main" id="{F1A76B86-2D76-4193-A2E0-ABF221441810}"/>
              </a:ext>
            </a:extLst>
          </p:cNvPr>
          <p:cNvSpPr/>
          <p:nvPr/>
        </p:nvSpPr>
        <p:spPr>
          <a:xfrm>
            <a:off x="6830617" y="6183064"/>
            <a:ext cx="123264" cy="123264"/>
          </a:xfrm>
          <a:prstGeom prst="roundRect">
            <a:avLst>
              <a:gd name="adj" fmla="val 29561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46" name="iSHEJI-12">
            <a:extLst>
              <a:ext uri="{FF2B5EF4-FFF2-40B4-BE49-F238E27FC236}">
                <a16:creationId xmlns:a16="http://schemas.microsoft.com/office/drawing/2014/main" id="{67A17F18-848D-4B8A-9F89-CD97C758A83C}"/>
              </a:ext>
            </a:extLst>
          </p:cNvPr>
          <p:cNvSpPr/>
          <p:nvPr/>
        </p:nvSpPr>
        <p:spPr>
          <a:xfrm rot="20981210">
            <a:off x="8226264" y="5640896"/>
            <a:ext cx="431542" cy="417618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45 Light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7" name="iSHEJI-12">
            <a:extLst>
              <a:ext uri="{FF2B5EF4-FFF2-40B4-BE49-F238E27FC236}">
                <a16:creationId xmlns:a16="http://schemas.microsoft.com/office/drawing/2014/main" id="{3A91BA26-7E2C-4617-96EF-7A8526DF25BF}"/>
              </a:ext>
            </a:extLst>
          </p:cNvPr>
          <p:cNvSpPr/>
          <p:nvPr/>
        </p:nvSpPr>
        <p:spPr>
          <a:xfrm rot="19680680">
            <a:off x="10393971" y="4407161"/>
            <a:ext cx="926364" cy="839856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45 Light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50" name="gaoding-4">
            <a:extLst>
              <a:ext uri="{FF2B5EF4-FFF2-40B4-BE49-F238E27FC236}">
                <a16:creationId xmlns:a16="http://schemas.microsoft.com/office/drawing/2014/main" id="{4C0BD79A-5435-43D4-8494-B19481743383}"/>
              </a:ext>
            </a:extLst>
          </p:cNvPr>
          <p:cNvSpPr/>
          <p:nvPr/>
        </p:nvSpPr>
        <p:spPr>
          <a:xfrm rot="2825479">
            <a:off x="411879" y="3537239"/>
            <a:ext cx="347318" cy="347318"/>
          </a:xfrm>
          <a:prstGeom prst="roundRect">
            <a:avLst>
              <a:gd name="adj" fmla="val 29561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51" name="gaoding-4">
            <a:extLst>
              <a:ext uri="{FF2B5EF4-FFF2-40B4-BE49-F238E27FC236}">
                <a16:creationId xmlns:a16="http://schemas.microsoft.com/office/drawing/2014/main" id="{5FBDD8EA-9628-4CE5-8FD6-E4A331A0A10B}"/>
              </a:ext>
            </a:extLst>
          </p:cNvPr>
          <p:cNvSpPr/>
          <p:nvPr/>
        </p:nvSpPr>
        <p:spPr>
          <a:xfrm rot="18911450">
            <a:off x="11510554" y="3476248"/>
            <a:ext cx="159356" cy="159356"/>
          </a:xfrm>
          <a:prstGeom prst="roundRect">
            <a:avLst>
              <a:gd name="adj" fmla="val 29561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56" name="gaoding-4">
            <a:extLst>
              <a:ext uri="{FF2B5EF4-FFF2-40B4-BE49-F238E27FC236}">
                <a16:creationId xmlns:a16="http://schemas.microsoft.com/office/drawing/2014/main" id="{600E4E0B-6733-4681-89FB-C39DED21AFE9}"/>
              </a:ext>
            </a:extLst>
          </p:cNvPr>
          <p:cNvSpPr/>
          <p:nvPr/>
        </p:nvSpPr>
        <p:spPr>
          <a:xfrm rot="1989316">
            <a:off x="2141959" y="4013142"/>
            <a:ext cx="236680" cy="236680"/>
          </a:xfrm>
          <a:prstGeom prst="roundRect">
            <a:avLst>
              <a:gd name="adj" fmla="val 29561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57" name="gaoding-4">
            <a:extLst>
              <a:ext uri="{FF2B5EF4-FFF2-40B4-BE49-F238E27FC236}">
                <a16:creationId xmlns:a16="http://schemas.microsoft.com/office/drawing/2014/main" id="{3DCBDAAB-D57A-47E8-BEC2-7FFCA4D2FEDA}"/>
              </a:ext>
            </a:extLst>
          </p:cNvPr>
          <p:cNvSpPr/>
          <p:nvPr/>
        </p:nvSpPr>
        <p:spPr>
          <a:xfrm rot="21104609">
            <a:off x="7375740" y="6364225"/>
            <a:ext cx="405556" cy="405556"/>
          </a:xfrm>
          <a:prstGeom prst="roundRect">
            <a:avLst>
              <a:gd name="adj" fmla="val 29561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softEdge rad="8890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98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63531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2.1 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单片机和</a:t>
            </a: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LINUX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驱动开发差异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768351E-DBB8-253D-C956-C95813A0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87BE2F-6032-82E8-5B21-94EA0ADCC0A4}"/>
              </a:ext>
            </a:extLst>
          </p:cNvPr>
          <p:cNvSpPr txBox="1">
            <a:spLocks/>
          </p:cNvSpPr>
          <p:nvPr/>
        </p:nvSpPr>
        <p:spPr>
          <a:xfrm>
            <a:off x="476000" y="1432708"/>
            <a:ext cx="9518072" cy="11453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在单片机的设备开发和硬件调用中流转过程与操作系统有一定区别，如下图所示，单片机直接对接硬件抽象层，不存在为了考虑多线程资源互斥同步等问题。而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应用程序调用硬件抽象层的接口必须通过调用驱动程序。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261540-F7C7-5CC0-A1F2-AFABFB6E8733}"/>
              </a:ext>
            </a:extLst>
          </p:cNvPr>
          <p:cNvSpPr/>
          <p:nvPr/>
        </p:nvSpPr>
        <p:spPr>
          <a:xfrm>
            <a:off x="660400" y="2964581"/>
            <a:ext cx="3988602" cy="1315386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单片机程序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7D6172-76BB-8DA7-2C93-995A823D14A4}"/>
              </a:ext>
            </a:extLst>
          </p:cNvPr>
          <p:cNvSpPr/>
          <p:nvPr/>
        </p:nvSpPr>
        <p:spPr>
          <a:xfrm>
            <a:off x="6543208" y="2964581"/>
            <a:ext cx="3988602" cy="1315386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E7F546-56CC-031D-E3D4-6A8CBB36AF71}"/>
              </a:ext>
            </a:extLst>
          </p:cNvPr>
          <p:cNvSpPr/>
          <p:nvPr/>
        </p:nvSpPr>
        <p:spPr>
          <a:xfrm>
            <a:off x="660400" y="4279967"/>
            <a:ext cx="3988602" cy="13153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硬件抽象层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41DBF9-01F2-C9E4-E2C3-DFFB95FA8524}"/>
              </a:ext>
            </a:extLst>
          </p:cNvPr>
          <p:cNvSpPr/>
          <p:nvPr/>
        </p:nvSpPr>
        <p:spPr>
          <a:xfrm>
            <a:off x="6543208" y="4279967"/>
            <a:ext cx="3988602" cy="7829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驱动程序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0E66D4-BFD7-FD0C-1CB6-095DC095C578}"/>
              </a:ext>
            </a:extLst>
          </p:cNvPr>
          <p:cNvSpPr/>
          <p:nvPr/>
        </p:nvSpPr>
        <p:spPr>
          <a:xfrm>
            <a:off x="6543208" y="5020812"/>
            <a:ext cx="3988602" cy="5745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硬件抽象层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3377C1-76F5-966B-1D8D-49A845EF9284}"/>
              </a:ext>
            </a:extLst>
          </p:cNvPr>
          <p:cNvSpPr/>
          <p:nvPr/>
        </p:nvSpPr>
        <p:spPr>
          <a:xfrm>
            <a:off x="660400" y="5578007"/>
            <a:ext cx="9871410" cy="726540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99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620393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2.2 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单片机</a:t>
            </a: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开发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768351E-DBB8-253D-C956-C95813A0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" title="fig:">
            <a:extLst>
              <a:ext uri="{FF2B5EF4-FFF2-40B4-BE49-F238E27FC236}">
                <a16:creationId xmlns:a16="http://schemas.microsoft.com/office/drawing/2014/main" id="{54FD286F-A640-E4F7-3A01-059CC7A72C6F}"/>
              </a:ext>
            </a:extLst>
          </p:cNvPr>
          <p:cNvPicPr/>
          <p:nvPr/>
        </p:nvPicPr>
        <p:blipFill rotWithShape="1">
          <a:blip r:embed="rId5"/>
          <a:srcRect b="12687"/>
          <a:stretch/>
        </p:blipFill>
        <p:spPr bwMode="auto">
          <a:xfrm>
            <a:off x="391327" y="1432708"/>
            <a:ext cx="5334000" cy="33377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3089E0-1D1F-BEED-F321-263E40BD525F}"/>
              </a:ext>
            </a:extLst>
          </p:cNvPr>
          <p:cNvSpPr txBox="1"/>
          <p:nvPr/>
        </p:nvSpPr>
        <p:spPr>
          <a:xfrm>
            <a:off x="6254716" y="3043519"/>
            <a:ext cx="8058150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查看原理图可以得到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D5LED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连接在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PA5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端口</a:t>
            </a:r>
            <a:endParaRPr lang="zh-CN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endParaRPr lang="zh-CN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50MHz--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推挽输出模式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让</a:t>
            </a:r>
            <a:r>
              <a:rPr lang="en-US" altLang="zh-CN" sz="1800" dirty="0" err="1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GPIOA_CRL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23~20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设置为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0 0 1 1</a:t>
            </a:r>
            <a:endParaRPr lang="zh-CN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0x03&lt;&lt;20</a:t>
            </a:r>
            <a:endParaRPr lang="zh-CN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9EAE827F-7A87-C80F-2631-39A9E171E5EC}"/>
              </a:ext>
            </a:extLst>
          </p:cNvPr>
          <p:cNvSpPr txBox="1">
            <a:spLocks/>
          </p:cNvSpPr>
          <p:nvPr/>
        </p:nvSpPr>
        <p:spPr>
          <a:xfrm>
            <a:off x="5725327" y="1512303"/>
            <a:ext cx="9518072" cy="1371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在常规嵌入式开发中对于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的操作通常是基于寄存器完成的。</a:t>
            </a:r>
          </a:p>
          <a:p>
            <a:pPr algn="l">
              <a:lnSpc>
                <a:spcPct val="120000"/>
              </a:lnSpc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例如常用的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STM32F103ZET6 GPIO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口共分为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组端口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GPIOA~GPIOG,</a:t>
            </a:r>
          </a:p>
          <a:p>
            <a:pPr algn="l">
              <a:lnSpc>
                <a:spcPct val="120000"/>
              </a:lnSpc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每组端口有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个管脚，例如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端口的第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个管脚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PA0.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D8A02C-DB71-5A5E-8A85-C582C855A794}"/>
              </a:ext>
            </a:extLst>
          </p:cNvPr>
          <p:cNvSpPr txBox="1"/>
          <p:nvPr/>
        </p:nvSpPr>
        <p:spPr>
          <a:xfrm>
            <a:off x="660400" y="4765119"/>
            <a:ext cx="832431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4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数据操作</a:t>
            </a:r>
            <a:r>
              <a:rPr lang="en-US" alt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4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GPIOA_DIR :</a:t>
            </a:r>
            <a:r>
              <a:rPr lang="en-US" alt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4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GPIOA_ODR :</a:t>
            </a:r>
            <a:r>
              <a:rPr lang="en-US" alt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4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GPIOA_BSRR: </a:t>
            </a:r>
            <a:r>
              <a:rPr lang="en-US" alt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4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GPIOA_BRR: </a:t>
            </a:r>
            <a:r>
              <a:rPr lang="en-US" alt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4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495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594405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2.2 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单片机</a:t>
            </a: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开发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768351E-DBB8-253D-C956-C95813A0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B6EB931-191C-4A0F-A314-FE33707F7A50}"/>
              </a:ext>
            </a:extLst>
          </p:cNvPr>
          <p:cNvSpPr txBox="1"/>
          <p:nvPr/>
        </p:nvSpPr>
        <p:spPr>
          <a:xfrm>
            <a:off x="660400" y="1413797"/>
            <a:ext cx="609361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LED_Init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RCC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APB2ENR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|=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RCC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APB2ENR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|=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GPIOB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CRL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|=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0x00300000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或运算，使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GPIOB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CRL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寄存器第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20~23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位置位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0011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，即设置为推挽输出、速率为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50MHz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main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		 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GPIOB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ODR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|=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或运算，使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GPIOB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的输出数据寄存器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ODR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PB5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输出高电平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GPIOB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ODR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&amp;=~(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与运算，使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GPIOB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的输出数据寄存器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ODR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PB5</a:t>
            </a:r>
            <a:r>
              <a:rPr lang="en-US" altLang="zh-CN" sz="1800" i="1" dirty="0">
                <a:solidFill>
                  <a:srgbClr val="60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输出低电平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delay_ms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dirty="0"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" title="fig:">
            <a:extLst>
              <a:ext uri="{FF2B5EF4-FFF2-40B4-BE49-F238E27FC236}">
                <a16:creationId xmlns:a16="http://schemas.microsoft.com/office/drawing/2014/main" id="{DA53E869-268D-B178-8150-30EEE8ED81C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7194548" y="1993909"/>
            <a:ext cx="3591553" cy="24914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29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HEJI-3">
            <a:extLst>
              <a:ext uri="{FF2B5EF4-FFF2-40B4-BE49-F238E27FC236}">
                <a16:creationId xmlns:a16="http://schemas.microsoft.com/office/drawing/2014/main" id="{85A6C100-A2E6-47FC-AF0B-873370ED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108755"/>
            <a:ext cx="3169137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09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800" b="0" i="0" u="none" strike="noStrike" kern="1200" cap="none" spc="0" normalizeH="0" baseline="0" noProof="0" dirty="0">
                <a:ln w="19050">
                  <a:noFill/>
                </a:ln>
                <a:solidFill>
                  <a:srgbClr val="1086F4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字魂59号-创粗黑" panose="00000500000000000000" pitchFamily="2" charset="-122"/>
              </a:rPr>
              <a:t>03</a:t>
            </a:r>
          </a:p>
        </p:txBody>
      </p:sp>
      <p:sp>
        <p:nvSpPr>
          <p:cNvPr id="26" name="iSHEJI-4">
            <a:extLst>
              <a:ext uri="{FF2B5EF4-FFF2-40B4-BE49-F238E27FC236}">
                <a16:creationId xmlns:a16="http://schemas.microsoft.com/office/drawing/2014/main" id="{48B20537-26C9-4FD9-A29F-FF200FBCAC2E}"/>
              </a:ext>
            </a:extLst>
          </p:cNvPr>
          <p:cNvSpPr txBox="1"/>
          <p:nvPr/>
        </p:nvSpPr>
        <p:spPr>
          <a:xfrm>
            <a:off x="452921" y="3971077"/>
            <a:ext cx="11065979" cy="6771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1086F4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GPIO drives development and invocation</a:t>
            </a:r>
          </a:p>
        </p:txBody>
      </p:sp>
      <p:sp>
        <p:nvSpPr>
          <p:cNvPr id="27" name="iSHEJI-5">
            <a:extLst>
              <a:ext uri="{FF2B5EF4-FFF2-40B4-BE49-F238E27FC236}">
                <a16:creationId xmlns:a16="http://schemas.microsoft.com/office/drawing/2014/main" id="{3CEE8F7C-EAB6-4695-94CC-2E7C2C959BDD}"/>
              </a:ext>
            </a:extLst>
          </p:cNvPr>
          <p:cNvSpPr txBox="1"/>
          <p:nvPr/>
        </p:nvSpPr>
        <p:spPr>
          <a:xfrm>
            <a:off x="3171037" y="4704329"/>
            <a:ext cx="8347863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30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OpenHarmony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LINUX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内核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GPIO</a:t>
            </a: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驱动开发和调用</a:t>
            </a:r>
          </a:p>
        </p:txBody>
      </p:sp>
      <p:cxnSp>
        <p:nvCxnSpPr>
          <p:cNvPr id="28" name="iSHEJI-7">
            <a:extLst>
              <a:ext uri="{FF2B5EF4-FFF2-40B4-BE49-F238E27FC236}">
                <a16:creationId xmlns:a16="http://schemas.microsoft.com/office/drawing/2014/main" id="{3B63C4E6-4A38-41B6-BAEA-1EEBF7CF4715}"/>
              </a:ext>
            </a:extLst>
          </p:cNvPr>
          <p:cNvCxnSpPr>
            <a:cxnSpLocks/>
          </p:cNvCxnSpPr>
          <p:nvPr/>
        </p:nvCxnSpPr>
        <p:spPr>
          <a:xfrm flipH="1">
            <a:off x="4172437" y="3443100"/>
            <a:ext cx="68673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iSHEJI-8">
            <a:extLst>
              <a:ext uri="{FF2B5EF4-FFF2-40B4-BE49-F238E27FC236}">
                <a16:creationId xmlns:a16="http://schemas.microsoft.com/office/drawing/2014/main" id="{2A5B8F74-B195-42CB-BB95-5EE8FDB9DF7D}"/>
              </a:ext>
            </a:extLst>
          </p:cNvPr>
          <p:cNvCxnSpPr>
            <a:cxnSpLocks/>
          </p:cNvCxnSpPr>
          <p:nvPr/>
        </p:nvCxnSpPr>
        <p:spPr>
          <a:xfrm flipH="1">
            <a:off x="5038725" y="3443100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aoding-4">
            <a:extLst>
              <a:ext uri="{FF2B5EF4-FFF2-40B4-BE49-F238E27FC236}">
                <a16:creationId xmlns:a16="http://schemas.microsoft.com/office/drawing/2014/main" id="{168B6374-F7C4-47C8-81F5-48EB90F69736}"/>
              </a:ext>
            </a:extLst>
          </p:cNvPr>
          <p:cNvSpPr/>
          <p:nvPr/>
        </p:nvSpPr>
        <p:spPr>
          <a:xfrm rot="19811447">
            <a:off x="-291454" y="3195952"/>
            <a:ext cx="856934" cy="856934"/>
          </a:xfrm>
          <a:prstGeom prst="roundRect">
            <a:avLst>
              <a:gd name="adj" fmla="val 29561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softEdge rad="25400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35" name="gaoding-4">
            <a:extLst>
              <a:ext uri="{FF2B5EF4-FFF2-40B4-BE49-F238E27FC236}">
                <a16:creationId xmlns:a16="http://schemas.microsoft.com/office/drawing/2014/main" id="{1166231A-3542-4BF8-BD0F-7788DFC46273}"/>
              </a:ext>
            </a:extLst>
          </p:cNvPr>
          <p:cNvSpPr/>
          <p:nvPr/>
        </p:nvSpPr>
        <p:spPr>
          <a:xfrm rot="21113512">
            <a:off x="4102391" y="2854189"/>
            <a:ext cx="140094" cy="140094"/>
          </a:xfrm>
          <a:prstGeom prst="roundRect">
            <a:avLst>
              <a:gd name="adj" fmla="val 29561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37" name="gaoding-4">
            <a:extLst>
              <a:ext uri="{FF2B5EF4-FFF2-40B4-BE49-F238E27FC236}">
                <a16:creationId xmlns:a16="http://schemas.microsoft.com/office/drawing/2014/main" id="{5AF0175E-595E-43E4-A093-53249A3558F1}"/>
              </a:ext>
            </a:extLst>
          </p:cNvPr>
          <p:cNvSpPr/>
          <p:nvPr/>
        </p:nvSpPr>
        <p:spPr>
          <a:xfrm rot="21104609">
            <a:off x="1977588" y="981665"/>
            <a:ext cx="405556" cy="405556"/>
          </a:xfrm>
          <a:prstGeom prst="roundRect">
            <a:avLst>
              <a:gd name="adj" fmla="val 29561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softEdge rad="8890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319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562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3.1 LINUX 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开发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768351E-DBB8-253D-C956-C95813A0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3F2FA9-15A8-4B00-7B48-F6A118D1BEEE}"/>
              </a:ext>
            </a:extLst>
          </p:cNvPr>
          <p:cNvSpPr txBox="1"/>
          <p:nvPr/>
        </p:nvSpPr>
        <p:spPr>
          <a:xfrm>
            <a:off x="2569468" y="2728627"/>
            <a:ext cx="6189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.</a:t>
            </a:r>
          </a:p>
          <a:p>
            <a:r>
              <a:rPr lang="zh-CN" altLang="en-US" dirty="0"/>
              <a:t>├── BUILD.gn</a:t>
            </a:r>
          </a:p>
          <a:p>
            <a:r>
              <a:rPr lang="zh-CN" altLang="en-US" dirty="0"/>
              <a:t>├── gpio.c</a:t>
            </a:r>
          </a:p>
          <a:p>
            <a:r>
              <a:rPr lang="zh-CN" altLang="en-US" dirty="0"/>
              <a:t>├── gpio.h</a:t>
            </a:r>
          </a:p>
          <a:p>
            <a:r>
              <a:rPr lang="zh-CN" altLang="en-US" dirty="0"/>
              <a:t>└── main.c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924E1-2DE5-050D-76E9-5B3A69170B28}"/>
              </a:ext>
            </a:extLst>
          </p:cNvPr>
          <p:cNvSpPr txBox="1"/>
          <p:nvPr/>
        </p:nvSpPr>
        <p:spPr>
          <a:xfrm>
            <a:off x="5821679" y="2885162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GPIO</a:t>
            </a:r>
            <a:r>
              <a:rPr lang="zh-CN" altLang="en-US" dirty="0"/>
              <a:t>操作函数实现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4EE85E-45FA-B881-9122-905F2F7B334C}"/>
              </a:ext>
            </a:extLst>
          </p:cNvPr>
          <p:cNvSpPr txBox="1"/>
          <p:nvPr/>
        </p:nvSpPr>
        <p:spPr>
          <a:xfrm>
            <a:off x="5821680" y="2260333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2A8023-B278-E5D0-B5B0-4AA11E65B043}"/>
              </a:ext>
            </a:extLst>
          </p:cNvPr>
          <p:cNvSpPr txBox="1"/>
          <p:nvPr/>
        </p:nvSpPr>
        <p:spPr>
          <a:xfrm>
            <a:off x="5821679" y="3648700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GPIO</a:t>
            </a:r>
            <a:r>
              <a:rPr lang="zh-CN" altLang="en-US" dirty="0"/>
              <a:t>操作函数接口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C1831E-C844-5870-A9DA-2BAB8AC1D8CB}"/>
              </a:ext>
            </a:extLst>
          </p:cNvPr>
          <p:cNvSpPr txBox="1"/>
          <p:nvPr/>
        </p:nvSpPr>
        <p:spPr>
          <a:xfrm>
            <a:off x="5866120" y="4393877"/>
            <a:ext cx="20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测试代码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1020401-7D0A-97FD-3927-8CA6BB024E19}"/>
              </a:ext>
            </a:extLst>
          </p:cNvPr>
          <p:cNvCxnSpPr>
            <a:endCxn id="8" idx="1"/>
          </p:cNvCxnSpPr>
          <p:nvPr/>
        </p:nvCxnSpPr>
        <p:spPr>
          <a:xfrm flipV="1">
            <a:off x="3955983" y="2444999"/>
            <a:ext cx="1865697" cy="80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13F7072-DDBD-3EE2-D6BB-389989DBE273}"/>
              </a:ext>
            </a:extLst>
          </p:cNvPr>
          <p:cNvCxnSpPr>
            <a:endCxn id="6" idx="1"/>
          </p:cNvCxnSpPr>
          <p:nvPr/>
        </p:nvCxnSpPr>
        <p:spPr>
          <a:xfrm flipV="1">
            <a:off x="3676851" y="3069828"/>
            <a:ext cx="2144828" cy="39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8DFF9E7-825A-903E-1454-B4E55A5C46C4}"/>
              </a:ext>
            </a:extLst>
          </p:cNvPr>
          <p:cNvCxnSpPr>
            <a:endCxn id="9" idx="1"/>
          </p:cNvCxnSpPr>
          <p:nvPr/>
        </p:nvCxnSpPr>
        <p:spPr>
          <a:xfrm>
            <a:off x="3647975" y="3763478"/>
            <a:ext cx="2173704" cy="6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6795963-FAE1-BBB4-D514-86F27ED28454}"/>
              </a:ext>
            </a:extLst>
          </p:cNvPr>
          <p:cNvCxnSpPr>
            <a:endCxn id="10" idx="1"/>
          </p:cNvCxnSpPr>
          <p:nvPr/>
        </p:nvCxnSpPr>
        <p:spPr>
          <a:xfrm>
            <a:off x="3676851" y="4018032"/>
            <a:ext cx="2189269" cy="56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7586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571203" y="349232"/>
            <a:ext cx="60672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3.1 LINUX 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开发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768351E-DBB8-253D-C956-C95813A0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4B8D5F7-C88F-1B1B-7456-FCF625263AE8}"/>
              </a:ext>
            </a:extLst>
          </p:cNvPr>
          <p:cNvSpPr txBox="1"/>
          <p:nvPr/>
        </p:nvSpPr>
        <p:spPr>
          <a:xfrm>
            <a:off x="571203" y="1432708"/>
            <a:ext cx="92289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用户功能包括打开</a:t>
            </a:r>
            <a:r>
              <a:rPr lang="en-US" altLang="zh-CN" sz="2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/dev/led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设备树节点，获取文件</a:t>
            </a:r>
            <a:r>
              <a:rPr lang="en-US" altLang="zh-CN" sz="2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，打开</a:t>
            </a:r>
            <a:r>
              <a:rPr lang="en-US" altLang="zh-CN" sz="2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写入特定值，</a:t>
            </a:r>
            <a:r>
              <a:rPr lang="en-US" altLang="zh-CN" sz="2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点亮，</a:t>
            </a:r>
            <a:r>
              <a:rPr lang="en-US" altLang="zh-CN" sz="2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熄灭，关闭进程后关闭</a:t>
            </a:r>
            <a:r>
              <a:rPr lang="en-US" altLang="zh-CN" sz="2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fd.</a:t>
            </a:r>
            <a:endParaRPr lang="zh-CN" altLang="zh-CN" sz="2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90FA4A-F0AD-34C8-7A74-3C5BF32C25FB}"/>
              </a:ext>
            </a:extLst>
          </p:cNvPr>
          <p:cNvSpPr txBox="1"/>
          <p:nvPr/>
        </p:nvSpPr>
        <p:spPr>
          <a:xfrm>
            <a:off x="571203" y="2624526"/>
            <a:ext cx="63542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8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</a:t>
            </a:r>
            <a:r>
              <a:rPr lang="en-US" altLang="zh-CN" sz="1800" dirty="0" err="1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reg_gpio_ctrl</a:t>
            </a:r>
            <a:r>
              <a:rPr lang="en-US" altLang="zh-CN" sz="18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(volatile int *) GPIO_REG_CTRL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</a:t>
            </a:r>
            <a:r>
              <a:rPr lang="en-US" altLang="zh-CN" sz="1800" dirty="0" err="1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reg_gpio_data</a:t>
            </a:r>
            <a:r>
              <a:rPr lang="en-US" altLang="zh-CN" sz="18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(volatile int *) GPIO_REG_DATA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GPIO_Init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reg_gpio_ctrl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|=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GPIO_high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reg_gpio_data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|=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GPIO_low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reg_gpio_data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&amp;=~(</a:t>
            </a:r>
            <a:r>
              <a:rPr lang="en-US" altLang="zh-CN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dirty="0"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4984AF-09D5-B1B8-CC1A-1605246FFD7B}"/>
              </a:ext>
            </a:extLst>
          </p:cNvPr>
          <p:cNvSpPr txBox="1"/>
          <p:nvPr/>
        </p:nvSpPr>
        <p:spPr>
          <a:xfrm>
            <a:off x="8293100" y="3149600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编写框架代码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98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5334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3.1 LINUX 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开发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768351E-DBB8-253D-C956-C95813A0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4092A04-F32B-34C8-4661-28CA779CB1A7}"/>
              </a:ext>
            </a:extLst>
          </p:cNvPr>
          <p:cNvSpPr txBox="1"/>
          <p:nvPr/>
        </p:nvSpPr>
        <p:spPr>
          <a:xfrm>
            <a:off x="401716" y="1582893"/>
            <a:ext cx="66421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400" i="1" dirty="0" err="1">
                <a:solidFill>
                  <a:srgbClr val="60A0B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gpios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UM_GPIO_01              378     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UM_GPIO_02              379     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UM_GPIO_03              380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UM_GPIO_04              381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UM_GPIO_05              382     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UM_GPIO_06              383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UM_GPIO_07              384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UM_GPIO_08              385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UM_GPIO_09              386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UM_GPIO_10              387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UM_GPIO_11              388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UM_GPIO_12              389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UM_GPIO_13              390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UM_GPIO_14              391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UM_GPIO_15              392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UM_GPIO_16              393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UM_GPIO_17              409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BC7A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#define UM_GPIO_18              408</a:t>
            </a:r>
            <a:endParaRPr lang="zh-CN" altLang="zh-CN" sz="1400" dirty="0"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8834DFC6-A010-5B7C-D6B5-FD48C4EE61A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581748" y="1320230"/>
            <a:ext cx="5334000" cy="50063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652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47986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3.2 LINUX 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部署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768351E-DBB8-253D-C956-C95813A0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2943C2D-4FD3-CF63-38A4-83AAFA082F57}"/>
              </a:ext>
            </a:extLst>
          </p:cNvPr>
          <p:cNvSpPr txBox="1"/>
          <p:nvPr/>
        </p:nvSpPr>
        <p:spPr>
          <a:xfrm>
            <a:off x="584200" y="2150353"/>
            <a:ext cx="6642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echo 386 &gt; /sys/class/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/export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echo out &gt; /sys/class/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/gpio386/direction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echo 1 &gt; /sys/class/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/gpio386/value</a:t>
            </a:r>
            <a:b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echo 0 &gt; /sys/class/</a:t>
            </a:r>
            <a:r>
              <a:rPr lang="en-US" altLang="zh-CN" sz="18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en-US" altLang="zh-CN" sz="1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/gpio386/value</a:t>
            </a:r>
            <a:endParaRPr lang="zh-CN" altLang="zh-CN" sz="1800" dirty="0"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A20D03-0645-72A5-F424-8C3E6AA9E711}"/>
              </a:ext>
            </a:extLst>
          </p:cNvPr>
          <p:cNvSpPr txBox="1"/>
          <p:nvPr/>
        </p:nvSpPr>
        <p:spPr>
          <a:xfrm>
            <a:off x="476000" y="4071578"/>
            <a:ext cx="71162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UM_GPIO_Export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s32GpioNum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bExport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UM_GPIO_SetDirection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s32GpioNum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direction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UM_GPIO_SetValue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s32GpioNum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s32Value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UM_GPIO_IsExport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s32GpioNum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ps32Value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UM_GPIO_GetDirection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s32GpioNum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ps32Value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b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UM_GPIO_GetValue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s32GpioNum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ps32Value</a:t>
            </a:r>
            <a:r>
              <a:rPr lang="en-US" altLang="zh-CN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dirty="0"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35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55301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3.2 LINUX 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部署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768351E-DBB8-253D-C956-C95813A0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4241DB-5DDA-2FCB-59D2-D8F646F7DE2F}"/>
              </a:ext>
            </a:extLst>
          </p:cNvPr>
          <p:cNvSpPr txBox="1"/>
          <p:nvPr/>
        </p:nvSpPr>
        <p:spPr>
          <a:xfrm>
            <a:off x="476000" y="1648152"/>
            <a:ext cx="682836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准备一个</a:t>
            </a:r>
            <a:r>
              <a:rPr lang="en-US" altLang="zh-CN" b="1" dirty="0">
                <a:solidFill>
                  <a:srgbClr val="70AD47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en-US" altLang="zh-CN" b="1" dirty="0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灯串联</a:t>
            </a:r>
            <a:r>
              <a:rPr lang="en-US" altLang="zh-CN" b="1" dirty="0">
                <a:solidFill>
                  <a:srgbClr val="70AD47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b="1" dirty="0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欧姆电阻，连接在</a:t>
            </a:r>
            <a:r>
              <a:rPr lang="en-US" altLang="zh-CN" b="1" dirty="0">
                <a:solidFill>
                  <a:srgbClr val="70AD47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GPIO9 GPIO.25</a:t>
            </a:r>
            <a:r>
              <a:rPr lang="en-US" altLang="zh-CN" b="1" dirty="0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上，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 err="1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按照以下方案编写测试代码，实现闪烁</a:t>
            </a:r>
            <a:r>
              <a:rPr lang="en-US" altLang="zh-CN" b="1" dirty="0" err="1">
                <a:solidFill>
                  <a:srgbClr val="70AD47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en-US" altLang="zh-CN" b="1" dirty="0" err="1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en-US" altLang="zh-CN" b="1" dirty="0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b="1" dirty="0">
              <a:solidFill>
                <a:srgbClr val="70AD47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7A0555-8DA3-D74B-BD72-2510E0AD6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00" y="2819135"/>
            <a:ext cx="5430101" cy="3098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DCED48-C751-0F47-86F3-AEC51E4267C8}"/>
              </a:ext>
            </a:extLst>
          </p:cNvPr>
          <p:cNvSpPr txBox="1"/>
          <p:nvPr/>
        </p:nvSpPr>
        <p:spPr>
          <a:xfrm>
            <a:off x="7304366" y="3272589"/>
            <a:ext cx="309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.</a:t>
            </a:r>
            <a:r>
              <a:rPr lang="en-US" altLang="zh-CN" dirty="0" err="1"/>
              <a:t>gn</a:t>
            </a:r>
            <a:r>
              <a:rPr lang="zh-CN" altLang="en-US" dirty="0"/>
              <a:t>文件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1D0EF2E-86FC-321A-50F6-C08B450562D6}"/>
              </a:ext>
            </a:extLst>
          </p:cNvPr>
          <p:cNvCxnSpPr>
            <a:stCxn id="7" idx="1"/>
            <a:endCxn id="6" idx="3"/>
          </p:cNvCxnSpPr>
          <p:nvPr/>
        </p:nvCxnSpPr>
        <p:spPr>
          <a:xfrm rot="10800000" flipV="1">
            <a:off x="5906102" y="3457255"/>
            <a:ext cx="1398265" cy="911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82286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36249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3.2 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部署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768351E-DBB8-253D-C956-C95813A0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4241DB-5DDA-2FCB-59D2-D8F646F7DE2F}"/>
              </a:ext>
            </a:extLst>
          </p:cNvPr>
          <p:cNvSpPr txBox="1"/>
          <p:nvPr/>
        </p:nvSpPr>
        <p:spPr>
          <a:xfrm>
            <a:off x="476000" y="1648152"/>
            <a:ext cx="682836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准备一个</a:t>
            </a:r>
            <a:r>
              <a:rPr lang="en-US" altLang="zh-CN" b="1" dirty="0">
                <a:solidFill>
                  <a:srgbClr val="70AD47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en-US" altLang="zh-CN" b="1" dirty="0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灯串联</a:t>
            </a:r>
            <a:r>
              <a:rPr lang="en-US" altLang="zh-CN" b="1" dirty="0">
                <a:solidFill>
                  <a:srgbClr val="70AD47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b="1" dirty="0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欧姆电阻，连接在</a:t>
            </a:r>
            <a:r>
              <a:rPr lang="en-US" altLang="zh-CN" b="1" dirty="0">
                <a:solidFill>
                  <a:srgbClr val="70AD47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GPIO9 GPIO.25</a:t>
            </a:r>
            <a:r>
              <a:rPr lang="en-US" altLang="zh-CN" b="1" dirty="0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上，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b="1" dirty="0" err="1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按照以下方案编写测试代码，实现闪烁</a:t>
            </a:r>
            <a:r>
              <a:rPr lang="en-US" altLang="zh-CN" b="1" dirty="0" err="1">
                <a:solidFill>
                  <a:srgbClr val="70AD47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en-US" altLang="zh-CN" b="1" dirty="0" err="1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en-US" altLang="zh-CN" b="1" dirty="0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b="1" dirty="0">
              <a:solidFill>
                <a:srgbClr val="70AD47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DCED48-C751-0F47-86F3-AEC51E4267C8}"/>
              </a:ext>
            </a:extLst>
          </p:cNvPr>
          <p:cNvSpPr txBox="1"/>
          <p:nvPr/>
        </p:nvSpPr>
        <p:spPr>
          <a:xfrm>
            <a:off x="7525747" y="3325373"/>
            <a:ext cx="309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</a:t>
            </a:r>
            <a:r>
              <a:rPr lang="en-US" altLang="zh-CN" dirty="0"/>
              <a:t>BUILD .</a:t>
            </a:r>
            <a:r>
              <a:rPr lang="en-US" altLang="zh-CN" dirty="0" err="1"/>
              <a:t>gn</a:t>
            </a:r>
            <a:r>
              <a:rPr lang="zh-CN" altLang="en-US" dirty="0"/>
              <a:t>解除注释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1D0EF2E-86FC-321A-50F6-C08B450562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8672" y="3510039"/>
            <a:ext cx="1398265" cy="911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776A4FE-7CD0-769C-322D-172FC5A03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97" y="3223575"/>
            <a:ext cx="5743575" cy="3429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83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4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HEJI-3">
            <a:extLst>
              <a:ext uri="{FF2B5EF4-FFF2-40B4-BE49-F238E27FC236}">
                <a16:creationId xmlns:a16="http://schemas.microsoft.com/office/drawing/2014/main" id="{85A6C100-A2E6-47FC-AF0B-873370ED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108755"/>
            <a:ext cx="3169137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09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800" b="0" i="0" u="none" strike="noStrike" kern="1200" cap="none" spc="0" normalizeH="0" baseline="0" noProof="0" dirty="0">
                <a:ln w="19050">
                  <a:noFill/>
                </a:ln>
                <a:solidFill>
                  <a:srgbClr val="1086F4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字魂59号-创粗黑" panose="00000500000000000000" pitchFamily="2" charset="-122"/>
              </a:rPr>
              <a:t>01</a:t>
            </a:r>
          </a:p>
        </p:txBody>
      </p:sp>
      <p:sp>
        <p:nvSpPr>
          <p:cNvPr id="26" name="iSHEJI-4">
            <a:extLst>
              <a:ext uri="{FF2B5EF4-FFF2-40B4-BE49-F238E27FC236}">
                <a16:creationId xmlns:a16="http://schemas.microsoft.com/office/drawing/2014/main" id="{48B20537-26C9-4FD9-A29F-FF200FBCAC2E}"/>
              </a:ext>
            </a:extLst>
          </p:cNvPr>
          <p:cNvSpPr txBox="1"/>
          <p:nvPr/>
        </p:nvSpPr>
        <p:spPr>
          <a:xfrm>
            <a:off x="840509" y="3971077"/>
            <a:ext cx="10678391" cy="135421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1086F4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GPIO overview and basic knowledge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1086F4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  </a:t>
            </a:r>
          </a:p>
        </p:txBody>
      </p:sp>
      <p:sp>
        <p:nvSpPr>
          <p:cNvPr id="27" name="iSHEJI-5">
            <a:extLst>
              <a:ext uri="{FF2B5EF4-FFF2-40B4-BE49-F238E27FC236}">
                <a16:creationId xmlns:a16="http://schemas.microsoft.com/office/drawing/2014/main" id="{3CEE8F7C-EAB6-4695-94CC-2E7C2C959BDD}"/>
              </a:ext>
            </a:extLst>
          </p:cNvPr>
          <p:cNvSpPr txBox="1"/>
          <p:nvPr/>
        </p:nvSpPr>
        <p:spPr>
          <a:xfrm>
            <a:off x="7838405" y="4704329"/>
            <a:ext cx="368049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GPIO</a:t>
            </a: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概述和基础知识</a:t>
            </a:r>
          </a:p>
        </p:txBody>
      </p:sp>
      <p:cxnSp>
        <p:nvCxnSpPr>
          <p:cNvPr id="28" name="iSHEJI-7">
            <a:extLst>
              <a:ext uri="{FF2B5EF4-FFF2-40B4-BE49-F238E27FC236}">
                <a16:creationId xmlns:a16="http://schemas.microsoft.com/office/drawing/2014/main" id="{3B63C4E6-4A38-41B6-BAEA-1EEBF7CF4715}"/>
              </a:ext>
            </a:extLst>
          </p:cNvPr>
          <p:cNvCxnSpPr>
            <a:cxnSpLocks/>
          </p:cNvCxnSpPr>
          <p:nvPr/>
        </p:nvCxnSpPr>
        <p:spPr>
          <a:xfrm flipH="1">
            <a:off x="4172437" y="3443100"/>
            <a:ext cx="68673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iSHEJI-8">
            <a:extLst>
              <a:ext uri="{FF2B5EF4-FFF2-40B4-BE49-F238E27FC236}">
                <a16:creationId xmlns:a16="http://schemas.microsoft.com/office/drawing/2014/main" id="{2A5B8F74-B195-42CB-BB95-5EE8FDB9DF7D}"/>
              </a:ext>
            </a:extLst>
          </p:cNvPr>
          <p:cNvCxnSpPr>
            <a:cxnSpLocks/>
          </p:cNvCxnSpPr>
          <p:nvPr/>
        </p:nvCxnSpPr>
        <p:spPr>
          <a:xfrm flipH="1">
            <a:off x="5038725" y="3443100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aoding-4">
            <a:extLst>
              <a:ext uri="{FF2B5EF4-FFF2-40B4-BE49-F238E27FC236}">
                <a16:creationId xmlns:a16="http://schemas.microsoft.com/office/drawing/2014/main" id="{168B6374-F7C4-47C8-81F5-48EB90F69736}"/>
              </a:ext>
            </a:extLst>
          </p:cNvPr>
          <p:cNvSpPr/>
          <p:nvPr/>
        </p:nvSpPr>
        <p:spPr>
          <a:xfrm rot="19811447">
            <a:off x="-291454" y="3195952"/>
            <a:ext cx="856934" cy="856934"/>
          </a:xfrm>
          <a:prstGeom prst="roundRect">
            <a:avLst>
              <a:gd name="adj" fmla="val 29561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softEdge rad="25400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35" name="gaoding-4">
            <a:extLst>
              <a:ext uri="{FF2B5EF4-FFF2-40B4-BE49-F238E27FC236}">
                <a16:creationId xmlns:a16="http://schemas.microsoft.com/office/drawing/2014/main" id="{1166231A-3542-4BF8-BD0F-7788DFC46273}"/>
              </a:ext>
            </a:extLst>
          </p:cNvPr>
          <p:cNvSpPr/>
          <p:nvPr/>
        </p:nvSpPr>
        <p:spPr>
          <a:xfrm rot="21113512">
            <a:off x="4102391" y="2854189"/>
            <a:ext cx="140094" cy="140094"/>
          </a:xfrm>
          <a:prstGeom prst="roundRect">
            <a:avLst>
              <a:gd name="adj" fmla="val 29561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37" name="gaoding-4">
            <a:extLst>
              <a:ext uri="{FF2B5EF4-FFF2-40B4-BE49-F238E27FC236}">
                <a16:creationId xmlns:a16="http://schemas.microsoft.com/office/drawing/2014/main" id="{5AF0175E-595E-43E4-A093-53249A3558F1}"/>
              </a:ext>
            </a:extLst>
          </p:cNvPr>
          <p:cNvSpPr/>
          <p:nvPr/>
        </p:nvSpPr>
        <p:spPr>
          <a:xfrm rot="21104609">
            <a:off x="1977588" y="981665"/>
            <a:ext cx="405556" cy="405556"/>
          </a:xfrm>
          <a:prstGeom prst="roundRect">
            <a:avLst>
              <a:gd name="adj" fmla="val 29561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softEdge rad="8890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010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HEJI-3">
            <a:extLst>
              <a:ext uri="{FF2B5EF4-FFF2-40B4-BE49-F238E27FC236}">
                <a16:creationId xmlns:a16="http://schemas.microsoft.com/office/drawing/2014/main" id="{85A6C100-A2E6-47FC-AF0B-873370ED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108755"/>
            <a:ext cx="3129062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09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800" b="0" i="0" u="none" strike="noStrike" kern="1200" cap="none" spc="0" normalizeH="0" baseline="0" noProof="0" dirty="0">
                <a:ln w="19050">
                  <a:noFill/>
                </a:ln>
                <a:solidFill>
                  <a:srgbClr val="1086F4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字魂59号-创粗黑" panose="00000500000000000000" pitchFamily="2" charset="-122"/>
              </a:rPr>
              <a:t>04</a:t>
            </a:r>
          </a:p>
        </p:txBody>
      </p:sp>
      <p:sp>
        <p:nvSpPr>
          <p:cNvPr id="26" name="iSHEJI-4">
            <a:extLst>
              <a:ext uri="{FF2B5EF4-FFF2-40B4-BE49-F238E27FC236}">
                <a16:creationId xmlns:a16="http://schemas.microsoft.com/office/drawing/2014/main" id="{48B20537-26C9-4FD9-A29F-FF200FBCAC2E}"/>
              </a:ext>
            </a:extLst>
          </p:cNvPr>
          <p:cNvSpPr txBox="1"/>
          <p:nvPr/>
        </p:nvSpPr>
        <p:spPr>
          <a:xfrm>
            <a:off x="660400" y="3624419"/>
            <a:ext cx="10802893" cy="98488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086F4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The way of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086F4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OpenHarmony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086F4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 LINUX kernel GPIO driver development </a:t>
            </a:r>
          </a:p>
        </p:txBody>
      </p:sp>
      <p:sp>
        <p:nvSpPr>
          <p:cNvPr id="27" name="iSHEJI-5">
            <a:extLst>
              <a:ext uri="{FF2B5EF4-FFF2-40B4-BE49-F238E27FC236}">
                <a16:creationId xmlns:a16="http://schemas.microsoft.com/office/drawing/2014/main" id="{3CEE8F7C-EAB6-4695-94CC-2E7C2C959BDD}"/>
              </a:ext>
            </a:extLst>
          </p:cNvPr>
          <p:cNvSpPr txBox="1"/>
          <p:nvPr/>
        </p:nvSpPr>
        <p:spPr>
          <a:xfrm>
            <a:off x="3517287" y="4704329"/>
            <a:ext cx="8001613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30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OpenHarmony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LINUX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内核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GPIO</a:t>
            </a: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驱动开发思路</a:t>
            </a:r>
          </a:p>
        </p:txBody>
      </p:sp>
      <p:cxnSp>
        <p:nvCxnSpPr>
          <p:cNvPr id="28" name="iSHEJI-7">
            <a:extLst>
              <a:ext uri="{FF2B5EF4-FFF2-40B4-BE49-F238E27FC236}">
                <a16:creationId xmlns:a16="http://schemas.microsoft.com/office/drawing/2014/main" id="{3B63C4E6-4A38-41B6-BAEA-1EEBF7CF4715}"/>
              </a:ext>
            </a:extLst>
          </p:cNvPr>
          <p:cNvCxnSpPr>
            <a:cxnSpLocks/>
          </p:cNvCxnSpPr>
          <p:nvPr/>
        </p:nvCxnSpPr>
        <p:spPr>
          <a:xfrm flipH="1">
            <a:off x="4172437" y="3443100"/>
            <a:ext cx="68673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iSHEJI-8">
            <a:extLst>
              <a:ext uri="{FF2B5EF4-FFF2-40B4-BE49-F238E27FC236}">
                <a16:creationId xmlns:a16="http://schemas.microsoft.com/office/drawing/2014/main" id="{2A5B8F74-B195-42CB-BB95-5EE8FDB9DF7D}"/>
              </a:ext>
            </a:extLst>
          </p:cNvPr>
          <p:cNvCxnSpPr>
            <a:cxnSpLocks/>
          </p:cNvCxnSpPr>
          <p:nvPr/>
        </p:nvCxnSpPr>
        <p:spPr>
          <a:xfrm flipH="1">
            <a:off x="5038725" y="3443100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aoding-4">
            <a:extLst>
              <a:ext uri="{FF2B5EF4-FFF2-40B4-BE49-F238E27FC236}">
                <a16:creationId xmlns:a16="http://schemas.microsoft.com/office/drawing/2014/main" id="{168B6374-F7C4-47C8-81F5-48EB90F69736}"/>
              </a:ext>
            </a:extLst>
          </p:cNvPr>
          <p:cNvSpPr/>
          <p:nvPr/>
        </p:nvSpPr>
        <p:spPr>
          <a:xfrm rot="19811447">
            <a:off x="-291454" y="3195952"/>
            <a:ext cx="856934" cy="856934"/>
          </a:xfrm>
          <a:prstGeom prst="roundRect">
            <a:avLst>
              <a:gd name="adj" fmla="val 29561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softEdge rad="25400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35" name="gaoding-4">
            <a:extLst>
              <a:ext uri="{FF2B5EF4-FFF2-40B4-BE49-F238E27FC236}">
                <a16:creationId xmlns:a16="http://schemas.microsoft.com/office/drawing/2014/main" id="{1166231A-3542-4BF8-BD0F-7788DFC46273}"/>
              </a:ext>
            </a:extLst>
          </p:cNvPr>
          <p:cNvSpPr/>
          <p:nvPr/>
        </p:nvSpPr>
        <p:spPr>
          <a:xfrm rot="21113512">
            <a:off x="4102391" y="2854189"/>
            <a:ext cx="140094" cy="140094"/>
          </a:xfrm>
          <a:prstGeom prst="roundRect">
            <a:avLst>
              <a:gd name="adj" fmla="val 29561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37" name="gaoding-4">
            <a:extLst>
              <a:ext uri="{FF2B5EF4-FFF2-40B4-BE49-F238E27FC236}">
                <a16:creationId xmlns:a16="http://schemas.microsoft.com/office/drawing/2014/main" id="{5AF0175E-595E-43E4-A093-53249A3558F1}"/>
              </a:ext>
            </a:extLst>
          </p:cNvPr>
          <p:cNvSpPr/>
          <p:nvPr/>
        </p:nvSpPr>
        <p:spPr>
          <a:xfrm rot="21104609">
            <a:off x="1977588" y="981665"/>
            <a:ext cx="405556" cy="405556"/>
          </a:xfrm>
          <a:prstGeom prst="roundRect">
            <a:avLst>
              <a:gd name="adj" fmla="val 29561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softEdge rad="8890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76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67333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4.1 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基于</a:t>
            </a: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LINUX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内核的驱动开发流程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768351E-DBB8-253D-C956-C95813A0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6AD562-3B45-1488-2026-4A94897B109F}"/>
              </a:ext>
            </a:extLst>
          </p:cNvPr>
          <p:cNvSpPr txBox="1"/>
          <p:nvPr/>
        </p:nvSpPr>
        <p:spPr>
          <a:xfrm>
            <a:off x="476000" y="1271855"/>
            <a:ext cx="6315074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b="1" dirty="0" err="1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常规的</a:t>
            </a:r>
            <a:r>
              <a:rPr lang="en-US" altLang="zh-CN" sz="1600" b="1" dirty="0" err="1">
                <a:solidFill>
                  <a:schemeClr val="tx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1600" b="1" dirty="0" err="1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驱动开发流程包括</a:t>
            </a:r>
            <a:r>
              <a:rPr lang="en-US" altLang="zh-CN" sz="1600" b="1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 需求分析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16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宏观思路确认</a:t>
            </a:r>
            <a:endParaRPr lang="en-US" altLang="zh-CN" sz="16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16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详细步骤确认</a:t>
            </a:r>
            <a:endParaRPr lang="en-US" altLang="zh-CN" sz="16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16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框架代码编写</a:t>
            </a:r>
            <a:endParaRPr lang="en-US" altLang="zh-CN" sz="16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en-US" altLang="zh-CN" sz="16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具体代码编写</a:t>
            </a:r>
            <a:endParaRPr lang="en-US" altLang="zh-CN" sz="16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lang="en-US" altLang="zh-CN" sz="16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编译脚本</a:t>
            </a:r>
            <a:endParaRPr lang="en-US" altLang="zh-CN" sz="16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lang="en-US" altLang="zh-CN" sz="16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目录构建</a:t>
            </a:r>
            <a:endParaRPr lang="en-US" altLang="zh-CN" sz="16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en-US" altLang="zh-CN" sz="16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编写测试代码</a:t>
            </a:r>
            <a:endParaRPr lang="en-US" altLang="zh-CN" sz="16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 </a:t>
            </a:r>
            <a:r>
              <a:rPr lang="en-US" altLang="zh-CN" sz="16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步骤测试</a:t>
            </a:r>
            <a:endParaRPr lang="en-US" altLang="zh-CN" sz="16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 </a:t>
            </a:r>
            <a:r>
              <a:rPr lang="en-US" altLang="zh-CN" sz="16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执行结果</a:t>
            </a:r>
            <a:endParaRPr lang="en-US" altLang="zh-CN" sz="16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6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 </a:t>
            </a:r>
            <a:r>
              <a:rPr lang="en-US" altLang="zh-CN" sz="16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完善</a:t>
            </a:r>
            <a:r>
              <a:rPr lang="en-US" altLang="zh-CN" sz="16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readme</a:t>
            </a:r>
            <a:endParaRPr lang="zh-CN" altLang="zh-CN" sz="1600" b="1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89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695470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4.1 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基于</a:t>
            </a: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LINUX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内核的驱动开发流程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768351E-DBB8-253D-C956-C95813A0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6AD562-3B45-1488-2026-4A94897B109F}"/>
              </a:ext>
            </a:extLst>
          </p:cNvPr>
          <p:cNvSpPr txBox="1"/>
          <p:nvPr/>
        </p:nvSpPr>
        <p:spPr>
          <a:xfrm>
            <a:off x="660399" y="2032251"/>
            <a:ext cx="83103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在我们车机系统的开发当中我们就是采用先虚拟机进行代码验证，在进行编译，再进行部署的大体框架步骤来设计和搭建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Openharmony</a:t>
            </a:r>
            <a:r>
              <a:rPr lang="zh-CN" altLang="en-US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标准系统的驱动程序，再接下来的工程中也是如此</a:t>
            </a:r>
            <a:endParaRPr lang="zh-CN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14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36249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1.1 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定义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sp>
        <p:nvSpPr>
          <p:cNvPr id="13" name="iSHEJI-7">
            <a:extLst>
              <a:ext uri="{FF2B5EF4-FFF2-40B4-BE49-F238E27FC236}">
                <a16:creationId xmlns:a16="http://schemas.microsoft.com/office/drawing/2014/main" id="{5A2738EB-B9DA-4AEB-B51D-ED5520A779B6}"/>
              </a:ext>
            </a:extLst>
          </p:cNvPr>
          <p:cNvSpPr txBox="1"/>
          <p:nvPr/>
        </p:nvSpPr>
        <p:spPr>
          <a:xfrm>
            <a:off x="898103" y="2513356"/>
            <a:ext cx="53918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GPIO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，英文全称为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General-Purpose IO ports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，也就是通用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IO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口</a:t>
            </a:r>
          </a:p>
        </p:txBody>
      </p:sp>
      <p:sp>
        <p:nvSpPr>
          <p:cNvPr id="14" name="iSHEJI-8">
            <a:extLst>
              <a:ext uri="{FF2B5EF4-FFF2-40B4-BE49-F238E27FC236}">
                <a16:creationId xmlns:a16="http://schemas.microsoft.com/office/drawing/2014/main" id="{01B44E44-D4CA-43E3-953F-24144DA28CE4}"/>
              </a:ext>
            </a:extLst>
          </p:cNvPr>
          <p:cNvSpPr txBox="1"/>
          <p:nvPr/>
        </p:nvSpPr>
        <p:spPr>
          <a:xfrm>
            <a:off x="898103" y="3153471"/>
            <a:ext cx="5296135" cy="3516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在嵌入式系统中常常有数量众多，但是结构却比较简单的外部设备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电路，对这些设备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电路有的需要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CPU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为之提供控制手段，有的则需要被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CPU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用作输入信号。而且，许多这样的设备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电路只要求一位，即只要有开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关两种状态就够了，比如灯亮与灭。对这些设备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电路的控制，使用传统的串行口或并行口都不合适。所以在微控制器芯片上一般都会提供一个“通用可编程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IO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接口”，即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GPIO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。接口至少有两个寄存器，即“通用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IO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控制寄存器”与“通用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IO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数据寄存器”。数据寄存器的各位都直接引到芯片外部，而对这种寄存器中每一位的作用，即每一位的信号流通方向，则可以通过控制寄存器中对应位独立的加以设置。这样，有无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GPIO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接口也就成为微控制器区别于微处理器的一个特征。。</a:t>
            </a:r>
          </a:p>
        </p:txBody>
      </p:sp>
      <p:sp>
        <p:nvSpPr>
          <p:cNvPr id="15" name="iSHEJI-8">
            <a:extLst>
              <a:ext uri="{FF2B5EF4-FFF2-40B4-BE49-F238E27FC236}">
                <a16:creationId xmlns:a16="http://schemas.microsoft.com/office/drawing/2014/main" id="{F8262030-9F72-4E8D-BEA6-FD04DB6E83D5}"/>
              </a:ext>
            </a:extLst>
          </p:cNvPr>
          <p:cNvSpPr txBox="1"/>
          <p:nvPr/>
        </p:nvSpPr>
        <p:spPr>
          <a:xfrm>
            <a:off x="898103" y="1843053"/>
            <a:ext cx="55316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GPIO, full name in English, General-Purpose IO ports, that is, general IO ports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4622B-6106-605D-BC35-959D2B95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68" y="-154709"/>
            <a:ext cx="7167418" cy="71674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69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36249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1.1 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定义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D2576C6-BEEF-F804-FF9D-B8BB456A855A}"/>
              </a:ext>
            </a:extLst>
          </p:cNvPr>
          <p:cNvSpPr txBox="1">
            <a:spLocks/>
          </p:cNvSpPr>
          <p:nvPr/>
        </p:nvSpPr>
        <p:spPr>
          <a:xfrm>
            <a:off x="476000" y="1612323"/>
            <a:ext cx="9518072" cy="45310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500"/>
              </a:spcAft>
              <a:defRPr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在芯片上的引脚一般分为四类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电源,时钟，控制线，I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O线，I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O又在使用模式上分为GPIO以及功能复用IO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如SPI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，I2C,UART等)。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500"/>
              </a:spcAft>
              <a:defRPr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GPIO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General Purpose Input/Output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的缩写，它是一个通用的数字输入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输出接口，可以用来连接各种不同的电子设备，例如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灯、按钮、传感器等。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500"/>
              </a:spcAft>
              <a:defRPr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大多数MCU的引脚都不止一个功能，内部的结构也有所不同，功能也不甚一致。可以通过不同的配置，切换引脚的实际功能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500"/>
              </a:spcAft>
              <a:defRPr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通用I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O的主要特性如下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500"/>
              </a:spcAft>
              <a:defRPr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可以进行编程控制中断触发模式，常规情况下有，上升沿出发，下降沿出发，高电平出发，低电平出发，双边沿触发五种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500"/>
              </a:spcAft>
              <a:defRPr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输入输出的模式是可以被进行选择控制的，输出模式一般包括：推挽，开漏，上拉，下拉。输入模式一般包括，浮空，上拉，下拉，模拟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500"/>
              </a:spcAft>
              <a:defRPr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5AF700-945A-4988-726E-464F4140E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168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36249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1.2 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概念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>
            <a:extLst>
              <a:ext uri="{FF2B5EF4-FFF2-40B4-BE49-F238E27FC236}">
                <a16:creationId xmlns:a16="http://schemas.microsoft.com/office/drawing/2014/main" id="{0C2C64EC-86E5-EBFF-50D0-05229E163130}"/>
              </a:ext>
            </a:extLst>
          </p:cNvPr>
          <p:cNvSpPr txBox="1">
            <a:spLocks/>
          </p:cNvSpPr>
          <p:nvPr/>
        </p:nvSpPr>
        <p:spPr>
          <a:xfrm>
            <a:off x="558367" y="1445748"/>
            <a:ext cx="9518072" cy="4471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/>
              <a:t>1.</a:t>
            </a:r>
            <a:r>
              <a:rPr lang="zh-CN" altLang="en-US" sz="2000" b="1" dirty="0"/>
              <a:t>引脚</a:t>
            </a:r>
            <a:r>
              <a:rPr lang="zh-CN" altLang="en-US" sz="2000" dirty="0"/>
              <a:t>：</a:t>
            </a:r>
            <a:r>
              <a:rPr lang="en-US" altLang="zh-CN" sz="2000" dirty="0"/>
              <a:t>GPIO</a:t>
            </a:r>
            <a:r>
              <a:rPr lang="zh-CN" altLang="en-US" sz="2000" dirty="0"/>
              <a:t>接口通常包括一个或多个引脚，每个引脚都有一个独特的编号和特定的功能。通常情况下，</a:t>
            </a:r>
            <a:r>
              <a:rPr lang="en-US" altLang="zh-CN" sz="2000" dirty="0"/>
              <a:t>GPIO</a:t>
            </a:r>
            <a:r>
              <a:rPr lang="zh-CN" altLang="en-US" sz="2000" dirty="0"/>
              <a:t>引脚的编号是根据不同的硬件平台和系统进行命名的，例如树莓派的</a:t>
            </a:r>
            <a:r>
              <a:rPr lang="en-US" altLang="zh-CN" sz="2000" dirty="0"/>
              <a:t>GPIO</a:t>
            </a:r>
            <a:r>
              <a:rPr lang="zh-CN" altLang="en-US" sz="2000" dirty="0"/>
              <a:t>引脚编号是基于</a:t>
            </a:r>
            <a:r>
              <a:rPr lang="en-US" altLang="zh-CN" sz="2000" dirty="0"/>
              <a:t>BCM</a:t>
            </a:r>
            <a:r>
              <a:rPr lang="zh-CN" altLang="en-US" sz="2000" dirty="0"/>
              <a:t>（</a:t>
            </a:r>
            <a:r>
              <a:rPr lang="en-US" altLang="zh-CN" sz="2000" dirty="0"/>
              <a:t>Broadcom</a:t>
            </a:r>
            <a:r>
              <a:rPr lang="zh-CN" altLang="en-US" sz="2000" dirty="0"/>
              <a:t>）引脚编号系统的。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   2.</a:t>
            </a:r>
            <a:r>
              <a:rPr lang="zh-CN" altLang="en-US" sz="2000" b="1" dirty="0"/>
              <a:t>输入</a:t>
            </a:r>
            <a:r>
              <a:rPr lang="zh-CN" altLang="en-US" sz="2000" dirty="0"/>
              <a:t>：</a:t>
            </a:r>
            <a:r>
              <a:rPr lang="en-US" altLang="zh-CN" sz="2000" dirty="0"/>
              <a:t>GPIO</a:t>
            </a:r>
            <a:r>
              <a:rPr lang="zh-CN" altLang="en-US" sz="2000" dirty="0"/>
              <a:t>引脚可以作为数字输入接口使用，可以用来读取传感器或开关状态等信息。当一个</a:t>
            </a:r>
            <a:r>
              <a:rPr lang="en-US" altLang="zh-CN" sz="2000" dirty="0"/>
              <a:t>GPIO</a:t>
            </a:r>
            <a:r>
              <a:rPr lang="zh-CN" altLang="en-US" sz="2000" dirty="0"/>
              <a:t>引脚被设置为输入模式时，它可以检测到电压的变化，并将其转换为数字信号。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   3.</a:t>
            </a:r>
            <a:r>
              <a:rPr lang="zh-CN" altLang="en-US" sz="2000" b="1" dirty="0"/>
              <a:t>输出</a:t>
            </a:r>
            <a:r>
              <a:rPr lang="zh-CN" altLang="en-US" sz="2000" dirty="0"/>
              <a:t>：</a:t>
            </a:r>
            <a:r>
              <a:rPr lang="en-US" altLang="zh-CN" sz="2000" dirty="0"/>
              <a:t>GPIO</a:t>
            </a:r>
            <a:r>
              <a:rPr lang="zh-CN" altLang="en-US" sz="2000" dirty="0"/>
              <a:t>引脚也可以作为数字输出接口使用，可以用来控制</a:t>
            </a:r>
            <a:r>
              <a:rPr lang="en-US" altLang="zh-CN" sz="2000" dirty="0"/>
              <a:t>LED</a:t>
            </a:r>
            <a:r>
              <a:rPr lang="zh-CN" altLang="en-US" sz="2000" dirty="0"/>
              <a:t>灯、电机、继电器等电子设备的开关状态。当一个</a:t>
            </a:r>
            <a:r>
              <a:rPr lang="en-US" altLang="zh-CN" sz="2000" dirty="0"/>
              <a:t>GPIO</a:t>
            </a:r>
            <a:r>
              <a:rPr lang="zh-CN" altLang="en-US" sz="2000" dirty="0"/>
              <a:t>引脚被设置为输出模式时，它可以向外部设备发送数字信号。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/>
              <a:t>   4.</a:t>
            </a:r>
            <a:r>
              <a:rPr lang="zh-CN" altLang="en-US" sz="2000" b="1" dirty="0"/>
              <a:t>上拉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下拉</a:t>
            </a:r>
            <a:r>
              <a:rPr lang="zh-CN" altLang="en-US" sz="2000" dirty="0"/>
              <a:t>：为了防止</a:t>
            </a:r>
            <a:r>
              <a:rPr lang="en-US" altLang="zh-CN" sz="2000" dirty="0"/>
              <a:t>GPIO</a:t>
            </a:r>
            <a:r>
              <a:rPr lang="zh-CN" altLang="en-US" sz="2000" dirty="0"/>
              <a:t>引脚的输入信号在高电平和低电平之间不稳定，通常会使用上拉或下拉电阻来固定输入信号的电平状态。上拉电阻将输入信号拉高，而下拉电阻将输入信号拉低。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68351E-DBB8-253D-C956-C95813A0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924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36249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1.2 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概念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2054876-3C46-FDB8-E136-BCFBE39F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00" y="1334366"/>
            <a:ext cx="6667500" cy="3524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EF13EF-B87C-A7CE-B5F2-D8816D1281F1}"/>
              </a:ext>
            </a:extLst>
          </p:cNvPr>
          <p:cNvSpPr txBox="1"/>
          <p:nvPr/>
        </p:nvSpPr>
        <p:spPr>
          <a:xfrm>
            <a:off x="6733309" y="13343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GPIO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内部都有这样的一个电路结构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F89A50-3EC2-799C-F890-667145083ADC}"/>
              </a:ext>
            </a:extLst>
          </p:cNvPr>
          <p:cNvSpPr txBox="1"/>
          <p:nvPr/>
        </p:nvSpPr>
        <p:spPr>
          <a:xfrm>
            <a:off x="6926946" y="1942329"/>
            <a:ext cx="64146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  保护二极管：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引脚上下两边两个二极管用于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防止引脚外部过高、过低的电压输入。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当引脚电压高于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VDD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时，上方的二极管导通；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当引脚电压低于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时，下方的二极管导通，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防止不正常电压引入芯片导致芯片烧毁。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但是尽管如此，还是不能直接外接大功率器件，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须加大功率及隔离电路驱动，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防止烧坏芯片或者外接器件无法正常工作。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28E6BC-2C20-D37C-CF8F-D9498C6B4C03}"/>
              </a:ext>
            </a:extLst>
          </p:cNvPr>
          <p:cNvSpPr/>
          <p:nvPr/>
        </p:nvSpPr>
        <p:spPr>
          <a:xfrm>
            <a:off x="5569527" y="2216727"/>
            <a:ext cx="973681" cy="1662546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91D98BC-E977-3822-5633-8828D1A99320}"/>
              </a:ext>
            </a:extLst>
          </p:cNvPr>
          <p:cNvCxnSpPr>
            <a:endCxn id="8" idx="0"/>
          </p:cNvCxnSpPr>
          <p:nvPr/>
        </p:nvCxnSpPr>
        <p:spPr>
          <a:xfrm flipV="1">
            <a:off x="6543208" y="1942329"/>
            <a:ext cx="3591065" cy="1936944"/>
          </a:xfrm>
          <a:prstGeom prst="bentConnector4">
            <a:avLst>
              <a:gd name="adj1" fmla="val 5343"/>
              <a:gd name="adj2" fmla="val 111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610486E-0EBE-CF61-572B-3EE38BE91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456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36249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1.2 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概念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2054876-3C46-FDB8-E136-BCFBE39F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00" y="1334366"/>
            <a:ext cx="6667500" cy="3524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EF13EF-B87C-A7CE-B5F2-D8816D1281F1}"/>
              </a:ext>
            </a:extLst>
          </p:cNvPr>
          <p:cNvSpPr txBox="1"/>
          <p:nvPr/>
        </p:nvSpPr>
        <p:spPr>
          <a:xfrm>
            <a:off x="6733309" y="13343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GPIO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内部都有这样的一个电路结构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F89A50-3EC2-799C-F890-667145083ADC}"/>
              </a:ext>
            </a:extLst>
          </p:cNvPr>
          <p:cNvSpPr txBox="1"/>
          <p:nvPr/>
        </p:nvSpPr>
        <p:spPr>
          <a:xfrm>
            <a:off x="6926946" y="1942329"/>
            <a:ext cx="64146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  保护二极管：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引脚上下两边两个二极管用于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防止引脚外部过高、过低的电压输入。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当引脚电压高于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VDD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时，上方的二极管导通；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当引脚电压低于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时，下方的二极管导通，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防止不正常电压引入芯片导致芯片烧毁。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但是尽管如此，还是不能直接外接大功率器件，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须加大功率及隔离电路驱动，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防止烧坏芯片或者外接器件无法正常工作。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F0A7C6-A2B7-D506-ABF6-00441B97AE78}"/>
              </a:ext>
            </a:extLst>
          </p:cNvPr>
          <p:cNvSpPr txBox="1"/>
          <p:nvPr/>
        </p:nvSpPr>
        <p:spPr>
          <a:xfrm>
            <a:off x="5523346" y="4714107"/>
            <a:ext cx="6668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P-MOS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管和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N-MOS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管：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P-MOS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管和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N-MOS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管组成的单元电路使得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GPIO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具有“推挽输出”和“开漏输出”的模式。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5515B4-5A41-B449-4AFD-BADDD27012BB}"/>
              </a:ext>
            </a:extLst>
          </p:cNvPr>
          <p:cNvSpPr/>
          <p:nvPr/>
        </p:nvSpPr>
        <p:spPr>
          <a:xfrm>
            <a:off x="4212108" y="3196070"/>
            <a:ext cx="973681" cy="1662546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B895AD10-7C1D-7DD9-5481-AA100E40DA84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5185789" y="4027343"/>
            <a:ext cx="337557" cy="1009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741AFF24-8D96-472D-D38A-05AF06A7F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51" y="-148925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631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HEJI-2">
            <a:extLst>
              <a:ext uri="{FF2B5EF4-FFF2-40B4-BE49-F238E27FC236}">
                <a16:creationId xmlns:a16="http://schemas.microsoft.com/office/drawing/2014/main" id="{66C99F07-9037-4D3F-A2EB-B4B5429EE780}"/>
              </a:ext>
            </a:extLst>
          </p:cNvPr>
          <p:cNvSpPr txBox="1"/>
          <p:nvPr/>
        </p:nvSpPr>
        <p:spPr>
          <a:xfrm>
            <a:off x="476000" y="447822"/>
            <a:ext cx="36249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1.2 GPIO</a:t>
            </a: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概念</a:t>
            </a:r>
          </a:p>
        </p:txBody>
      </p:sp>
      <p:sp>
        <p:nvSpPr>
          <p:cNvPr id="21" name="iSHEJI-3">
            <a:extLst>
              <a:ext uri="{FF2B5EF4-FFF2-40B4-BE49-F238E27FC236}">
                <a16:creationId xmlns:a16="http://schemas.microsoft.com/office/drawing/2014/main" id="{160693E4-95C9-4CA8-9EBB-692D259B83B9}"/>
              </a:ext>
            </a:extLst>
          </p:cNvPr>
          <p:cNvSpPr txBox="1"/>
          <p:nvPr/>
        </p:nvSpPr>
        <p:spPr>
          <a:xfrm>
            <a:off x="476000" y="940265"/>
            <a:ext cx="28906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r>
              <a:rPr lang="en-US" altLang="zh-CN" dirty="0"/>
              <a:t>Summary of experience</a:t>
            </a:r>
          </a:p>
        </p:txBody>
      </p:sp>
      <p:cxnSp>
        <p:nvCxnSpPr>
          <p:cNvPr id="29" name="iSHEJI-8">
            <a:extLst>
              <a:ext uri="{FF2B5EF4-FFF2-40B4-BE49-F238E27FC236}">
                <a16:creationId xmlns:a16="http://schemas.microsoft.com/office/drawing/2014/main" id="{4F85F870-E856-7B41-CC5F-C58E6B2E3CCC}"/>
              </a:ext>
            </a:extLst>
          </p:cNvPr>
          <p:cNvCxnSpPr>
            <a:cxnSpLocks/>
          </p:cNvCxnSpPr>
          <p:nvPr/>
        </p:nvCxnSpPr>
        <p:spPr>
          <a:xfrm flipH="1">
            <a:off x="190033" y="940265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2054876-3C46-FDB8-E136-BCFBE39F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33" y="1432708"/>
            <a:ext cx="6667500" cy="3524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EF13EF-B87C-A7CE-B5F2-D8816D1281F1}"/>
              </a:ext>
            </a:extLst>
          </p:cNvPr>
          <p:cNvSpPr txBox="1"/>
          <p:nvPr/>
        </p:nvSpPr>
        <p:spPr>
          <a:xfrm>
            <a:off x="5730067" y="13128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GPIO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内部都有这样的一个电路结构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F89A50-3EC2-799C-F890-667145083ADC}"/>
              </a:ext>
            </a:extLst>
          </p:cNvPr>
          <p:cNvSpPr txBox="1"/>
          <p:nvPr/>
        </p:nvSpPr>
        <p:spPr>
          <a:xfrm>
            <a:off x="6926946" y="1942329"/>
            <a:ext cx="64146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  保护二极管：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引脚上下两边两个二极管用于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防止引脚外部过高、过低的电压输入。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当引脚电压高于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VDD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时，上方的二极管导通；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当引脚电压低于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时，下方的二极管导通，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防止不正常电压引入芯片导致芯片烧毁。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但是尽管如此，还是不能直接外接大功率器件，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须加大功率及隔离电路驱动，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防止烧坏芯片或者外接器件无法正常工作。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F0A7C6-A2B7-D506-ABF6-00441B97AE78}"/>
              </a:ext>
            </a:extLst>
          </p:cNvPr>
          <p:cNvSpPr txBox="1"/>
          <p:nvPr/>
        </p:nvSpPr>
        <p:spPr>
          <a:xfrm>
            <a:off x="5523346" y="4714107"/>
            <a:ext cx="6668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P-MOS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管和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N-MOS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管：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P-MOS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管和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N-MOS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管组成的单元电路使得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GPIO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具有“推挽输出”和“开漏输出”的模式。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C62A6-A62A-A8FE-6A3E-38A592513FD5}"/>
              </a:ext>
            </a:extLst>
          </p:cNvPr>
          <p:cNvSpPr/>
          <p:nvPr/>
        </p:nvSpPr>
        <p:spPr>
          <a:xfrm>
            <a:off x="3471334" y="1942329"/>
            <a:ext cx="629612" cy="1131072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036C92-B192-DF9C-71FF-5AFB656B77E6}"/>
              </a:ext>
            </a:extLst>
          </p:cNvPr>
          <p:cNvSpPr txBox="1"/>
          <p:nvPr/>
        </p:nvSpPr>
        <p:spPr>
          <a:xfrm>
            <a:off x="1117600" y="5638800"/>
            <a:ext cx="760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信号经过触发器后，模拟信号转化为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的数字信号。但是，当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GPIO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引脚作为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ADC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采集电压的输入通道时，用其“模拟输入”功能，此时信号不再经过触发器进行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TTL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电平转换。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ADC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外设要采集到的原始的模拟信号。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E5FBB86-DC93-423A-DD5D-408B712642E3}"/>
              </a:ext>
            </a:extLst>
          </p:cNvPr>
          <p:cNvCxnSpPr>
            <a:stCxn id="2" idx="2"/>
            <a:endCxn id="10" idx="1"/>
          </p:cNvCxnSpPr>
          <p:nvPr/>
        </p:nvCxnSpPr>
        <p:spPr>
          <a:xfrm rot="5400000">
            <a:off x="938338" y="3252663"/>
            <a:ext cx="3027064" cy="2668540"/>
          </a:xfrm>
          <a:prstGeom prst="bentConnector4">
            <a:avLst>
              <a:gd name="adj1" fmla="val 42374"/>
              <a:gd name="adj2" fmla="val 108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47AF1161-E9B3-660C-1CB8-59FBBD89B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321" y="-158186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626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HEJI-3">
            <a:extLst>
              <a:ext uri="{FF2B5EF4-FFF2-40B4-BE49-F238E27FC236}">
                <a16:creationId xmlns:a16="http://schemas.microsoft.com/office/drawing/2014/main" id="{85A6C100-A2E6-47FC-AF0B-873370ED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108755"/>
            <a:ext cx="3169137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09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800" b="0" i="0" u="none" strike="noStrike" kern="1200" cap="none" spc="0" normalizeH="0" baseline="0" noProof="0" dirty="0">
                <a:ln w="19050">
                  <a:noFill/>
                </a:ln>
                <a:solidFill>
                  <a:srgbClr val="1086F4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字魂59号-创粗黑" panose="00000500000000000000" pitchFamily="2" charset="-122"/>
              </a:rPr>
              <a:t>02</a:t>
            </a:r>
          </a:p>
        </p:txBody>
      </p:sp>
      <p:sp>
        <p:nvSpPr>
          <p:cNvPr id="26" name="iSHEJI-4">
            <a:extLst>
              <a:ext uri="{FF2B5EF4-FFF2-40B4-BE49-F238E27FC236}">
                <a16:creationId xmlns:a16="http://schemas.microsoft.com/office/drawing/2014/main" id="{48B20537-26C9-4FD9-A29F-FF200FBCAC2E}"/>
              </a:ext>
            </a:extLst>
          </p:cNvPr>
          <p:cNvSpPr txBox="1"/>
          <p:nvPr/>
        </p:nvSpPr>
        <p:spPr>
          <a:xfrm>
            <a:off x="1254076" y="4049247"/>
            <a:ext cx="10486205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086F4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the general steps of development the microcontroller drives </a:t>
            </a:r>
          </a:p>
        </p:txBody>
      </p:sp>
      <p:sp>
        <p:nvSpPr>
          <p:cNvPr id="27" name="iSHEJI-5">
            <a:extLst>
              <a:ext uri="{FF2B5EF4-FFF2-40B4-BE49-F238E27FC236}">
                <a16:creationId xmlns:a16="http://schemas.microsoft.com/office/drawing/2014/main" id="{3CEE8F7C-EAB6-4695-94CC-2E7C2C959BDD}"/>
              </a:ext>
            </a:extLst>
          </p:cNvPr>
          <p:cNvSpPr txBox="1"/>
          <p:nvPr/>
        </p:nvSpPr>
        <p:spPr>
          <a:xfrm>
            <a:off x="7363916" y="4704329"/>
            <a:ext cx="4154984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单片机驱动开发常规步骤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8" name="iSHEJI-7">
            <a:extLst>
              <a:ext uri="{FF2B5EF4-FFF2-40B4-BE49-F238E27FC236}">
                <a16:creationId xmlns:a16="http://schemas.microsoft.com/office/drawing/2014/main" id="{3B63C4E6-4A38-41B6-BAEA-1EEBF7CF4715}"/>
              </a:ext>
            </a:extLst>
          </p:cNvPr>
          <p:cNvCxnSpPr>
            <a:cxnSpLocks/>
          </p:cNvCxnSpPr>
          <p:nvPr/>
        </p:nvCxnSpPr>
        <p:spPr>
          <a:xfrm flipH="1">
            <a:off x="4172437" y="3443100"/>
            <a:ext cx="68673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iSHEJI-8">
            <a:extLst>
              <a:ext uri="{FF2B5EF4-FFF2-40B4-BE49-F238E27FC236}">
                <a16:creationId xmlns:a16="http://schemas.microsoft.com/office/drawing/2014/main" id="{2A5B8F74-B195-42CB-BB95-5EE8FDB9DF7D}"/>
              </a:ext>
            </a:extLst>
          </p:cNvPr>
          <p:cNvCxnSpPr>
            <a:cxnSpLocks/>
          </p:cNvCxnSpPr>
          <p:nvPr/>
        </p:nvCxnSpPr>
        <p:spPr>
          <a:xfrm flipH="1">
            <a:off x="5038725" y="3443100"/>
            <a:ext cx="63531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aoding-4">
            <a:extLst>
              <a:ext uri="{FF2B5EF4-FFF2-40B4-BE49-F238E27FC236}">
                <a16:creationId xmlns:a16="http://schemas.microsoft.com/office/drawing/2014/main" id="{168B6374-F7C4-47C8-81F5-48EB90F69736}"/>
              </a:ext>
            </a:extLst>
          </p:cNvPr>
          <p:cNvSpPr/>
          <p:nvPr/>
        </p:nvSpPr>
        <p:spPr>
          <a:xfrm rot="19811447">
            <a:off x="-291454" y="3195952"/>
            <a:ext cx="856934" cy="856934"/>
          </a:xfrm>
          <a:prstGeom prst="roundRect">
            <a:avLst>
              <a:gd name="adj" fmla="val 29561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softEdge rad="25400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35" name="gaoding-4">
            <a:extLst>
              <a:ext uri="{FF2B5EF4-FFF2-40B4-BE49-F238E27FC236}">
                <a16:creationId xmlns:a16="http://schemas.microsoft.com/office/drawing/2014/main" id="{1166231A-3542-4BF8-BD0F-7788DFC46273}"/>
              </a:ext>
            </a:extLst>
          </p:cNvPr>
          <p:cNvSpPr/>
          <p:nvPr/>
        </p:nvSpPr>
        <p:spPr>
          <a:xfrm rot="21113512">
            <a:off x="4102391" y="2854189"/>
            <a:ext cx="140094" cy="140094"/>
          </a:xfrm>
          <a:prstGeom prst="roundRect">
            <a:avLst>
              <a:gd name="adj" fmla="val 29561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softEdge rad="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37" name="gaoding-4">
            <a:extLst>
              <a:ext uri="{FF2B5EF4-FFF2-40B4-BE49-F238E27FC236}">
                <a16:creationId xmlns:a16="http://schemas.microsoft.com/office/drawing/2014/main" id="{5AF0175E-595E-43E4-A093-53249A3558F1}"/>
              </a:ext>
            </a:extLst>
          </p:cNvPr>
          <p:cNvSpPr/>
          <p:nvPr/>
        </p:nvSpPr>
        <p:spPr>
          <a:xfrm rot="21104609">
            <a:off x="1977588" y="981665"/>
            <a:ext cx="405556" cy="405556"/>
          </a:xfrm>
          <a:prstGeom prst="roundRect">
            <a:avLst>
              <a:gd name="adj" fmla="val 29561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softEdge rad="88900"/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495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6;#888483;#888484;#888487;#888428;"/>
</p:tagLst>
</file>

<file path=ppt/theme/theme1.xml><?xml version="1.0" encoding="utf-8"?>
<a:theme xmlns:a="http://schemas.openxmlformats.org/drawingml/2006/main" name="1_Office 主题​​">
  <a:themeElements>
    <a:clrScheme name="科技蓝绿色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1086F4"/>
      </a:accent1>
      <a:accent2>
        <a:srgbClr val="35C635"/>
      </a:accent2>
      <a:accent3>
        <a:srgbClr val="8693B4"/>
      </a:accent3>
      <a:accent4>
        <a:srgbClr val="F4F7FB"/>
      </a:accent4>
      <a:accent5>
        <a:srgbClr val="FFD965"/>
      </a:accent5>
      <a:accent6>
        <a:srgbClr val="3F3F3F"/>
      </a:accent6>
      <a:hlink>
        <a:srgbClr val="4472C4"/>
      </a:hlink>
      <a:folHlink>
        <a:srgbClr val="BFBFBF"/>
      </a:folHlink>
    </a:clrScheme>
    <a:fontScheme name="爱设计_标准主题字体">
      <a:majorFont>
        <a:latin typeface="OPPOSans L"/>
        <a:ea typeface="OPPOSans L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2083</Words>
  <Application>Microsoft Office PowerPoint</Application>
  <PresentationFormat>宽屏</PresentationFormat>
  <Paragraphs>168</Paragraphs>
  <Slides>22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-apple-system</vt:lpstr>
      <vt:lpstr>OPPOSans L</vt:lpstr>
      <vt:lpstr>阿里巴巴普惠体 2.0 35 Thin</vt:lpstr>
      <vt:lpstr>阿里巴巴普惠体 2.0 45 Light</vt:lpstr>
      <vt:lpstr>阿里巴巴普惠体 2.0 95 ExtraBold</vt:lpstr>
      <vt:lpstr>等线</vt:lpstr>
      <vt:lpstr>宋体</vt:lpstr>
      <vt:lpstr>Arial</vt:lpstr>
      <vt:lpstr>Cambria</vt:lpstr>
      <vt:lpstr>Consolas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dylan3000dylan@gmail.com</dc:creator>
  <cp:lastModifiedBy>dylan3000dylan@gmail.com</cp:lastModifiedBy>
  <cp:revision>3</cp:revision>
  <dcterms:created xsi:type="dcterms:W3CDTF">2023-04-22T02:33:14Z</dcterms:created>
  <dcterms:modified xsi:type="dcterms:W3CDTF">2023-04-22T04:38:26Z</dcterms:modified>
</cp:coreProperties>
</file>