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59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336" y="3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BAB07-CC20-B954-F024-4821556B2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D607A5-E449-B36A-25E7-07E7C4357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1DF144-400E-0487-0103-273EF8871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2329-CBC4-4BC4-B2CD-D7D3B52CF58F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9A1C62-AF0E-D067-4DBD-4401CBE3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F0871D-8B13-CDF9-5B5C-FB0AB035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7362-2205-4AC3-BDF8-D0B733881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32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2D778-E95C-1D2E-03DD-B53A9E74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4C88DE-95E1-1C97-1887-2DBC4A847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46A1F8-8E58-E8A2-039B-14FE60204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2329-CBC4-4BC4-B2CD-D7D3B52CF58F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56982E-0AEB-333D-E85E-6F54DCC1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4AC3DF-77CC-C87F-FFE3-B020592D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7362-2205-4AC3-BDF8-D0B733881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8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AED0A1-0401-B5FD-06CD-E97B844E8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6A2654-0127-7284-5C1F-123E0E2F1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F2033E-4D88-161C-0A6C-82F82E56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2329-CBC4-4BC4-B2CD-D7D3B52CF58F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947B23-6F29-61D2-943A-53983096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DD3768-C231-1438-EFF4-9FACD244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7362-2205-4AC3-BDF8-D0B733881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21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58043-AF86-55F2-AF59-FE8DC8E8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0FF38-F458-0029-6396-D3145BA9B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0A464B-2506-C91D-A710-F9A93BDF8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2329-CBC4-4BC4-B2CD-D7D3B52CF58F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10BEB-E8C6-1ACC-C12C-0F07BB7B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C032F5-4B40-21DE-3972-56E7370E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7362-2205-4AC3-BDF8-D0B733881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54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AF63E-8053-4148-64FD-A49F7B29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6EF794-3ACF-2281-FAA0-4F29008A9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07F60-CD9B-A93C-C5EA-C3349269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2329-CBC4-4BC4-B2CD-D7D3B52CF58F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5B9E47-E8A9-3F99-B403-7A4E43D4D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D9B0D-EE1B-BDA0-D757-6303DD6F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7362-2205-4AC3-BDF8-D0B733881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76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BCE74-64D8-DE78-8A8D-F6FB62CE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7844A5-E5AE-B664-BC43-7FE850FBC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284757-627F-F6BD-09BC-18850D72D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BC3576-D718-6DBE-D62A-9118B3B0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2329-CBC4-4BC4-B2CD-D7D3B52CF58F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19DBEB-D66C-0976-A146-EEE3D36C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B32388-AD85-CC40-E76A-A9D20F1D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7362-2205-4AC3-BDF8-D0B733881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74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7DB53-3D99-FBD4-9E25-EAE722BA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4AB2E8-8F0E-BCE6-E050-DE96090CC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5F7C6B-E728-5878-BE21-7A5CCEAF5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752B93-A5BC-CB94-BA09-B938BAFBA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FC67A7-5844-CF4F-45C5-1060DDC06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4E4A29-7B45-CF25-5E55-BEC3DC8E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2329-CBC4-4BC4-B2CD-D7D3B52CF58F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4AFE74-79CC-F8E5-3355-99241691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8D6200-382A-7BB2-CB30-135F8854B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7362-2205-4AC3-BDF8-D0B733881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83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87AC1-1364-7D68-8DA6-EDC049825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A3E052-C005-11D5-E173-138A6B20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2329-CBC4-4BC4-B2CD-D7D3B52CF58F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3EC52E-94ED-00BC-B0B8-1910B2AA0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DCC92A-B092-305C-B49F-D292C81B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7362-2205-4AC3-BDF8-D0B733881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25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A920C2-ABFF-3F63-7882-CE4D9D88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2329-CBC4-4BC4-B2CD-D7D3B52CF58F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438684-2AB0-EA91-B541-EB4C54F2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83350E-72B5-0CDF-3D92-5BA850E7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7362-2205-4AC3-BDF8-D0B733881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42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3278E-53BD-C31E-F322-4D2371AAE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882C6-7BB5-7E5E-9780-8338855CC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938D39-4EAE-0BAE-AFDA-F0EE95676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F697C1-D023-4603-3637-E8554C0BD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2329-CBC4-4BC4-B2CD-D7D3B52CF58F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1A8DDD-AF00-13D6-D1EE-89770C3F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BC8386-9176-FEB6-3AC3-755C0542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7362-2205-4AC3-BDF8-D0B733881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88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8AD3D-1A6A-3A03-E7CB-C8BE22BB1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30E9FF-FF26-5DB9-E85A-2B2353A17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66B5DA-6832-1439-CF52-441E43F7A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AF09D6-C0DB-EC3A-528B-5753CC0B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2329-CBC4-4BC4-B2CD-D7D3B52CF58F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4C6E86-D7A6-2108-ABC5-0CB6E2B83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503BAF-6B3B-44FD-96A9-E1DAD1B9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7362-2205-4AC3-BDF8-D0B733881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89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2A0E64-719D-BC29-260A-A2AEED044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B01F7A-3B6A-695B-24D8-44274ABBD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63AE0-3A51-BD90-12E4-98748F6E7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22329-CBC4-4BC4-B2CD-D7D3B52CF58F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00547-E06A-818E-890F-4DBB1A2F0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57918-DA60-5081-22AC-8417C07C6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F7362-2205-4AC3-BDF8-D0B733881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70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4C442-3862-579C-327F-5DAD1D192D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LORA</a:t>
            </a:r>
            <a:r>
              <a:rPr lang="zh-CN" altLang="en-US" dirty="0"/>
              <a:t>和远程数据传输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51E878-2F5D-CFAB-58C7-D03E86EB8D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735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5B84E-E944-821F-26BD-791E929CE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基于消息队列机制进行串口数据流控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78F272-E928-64C3-B38D-E662C4A21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消息队列一般使用于线程通信当中，由于我们进行多种类型的参数和控制指令传输，且需要进行尽可能同步的传输所以需要使用消息队列机制</a:t>
            </a:r>
            <a:endParaRPr lang="en-US" altLang="zh-CN" dirty="0"/>
          </a:p>
          <a:p>
            <a:r>
              <a:rPr lang="zh-CN" altLang="en-US" dirty="0"/>
              <a:t>在进行程序设计时需要配置一个消息队列，并循环维护和读取消息队列中的数据，同时另外配置一个消息队列进行数据的维护和回收。</a:t>
            </a:r>
          </a:p>
        </p:txBody>
      </p:sp>
    </p:spTree>
    <p:extLst>
      <p:ext uri="{BB962C8B-B14F-4D97-AF65-F5344CB8AC3E}">
        <p14:creationId xmlns:p14="http://schemas.microsoft.com/office/powerpoint/2010/main" val="1246018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EBE7E-8AFD-2142-343F-90F29322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E7DA652-3485-C8C1-4A3A-35C7913E5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 int </a:t>
            </a:r>
            <a:r>
              <a:rPr lang="en-US" altLang="zh-CN" dirty="0" err="1"/>
              <a:t>serial_fd</a:t>
            </a:r>
            <a:r>
              <a:rPr lang="en-US" altLang="zh-CN" dirty="0"/>
              <a:t> = </a:t>
            </a:r>
            <a:r>
              <a:rPr lang="en-US" altLang="zh-CN" dirty="0" err="1"/>
              <a:t>open_serial_port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if (</a:t>
            </a:r>
            <a:r>
              <a:rPr lang="en-US" altLang="zh-CN" dirty="0" err="1"/>
              <a:t>serial_fd</a:t>
            </a:r>
            <a:r>
              <a:rPr lang="en-US" altLang="zh-CN" dirty="0"/>
              <a:t> == -1) {</a:t>
            </a:r>
          </a:p>
          <a:p>
            <a:pPr marL="0" indent="0">
              <a:buNone/>
            </a:pPr>
            <a:r>
              <a:rPr lang="en-US" altLang="zh-CN" dirty="0"/>
              <a:t>        exit(EXIT_FAILURE);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// </a:t>
            </a:r>
            <a:r>
              <a:rPr lang="zh-CN" altLang="en-US" dirty="0"/>
              <a:t>创建消息队列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key_t</a:t>
            </a:r>
            <a:r>
              <a:rPr lang="en-US" altLang="zh-CN" dirty="0"/>
              <a:t> key = </a:t>
            </a:r>
            <a:r>
              <a:rPr lang="en-US" altLang="zh-CN" dirty="0" err="1"/>
              <a:t>ftok</a:t>
            </a:r>
            <a:r>
              <a:rPr lang="en-US" altLang="zh-CN" dirty="0"/>
              <a:t>(".", 'm');</a:t>
            </a:r>
          </a:p>
          <a:p>
            <a:pPr marL="0" indent="0">
              <a:buNone/>
            </a:pPr>
            <a:r>
              <a:rPr lang="en-US" altLang="zh-CN" dirty="0"/>
              <a:t>    int </a:t>
            </a:r>
            <a:r>
              <a:rPr lang="en-US" altLang="zh-CN" dirty="0" err="1"/>
              <a:t>msgid</a:t>
            </a:r>
            <a:r>
              <a:rPr lang="en-US" altLang="zh-CN" dirty="0"/>
              <a:t> = </a:t>
            </a:r>
            <a:r>
              <a:rPr lang="en-US" altLang="zh-CN" dirty="0" err="1"/>
              <a:t>msgget</a:t>
            </a:r>
            <a:r>
              <a:rPr lang="en-US" altLang="zh-CN" dirty="0"/>
              <a:t>(key, 0666 | IPC_CREAT);</a:t>
            </a:r>
          </a:p>
          <a:p>
            <a:pPr marL="0" indent="0">
              <a:buNone/>
            </a:pPr>
            <a:r>
              <a:rPr lang="en-US" altLang="zh-CN" dirty="0"/>
              <a:t>    if (</a:t>
            </a:r>
            <a:r>
              <a:rPr lang="en-US" altLang="zh-CN" dirty="0" err="1"/>
              <a:t>msgid</a:t>
            </a:r>
            <a:r>
              <a:rPr lang="en-US" altLang="zh-CN" dirty="0"/>
              <a:t> == -1)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perror</a:t>
            </a:r>
            <a:r>
              <a:rPr lang="en-US" altLang="zh-CN" dirty="0"/>
              <a:t>("Failed to create message queue");</a:t>
            </a:r>
          </a:p>
          <a:p>
            <a:pPr marL="0" indent="0">
              <a:buNone/>
            </a:pPr>
            <a:r>
              <a:rPr lang="en-US" altLang="zh-CN" dirty="0"/>
              <a:t>        exit(EXIT_FAILURE);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struct message msg;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662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89848-73AE-C4EA-E0A2-A492FF06F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消息队列启动和数据回收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982CA1-13A7-7F03-1188-EC5C0CB7F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// </a:t>
            </a:r>
            <a:r>
              <a:rPr lang="zh-CN" altLang="en-US" dirty="0"/>
              <a:t>循环读取消息队列并发送数据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while (1) {</a:t>
            </a:r>
          </a:p>
          <a:p>
            <a:pPr marL="0" indent="0">
              <a:buNone/>
            </a:pPr>
            <a:r>
              <a:rPr lang="en-US" altLang="zh-CN" dirty="0"/>
              <a:t>        // </a:t>
            </a:r>
            <a:r>
              <a:rPr lang="zh-CN" altLang="en-US" dirty="0"/>
              <a:t>从消息队列中读取消息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if (</a:t>
            </a:r>
            <a:r>
              <a:rPr lang="en-US" altLang="zh-CN" dirty="0" err="1"/>
              <a:t>msgrcv</a:t>
            </a:r>
            <a:r>
              <a:rPr lang="en-US" altLang="zh-CN" dirty="0"/>
              <a:t>(</a:t>
            </a:r>
            <a:r>
              <a:rPr lang="en-US" altLang="zh-CN" dirty="0" err="1"/>
              <a:t>msgid</a:t>
            </a:r>
            <a:r>
              <a:rPr lang="en-US" altLang="zh-CN" dirty="0"/>
              <a:t>, &amp;msg,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msg.msg_text</a:t>
            </a:r>
            <a:r>
              <a:rPr lang="en-US" altLang="zh-CN" dirty="0"/>
              <a:t>), 1, 0) == -1) {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perror</a:t>
            </a:r>
            <a:r>
              <a:rPr lang="en-US" altLang="zh-CN" dirty="0"/>
              <a:t>("Failed to receive message from queue");</a:t>
            </a:r>
          </a:p>
          <a:p>
            <a:pPr marL="0" indent="0">
              <a:buNone/>
            </a:pPr>
            <a:r>
              <a:rPr lang="en-US" altLang="zh-CN" dirty="0"/>
              <a:t>            exit(EXIT_FAILURE);</a:t>
            </a:r>
          </a:p>
          <a:p>
            <a:pPr marL="0" indent="0">
              <a:buNone/>
            </a:pPr>
            <a:r>
              <a:rPr lang="en-US" altLang="zh-CN" dirty="0"/>
              <a:t>        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// </a:t>
            </a:r>
            <a:r>
              <a:rPr lang="zh-CN" altLang="en-US" dirty="0"/>
              <a:t>发送数据到串口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if (</a:t>
            </a:r>
            <a:r>
              <a:rPr lang="en-US" altLang="zh-CN" dirty="0" err="1"/>
              <a:t>send_data</a:t>
            </a:r>
            <a:r>
              <a:rPr lang="en-US" altLang="zh-CN" dirty="0"/>
              <a:t>(</a:t>
            </a:r>
            <a:r>
              <a:rPr lang="en-US" altLang="zh-CN" dirty="0" err="1"/>
              <a:t>serial_fd</a:t>
            </a:r>
            <a:r>
              <a:rPr lang="en-US" altLang="zh-CN" dirty="0"/>
              <a:t>, </a:t>
            </a:r>
            <a:r>
              <a:rPr lang="en-US" altLang="zh-CN" dirty="0" err="1"/>
              <a:t>msg.msg_text</a:t>
            </a:r>
            <a:r>
              <a:rPr lang="en-US" altLang="zh-CN" dirty="0"/>
              <a:t>) == -1) {</a:t>
            </a:r>
          </a:p>
          <a:p>
            <a:pPr marL="0" indent="0">
              <a:buNone/>
            </a:pPr>
            <a:r>
              <a:rPr lang="en-US" altLang="zh-CN" dirty="0"/>
              <a:t>            exit(EXIT_FAILURE);</a:t>
            </a:r>
          </a:p>
          <a:p>
            <a:pPr marL="0" indent="0">
              <a:buNone/>
            </a:pPr>
            <a:r>
              <a:rPr lang="en-US" altLang="zh-CN" dirty="0"/>
              <a:t>        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// </a:t>
            </a:r>
            <a:r>
              <a:rPr lang="zh-CN" altLang="en-US" dirty="0"/>
              <a:t>从串口接收数据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char buffer[256];</a:t>
            </a:r>
          </a:p>
          <a:p>
            <a:pPr marL="0" indent="0">
              <a:buNone/>
            </a:pPr>
            <a:r>
              <a:rPr lang="en-US" altLang="zh-CN" dirty="0"/>
              <a:t>        if (</a:t>
            </a:r>
            <a:r>
              <a:rPr lang="en-US" altLang="zh-CN" dirty="0" err="1"/>
              <a:t>receive_data</a:t>
            </a:r>
            <a:r>
              <a:rPr lang="en-US" altLang="zh-CN" dirty="0"/>
              <a:t>(</a:t>
            </a:r>
            <a:r>
              <a:rPr lang="en-US" altLang="zh-CN" dirty="0" err="1"/>
              <a:t>serial_fd</a:t>
            </a:r>
            <a:r>
              <a:rPr lang="en-US" altLang="zh-CN" dirty="0"/>
              <a:t>, buffer, </a:t>
            </a:r>
            <a:r>
              <a:rPr lang="en-US" altLang="zh-CN" dirty="0" err="1"/>
              <a:t>sizeof</a:t>
            </a:r>
            <a:r>
              <a:rPr lang="en-US" altLang="zh-CN" dirty="0"/>
              <a:t>(buffer)) == -1) {</a:t>
            </a:r>
          </a:p>
          <a:p>
            <a:pPr marL="0" indent="0">
              <a:buNone/>
            </a:pPr>
            <a:r>
              <a:rPr lang="en-US" altLang="zh-CN" dirty="0"/>
              <a:t>            exit(EXIT_FAILURE);</a:t>
            </a:r>
          </a:p>
          <a:p>
            <a:pPr marL="0" indent="0">
              <a:buNone/>
            </a:pPr>
            <a:r>
              <a:rPr lang="en-US" altLang="zh-CN" dirty="0"/>
              <a:t>        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("Received data: %s\n", buffer);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070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4784DEB-0A09-F54A-4E4D-3F45DD9DE286}"/>
              </a:ext>
            </a:extLst>
          </p:cNvPr>
          <p:cNvSpPr txBox="1">
            <a:spLocks/>
          </p:cNvSpPr>
          <p:nvPr/>
        </p:nvSpPr>
        <p:spPr>
          <a:xfrm>
            <a:off x="2518357" y="30874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3.  </a:t>
            </a:r>
            <a:r>
              <a:rPr lang="zh-CN" altLang="en-US" dirty="0"/>
              <a:t>车机系统远程控制调试器配置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024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6FB39-1F7A-8536-1619-BC78CC6A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VOFA+</a:t>
            </a:r>
            <a:r>
              <a:rPr lang="zh-CN" altLang="en-US" dirty="0"/>
              <a:t>上位机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08017DE-E778-6211-5DA3-DD0DE232C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957" y="1605706"/>
            <a:ext cx="6805858" cy="435133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59DDA93-9075-6A31-45BE-D0D79C3049FA}"/>
              </a:ext>
            </a:extLst>
          </p:cNvPr>
          <p:cNvSpPr/>
          <p:nvPr/>
        </p:nvSpPr>
        <p:spPr>
          <a:xfrm>
            <a:off x="8314015" y="1605706"/>
            <a:ext cx="387798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VOFA+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上位机可以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将收到的数据进行绘图展示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45D754-146C-208A-389A-E381E8FCFB0C}"/>
              </a:ext>
            </a:extLst>
          </p:cNvPr>
          <p:cNvSpPr/>
          <p:nvPr/>
        </p:nvSpPr>
        <p:spPr>
          <a:xfrm>
            <a:off x="8467906" y="2598003"/>
            <a:ext cx="35702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同时可以实时进行</a:t>
            </a:r>
            <a:endParaRPr lang="en-US" altLang="zh-C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数据控制信号的下行传输</a:t>
            </a:r>
          </a:p>
        </p:txBody>
      </p:sp>
    </p:spTree>
    <p:extLst>
      <p:ext uri="{BB962C8B-B14F-4D97-AF65-F5344CB8AC3E}">
        <p14:creationId xmlns:p14="http://schemas.microsoft.com/office/powerpoint/2010/main" val="2947889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15463-E2C3-D4B3-B3E1-46B66B741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815" y="358816"/>
            <a:ext cx="5257800" cy="4267140"/>
          </a:xfrm>
        </p:spPr>
        <p:txBody>
          <a:bodyPr/>
          <a:lstStyle/>
          <a:p>
            <a:r>
              <a:rPr lang="zh-CN" altLang="en-US" dirty="0"/>
              <a:t>可以在此处选择速度计，欧拉坐标系笛卡尔坐标系等绘图方式和呈现方式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A8C8E1-0382-AC6A-6448-F3A4538BE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25" y="196769"/>
            <a:ext cx="1124550" cy="61287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65B4141-0D81-0403-2EF2-C2A45B774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803" y="196769"/>
            <a:ext cx="1922333" cy="4725124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76008CD-3C75-C5A7-AE0C-3C9F0057E5C6}"/>
              </a:ext>
            </a:extLst>
          </p:cNvPr>
          <p:cNvSpPr txBox="1">
            <a:spLocks/>
          </p:cNvSpPr>
          <p:nvPr/>
        </p:nvSpPr>
        <p:spPr>
          <a:xfrm>
            <a:off x="1984663" y="1853879"/>
            <a:ext cx="5257800" cy="4267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需要配置正确串口号波特率等数据，默认</a:t>
            </a:r>
            <a:r>
              <a:rPr lang="en-US" altLang="zh-CN" dirty="0"/>
              <a:t>LORA</a:t>
            </a:r>
            <a:r>
              <a:rPr lang="zh-CN" altLang="en-US" dirty="0"/>
              <a:t>模块的传输波特率为</a:t>
            </a:r>
            <a:r>
              <a:rPr lang="en-US" altLang="zh-CN" dirty="0"/>
              <a:t>57600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406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04E4A-63EB-A095-7E4B-1DD5D9A3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代码实现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62A6EF-AF94-045F-6DD7-483BC8311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59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6471A-A250-6C2F-77AE-72E0F059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9EFD7A-FAC5-875F-1F1D-23CF3349C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1.  </a:t>
            </a:r>
            <a:r>
              <a:rPr lang="zh-CN" altLang="en-US" sz="4000" dirty="0"/>
              <a:t>简介</a:t>
            </a:r>
            <a:endParaRPr lang="en-US" altLang="zh-CN" sz="4000" dirty="0"/>
          </a:p>
          <a:p>
            <a:r>
              <a:rPr lang="en-US" altLang="zh-CN" sz="4000" dirty="0"/>
              <a:t>2.  </a:t>
            </a:r>
            <a:r>
              <a:rPr lang="zh-CN" altLang="en-US" sz="4000" dirty="0"/>
              <a:t>基于</a:t>
            </a:r>
            <a:r>
              <a:rPr lang="en-US" altLang="zh-CN" sz="4000" dirty="0"/>
              <a:t>LORA</a:t>
            </a:r>
            <a:r>
              <a:rPr lang="zh-CN" altLang="en-US" sz="4000" dirty="0"/>
              <a:t>的无线传输模式</a:t>
            </a:r>
            <a:endParaRPr lang="en-US" altLang="zh-CN" sz="4000" dirty="0"/>
          </a:p>
          <a:p>
            <a:r>
              <a:rPr lang="en-US" altLang="zh-CN" sz="4000" dirty="0"/>
              <a:t>3. </a:t>
            </a:r>
            <a:r>
              <a:rPr lang="zh-CN" altLang="en-US" sz="4000" dirty="0"/>
              <a:t>车机系统调试中如何使用</a:t>
            </a:r>
            <a:r>
              <a:rPr lang="en-US" altLang="zh-CN" sz="4000" dirty="0"/>
              <a:t>LORA</a:t>
            </a:r>
            <a:r>
              <a:rPr lang="zh-CN" altLang="en-US" sz="4000" dirty="0"/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199833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94C0B-0D29-38BB-D91D-08DCB307D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212" y="2957854"/>
            <a:ext cx="10515600" cy="1325563"/>
          </a:xfrm>
        </p:spPr>
        <p:txBody>
          <a:bodyPr/>
          <a:lstStyle/>
          <a:p>
            <a:r>
              <a:rPr lang="en-US" altLang="zh-CN" sz="4400" dirty="0"/>
              <a:t>1.  </a:t>
            </a:r>
            <a:r>
              <a:rPr lang="zh-CN" altLang="en-US" sz="4400" dirty="0"/>
              <a:t>简介</a:t>
            </a:r>
            <a:br>
              <a:rPr lang="en-US" altLang="zh-CN" sz="4400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941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34CF5-A4D2-F019-21DB-D7D3D235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LORA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FF42B-32DB-E91A-1215-0A6C490C3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LORA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（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Long Range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）是一种低功耗的无线通信技术，专门设计用于远距离通信。它是一种基于射频的无线通信技术，能够在低功耗的情况下实现长距离的通信，具有广泛的应用领域，包括物联网（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IoT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）、智能城市、农业、工业自动化等。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LORA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模块通常由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LORA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无线收发芯片和相应的外围电路组成。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LORA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芯片集成了用于调制解调和编解码数据的关键功能，以及射频前端电路和功率放大器等。它使用扩频调制技术，通过在宽带信道上传输低速数据，从而提供更好的穿透能力和抗干扰性能。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84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4FEC2-3FA6-B07E-5041-E38F271F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LORA </a:t>
            </a:r>
            <a:r>
              <a:rPr lang="zh-CN" altLang="en-US" dirty="0"/>
              <a:t>的特点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1AAC3-651E-FDA2-FC8A-B62D49A8D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长距离通信：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LORA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技术能够在开放空间下实现数公里的通信距离，这使得它在远程监测和控制应用中非常有用。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低功耗：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LORA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模块的功耗非常低，通信时的能耗远远低于传统的无线通信技术，这对于依靠电池供电的设备和传感器网络非常重要。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抗干扰性：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LORA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采用频谱扩展技术，能够抵抗多径衰落和窄带干扰，提供可靠的通信连接。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多节点通信：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LORA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支持多节点之间的通信，可以实现广域网和局域网之间的连接。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开放标准：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LORA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是一种开放的通信标准，由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LORA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联盟推动和维护，使得不同厂商的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LORA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设备能够互相兼容。</a:t>
            </a:r>
          </a:p>
        </p:txBody>
      </p:sp>
    </p:spTree>
    <p:extLst>
      <p:ext uri="{BB962C8B-B14F-4D97-AF65-F5344CB8AC3E}">
        <p14:creationId xmlns:p14="http://schemas.microsoft.com/office/powerpoint/2010/main" val="368152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94C0B-0D29-38BB-D91D-08DCB307D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3147" y="2902265"/>
            <a:ext cx="10515600" cy="1325563"/>
          </a:xfrm>
        </p:spPr>
        <p:txBody>
          <a:bodyPr/>
          <a:lstStyle/>
          <a:p>
            <a:r>
              <a:rPr lang="en-US" altLang="zh-CN" sz="4400" dirty="0"/>
              <a:t>1.  LORA</a:t>
            </a:r>
            <a:r>
              <a:rPr lang="zh-CN" altLang="en-US" sz="4400" dirty="0"/>
              <a:t>程序开发</a:t>
            </a:r>
            <a:br>
              <a:rPr lang="en-US" altLang="zh-CN" sz="4400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40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A5C54A8-4036-6B9B-B2E4-920C6A618D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39" y="1205680"/>
            <a:ext cx="434504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E88B88D-3B0A-4C71-6AF1-F23EC23B8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94" y="1205680"/>
            <a:ext cx="4224755" cy="423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427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8209C-10DE-4459-F0A1-D061CE71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两种开发模式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28D2D88-7251-D486-43E2-7FFE81CEC695}"/>
              </a:ext>
            </a:extLst>
          </p:cNvPr>
          <p:cNvSpPr/>
          <p:nvPr/>
        </p:nvSpPr>
        <p:spPr>
          <a:xfrm>
            <a:off x="2153652" y="2851482"/>
            <a:ext cx="2887579" cy="938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车机端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A2EF7C-D194-F813-D847-D7D0DACFC540}"/>
              </a:ext>
            </a:extLst>
          </p:cNvPr>
          <p:cNvSpPr/>
          <p:nvPr/>
        </p:nvSpPr>
        <p:spPr>
          <a:xfrm>
            <a:off x="6998369" y="2851483"/>
            <a:ext cx="2887579" cy="938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r>
              <a:rPr lang="zh-CN" altLang="en-US" dirty="0"/>
              <a:t>端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EF9F33C-B189-ED90-D20A-779EF0C0A171}"/>
              </a:ext>
            </a:extLst>
          </p:cNvPr>
          <p:cNvSpPr/>
          <p:nvPr/>
        </p:nvSpPr>
        <p:spPr>
          <a:xfrm>
            <a:off x="4174957" y="1901489"/>
            <a:ext cx="866274" cy="363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LORA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8564455-489F-E5F7-6DFD-B20E5B74E1A7}"/>
              </a:ext>
            </a:extLst>
          </p:cNvPr>
          <p:cNvSpPr/>
          <p:nvPr/>
        </p:nvSpPr>
        <p:spPr>
          <a:xfrm>
            <a:off x="6998369" y="1901489"/>
            <a:ext cx="866274" cy="363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LORA</a:t>
            </a:r>
            <a:endParaRPr lang="zh-CN" altLang="en-US" dirty="0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0E8302FD-53E3-94D6-4C4B-266D091968A3}"/>
              </a:ext>
            </a:extLst>
          </p:cNvPr>
          <p:cNvCxnSpPr>
            <a:stCxn id="4" idx="0"/>
            <a:endCxn id="6" idx="1"/>
          </p:cNvCxnSpPr>
          <p:nvPr/>
        </p:nvCxnSpPr>
        <p:spPr>
          <a:xfrm rot="5400000" flipH="1" flipV="1">
            <a:off x="3502160" y="2178686"/>
            <a:ext cx="768078" cy="5775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FAB2E0E-FCFE-49C0-CB4B-42ADCBD1AEA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041231" y="2083404"/>
            <a:ext cx="19571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99CC1D51-2AB4-80C7-C19D-95853A92220A}"/>
              </a:ext>
            </a:extLst>
          </p:cNvPr>
          <p:cNvCxnSpPr>
            <a:stCxn id="8" idx="3"/>
            <a:endCxn id="5" idx="0"/>
          </p:cNvCxnSpPr>
          <p:nvPr/>
        </p:nvCxnSpPr>
        <p:spPr>
          <a:xfrm>
            <a:off x="7864643" y="2083404"/>
            <a:ext cx="577516" cy="76807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C5E6ED6C-DB9F-2F16-132A-A4229659BAE7}"/>
              </a:ext>
            </a:extLst>
          </p:cNvPr>
          <p:cNvSpPr/>
          <p:nvPr/>
        </p:nvSpPr>
        <p:spPr>
          <a:xfrm>
            <a:off x="2916268" y="1826476"/>
            <a:ext cx="7848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串口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E67937-9E02-959F-52FB-CD70DACB6BB1}"/>
              </a:ext>
            </a:extLst>
          </p:cNvPr>
          <p:cNvSpPr/>
          <p:nvPr/>
        </p:nvSpPr>
        <p:spPr>
          <a:xfrm>
            <a:off x="8490903" y="1880605"/>
            <a:ext cx="7848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串口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37C313A-05B1-94A0-9810-0122915D7C1E}"/>
              </a:ext>
            </a:extLst>
          </p:cNvPr>
          <p:cNvSpPr txBox="1"/>
          <p:nvPr/>
        </p:nvSpPr>
        <p:spPr>
          <a:xfrm>
            <a:off x="1054100" y="4660900"/>
            <a:ext cx="918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双工模式下两边模块的功能完全对等，不区分主从机，速率对等</a:t>
            </a:r>
          </a:p>
        </p:txBody>
      </p:sp>
    </p:spTree>
    <p:extLst>
      <p:ext uri="{BB962C8B-B14F-4D97-AF65-F5344CB8AC3E}">
        <p14:creationId xmlns:p14="http://schemas.microsoft.com/office/powerpoint/2010/main" val="2140486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8209C-10DE-4459-F0A1-D061CE71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两种开发模式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28D2D88-7251-D486-43E2-7FFE81CEC695}"/>
              </a:ext>
            </a:extLst>
          </p:cNvPr>
          <p:cNvSpPr/>
          <p:nvPr/>
        </p:nvSpPr>
        <p:spPr>
          <a:xfrm>
            <a:off x="2153652" y="2851482"/>
            <a:ext cx="2887579" cy="938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车机端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A2EF7C-D194-F813-D847-D7D0DACFC540}"/>
              </a:ext>
            </a:extLst>
          </p:cNvPr>
          <p:cNvSpPr/>
          <p:nvPr/>
        </p:nvSpPr>
        <p:spPr>
          <a:xfrm>
            <a:off x="6998369" y="2851483"/>
            <a:ext cx="2887579" cy="938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r>
              <a:rPr lang="zh-CN" altLang="en-US" dirty="0"/>
              <a:t>端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EF9F33C-B189-ED90-D20A-779EF0C0A171}"/>
              </a:ext>
            </a:extLst>
          </p:cNvPr>
          <p:cNvSpPr/>
          <p:nvPr/>
        </p:nvSpPr>
        <p:spPr>
          <a:xfrm>
            <a:off x="4174957" y="1901489"/>
            <a:ext cx="866274" cy="363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LORA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8564455-489F-E5F7-6DFD-B20E5B74E1A7}"/>
              </a:ext>
            </a:extLst>
          </p:cNvPr>
          <p:cNvSpPr/>
          <p:nvPr/>
        </p:nvSpPr>
        <p:spPr>
          <a:xfrm>
            <a:off x="6998369" y="1901489"/>
            <a:ext cx="866274" cy="363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LORA</a:t>
            </a:r>
            <a:endParaRPr lang="zh-CN" altLang="en-US" dirty="0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0E8302FD-53E3-94D6-4C4B-266D091968A3}"/>
              </a:ext>
            </a:extLst>
          </p:cNvPr>
          <p:cNvCxnSpPr>
            <a:stCxn id="4" idx="0"/>
            <a:endCxn id="6" idx="1"/>
          </p:cNvCxnSpPr>
          <p:nvPr/>
        </p:nvCxnSpPr>
        <p:spPr>
          <a:xfrm rot="5400000" flipH="1" flipV="1">
            <a:off x="3502160" y="2178686"/>
            <a:ext cx="768078" cy="5775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FAB2E0E-FCFE-49C0-CB4B-42ADCBD1AEA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041231" y="2083404"/>
            <a:ext cx="19571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99CC1D51-2AB4-80C7-C19D-95853A92220A}"/>
              </a:ext>
            </a:extLst>
          </p:cNvPr>
          <p:cNvCxnSpPr>
            <a:stCxn id="8" idx="3"/>
            <a:endCxn id="5" idx="0"/>
          </p:cNvCxnSpPr>
          <p:nvPr/>
        </p:nvCxnSpPr>
        <p:spPr>
          <a:xfrm>
            <a:off x="7864643" y="2083404"/>
            <a:ext cx="577516" cy="76807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5AE78ABE-FF10-D064-D111-42BC095913F5}"/>
              </a:ext>
            </a:extLst>
          </p:cNvPr>
          <p:cNvCxnSpPr>
            <a:stCxn id="6" idx="1"/>
            <a:endCxn id="4" idx="0"/>
          </p:cNvCxnSpPr>
          <p:nvPr/>
        </p:nvCxnSpPr>
        <p:spPr>
          <a:xfrm rot="10800000" flipV="1">
            <a:off x="3597443" y="2083404"/>
            <a:ext cx="577515" cy="76807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9E455FB0-E262-D6BD-11B7-A6A224841965}"/>
              </a:ext>
            </a:extLst>
          </p:cNvPr>
          <p:cNvSpPr/>
          <p:nvPr/>
        </p:nvSpPr>
        <p:spPr>
          <a:xfrm>
            <a:off x="2168351" y="4305364"/>
            <a:ext cx="2887579" cy="938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车机端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BFB7EE0-2EAF-4A37-CE36-646EE1BF1005}"/>
              </a:ext>
            </a:extLst>
          </p:cNvPr>
          <p:cNvSpPr/>
          <p:nvPr/>
        </p:nvSpPr>
        <p:spPr>
          <a:xfrm>
            <a:off x="6997699" y="4605986"/>
            <a:ext cx="866274" cy="363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LORA</a:t>
            </a:r>
            <a:endParaRPr lang="zh-CN" altLang="en-US" dirty="0"/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5C7773EB-2F77-2471-DD89-B33AC7091365}"/>
              </a:ext>
            </a:extLst>
          </p:cNvPr>
          <p:cNvCxnSpPr>
            <a:cxnSpLocks/>
            <a:stCxn id="5" idx="2"/>
            <a:endCxn id="31" idx="3"/>
          </p:cNvCxnSpPr>
          <p:nvPr/>
        </p:nvCxnSpPr>
        <p:spPr>
          <a:xfrm rot="5400000">
            <a:off x="7654089" y="3999830"/>
            <a:ext cx="997955" cy="57818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7D3B6D67-CABC-8193-BA5F-916674A44932}"/>
              </a:ext>
            </a:extLst>
          </p:cNvPr>
          <p:cNvCxnSpPr>
            <a:cxnSpLocks/>
            <a:stCxn id="31" idx="1"/>
            <a:endCxn id="29" idx="3"/>
          </p:cNvCxnSpPr>
          <p:nvPr/>
        </p:nvCxnSpPr>
        <p:spPr>
          <a:xfrm rot="10800000">
            <a:off x="5055931" y="4774597"/>
            <a:ext cx="1941769" cy="133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F46097D-C187-8B22-0639-5F57085339DC}"/>
              </a:ext>
            </a:extLst>
          </p:cNvPr>
          <p:cNvSpPr/>
          <p:nvPr/>
        </p:nvSpPr>
        <p:spPr>
          <a:xfrm>
            <a:off x="7136072" y="5925933"/>
            <a:ext cx="866274" cy="363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LORA</a:t>
            </a:r>
            <a:endParaRPr lang="zh-CN" altLang="en-US" dirty="0"/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5E937BE9-19FE-77BF-DE6C-D46937FB992B}"/>
              </a:ext>
            </a:extLst>
          </p:cNvPr>
          <p:cNvCxnSpPr>
            <a:cxnSpLocks/>
            <a:stCxn id="5" idx="3"/>
            <a:endCxn id="38" idx="3"/>
          </p:cNvCxnSpPr>
          <p:nvPr/>
        </p:nvCxnSpPr>
        <p:spPr>
          <a:xfrm flipH="1">
            <a:off x="8002346" y="3320715"/>
            <a:ext cx="1883602" cy="2787133"/>
          </a:xfrm>
          <a:prstGeom prst="bentConnector3">
            <a:avLst>
              <a:gd name="adj1" fmla="val -1213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9F731DB1-C42F-B465-9D70-268C8F728AEA}"/>
              </a:ext>
            </a:extLst>
          </p:cNvPr>
          <p:cNvCxnSpPr>
            <a:cxnSpLocks/>
            <a:stCxn id="38" idx="1"/>
            <a:endCxn id="45" idx="3"/>
          </p:cNvCxnSpPr>
          <p:nvPr/>
        </p:nvCxnSpPr>
        <p:spPr>
          <a:xfrm rot="10800000" flipV="1">
            <a:off x="5055930" y="6107848"/>
            <a:ext cx="2080142" cy="282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95A0E19C-CD69-621C-AF71-C081C3765564}"/>
              </a:ext>
            </a:extLst>
          </p:cNvPr>
          <p:cNvSpPr/>
          <p:nvPr/>
        </p:nvSpPr>
        <p:spPr>
          <a:xfrm>
            <a:off x="2168351" y="5641436"/>
            <a:ext cx="2887579" cy="938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车机端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2F88810-CBC5-E8AA-6EE7-402CEE3EAF2E}"/>
              </a:ext>
            </a:extLst>
          </p:cNvPr>
          <p:cNvSpPr txBox="1"/>
          <p:nvPr/>
        </p:nvSpPr>
        <p:spPr>
          <a:xfrm>
            <a:off x="4457700" y="1136691"/>
            <a:ext cx="918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广播模式下可以用于多车的控制信号发送和</a:t>
            </a:r>
            <a:r>
              <a:rPr lang="en-US" altLang="zh-CN" dirty="0"/>
              <a:t>RTK</a:t>
            </a:r>
            <a:r>
              <a:rPr lang="zh-CN" altLang="en-US" dirty="0"/>
              <a:t>信号管理</a:t>
            </a:r>
          </a:p>
        </p:txBody>
      </p:sp>
    </p:spTree>
    <p:extLst>
      <p:ext uri="{BB962C8B-B14F-4D97-AF65-F5344CB8AC3E}">
        <p14:creationId xmlns:p14="http://schemas.microsoft.com/office/powerpoint/2010/main" val="1724176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776</Words>
  <Application>Microsoft Office PowerPoint</Application>
  <PresentationFormat>宽屏</PresentationFormat>
  <Paragraphs>83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Söhne</vt:lpstr>
      <vt:lpstr>等线</vt:lpstr>
      <vt:lpstr>等线 Light</vt:lpstr>
      <vt:lpstr>Arial</vt:lpstr>
      <vt:lpstr>Office 主题​​</vt:lpstr>
      <vt:lpstr>LORA和远程数据传输</vt:lpstr>
      <vt:lpstr>目录</vt:lpstr>
      <vt:lpstr>1.  简介 </vt:lpstr>
      <vt:lpstr>LORA模块</vt:lpstr>
      <vt:lpstr>LORA 的特点</vt:lpstr>
      <vt:lpstr>1.  LORA程序开发 </vt:lpstr>
      <vt:lpstr>PowerPoint 演示文稿</vt:lpstr>
      <vt:lpstr>两种开发模式</vt:lpstr>
      <vt:lpstr>两种开发模式</vt:lpstr>
      <vt:lpstr>基于消息队列机制进行串口数据流控</vt:lpstr>
      <vt:lpstr>初始化</vt:lpstr>
      <vt:lpstr>消息队列启动和数据回收</vt:lpstr>
      <vt:lpstr>PowerPoint 演示文稿</vt:lpstr>
      <vt:lpstr>VOFA+上位机</vt:lpstr>
      <vt:lpstr>PowerPoint 演示文稿</vt:lpstr>
      <vt:lpstr>代码实现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LORA和远程数据传输</dc:title>
  <dc:creator>dylan3000dylan@gmail.com</dc:creator>
  <cp:lastModifiedBy>dylan3000dylan@gmail.com</cp:lastModifiedBy>
  <cp:revision>2</cp:revision>
  <dcterms:created xsi:type="dcterms:W3CDTF">2023-05-30T01:38:52Z</dcterms:created>
  <dcterms:modified xsi:type="dcterms:W3CDTF">2023-06-05T04:58:29Z</dcterms:modified>
</cp:coreProperties>
</file>