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9" r:id="rId9"/>
    <p:sldId id="262" r:id="rId10"/>
    <p:sldId id="263" r:id="rId11"/>
    <p:sldId id="264" r:id="rId12"/>
    <p:sldId id="265" r:id="rId13"/>
    <p:sldId id="266" r:id="rId14"/>
    <p:sldId id="267"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5" d="100"/>
          <a:sy n="55" d="100"/>
        </p:scale>
        <p:origin x="50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426AE-F3DB-C33D-B304-DF5AFD4114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79885C-87BE-9E1A-AD4F-76E54BBB6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12E14B-44F6-28F1-A2A7-E3D9038D66CD}"/>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D44B72AF-3620-B5A2-8335-325EE23E16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3A99C-B1C4-DBAA-D93B-BB70F6A185B4}"/>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185768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87DF0-85AC-B41A-8E3F-A9CD506E7D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8CE389-C114-64CA-D40A-34FA479B3A1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A994C-AEE0-33BC-A2E1-825A6A1A20ED}"/>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883D2ADA-8E62-41BB-390D-E79AC4E28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F0681D-3797-BE31-1282-DFFE9068D208}"/>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67943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78E0F8-875C-A91B-6DA9-14A2B90722E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E4BABF-2E06-331A-07B5-EBBC8F8F03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8F297-F155-927F-1A73-B8CE0544DDE1}"/>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62093CE2-5FBA-8D91-FC43-63AD56E47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CCE80-82CE-BDCA-3D89-E63B2BCBE5FF}"/>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367157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939C4-BB51-B108-5369-DF6DE2D168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74ED8B-5A58-703F-7AA5-C09F2302F0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296F95-F0E8-C5C8-D251-7E73F7AAF63D}"/>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8FAA4BE3-312A-EB1F-37CE-2D24A18680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A0D34A-C87C-EE29-9FD6-707814592B67}"/>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24777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0CE50-AEE4-E6B7-8200-D5D8569824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753A27-997C-FF3C-0B07-5F689E868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A507E4-E29F-953F-982E-AACF9EDECAF1}"/>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D4D02A2D-D726-F093-8D29-0F3DE2C182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64E3E-929C-689D-DDA6-C497BAD92308}"/>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137886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89A39-11F5-2322-385D-981FBBDDB6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B46CDE-5305-F26D-0B30-C1F8B23DEF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808648-A50E-087F-62D9-F393CBEB34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10654D-9EAA-61B1-25C0-CF0E24C45636}"/>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93F5CD5D-F3EE-5CA6-6044-6A6C7565D8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24BAF3-6903-C65E-A4B4-A4AE9B4A7392}"/>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312125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A736D-5D2B-6AFD-2B92-3CFF9F7DEA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0A6AE8-01D5-3F00-7DC7-DBCCFFA02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8A2DD2-5550-15A2-D382-B91B302764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B6065C-A02B-D1E9-4C6A-E80CCC8A9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E7805C-8226-F24E-7DB2-851F081B28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FE897D-1006-B6F2-1089-27455DF2353D}"/>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8" name="页脚占位符 7">
            <a:extLst>
              <a:ext uri="{FF2B5EF4-FFF2-40B4-BE49-F238E27FC236}">
                <a16:creationId xmlns:a16="http://schemas.microsoft.com/office/drawing/2014/main" id="{8C7C2086-E80F-8B3B-E3B9-D81BA00557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9714A3-EB33-5DEC-94A6-BA6CC3E24070}"/>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130865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1C056-A42A-423D-3C65-2A25409613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58F665-94C9-D0CD-23C5-2DAB1AD4E626}"/>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4" name="页脚占位符 3">
            <a:extLst>
              <a:ext uri="{FF2B5EF4-FFF2-40B4-BE49-F238E27FC236}">
                <a16:creationId xmlns:a16="http://schemas.microsoft.com/office/drawing/2014/main" id="{2C66B7AD-F768-430F-8505-5E86214435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5BD2D6-8851-AA75-AF9B-E3BEFEBFFCB2}"/>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225063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B669B8-47FD-E24D-C9DF-BDA1DE22F1CA}"/>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3" name="页脚占位符 2">
            <a:extLst>
              <a:ext uri="{FF2B5EF4-FFF2-40B4-BE49-F238E27FC236}">
                <a16:creationId xmlns:a16="http://schemas.microsoft.com/office/drawing/2014/main" id="{81E72549-2E06-DCE1-DF56-B444501DE1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D526D8-44B6-D023-0ECA-B9CBCA32BBDC}"/>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406506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DC572-BFC8-5D96-C813-464B50F586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41B4C0-ED88-060B-7109-FD16763A7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BC587B-D183-7064-C2AD-63F42DF0C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EACD89-0437-656F-3263-7B93EA815D06}"/>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B733ECB2-9766-EEBC-AC14-D07CCBC3A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2096-822F-50B5-9535-E233248177C4}"/>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241224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B61B8-A204-8D14-4FEA-68B40C21F5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5B2151-DD89-C9AF-8943-CCB9C8682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726F07-F2D4-F1BE-D9AB-6DD399767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F23CA1-2BA5-FF37-74E9-C290F0E492FB}"/>
              </a:ext>
            </a:extLst>
          </p:cNvPr>
          <p:cNvSpPr>
            <a:spLocks noGrp="1"/>
          </p:cNvSpPr>
          <p:nvPr>
            <p:ph type="dt" sz="half" idx="10"/>
          </p:nvPr>
        </p:nvSpPr>
        <p:spPr/>
        <p:txBody>
          <a:bodyPr/>
          <a:lstStyle/>
          <a:p>
            <a:fld id="{BF44CDAD-90E2-458D-A860-6E5AD375FDE6}"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17998025-574C-950D-66CA-E1906EC2C8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67522D-C4DB-F06B-7B35-027690F1EC68}"/>
              </a:ext>
            </a:extLst>
          </p:cNvPr>
          <p:cNvSpPr>
            <a:spLocks noGrp="1"/>
          </p:cNvSpPr>
          <p:nvPr>
            <p:ph type="sldNum" sz="quarter" idx="12"/>
          </p:nvPr>
        </p:nvSpPr>
        <p:spPr/>
        <p:txBody>
          <a:body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90470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5E3790-92E0-A1D8-0B83-900323D52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ED2BEC-3663-9110-877A-6D92FDB38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216A26-C105-D920-AC28-B71AC0853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DAD-90E2-458D-A860-6E5AD375FDE6}"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C5E91C28-8717-9071-FFAA-FBA9D9D80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33DC44-C7F0-5AA5-662D-F30D25A34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799D3-739F-4900-8AB5-D23BA97D2699}" type="slidenum">
              <a:rPr lang="zh-CN" altLang="en-US" smtClean="0"/>
              <a:t>‹#›</a:t>
            </a:fld>
            <a:endParaRPr lang="zh-CN" altLang="en-US"/>
          </a:p>
        </p:txBody>
      </p:sp>
    </p:spTree>
    <p:extLst>
      <p:ext uri="{BB962C8B-B14F-4D97-AF65-F5344CB8AC3E}">
        <p14:creationId xmlns:p14="http://schemas.microsoft.com/office/powerpoint/2010/main" val="332514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2F3C2-2D18-CCB8-99EC-46EF4C214A2C}"/>
              </a:ext>
            </a:extLst>
          </p:cNvPr>
          <p:cNvSpPr>
            <a:spLocks noGrp="1"/>
          </p:cNvSpPr>
          <p:nvPr>
            <p:ph type="ctrTitle"/>
          </p:nvPr>
        </p:nvSpPr>
        <p:spPr/>
        <p:txBody>
          <a:bodyPr/>
          <a:lstStyle/>
          <a:p>
            <a:r>
              <a:rPr lang="zh-CN" altLang="en-US" dirty="0"/>
              <a:t>车机摄像头驱动</a:t>
            </a:r>
          </a:p>
        </p:txBody>
      </p:sp>
      <p:sp>
        <p:nvSpPr>
          <p:cNvPr id="3" name="副标题 2">
            <a:extLst>
              <a:ext uri="{FF2B5EF4-FFF2-40B4-BE49-F238E27FC236}">
                <a16:creationId xmlns:a16="http://schemas.microsoft.com/office/drawing/2014/main" id="{5A66A8A6-C307-7BBC-9E19-BB3531C3B41D}"/>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7730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47D5C-9FEA-46C4-35FA-B7C2EC6E8CC3}"/>
              </a:ext>
            </a:extLst>
          </p:cNvPr>
          <p:cNvSpPr>
            <a:spLocks noGrp="1"/>
          </p:cNvSpPr>
          <p:nvPr>
            <p:ph type="title"/>
          </p:nvPr>
        </p:nvSpPr>
        <p:spPr/>
        <p:txBody>
          <a:bodyPr/>
          <a:lstStyle/>
          <a:p>
            <a:r>
              <a:rPr lang="zh-CN" altLang="en-US" dirty="0"/>
              <a:t>分配 </a:t>
            </a:r>
            <a:r>
              <a:rPr lang="en-US" altLang="zh-CN" dirty="0"/>
              <a:t>probe </a:t>
            </a:r>
            <a:r>
              <a:rPr lang="zh-CN" altLang="en-US" dirty="0"/>
              <a:t>函数</a:t>
            </a:r>
          </a:p>
        </p:txBody>
      </p:sp>
      <p:sp>
        <p:nvSpPr>
          <p:cNvPr id="3" name="内容占位符 2">
            <a:extLst>
              <a:ext uri="{FF2B5EF4-FFF2-40B4-BE49-F238E27FC236}">
                <a16:creationId xmlns:a16="http://schemas.microsoft.com/office/drawing/2014/main" id="{EFBE87DC-B11D-D854-A5CF-82E9413E188C}"/>
              </a:ext>
            </a:extLst>
          </p:cNvPr>
          <p:cNvSpPr>
            <a:spLocks noGrp="1"/>
          </p:cNvSpPr>
          <p:nvPr>
            <p:ph idx="1"/>
          </p:nvPr>
        </p:nvSpPr>
        <p:spPr/>
        <p:txBody>
          <a:bodyPr/>
          <a:lstStyle/>
          <a:p>
            <a:r>
              <a:rPr lang="en-US" altLang="zh-CN" dirty="0"/>
              <a:t>static const struct v4l2_file_operations </a:t>
            </a:r>
            <a:r>
              <a:rPr lang="en-US" altLang="zh-CN" dirty="0" err="1"/>
              <a:t>myuvc_fops</a:t>
            </a:r>
            <a:r>
              <a:rPr lang="en-US" altLang="zh-CN" dirty="0"/>
              <a:t> = {</a:t>
            </a:r>
          </a:p>
          <a:p>
            <a:r>
              <a:rPr lang="en-US" altLang="zh-CN" dirty="0"/>
              <a:t>	.owner		= THIS_MODULE,</a:t>
            </a:r>
          </a:p>
          <a:p>
            <a:r>
              <a:rPr lang="en-US" altLang="zh-CN" dirty="0"/>
              <a:t>    .open       = </a:t>
            </a:r>
            <a:r>
              <a:rPr lang="en-US" altLang="zh-CN" dirty="0" err="1"/>
              <a:t>myuvc_open</a:t>
            </a:r>
            <a:r>
              <a:rPr lang="en-US" altLang="zh-CN" dirty="0"/>
              <a:t>,</a:t>
            </a:r>
          </a:p>
          <a:p>
            <a:r>
              <a:rPr lang="en-US" altLang="zh-CN" dirty="0"/>
              <a:t>    .release    = </a:t>
            </a:r>
            <a:r>
              <a:rPr lang="en-US" altLang="zh-CN" dirty="0" err="1"/>
              <a:t>myuvc_close</a:t>
            </a:r>
            <a:r>
              <a:rPr lang="en-US" altLang="zh-CN" dirty="0"/>
              <a:t>,</a:t>
            </a:r>
          </a:p>
          <a:p>
            <a:r>
              <a:rPr lang="en-US" altLang="zh-CN" dirty="0"/>
              <a:t>    .</a:t>
            </a:r>
            <a:r>
              <a:rPr lang="en-US" altLang="zh-CN" dirty="0" err="1"/>
              <a:t>mmap</a:t>
            </a:r>
            <a:r>
              <a:rPr lang="en-US" altLang="zh-CN" dirty="0"/>
              <a:t>       = </a:t>
            </a:r>
            <a:r>
              <a:rPr lang="en-US" altLang="zh-CN" dirty="0" err="1"/>
              <a:t>myuvc_mmap</a:t>
            </a:r>
            <a:r>
              <a:rPr lang="en-US" altLang="zh-CN" dirty="0"/>
              <a:t>,</a:t>
            </a:r>
          </a:p>
          <a:p>
            <a:r>
              <a:rPr lang="en-US" altLang="zh-CN" dirty="0"/>
              <a:t>    .</a:t>
            </a:r>
            <a:r>
              <a:rPr lang="en-US" altLang="zh-CN" dirty="0" err="1"/>
              <a:t>unlocked_ioctl</a:t>
            </a:r>
            <a:r>
              <a:rPr lang="en-US" altLang="zh-CN" dirty="0"/>
              <a:t>      = video_ioctl2, /* V4L2 </a:t>
            </a:r>
            <a:r>
              <a:rPr lang="en-US" altLang="zh-CN" dirty="0" err="1"/>
              <a:t>ioctl</a:t>
            </a:r>
            <a:r>
              <a:rPr lang="en-US" altLang="zh-CN" dirty="0"/>
              <a:t> handler */</a:t>
            </a:r>
          </a:p>
          <a:p>
            <a:r>
              <a:rPr lang="en-US" altLang="zh-CN" dirty="0"/>
              <a:t>    .poll       = </a:t>
            </a:r>
            <a:r>
              <a:rPr lang="en-US" altLang="zh-CN" dirty="0" err="1"/>
              <a:t>myuvc_poll</a:t>
            </a:r>
            <a:r>
              <a:rPr lang="en-US" altLang="zh-CN" dirty="0"/>
              <a:t>,</a:t>
            </a:r>
          </a:p>
          <a:p>
            <a:r>
              <a:rPr lang="en-US" altLang="zh-CN" dirty="0"/>
              <a:t>};</a:t>
            </a:r>
          </a:p>
          <a:p>
            <a:endParaRPr lang="zh-CN" altLang="en-US" dirty="0"/>
          </a:p>
        </p:txBody>
      </p:sp>
    </p:spTree>
    <p:extLst>
      <p:ext uri="{BB962C8B-B14F-4D97-AF65-F5344CB8AC3E}">
        <p14:creationId xmlns:p14="http://schemas.microsoft.com/office/powerpoint/2010/main" val="34018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81CFA-2EA5-6EDA-58EC-080669F13D98}"/>
              </a:ext>
            </a:extLst>
          </p:cNvPr>
          <p:cNvSpPr>
            <a:spLocks noGrp="1"/>
          </p:cNvSpPr>
          <p:nvPr>
            <p:ph type="title"/>
          </p:nvPr>
        </p:nvSpPr>
        <p:spPr/>
        <p:txBody>
          <a:bodyPr/>
          <a:lstStyle/>
          <a:p>
            <a:r>
              <a:rPr lang="en-US" altLang="zh-CN" dirty="0"/>
              <a:t>UVC</a:t>
            </a:r>
            <a:r>
              <a:rPr lang="zh-CN" altLang="en-US" dirty="0"/>
              <a:t>驱动调用 </a:t>
            </a:r>
            <a:r>
              <a:rPr lang="en-US" altLang="zh-CN" dirty="0"/>
              <a:t>–V4L2 </a:t>
            </a:r>
            <a:r>
              <a:rPr lang="zh-CN" altLang="en-US" dirty="0"/>
              <a:t>框架</a:t>
            </a:r>
          </a:p>
        </p:txBody>
      </p:sp>
      <p:sp>
        <p:nvSpPr>
          <p:cNvPr id="3" name="内容占位符 2">
            <a:extLst>
              <a:ext uri="{FF2B5EF4-FFF2-40B4-BE49-F238E27FC236}">
                <a16:creationId xmlns:a16="http://schemas.microsoft.com/office/drawing/2014/main" id="{18D18FE3-676F-D47B-6050-B05F565957BF}"/>
              </a:ext>
            </a:extLst>
          </p:cNvPr>
          <p:cNvSpPr>
            <a:spLocks noGrp="1"/>
          </p:cNvSpPr>
          <p:nvPr>
            <p:ph idx="1"/>
          </p:nvPr>
        </p:nvSpPr>
        <p:spPr/>
        <p:txBody>
          <a:bodyPr/>
          <a:lstStyle/>
          <a:p>
            <a:r>
              <a:rPr lang="zh-CN" altLang="en-US" dirty="0"/>
              <a:t>在使用</a:t>
            </a:r>
            <a:r>
              <a:rPr lang="en-US" altLang="zh-CN" dirty="0" err="1"/>
              <a:t>lsusb</a:t>
            </a:r>
            <a:r>
              <a:rPr lang="zh-CN" altLang="en-US" dirty="0"/>
              <a:t>指令确认所有驱动配置正确，可以读取到摄像头数据后</a:t>
            </a:r>
            <a:endParaRPr lang="en-US" altLang="zh-CN" dirty="0"/>
          </a:p>
          <a:p>
            <a:r>
              <a:rPr lang="zh-CN" altLang="en-US" dirty="0"/>
              <a:t>配置</a:t>
            </a:r>
            <a:r>
              <a:rPr lang="en-US" altLang="zh-CN" dirty="0"/>
              <a:t>V4L2 </a:t>
            </a:r>
            <a:r>
              <a:rPr lang="zh-CN" altLang="en-US" dirty="0"/>
              <a:t>结构体和  摄像头初始化函数和串口数据读取函数</a:t>
            </a:r>
            <a:endParaRPr lang="en-US" altLang="zh-CN" dirty="0"/>
          </a:p>
          <a:p>
            <a:endParaRPr lang="en-US" altLang="zh-CN" dirty="0"/>
          </a:p>
        </p:txBody>
      </p:sp>
      <p:pic>
        <p:nvPicPr>
          <p:cNvPr id="5" name="图片 4">
            <a:extLst>
              <a:ext uri="{FF2B5EF4-FFF2-40B4-BE49-F238E27FC236}">
                <a16:creationId xmlns:a16="http://schemas.microsoft.com/office/drawing/2014/main" id="{3592090A-5291-9C0B-4D5C-C5CA5F441608}"/>
              </a:ext>
            </a:extLst>
          </p:cNvPr>
          <p:cNvPicPr>
            <a:picLocks noChangeAspect="1"/>
          </p:cNvPicPr>
          <p:nvPr/>
        </p:nvPicPr>
        <p:blipFill>
          <a:blip r:embed="rId2"/>
          <a:stretch>
            <a:fillRect/>
          </a:stretch>
        </p:blipFill>
        <p:spPr>
          <a:xfrm>
            <a:off x="1086092" y="3744573"/>
            <a:ext cx="8630854" cy="2133898"/>
          </a:xfrm>
          <a:prstGeom prst="rect">
            <a:avLst/>
          </a:prstGeom>
        </p:spPr>
      </p:pic>
    </p:spTree>
    <p:extLst>
      <p:ext uri="{BB962C8B-B14F-4D97-AF65-F5344CB8AC3E}">
        <p14:creationId xmlns:p14="http://schemas.microsoft.com/office/powerpoint/2010/main" val="3535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B591F-8F8F-8D8D-689E-94F9CA40327E}"/>
              </a:ext>
            </a:extLst>
          </p:cNvPr>
          <p:cNvSpPr>
            <a:spLocks noGrp="1"/>
          </p:cNvSpPr>
          <p:nvPr>
            <p:ph type="title"/>
          </p:nvPr>
        </p:nvSpPr>
        <p:spPr/>
        <p:txBody>
          <a:bodyPr/>
          <a:lstStyle/>
          <a:p>
            <a:r>
              <a:rPr lang="zh-CN" altLang="en-US" dirty="0"/>
              <a:t>申请缓存并映射到用户内存空间地址</a:t>
            </a:r>
          </a:p>
        </p:txBody>
      </p:sp>
      <p:pic>
        <p:nvPicPr>
          <p:cNvPr id="5" name="内容占位符 4">
            <a:extLst>
              <a:ext uri="{FF2B5EF4-FFF2-40B4-BE49-F238E27FC236}">
                <a16:creationId xmlns:a16="http://schemas.microsoft.com/office/drawing/2014/main" id="{227F72F7-2794-2037-5BF3-48E73C6EACEA}"/>
              </a:ext>
            </a:extLst>
          </p:cNvPr>
          <p:cNvPicPr>
            <a:picLocks noGrp="1" noChangeAspect="1"/>
          </p:cNvPicPr>
          <p:nvPr>
            <p:ph idx="1"/>
          </p:nvPr>
        </p:nvPicPr>
        <p:blipFill>
          <a:blip r:embed="rId2"/>
          <a:stretch>
            <a:fillRect/>
          </a:stretch>
        </p:blipFill>
        <p:spPr>
          <a:xfrm>
            <a:off x="1050609" y="1779326"/>
            <a:ext cx="5831298" cy="4351338"/>
          </a:xfrm>
        </p:spPr>
      </p:pic>
    </p:spTree>
    <p:extLst>
      <p:ext uri="{BB962C8B-B14F-4D97-AF65-F5344CB8AC3E}">
        <p14:creationId xmlns:p14="http://schemas.microsoft.com/office/powerpoint/2010/main" val="201657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25228-2DB7-259D-C785-91815871554B}"/>
              </a:ext>
            </a:extLst>
          </p:cNvPr>
          <p:cNvSpPr>
            <a:spLocks noGrp="1"/>
          </p:cNvSpPr>
          <p:nvPr>
            <p:ph type="title"/>
          </p:nvPr>
        </p:nvSpPr>
        <p:spPr/>
        <p:txBody>
          <a:bodyPr/>
          <a:lstStyle/>
          <a:p>
            <a:r>
              <a:rPr lang="zh-CN" altLang="en-US" dirty="0"/>
              <a:t>摄像头初始化函数当中配置</a:t>
            </a:r>
            <a:r>
              <a:rPr lang="en-US" altLang="zh-CN" dirty="0"/>
              <a:t>v4l2</a:t>
            </a:r>
            <a:r>
              <a:rPr lang="zh-CN" altLang="en-US" dirty="0"/>
              <a:t>相关结构体和参数</a:t>
            </a:r>
          </a:p>
        </p:txBody>
      </p:sp>
      <p:pic>
        <p:nvPicPr>
          <p:cNvPr id="5" name="内容占位符 4">
            <a:extLst>
              <a:ext uri="{FF2B5EF4-FFF2-40B4-BE49-F238E27FC236}">
                <a16:creationId xmlns:a16="http://schemas.microsoft.com/office/drawing/2014/main" id="{13625D63-9962-5FE8-694E-755A1F13AF7F}"/>
              </a:ext>
            </a:extLst>
          </p:cNvPr>
          <p:cNvPicPr>
            <a:picLocks noGrp="1" noChangeAspect="1"/>
          </p:cNvPicPr>
          <p:nvPr>
            <p:ph idx="1"/>
          </p:nvPr>
        </p:nvPicPr>
        <p:blipFill>
          <a:blip r:embed="rId2"/>
          <a:stretch>
            <a:fillRect/>
          </a:stretch>
        </p:blipFill>
        <p:spPr>
          <a:xfrm>
            <a:off x="838200" y="2436703"/>
            <a:ext cx="10515600" cy="3129182"/>
          </a:xfrm>
        </p:spPr>
      </p:pic>
    </p:spTree>
    <p:extLst>
      <p:ext uri="{BB962C8B-B14F-4D97-AF65-F5344CB8AC3E}">
        <p14:creationId xmlns:p14="http://schemas.microsoft.com/office/powerpoint/2010/main" val="38294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A5E6A-2166-2518-ACC1-325F2FD32C3C}"/>
              </a:ext>
            </a:extLst>
          </p:cNvPr>
          <p:cNvSpPr>
            <a:spLocks noGrp="1"/>
          </p:cNvSpPr>
          <p:nvPr>
            <p:ph type="title"/>
          </p:nvPr>
        </p:nvSpPr>
        <p:spPr/>
        <p:txBody>
          <a:bodyPr/>
          <a:lstStyle/>
          <a:p>
            <a:r>
              <a:rPr lang="zh-CN" altLang="en-US" dirty="0"/>
              <a:t>在主函数中进行调用即可实现获取图片功能</a:t>
            </a:r>
          </a:p>
        </p:txBody>
      </p:sp>
      <p:pic>
        <p:nvPicPr>
          <p:cNvPr id="5" name="内容占位符 4">
            <a:extLst>
              <a:ext uri="{FF2B5EF4-FFF2-40B4-BE49-F238E27FC236}">
                <a16:creationId xmlns:a16="http://schemas.microsoft.com/office/drawing/2014/main" id="{96F31225-2D58-AC53-AE90-E6A13B71D300}"/>
              </a:ext>
            </a:extLst>
          </p:cNvPr>
          <p:cNvPicPr>
            <a:picLocks noGrp="1" noChangeAspect="1"/>
          </p:cNvPicPr>
          <p:nvPr>
            <p:ph idx="1"/>
          </p:nvPr>
        </p:nvPicPr>
        <p:blipFill>
          <a:blip r:embed="rId2"/>
          <a:stretch>
            <a:fillRect/>
          </a:stretch>
        </p:blipFill>
        <p:spPr>
          <a:xfrm>
            <a:off x="846992" y="2296081"/>
            <a:ext cx="10498015" cy="3410426"/>
          </a:xfrm>
        </p:spPr>
      </p:pic>
    </p:spTree>
    <p:extLst>
      <p:ext uri="{BB962C8B-B14F-4D97-AF65-F5344CB8AC3E}">
        <p14:creationId xmlns:p14="http://schemas.microsoft.com/office/powerpoint/2010/main" val="2804448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A3975-1318-0E13-96E7-9223B6AF7250}"/>
              </a:ext>
            </a:extLst>
          </p:cNvPr>
          <p:cNvSpPr>
            <a:spLocks noGrp="1"/>
          </p:cNvSpPr>
          <p:nvPr>
            <p:ph type="title"/>
          </p:nvPr>
        </p:nvSpPr>
        <p:spPr>
          <a:xfrm>
            <a:off x="2516529" y="2876831"/>
            <a:ext cx="10515600" cy="1325563"/>
          </a:xfrm>
        </p:spPr>
        <p:txBody>
          <a:bodyPr/>
          <a:lstStyle/>
          <a:p>
            <a:r>
              <a:rPr lang="zh-CN" altLang="en-US" dirty="0"/>
              <a:t>在</a:t>
            </a:r>
            <a:r>
              <a:rPr lang="en-US" altLang="zh-CN" dirty="0" err="1"/>
              <a:t>Openharmony</a:t>
            </a:r>
            <a:r>
              <a:rPr lang="zh-CN" altLang="en-US" dirty="0"/>
              <a:t>中进行部署和调用</a:t>
            </a:r>
          </a:p>
        </p:txBody>
      </p:sp>
    </p:spTree>
    <p:extLst>
      <p:ext uri="{BB962C8B-B14F-4D97-AF65-F5344CB8AC3E}">
        <p14:creationId xmlns:p14="http://schemas.microsoft.com/office/powerpoint/2010/main" val="128248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EDD7D-C487-CD05-D3ED-B6E9E20C9727}"/>
              </a:ext>
            </a:extLst>
          </p:cNvPr>
          <p:cNvSpPr>
            <a:spLocks noGrp="1"/>
          </p:cNvSpPr>
          <p:nvPr>
            <p:ph type="title"/>
          </p:nvPr>
        </p:nvSpPr>
        <p:spPr/>
        <p:txBody>
          <a:bodyPr/>
          <a:lstStyle/>
          <a:p>
            <a:r>
              <a:rPr lang="zh-CN" altLang="en-US" dirty="0"/>
              <a:t>在九联</a:t>
            </a:r>
            <a:r>
              <a:rPr lang="en-US" altLang="zh-CN" dirty="0" err="1"/>
              <a:t>UnionPi</a:t>
            </a:r>
            <a:r>
              <a:rPr lang="zh-CN" altLang="en-US" dirty="0"/>
              <a:t>开发板上进行配置</a:t>
            </a:r>
          </a:p>
        </p:txBody>
      </p:sp>
      <p:sp>
        <p:nvSpPr>
          <p:cNvPr id="3" name="内容占位符 2">
            <a:extLst>
              <a:ext uri="{FF2B5EF4-FFF2-40B4-BE49-F238E27FC236}">
                <a16:creationId xmlns:a16="http://schemas.microsoft.com/office/drawing/2014/main" id="{A5F4E563-AB66-0F1C-E906-E7C87CF2A2ED}"/>
              </a:ext>
            </a:extLst>
          </p:cNvPr>
          <p:cNvSpPr>
            <a:spLocks noGrp="1"/>
          </p:cNvSpPr>
          <p:nvPr>
            <p:ph idx="1"/>
          </p:nvPr>
        </p:nvSpPr>
        <p:spPr/>
        <p:txBody>
          <a:bodyPr/>
          <a:lstStyle/>
          <a:p>
            <a:r>
              <a:rPr lang="zh-CN" altLang="en-US" dirty="0"/>
              <a:t>使用</a:t>
            </a:r>
            <a:r>
              <a:rPr lang="en-US" altLang="zh-CN" dirty="0"/>
              <a:t>HDC –TOOLS  </a:t>
            </a:r>
            <a:r>
              <a:rPr lang="zh-CN" altLang="en-US" dirty="0"/>
              <a:t>更改需要存储照片的文件夹权限</a:t>
            </a:r>
            <a:endParaRPr lang="en-US" altLang="zh-CN" dirty="0"/>
          </a:p>
        </p:txBody>
      </p:sp>
    </p:spTree>
    <p:extLst>
      <p:ext uri="{BB962C8B-B14F-4D97-AF65-F5344CB8AC3E}">
        <p14:creationId xmlns:p14="http://schemas.microsoft.com/office/powerpoint/2010/main" val="51292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F967-F882-D874-EFEA-AA2AD1C1BF3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B709D00-A810-F66F-E00B-1CE3EAE1A6A4}"/>
              </a:ext>
            </a:extLst>
          </p:cNvPr>
          <p:cNvSpPr>
            <a:spLocks noGrp="1"/>
          </p:cNvSpPr>
          <p:nvPr>
            <p:ph idx="1"/>
          </p:nvPr>
        </p:nvSpPr>
        <p:spPr/>
        <p:txBody>
          <a:bodyPr/>
          <a:lstStyle/>
          <a:p>
            <a:r>
              <a:rPr lang="zh-CN" altLang="en-US" dirty="0"/>
              <a:t>摄像头驱动简介</a:t>
            </a:r>
            <a:endParaRPr lang="en-US" altLang="zh-CN" dirty="0"/>
          </a:p>
          <a:p>
            <a:r>
              <a:rPr lang="zh-CN" altLang="en-US" dirty="0"/>
              <a:t>常见的驱动方式和调用方式</a:t>
            </a:r>
            <a:endParaRPr lang="en-US" altLang="zh-CN" dirty="0"/>
          </a:p>
          <a:p>
            <a:r>
              <a:rPr lang="en-US" altLang="zh-CN" dirty="0" err="1"/>
              <a:t>Openharmony</a:t>
            </a:r>
            <a:r>
              <a:rPr lang="zh-CN" altLang="en-US" dirty="0"/>
              <a:t>上如何进行摄像头模组的驱动</a:t>
            </a:r>
            <a:endParaRPr lang="en-US" altLang="zh-CN" dirty="0"/>
          </a:p>
          <a:p>
            <a:endParaRPr lang="zh-CN" altLang="en-US" dirty="0"/>
          </a:p>
        </p:txBody>
      </p:sp>
    </p:spTree>
    <p:extLst>
      <p:ext uri="{BB962C8B-B14F-4D97-AF65-F5344CB8AC3E}">
        <p14:creationId xmlns:p14="http://schemas.microsoft.com/office/powerpoint/2010/main" val="402038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95D16-8565-3FE4-A717-FC169BA702F8}"/>
              </a:ext>
            </a:extLst>
          </p:cNvPr>
          <p:cNvSpPr>
            <a:spLocks noGrp="1"/>
          </p:cNvSpPr>
          <p:nvPr>
            <p:ph type="title"/>
          </p:nvPr>
        </p:nvSpPr>
        <p:spPr>
          <a:xfrm>
            <a:off x="5074534" y="2766218"/>
            <a:ext cx="10515600" cy="1325563"/>
          </a:xfrm>
        </p:spPr>
        <p:txBody>
          <a:bodyPr/>
          <a:lstStyle/>
          <a:p>
            <a:r>
              <a:rPr lang="en-US" altLang="zh-CN" dirty="0"/>
              <a:t>1 </a:t>
            </a:r>
            <a:r>
              <a:rPr lang="zh-CN" altLang="en-US" dirty="0"/>
              <a:t>简介</a:t>
            </a:r>
          </a:p>
        </p:txBody>
      </p:sp>
    </p:spTree>
    <p:extLst>
      <p:ext uri="{BB962C8B-B14F-4D97-AF65-F5344CB8AC3E}">
        <p14:creationId xmlns:p14="http://schemas.microsoft.com/office/powerpoint/2010/main" val="167796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0365E-70B7-B35D-EFE5-E3745E23FF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0314F140-FC57-BF08-0CA3-D01DA21A98B1}"/>
              </a:ext>
            </a:extLst>
          </p:cNvPr>
          <p:cNvSpPr>
            <a:spLocks noGrp="1"/>
          </p:cNvSpPr>
          <p:nvPr>
            <p:ph idx="1"/>
          </p:nvPr>
        </p:nvSpPr>
        <p:spPr/>
        <p:txBody>
          <a:bodyPr>
            <a:normAutofit fontScale="92500"/>
          </a:bodyPr>
          <a:lstStyle/>
          <a:p>
            <a:r>
              <a:rPr lang="en-US" altLang="zh-CN" dirty="0"/>
              <a:t>Linux</a:t>
            </a:r>
            <a:r>
              <a:rPr lang="zh-CN" altLang="en-US" dirty="0"/>
              <a:t>内核驱动摄像头与普通的嵌入式摄像头驱动有一定区别，我们需要使用</a:t>
            </a:r>
            <a:r>
              <a:rPr lang="en-US" altLang="zh-CN" dirty="0"/>
              <a:t>Linux</a:t>
            </a:r>
            <a:r>
              <a:rPr lang="zh-CN" altLang="en-US" dirty="0"/>
              <a:t>内核的摄像头支持框架来进行设备适配，对于不同种类的摄像头需要适配不同的驱动框架，以下是两种常见驱动框架</a:t>
            </a:r>
            <a:endParaRPr lang="en-US" altLang="zh-CN" dirty="0"/>
          </a:p>
          <a:p>
            <a:r>
              <a:rPr lang="en-US" altLang="zh-CN" b="0" i="0" dirty="0">
                <a:solidFill>
                  <a:srgbClr val="374151"/>
                </a:solidFill>
                <a:effectLst/>
                <a:latin typeface="Söhne"/>
              </a:rPr>
              <a:t>Video4Linux</a:t>
            </a:r>
            <a:r>
              <a:rPr lang="zh-CN" altLang="en-US" b="0" i="0" dirty="0">
                <a:solidFill>
                  <a:srgbClr val="374151"/>
                </a:solidFill>
                <a:effectLst/>
                <a:latin typeface="Söhne"/>
              </a:rPr>
              <a:t>（</a:t>
            </a:r>
            <a:r>
              <a:rPr lang="en-US" altLang="zh-CN" b="0" i="0" dirty="0">
                <a:solidFill>
                  <a:srgbClr val="374151"/>
                </a:solidFill>
                <a:effectLst/>
                <a:latin typeface="Söhne"/>
              </a:rPr>
              <a:t>V4L</a:t>
            </a:r>
            <a:r>
              <a:rPr lang="zh-CN" altLang="en-US" b="0" i="0" dirty="0">
                <a:solidFill>
                  <a:srgbClr val="374151"/>
                </a:solidFill>
                <a:effectLst/>
                <a:latin typeface="Söhne"/>
              </a:rPr>
              <a:t>）驱动：</a:t>
            </a:r>
            <a:r>
              <a:rPr lang="en-US" altLang="zh-CN" b="0" i="0" dirty="0">
                <a:solidFill>
                  <a:srgbClr val="374151"/>
                </a:solidFill>
                <a:effectLst/>
                <a:latin typeface="Söhne"/>
              </a:rPr>
              <a:t>Video4Linux</a:t>
            </a:r>
            <a:r>
              <a:rPr lang="zh-CN" altLang="en-US" b="0" i="0" dirty="0">
                <a:solidFill>
                  <a:srgbClr val="374151"/>
                </a:solidFill>
                <a:effectLst/>
                <a:latin typeface="Söhne"/>
              </a:rPr>
              <a:t>是</a:t>
            </a:r>
            <a:r>
              <a:rPr lang="en-US" altLang="zh-CN" b="0" i="0" dirty="0">
                <a:solidFill>
                  <a:srgbClr val="374151"/>
                </a:solidFill>
                <a:effectLst/>
                <a:latin typeface="Söhne"/>
              </a:rPr>
              <a:t>Linux</a:t>
            </a:r>
            <a:r>
              <a:rPr lang="zh-CN" altLang="en-US" b="0" i="0" dirty="0">
                <a:solidFill>
                  <a:srgbClr val="374151"/>
                </a:solidFill>
                <a:effectLst/>
                <a:latin typeface="Söhne"/>
              </a:rPr>
              <a:t>内核。中用于支持视频采集和处理的框架。它提供了一组</a:t>
            </a:r>
            <a:r>
              <a:rPr lang="en-US" altLang="zh-CN" b="0" i="0" dirty="0">
                <a:solidFill>
                  <a:srgbClr val="374151"/>
                </a:solidFill>
                <a:effectLst/>
                <a:latin typeface="Söhne"/>
              </a:rPr>
              <a:t>API</a:t>
            </a:r>
            <a:r>
              <a:rPr lang="zh-CN" altLang="en-US" b="0" i="0" dirty="0">
                <a:solidFill>
                  <a:srgbClr val="374151"/>
                </a:solidFill>
                <a:effectLst/>
                <a:latin typeface="Söhne"/>
              </a:rPr>
              <a:t>和驱动程序，允许应用程序与摄像头设备进行通信。</a:t>
            </a:r>
            <a:r>
              <a:rPr lang="en-US" altLang="zh-CN" b="0" i="0" dirty="0">
                <a:solidFill>
                  <a:srgbClr val="374151"/>
                </a:solidFill>
                <a:effectLst/>
                <a:latin typeface="Söhne"/>
              </a:rPr>
              <a:t>Video4Linux</a:t>
            </a:r>
            <a:r>
              <a:rPr lang="zh-CN" altLang="en-US" b="0" i="0" dirty="0">
                <a:solidFill>
                  <a:srgbClr val="374151"/>
                </a:solidFill>
                <a:effectLst/>
                <a:latin typeface="Söhne"/>
              </a:rPr>
              <a:t>驱动程序支持广泛的摄像头设备，包括</a:t>
            </a:r>
            <a:r>
              <a:rPr lang="en-US" altLang="zh-CN" b="0" i="0" dirty="0">
                <a:solidFill>
                  <a:srgbClr val="374151"/>
                </a:solidFill>
                <a:effectLst/>
                <a:latin typeface="Söhne"/>
              </a:rPr>
              <a:t>USB</a:t>
            </a:r>
            <a:r>
              <a:rPr lang="zh-CN" altLang="en-US" b="0" i="0" dirty="0">
                <a:solidFill>
                  <a:srgbClr val="374151"/>
                </a:solidFill>
                <a:effectLst/>
                <a:latin typeface="Söhne"/>
              </a:rPr>
              <a:t>摄像头和网络摄像头。目前广泛使用的是版本</a:t>
            </a:r>
            <a:r>
              <a:rPr lang="en-US" altLang="zh-CN" b="0" i="0" dirty="0">
                <a:solidFill>
                  <a:srgbClr val="374151"/>
                </a:solidFill>
                <a:effectLst/>
                <a:latin typeface="Söhne"/>
              </a:rPr>
              <a:t>2   </a:t>
            </a:r>
            <a:r>
              <a:rPr lang="zh-CN" altLang="en-US" b="0" i="0" dirty="0">
                <a:solidFill>
                  <a:srgbClr val="374151"/>
                </a:solidFill>
                <a:effectLst/>
                <a:latin typeface="Söhne"/>
              </a:rPr>
              <a:t>：</a:t>
            </a:r>
            <a:r>
              <a:rPr lang="en-US" altLang="zh-CN" b="0" i="0" dirty="0">
                <a:solidFill>
                  <a:srgbClr val="374151"/>
                </a:solidFill>
                <a:effectLst/>
                <a:latin typeface="Söhne"/>
              </a:rPr>
              <a:t>V4L2 </a:t>
            </a:r>
            <a:endParaRPr lang="zh-CN" altLang="en-US" b="0" i="0" dirty="0">
              <a:solidFill>
                <a:srgbClr val="374151"/>
              </a:solidFill>
              <a:effectLst/>
              <a:latin typeface="Söhne"/>
            </a:endParaRPr>
          </a:p>
          <a:p>
            <a:r>
              <a:rPr lang="en-US" altLang="zh-CN" b="0" i="0" dirty="0">
                <a:solidFill>
                  <a:srgbClr val="374151"/>
                </a:solidFill>
                <a:effectLst/>
                <a:latin typeface="Söhne"/>
              </a:rPr>
              <a:t>UVC</a:t>
            </a:r>
            <a:r>
              <a:rPr lang="zh-CN" altLang="en-US" b="0" i="0" dirty="0">
                <a:solidFill>
                  <a:srgbClr val="374151"/>
                </a:solidFill>
                <a:effectLst/>
                <a:latin typeface="Söhne"/>
              </a:rPr>
              <a:t>驱动：</a:t>
            </a:r>
            <a:r>
              <a:rPr lang="en-US" altLang="zh-CN" b="0" i="0" dirty="0">
                <a:solidFill>
                  <a:srgbClr val="374151"/>
                </a:solidFill>
                <a:effectLst/>
                <a:latin typeface="Söhne"/>
              </a:rPr>
              <a:t>UVC</a:t>
            </a:r>
            <a:r>
              <a:rPr lang="zh-CN" altLang="en-US" b="0" i="0" dirty="0">
                <a:solidFill>
                  <a:srgbClr val="374151"/>
                </a:solidFill>
                <a:effectLst/>
                <a:latin typeface="Söhne"/>
              </a:rPr>
              <a:t>（</a:t>
            </a:r>
            <a:r>
              <a:rPr lang="en-US" altLang="zh-CN" b="0" i="0" dirty="0">
                <a:solidFill>
                  <a:srgbClr val="374151"/>
                </a:solidFill>
                <a:effectLst/>
                <a:latin typeface="Söhne"/>
              </a:rPr>
              <a:t>USB Video Class</a:t>
            </a:r>
            <a:r>
              <a:rPr lang="zh-CN" altLang="en-US" b="0" i="0" dirty="0">
                <a:solidFill>
                  <a:srgbClr val="374151"/>
                </a:solidFill>
                <a:effectLst/>
                <a:latin typeface="Söhne"/>
              </a:rPr>
              <a:t>）是一种</a:t>
            </a:r>
            <a:r>
              <a:rPr lang="en-US" altLang="zh-CN" b="0" i="0" dirty="0">
                <a:solidFill>
                  <a:srgbClr val="374151"/>
                </a:solidFill>
                <a:effectLst/>
                <a:latin typeface="Söhne"/>
              </a:rPr>
              <a:t>USB</a:t>
            </a:r>
            <a:r>
              <a:rPr lang="zh-CN" altLang="en-US" b="0" i="0" dirty="0">
                <a:solidFill>
                  <a:srgbClr val="374151"/>
                </a:solidFill>
                <a:effectLst/>
                <a:latin typeface="Söhne"/>
              </a:rPr>
              <a:t>设备类别，用于摄像头设备的标准化。大多数</a:t>
            </a:r>
            <a:r>
              <a:rPr lang="en-US" altLang="zh-CN" b="0" i="0" dirty="0">
                <a:solidFill>
                  <a:srgbClr val="374151"/>
                </a:solidFill>
                <a:effectLst/>
                <a:latin typeface="Söhne"/>
              </a:rPr>
              <a:t>USB</a:t>
            </a:r>
            <a:r>
              <a:rPr lang="zh-CN" altLang="en-US" b="0" i="0" dirty="0">
                <a:solidFill>
                  <a:srgbClr val="374151"/>
                </a:solidFill>
                <a:effectLst/>
                <a:latin typeface="Söhne"/>
              </a:rPr>
              <a:t>摄像头都兼容</a:t>
            </a:r>
            <a:r>
              <a:rPr lang="en-US" altLang="zh-CN" b="0" i="0" dirty="0">
                <a:solidFill>
                  <a:srgbClr val="374151"/>
                </a:solidFill>
                <a:effectLst/>
                <a:latin typeface="Söhne"/>
              </a:rPr>
              <a:t>UVC</a:t>
            </a:r>
            <a:r>
              <a:rPr lang="zh-CN" altLang="en-US" b="0" i="0" dirty="0">
                <a:solidFill>
                  <a:srgbClr val="374151"/>
                </a:solidFill>
                <a:effectLst/>
                <a:latin typeface="Söhne"/>
              </a:rPr>
              <a:t>标准，这使得它们可以在</a:t>
            </a:r>
            <a:r>
              <a:rPr lang="en-US" altLang="zh-CN" b="0" i="0" dirty="0">
                <a:solidFill>
                  <a:srgbClr val="374151"/>
                </a:solidFill>
                <a:effectLst/>
                <a:latin typeface="Söhne"/>
              </a:rPr>
              <a:t>Linux</a:t>
            </a:r>
            <a:r>
              <a:rPr lang="zh-CN" altLang="en-US" b="0" i="0" dirty="0">
                <a:solidFill>
                  <a:srgbClr val="374151"/>
                </a:solidFill>
                <a:effectLst/>
                <a:latin typeface="Söhne"/>
              </a:rPr>
              <a:t>系统上直接使用，而无需额外的驱动程序。</a:t>
            </a:r>
            <a:r>
              <a:rPr lang="en-US" altLang="zh-CN" b="0" i="0" dirty="0">
                <a:solidFill>
                  <a:srgbClr val="374151"/>
                </a:solidFill>
                <a:effectLst/>
                <a:latin typeface="Söhne"/>
              </a:rPr>
              <a:t>UVC</a:t>
            </a:r>
            <a:r>
              <a:rPr lang="zh-CN" altLang="en-US" b="0" i="0" dirty="0">
                <a:solidFill>
                  <a:srgbClr val="374151"/>
                </a:solidFill>
                <a:effectLst/>
                <a:latin typeface="Söhne"/>
              </a:rPr>
              <a:t>驱动程序为应用程序提供了对</a:t>
            </a:r>
            <a:r>
              <a:rPr lang="en-US" altLang="zh-CN" b="0" i="0" dirty="0">
                <a:solidFill>
                  <a:srgbClr val="374151"/>
                </a:solidFill>
                <a:effectLst/>
                <a:latin typeface="Söhne"/>
              </a:rPr>
              <a:t>UVC</a:t>
            </a:r>
            <a:r>
              <a:rPr lang="zh-CN" altLang="en-US" b="0" i="0" dirty="0">
                <a:solidFill>
                  <a:srgbClr val="374151"/>
                </a:solidFill>
                <a:effectLst/>
                <a:latin typeface="Söhne"/>
              </a:rPr>
              <a:t>兼容摄像头的访问。</a:t>
            </a:r>
          </a:p>
          <a:p>
            <a:endParaRPr lang="zh-CN" altLang="en-US" dirty="0"/>
          </a:p>
        </p:txBody>
      </p:sp>
    </p:spTree>
    <p:extLst>
      <p:ext uri="{BB962C8B-B14F-4D97-AF65-F5344CB8AC3E}">
        <p14:creationId xmlns:p14="http://schemas.microsoft.com/office/powerpoint/2010/main" val="241019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67466-87C2-736C-43B5-E1F2DA296002}"/>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DD345A8E-225F-E68C-BF81-077D70F88638}"/>
              </a:ext>
            </a:extLst>
          </p:cNvPr>
          <p:cNvSpPr>
            <a:spLocks noGrp="1"/>
          </p:cNvSpPr>
          <p:nvPr>
            <p:ph idx="1"/>
          </p:nvPr>
        </p:nvSpPr>
        <p:spPr/>
        <p:txBody>
          <a:bodyPr/>
          <a:lstStyle/>
          <a:p>
            <a:r>
              <a:rPr lang="zh-CN" altLang="en-US" dirty="0"/>
              <a:t>在目前广泛使用的</a:t>
            </a:r>
            <a:r>
              <a:rPr lang="en-US" altLang="zh-CN" dirty="0"/>
              <a:t>V4L2</a:t>
            </a:r>
            <a:r>
              <a:rPr lang="zh-CN" altLang="en-US" dirty="0"/>
              <a:t>版本的驱动当中，我们可以使用</a:t>
            </a:r>
            <a:r>
              <a:rPr lang="en-US" altLang="zh-CN" dirty="0"/>
              <a:t>USB</a:t>
            </a:r>
            <a:r>
              <a:rPr lang="zh-CN" altLang="en-US" dirty="0"/>
              <a:t>摄像头 来进行操作，在车机当中使用的即为  </a:t>
            </a:r>
            <a:r>
              <a:rPr lang="en-US" altLang="zh-CN" dirty="0"/>
              <a:t>HIK</a:t>
            </a:r>
            <a:r>
              <a:rPr lang="zh-CN" altLang="en-US" dirty="0"/>
              <a:t>摄像头 ，这款摄像头最高支持</a:t>
            </a:r>
            <a:r>
              <a:rPr lang="en-US" altLang="zh-CN" dirty="0"/>
              <a:t>1080P</a:t>
            </a:r>
            <a:r>
              <a:rPr lang="zh-CN" altLang="en-US" dirty="0"/>
              <a:t>视频采集，我们在接下来的演示和分析中主要进行视频流解析和接口讲解。</a:t>
            </a:r>
            <a:endParaRPr lang="en-US" altLang="zh-CN" dirty="0"/>
          </a:p>
          <a:p>
            <a:r>
              <a:rPr lang="zh-CN" altLang="en-US" dirty="0"/>
              <a:t>当下人工智能行业较为热门，而嵌入式人工智能领域又为其中之翘楚，在使用</a:t>
            </a:r>
            <a:r>
              <a:rPr lang="en-US" altLang="zh-CN" dirty="0"/>
              <a:t>LINUX</a:t>
            </a:r>
            <a:r>
              <a:rPr lang="zh-CN" altLang="en-US" dirty="0"/>
              <a:t>驱动摄像头后可以调用采集到的图像进行相关人工智能模型的训练和识别</a:t>
            </a:r>
          </a:p>
        </p:txBody>
      </p:sp>
    </p:spTree>
    <p:extLst>
      <p:ext uri="{BB962C8B-B14F-4D97-AF65-F5344CB8AC3E}">
        <p14:creationId xmlns:p14="http://schemas.microsoft.com/office/powerpoint/2010/main" val="127186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60A06-3ABF-8C94-A659-57AD67F63A7C}"/>
              </a:ext>
            </a:extLst>
          </p:cNvPr>
          <p:cNvSpPr>
            <a:spLocks noGrp="1"/>
          </p:cNvSpPr>
          <p:nvPr>
            <p:ph type="title"/>
          </p:nvPr>
        </p:nvSpPr>
        <p:spPr/>
        <p:txBody>
          <a:bodyPr/>
          <a:lstStyle/>
          <a:p>
            <a:r>
              <a:rPr lang="zh-CN" altLang="en-US" dirty="0"/>
              <a:t>常见驱动和调用方式</a:t>
            </a:r>
            <a:r>
              <a:rPr lang="en-US" altLang="zh-CN" dirty="0"/>
              <a:t>-V4L2</a:t>
            </a:r>
            <a:r>
              <a:rPr lang="zh-CN" altLang="en-US" dirty="0"/>
              <a:t>编程</a:t>
            </a:r>
          </a:p>
        </p:txBody>
      </p:sp>
      <p:sp>
        <p:nvSpPr>
          <p:cNvPr id="7" name="内容占位符 6">
            <a:extLst>
              <a:ext uri="{FF2B5EF4-FFF2-40B4-BE49-F238E27FC236}">
                <a16:creationId xmlns:a16="http://schemas.microsoft.com/office/drawing/2014/main" id="{915DFE9D-F9EC-6947-252C-2F89299ACA3F}"/>
              </a:ext>
            </a:extLst>
          </p:cNvPr>
          <p:cNvSpPr>
            <a:spLocks noGrp="1"/>
          </p:cNvSpPr>
          <p:nvPr>
            <p:ph idx="1"/>
          </p:nvPr>
        </p:nvSpPr>
        <p:spPr>
          <a:xfrm>
            <a:off x="4530524" y="1868749"/>
            <a:ext cx="10515600" cy="4351338"/>
          </a:xfrm>
        </p:spPr>
        <p:txBody>
          <a:bodyPr/>
          <a:lstStyle/>
          <a:p>
            <a:r>
              <a:rPr lang="en-US" altLang="zh-CN" dirty="0"/>
              <a:t>V4L2</a:t>
            </a:r>
            <a:r>
              <a:rPr lang="zh-CN" altLang="en-US" dirty="0"/>
              <a:t>作用在内核层由厂家对驱动进行原生适配</a:t>
            </a:r>
          </a:p>
        </p:txBody>
      </p:sp>
      <p:pic>
        <p:nvPicPr>
          <p:cNvPr id="1026" name="Picture 2">
            <a:extLst>
              <a:ext uri="{FF2B5EF4-FFF2-40B4-BE49-F238E27FC236}">
                <a16:creationId xmlns:a16="http://schemas.microsoft.com/office/drawing/2014/main" id="{6205EE9E-6645-75A4-6DBB-E9F36DDAB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53" y="1825625"/>
            <a:ext cx="3805999" cy="388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1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E1A09-3561-324F-6B2C-E47B1066B9D9}"/>
              </a:ext>
            </a:extLst>
          </p:cNvPr>
          <p:cNvSpPr>
            <a:spLocks noGrp="1"/>
          </p:cNvSpPr>
          <p:nvPr>
            <p:ph type="title"/>
          </p:nvPr>
        </p:nvSpPr>
        <p:spPr/>
        <p:txBody>
          <a:bodyPr/>
          <a:lstStyle/>
          <a:p>
            <a:r>
              <a:rPr lang="en-US" altLang="zh-CN" dirty="0"/>
              <a:t>UVC</a:t>
            </a:r>
            <a:r>
              <a:rPr lang="zh-CN" altLang="en-US" dirty="0"/>
              <a:t>驱动</a:t>
            </a:r>
          </a:p>
        </p:txBody>
      </p:sp>
      <p:sp>
        <p:nvSpPr>
          <p:cNvPr id="3" name="内容占位符 2">
            <a:extLst>
              <a:ext uri="{FF2B5EF4-FFF2-40B4-BE49-F238E27FC236}">
                <a16:creationId xmlns:a16="http://schemas.microsoft.com/office/drawing/2014/main" id="{B1D77A53-B3C1-5A7A-9CBE-9025F651221F}"/>
              </a:ext>
            </a:extLst>
          </p:cNvPr>
          <p:cNvSpPr>
            <a:spLocks noGrp="1"/>
          </p:cNvSpPr>
          <p:nvPr>
            <p:ph idx="1"/>
          </p:nvPr>
        </p:nvSpPr>
        <p:spPr>
          <a:xfrm>
            <a:off x="838199" y="1574157"/>
            <a:ext cx="11268919" cy="4918718"/>
          </a:xfrm>
        </p:spPr>
        <p:txBody>
          <a:bodyPr>
            <a:normAutofit/>
          </a:bodyPr>
          <a:lstStyle/>
          <a:p>
            <a:r>
              <a:rPr lang="zh-CN" altLang="en-US" dirty="0"/>
              <a:t>当插上</a:t>
            </a:r>
            <a:r>
              <a:rPr lang="en-US" altLang="zh-CN" dirty="0"/>
              <a:t>USB</a:t>
            </a:r>
            <a:r>
              <a:rPr lang="zh-CN" altLang="en-US" dirty="0"/>
              <a:t>至主机时，就会产生两个接口（</a:t>
            </a:r>
            <a:r>
              <a:rPr lang="en-US" altLang="zh-CN" dirty="0"/>
              <a:t>VC</a:t>
            </a:r>
            <a:r>
              <a:rPr lang="zh-CN" altLang="en-US" dirty="0"/>
              <a:t>和</a:t>
            </a:r>
            <a:r>
              <a:rPr lang="en-US" altLang="zh-CN" dirty="0"/>
              <a:t>VS</a:t>
            </a:r>
            <a:r>
              <a:rPr lang="zh-CN" altLang="en-US" dirty="0"/>
              <a:t>）</a:t>
            </a:r>
            <a:r>
              <a:rPr lang="en-US" altLang="zh-CN" dirty="0"/>
              <a:t>(</a:t>
            </a:r>
            <a:r>
              <a:rPr lang="zh-CN" altLang="en-US" dirty="0"/>
              <a:t>一般驱动是只有</a:t>
            </a:r>
            <a:r>
              <a:rPr lang="en-US" altLang="zh-CN" dirty="0"/>
              <a:t>VC</a:t>
            </a:r>
            <a:r>
              <a:rPr lang="zh-CN" altLang="en-US" dirty="0"/>
              <a:t>接口：原因是可以通过</a:t>
            </a:r>
            <a:r>
              <a:rPr lang="en-US" altLang="zh-CN" dirty="0"/>
              <a:t>VC</a:t>
            </a:r>
            <a:r>
              <a:rPr lang="zh-CN" altLang="en-US" dirty="0"/>
              <a:t>接口寻找到</a:t>
            </a:r>
            <a:r>
              <a:rPr lang="en-US" altLang="zh-CN" dirty="0"/>
              <a:t>VS</a:t>
            </a:r>
            <a:r>
              <a:rPr lang="zh-CN" altLang="en-US" dirty="0"/>
              <a:t>接口，进行设置</a:t>
            </a:r>
            <a:r>
              <a:rPr lang="en-US" altLang="zh-CN" dirty="0"/>
              <a:t>)</a:t>
            </a:r>
            <a:r>
              <a:rPr lang="zh-CN" altLang="en-US" dirty="0"/>
              <a:t>；    </a:t>
            </a:r>
            <a:endParaRPr lang="en-US" altLang="zh-CN" dirty="0"/>
          </a:p>
          <a:p>
            <a:r>
              <a:rPr lang="zh-CN" altLang="en-US" dirty="0"/>
              <a:t>然后获取</a:t>
            </a:r>
            <a:r>
              <a:rPr lang="en-US" altLang="zh-CN" dirty="0"/>
              <a:t>USB</a:t>
            </a:r>
            <a:r>
              <a:rPr lang="zh-CN" altLang="en-US" dirty="0"/>
              <a:t>描述符并分析，从而设置摄像头（分辨率、格式等）；然后分配缓冲区，启动摄像头；</a:t>
            </a:r>
            <a:endParaRPr lang="en-US" altLang="zh-CN" dirty="0"/>
          </a:p>
          <a:p>
            <a:r>
              <a:rPr lang="zh-CN" altLang="en-US" dirty="0"/>
              <a:t>最后就是讲</a:t>
            </a:r>
            <a:r>
              <a:rPr lang="en-US" altLang="zh-CN" dirty="0"/>
              <a:t>USB</a:t>
            </a:r>
            <a:r>
              <a:rPr lang="zh-CN" altLang="en-US" dirty="0"/>
              <a:t>摄像头采集的数据放入之前申请的缓存区以便</a:t>
            </a:r>
            <a:r>
              <a:rPr lang="en-US" altLang="zh-CN" dirty="0"/>
              <a:t>APP</a:t>
            </a:r>
            <a:r>
              <a:rPr lang="zh-CN" altLang="en-US" dirty="0"/>
              <a:t>的使用。</a:t>
            </a:r>
            <a:endParaRPr lang="en-US" altLang="zh-CN" dirty="0"/>
          </a:p>
          <a:p>
            <a:r>
              <a:rPr lang="zh-CN" altLang="en-US" dirty="0"/>
              <a:t>编写中主要部分如下：</a:t>
            </a:r>
            <a:r>
              <a:rPr lang="en-US" altLang="zh-CN" dirty="0"/>
              <a:t>1.</a:t>
            </a:r>
            <a:r>
              <a:rPr lang="zh-CN" altLang="en-US" dirty="0"/>
              <a:t>注册一个</a:t>
            </a:r>
            <a:r>
              <a:rPr lang="en-US" altLang="zh-CN" dirty="0"/>
              <a:t>USB</a:t>
            </a:r>
            <a:r>
              <a:rPr lang="zh-CN" altLang="en-US" dirty="0"/>
              <a:t>驱动（在</a:t>
            </a:r>
            <a:r>
              <a:rPr lang="en-US" altLang="zh-CN" dirty="0"/>
              <a:t>probe</a:t>
            </a:r>
            <a:r>
              <a:rPr lang="zh-CN" altLang="en-US" dirty="0"/>
              <a:t>函数中进行</a:t>
            </a:r>
            <a:r>
              <a:rPr lang="en-US" altLang="zh-CN" dirty="0"/>
              <a:t>video</a:t>
            </a:r>
            <a:r>
              <a:rPr lang="zh-CN" altLang="en-US" dirty="0"/>
              <a:t>驱动的注册）</a:t>
            </a:r>
            <a:r>
              <a:rPr lang="en-US" altLang="zh-CN" dirty="0"/>
              <a:t>2.</a:t>
            </a:r>
            <a:r>
              <a:rPr lang="zh-CN" altLang="en-US" dirty="0"/>
              <a:t>数据格式的分析（获得</a:t>
            </a:r>
            <a:r>
              <a:rPr lang="en-US" altLang="zh-CN" dirty="0"/>
              <a:t>USB</a:t>
            </a:r>
            <a:r>
              <a:rPr lang="zh-CN" altLang="en-US" dirty="0"/>
              <a:t>的自定义格式）、设置格式</a:t>
            </a:r>
            <a:r>
              <a:rPr lang="en-US" altLang="zh-CN" dirty="0"/>
              <a:t>3.</a:t>
            </a:r>
            <a:r>
              <a:rPr lang="zh-CN" altLang="en-US" dirty="0"/>
              <a:t>缓冲区的申请（在</a:t>
            </a:r>
            <a:r>
              <a:rPr lang="en-US" altLang="zh-CN" dirty="0" err="1"/>
              <a:t>mmap</a:t>
            </a:r>
            <a:r>
              <a:rPr lang="zh-CN" altLang="en-US" dirty="0"/>
              <a:t>函数中申请出来，在</a:t>
            </a:r>
            <a:r>
              <a:rPr lang="en-US" altLang="zh-CN" dirty="0" err="1"/>
              <a:t>ioctl_reqbufs</a:t>
            </a:r>
            <a:r>
              <a:rPr lang="zh-CN" altLang="en-US" dirty="0"/>
              <a:t>函数进行区域大小的定义）</a:t>
            </a:r>
            <a:r>
              <a:rPr lang="en-US" altLang="zh-CN" dirty="0"/>
              <a:t>4.</a:t>
            </a:r>
            <a:r>
              <a:rPr lang="zh-CN" altLang="en-US" dirty="0"/>
              <a:t>属性相关的设置 </a:t>
            </a:r>
            <a:r>
              <a:rPr lang="en-US" altLang="zh-CN" dirty="0"/>
              <a:t>5.</a:t>
            </a:r>
            <a:r>
              <a:rPr lang="zh-CN" altLang="en-US" dirty="0"/>
              <a:t>设置</a:t>
            </a:r>
            <a:r>
              <a:rPr lang="en-US" altLang="zh-CN" dirty="0"/>
              <a:t>URB</a:t>
            </a:r>
            <a:r>
              <a:rPr lang="zh-CN" altLang="en-US" dirty="0"/>
              <a:t>格式以便</a:t>
            </a:r>
            <a:r>
              <a:rPr lang="en-US" altLang="zh-CN" dirty="0"/>
              <a:t>USB</a:t>
            </a:r>
            <a:r>
              <a:rPr lang="zh-CN" altLang="en-US" dirty="0"/>
              <a:t>数据的传输以及分析</a:t>
            </a:r>
            <a:r>
              <a:rPr lang="en-US" altLang="zh-CN" dirty="0"/>
              <a:t>6.</a:t>
            </a:r>
            <a:r>
              <a:rPr lang="zh-CN" altLang="en-US" dirty="0"/>
              <a:t>启动、停止</a:t>
            </a:r>
            <a:r>
              <a:rPr lang="en-US" altLang="zh-CN" dirty="0"/>
              <a:t>7.mmap</a:t>
            </a:r>
            <a:r>
              <a:rPr lang="zh-CN" altLang="en-US" dirty="0"/>
              <a:t>函数，</a:t>
            </a:r>
            <a:r>
              <a:rPr lang="en-US" altLang="zh-CN" dirty="0"/>
              <a:t>poll</a:t>
            </a:r>
            <a:r>
              <a:rPr lang="zh-CN" altLang="en-US" dirty="0"/>
              <a:t>函数</a:t>
            </a:r>
          </a:p>
        </p:txBody>
      </p:sp>
    </p:spTree>
    <p:extLst>
      <p:ext uri="{BB962C8B-B14F-4D97-AF65-F5344CB8AC3E}">
        <p14:creationId xmlns:p14="http://schemas.microsoft.com/office/powerpoint/2010/main" val="178022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95D16-8565-3FE4-A717-FC169BA702F8}"/>
              </a:ext>
            </a:extLst>
          </p:cNvPr>
          <p:cNvSpPr>
            <a:spLocks noGrp="1"/>
          </p:cNvSpPr>
          <p:nvPr>
            <p:ph type="title"/>
          </p:nvPr>
        </p:nvSpPr>
        <p:spPr>
          <a:xfrm>
            <a:off x="5074534" y="2766218"/>
            <a:ext cx="10515600" cy="1325563"/>
          </a:xfrm>
        </p:spPr>
        <p:txBody>
          <a:bodyPr/>
          <a:lstStyle/>
          <a:p>
            <a:r>
              <a:rPr lang="en-US" altLang="zh-CN" dirty="0"/>
              <a:t>2</a:t>
            </a:r>
            <a:r>
              <a:rPr lang="zh-CN" altLang="en-US" dirty="0"/>
              <a:t>驱动编写</a:t>
            </a:r>
          </a:p>
        </p:txBody>
      </p:sp>
    </p:spTree>
    <p:extLst>
      <p:ext uri="{BB962C8B-B14F-4D97-AF65-F5344CB8AC3E}">
        <p14:creationId xmlns:p14="http://schemas.microsoft.com/office/powerpoint/2010/main" val="112508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B8F96-E757-F5AF-1B52-2D304729D241}"/>
              </a:ext>
            </a:extLst>
          </p:cNvPr>
          <p:cNvSpPr>
            <a:spLocks noGrp="1"/>
          </p:cNvSpPr>
          <p:nvPr>
            <p:ph type="title"/>
          </p:nvPr>
        </p:nvSpPr>
        <p:spPr/>
        <p:txBody>
          <a:bodyPr/>
          <a:lstStyle/>
          <a:p>
            <a:r>
              <a:rPr lang="zh-CN" altLang="en-US" b="1" i="0" dirty="0">
                <a:solidFill>
                  <a:srgbClr val="4F4F4F"/>
                </a:solidFill>
                <a:effectLst/>
                <a:latin typeface="PingFang SC"/>
              </a:rPr>
              <a:t>注册</a:t>
            </a:r>
            <a:r>
              <a:rPr lang="en-US" altLang="zh-CN" b="1" i="0" dirty="0">
                <a:solidFill>
                  <a:srgbClr val="4F4F4F"/>
                </a:solidFill>
                <a:effectLst/>
                <a:latin typeface="PingFang SC"/>
              </a:rPr>
              <a:t>video</a:t>
            </a:r>
            <a:r>
              <a:rPr lang="zh-CN" altLang="en-US" b="1" i="0" dirty="0">
                <a:solidFill>
                  <a:srgbClr val="4F4F4F"/>
                </a:solidFill>
                <a:effectLst/>
                <a:latin typeface="PingFang SC"/>
              </a:rPr>
              <a:t>驱动</a:t>
            </a:r>
            <a:br>
              <a:rPr lang="zh-CN" altLang="en-US" b="1" i="0" dirty="0">
                <a:solidFill>
                  <a:srgbClr val="4F4F4F"/>
                </a:solidFill>
                <a:effectLst/>
                <a:latin typeface="PingFang SC"/>
              </a:rPr>
            </a:br>
            <a:endParaRPr lang="zh-CN" altLang="en-US" dirty="0"/>
          </a:p>
        </p:txBody>
      </p:sp>
      <p:pic>
        <p:nvPicPr>
          <p:cNvPr id="5" name="内容占位符 4">
            <a:extLst>
              <a:ext uri="{FF2B5EF4-FFF2-40B4-BE49-F238E27FC236}">
                <a16:creationId xmlns:a16="http://schemas.microsoft.com/office/drawing/2014/main" id="{9C65A5F0-1E5D-97A8-02F6-715132E11D6D}"/>
              </a:ext>
            </a:extLst>
          </p:cNvPr>
          <p:cNvPicPr>
            <a:picLocks noGrp="1" noChangeAspect="1"/>
          </p:cNvPicPr>
          <p:nvPr>
            <p:ph idx="1"/>
          </p:nvPr>
        </p:nvPicPr>
        <p:blipFill>
          <a:blip r:embed="rId2"/>
          <a:stretch>
            <a:fillRect/>
          </a:stretch>
        </p:blipFill>
        <p:spPr>
          <a:xfrm>
            <a:off x="1176582" y="1362638"/>
            <a:ext cx="4919418" cy="4351338"/>
          </a:xfrm>
        </p:spPr>
      </p:pic>
    </p:spTree>
    <p:extLst>
      <p:ext uri="{BB962C8B-B14F-4D97-AF65-F5344CB8AC3E}">
        <p14:creationId xmlns:p14="http://schemas.microsoft.com/office/powerpoint/2010/main" val="410599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666</Words>
  <Application>Microsoft Office PowerPoint</Application>
  <PresentationFormat>宽屏</PresentationFormat>
  <Paragraphs>40</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PingFang SC</vt:lpstr>
      <vt:lpstr>Söhne</vt:lpstr>
      <vt:lpstr>等线</vt:lpstr>
      <vt:lpstr>等线 Light</vt:lpstr>
      <vt:lpstr>Arial</vt:lpstr>
      <vt:lpstr>Office 主题​​</vt:lpstr>
      <vt:lpstr>车机摄像头驱动</vt:lpstr>
      <vt:lpstr>目录</vt:lpstr>
      <vt:lpstr>1 简介</vt:lpstr>
      <vt:lpstr>简介</vt:lpstr>
      <vt:lpstr>简介</vt:lpstr>
      <vt:lpstr>常见驱动和调用方式-V4L2编程</vt:lpstr>
      <vt:lpstr>UVC驱动</vt:lpstr>
      <vt:lpstr>2驱动编写</vt:lpstr>
      <vt:lpstr>注册video驱动 </vt:lpstr>
      <vt:lpstr>分配 probe 函数</vt:lpstr>
      <vt:lpstr>UVC驱动调用 –V4L2 框架</vt:lpstr>
      <vt:lpstr>申请缓存并映射到用户内存空间地址</vt:lpstr>
      <vt:lpstr>摄像头初始化函数当中配置v4l2相关结构体和参数</vt:lpstr>
      <vt:lpstr>在主函数中进行调用即可实现获取图片功能</vt:lpstr>
      <vt:lpstr>在Openharmony中进行部署和调用</vt:lpstr>
      <vt:lpstr>在九联UnionPi开发板上进行配置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车机摄像头驱动</dc:title>
  <dc:creator>dylan3000dylan@gmail.com</dc:creator>
  <cp:lastModifiedBy>dylan3000dylan@gmail.com</cp:lastModifiedBy>
  <cp:revision>1</cp:revision>
  <dcterms:created xsi:type="dcterms:W3CDTF">2023-06-05T04:56:52Z</dcterms:created>
  <dcterms:modified xsi:type="dcterms:W3CDTF">2023-06-05T10:18:19Z</dcterms:modified>
</cp:coreProperties>
</file>