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8" r:id="rId6"/>
    <p:sldId id="269" r:id="rId7"/>
    <p:sldId id="259" r:id="rId8"/>
    <p:sldId id="264" r:id="rId9"/>
    <p:sldId id="271" r:id="rId10"/>
    <p:sldId id="272" r:id="rId11"/>
    <p:sldId id="273" r:id="rId12"/>
    <p:sldId id="279" r:id="rId13"/>
    <p:sldId id="275" r:id="rId14"/>
    <p:sldId id="280" r:id="rId15"/>
    <p:sldId id="281" r:id="rId16"/>
    <p:sldId id="282" r:id="rId17"/>
    <p:sldId id="283" r:id="rId18"/>
    <p:sldId id="284" r:id="rId19"/>
    <p:sldId id="260" r:id="rId20"/>
    <p:sldId id="265" r:id="rId21"/>
    <p:sldId id="285" r:id="rId22"/>
    <p:sldId id="286" r:id="rId23"/>
    <p:sldId id="287" r:id="rId24"/>
    <p:sldId id="261" r:id="rId25"/>
    <p:sldId id="266" r:id="rId26"/>
    <p:sldId id="288" r:id="rId27"/>
    <p:sldId id="289" r:id="rId28"/>
    <p:sldId id="262" r:id="rId29"/>
    <p:sldId id="267" r:id="rId30"/>
    <p:sldId id="290" r:id="rId31"/>
    <p:sldId id="277" r:id="rId32"/>
    <p:sldId id="27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1CC00-95DC-6EBE-FF91-BFA5A5649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7596D-1E32-7821-2134-450B1DA9A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CBEAD-398E-3BEF-B25F-056A3817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A187-C6D1-4A23-8AED-5779579D53F9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4F4D6-AA7E-8932-EAEE-F7B5B8FA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87466-58FA-63FF-ECC4-9CBEC96D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C77-E443-4ECD-9914-FDA6C617D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E522D-4EEB-AC62-C058-8C494508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D151B6-1151-0B59-1D2F-2205F30EE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6C3ED-2E68-920F-7437-1FB61226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A187-C6D1-4A23-8AED-5779579D53F9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A0E0E-CE4E-DA9D-A5E8-9824C70E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97781-3E5A-7161-E25A-613D4E27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C77-E443-4ECD-9914-FDA6C617D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D86C9D-4245-C088-0C49-2C839899E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FFD816-BAA2-96CD-82B3-7DFF23767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48A15-AB94-911C-4635-4D143084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A187-C6D1-4A23-8AED-5779579D53F9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39DAB-7FFA-B310-61A8-289DE4B2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97B7D-BBBA-E987-B0F5-6A9B15F4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C77-E443-4ECD-9914-FDA6C617D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0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B3839-C175-703D-6990-93A84C82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E733F-4234-C41E-EC90-99ADA0951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063D7-CDB9-6BB9-D503-8670D1A9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A187-C6D1-4A23-8AED-5779579D53F9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4502A-D080-1B41-616D-2666B253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AFA2A-918E-3B08-E866-2A9D1E0D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C77-E443-4ECD-9914-FDA6C617D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7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B9FC8-B940-5A39-68CF-1A73282E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10339-4D94-6190-A722-CFA89A44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C81F5-D442-730F-E02D-6F1704BE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A187-C6D1-4A23-8AED-5779579D53F9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CD350-DD40-FEFF-90A9-1DC43A6F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2A706-32A8-6852-DD4F-506848D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C77-E443-4ECD-9914-FDA6C617D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3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AC4B9-667B-80CC-BCCF-4D054487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8CF5B-15A3-2694-1EFA-14B377807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677875-6EE0-5442-D2FF-C0E3352EB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081E55-A531-7CD1-0969-44473520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A187-C6D1-4A23-8AED-5779579D53F9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F205A4-2842-48B1-CD9D-DC2CF905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2DE12-015E-4967-99F0-C425994C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C77-E443-4ECD-9914-FDA6C617D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0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E1D77-EEE5-EE2C-EB27-61A3D972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8249D-59EF-1117-9B69-5B751C3F0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16B6E-E4A0-5CFC-3886-334C6BE09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785568-B050-3196-8644-5B89DC47E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A93B6-5E19-9828-FFC7-3A074BFD5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C76162-D62B-C709-F3EB-F8E230AC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A187-C6D1-4A23-8AED-5779579D53F9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B04D71-5730-60C1-E209-0D046830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9DD900-8B43-AEA9-531F-2DC1C39A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C77-E443-4ECD-9914-FDA6C617D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6E511-7C74-AF08-EC51-1BA9154F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F24318-D945-1370-D6B8-79F42B3C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A187-C6D1-4A23-8AED-5779579D53F9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00AEC6-964F-E134-A11A-F637969E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41886-1B91-5AEA-669B-AC42D513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C77-E443-4ECD-9914-FDA6C617D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3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FA59C4-F7C3-F3F2-A5D3-401966C7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A187-C6D1-4A23-8AED-5779579D53F9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70891E-E191-9BEE-C181-B9BECE06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8C6D51-0A0D-D902-FE15-1C0054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C77-E443-4ECD-9914-FDA6C617D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5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B8CF2-47DE-2D71-4D87-C2D579B5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3C16D-A08E-AF5B-7339-F69E44228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623AE2-C582-7FF7-4A6D-B4307E56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959983-CC94-CB78-EACC-4E05E239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A187-C6D1-4A23-8AED-5779579D53F9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D4DA4-8682-CEDE-E08D-E69120CD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68279-BD66-89EC-1ADA-C96E80D2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C77-E443-4ECD-9914-FDA6C617D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5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E0D9A-07B1-9729-6024-95C3DF36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E5D723-E8E1-59A2-2B69-0A68534B7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28FF21-AC5D-BED4-426F-C4619B341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7D2E9-8D92-E3E6-97EA-62D34BC9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A187-C6D1-4A23-8AED-5779579D53F9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0EC826-7926-4CFB-CB7E-9D59AD80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A99D94-015F-97D6-4F56-FA676025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5C77-E443-4ECD-9914-FDA6C617D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69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B05E0-582B-725D-E294-42D6168F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F2FDF-C665-FD34-B274-214134D7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2DCC4-2517-B230-0009-B152488C5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A187-C6D1-4A23-8AED-5779579D53F9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7DA02-CEF5-0662-AA74-A9FCC297D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4F831-1A84-3706-68C4-6D2C6F3F1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E5C77-E443-4ECD-9914-FDA6C617D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2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5685B-10A1-D6A2-4F21-2BD4236DE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车机惯性导航系统</a:t>
            </a:r>
          </a:p>
        </p:txBody>
      </p:sp>
    </p:spTree>
    <p:extLst>
      <p:ext uri="{BB962C8B-B14F-4D97-AF65-F5344CB8AC3E}">
        <p14:creationId xmlns:p14="http://schemas.microsoft.com/office/powerpoint/2010/main" val="80912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73BBB-96CE-CFA1-A34A-915DB40B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8755E-E4F1-166E-DA09-815492DDD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微分（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Derivative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）控制根据误差的变化率来调整输出。它通过将误差的导数与微分增益参数（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）相乘，来预测误差的变化趋势。微分控制可以使系统更快地响应变化，并减小过冲。然而，微分控制对噪声敏感，因此在实际应用中需要小心调节微分增益。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45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A1080-1283-A14C-04AD-A5AB9560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AF52F-12C4-FD81-09A3-55542090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PID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算法的输出值是比例、积分和微分控制的加权和。它的一般形式可以表示为：</a:t>
            </a:r>
          </a:p>
          <a:p>
            <a:pPr algn="l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Output =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Kp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* error + Ki * ∫(error) dt +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Kd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* d(error)/dt</a:t>
            </a: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其中，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error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表示当前误差，∫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(error) dt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表示误差的积分，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d(error)/dt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表示误差的导数。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Kp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Ki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和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分别是比例、积分和微分增益参数。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07E75-807F-9A9F-9CB8-E650C25D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经验整定口诀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F17B8-0887-5AB8-387A-5657B5DF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参数整定找最佳，从小到大顺序查，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先是比例后积分，最后再把微分加，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曲线振荡很频繁，比例度盘要放大，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曲线漂浮绕大湾，比例度盘往小扳，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曲线偏离回复慢，积分时间往下降，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曲线波动周期长，积分时间再加长，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曲线振荡频率快，先把微分降下来，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动差大来波动慢，微分时间应加长，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理想曲线两个波，前高后低四比一，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一看二调多分析，调节质量不会低。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80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EECBC-0067-1052-F655-89E43CF7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Ziegler –Nichols </a:t>
            </a:r>
            <a:r>
              <a:rPr lang="zh-CN" altLang="en-US" dirty="0"/>
              <a:t>整定方法和整定口诀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9943C-3BA7-81F7-A6F6-34038867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Ziegler-Nichols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方法：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Ziegler-Nichols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方法是一种经典的经验法，用于整定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PID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参数。它包括以下步骤：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将积分时间（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Ti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）和微分时间（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）设置为零。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逐步增大比例增益（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Kp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），直到系统产生轻微的震荡。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根据震荡的周期和幅值，确定临界增益（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Kcr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）和临界周期（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Tcr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根据临界增益和临界周期，计算出比例增益（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Kp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）、积分时间（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Ti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）和微分时间（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5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6D15A16-9CE8-009B-3193-78CD6B8B9D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33525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A760C2-665F-7E5C-09C3-BE29A5CE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81" y="455870"/>
            <a:ext cx="3487894" cy="311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DEBDEF-15D5-237B-94BC-B2BFFA8CAA9E}"/>
              </a:ext>
            </a:extLst>
          </p:cNvPr>
          <p:cNvSpPr txBox="1"/>
          <p:nvPr/>
        </p:nvSpPr>
        <p:spPr>
          <a:xfrm>
            <a:off x="4924638" y="4093535"/>
            <a:ext cx="183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响应速度太慢</a:t>
            </a:r>
            <a:endParaRPr lang="en-US" altLang="zh-CN" dirty="0"/>
          </a:p>
          <a:p>
            <a:r>
              <a:rPr lang="en-US" altLang="zh-CN" dirty="0"/>
              <a:t>P0.1 </a:t>
            </a:r>
            <a:endParaRPr lang="zh-CN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620C2F5-3AD8-DFB5-9BB0-873492F9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456" y="455871"/>
            <a:ext cx="3487893" cy="311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59A1EC-AE4A-066D-513A-D190E9436FE2}"/>
              </a:ext>
            </a:extLst>
          </p:cNvPr>
          <p:cNvSpPr txBox="1"/>
          <p:nvPr/>
        </p:nvSpPr>
        <p:spPr>
          <a:xfrm>
            <a:off x="8617680" y="4093535"/>
            <a:ext cx="1837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略微超调，响应速度有所提升</a:t>
            </a:r>
            <a:endParaRPr lang="en-US" altLang="zh-CN" dirty="0"/>
          </a:p>
          <a:p>
            <a:r>
              <a:rPr lang="en-US" altLang="zh-CN" dirty="0"/>
              <a:t>P1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7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080E971-1606-0EF3-3AB8-1BFD90C56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0" y="218867"/>
            <a:ext cx="3597348" cy="321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FED3B1B-5DFF-41CF-08E1-3F1C2B9B08D4}"/>
              </a:ext>
            </a:extLst>
          </p:cNvPr>
          <p:cNvSpPr txBox="1"/>
          <p:nvPr/>
        </p:nvSpPr>
        <p:spPr>
          <a:xfrm>
            <a:off x="606056" y="3880884"/>
            <a:ext cx="1892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响应迅速，数值正确，出现超调，此时</a:t>
            </a:r>
            <a:r>
              <a:rPr lang="en-US" altLang="zh-CN" dirty="0"/>
              <a:t>P</a:t>
            </a:r>
            <a:r>
              <a:rPr lang="zh-CN" altLang="en-US" dirty="0"/>
              <a:t>调节完成</a:t>
            </a:r>
            <a:endParaRPr lang="en-US" altLang="zh-CN" dirty="0"/>
          </a:p>
          <a:p>
            <a:r>
              <a:rPr lang="en-US" altLang="zh-CN" dirty="0"/>
              <a:t>P=10</a:t>
            </a:r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02DE8D-8BB1-B54E-B3E2-3FC1FCB0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37" y="218867"/>
            <a:ext cx="3501656" cy="31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915924-7568-7B68-5589-C08B1C9644A3}"/>
              </a:ext>
            </a:extLst>
          </p:cNvPr>
          <p:cNvSpPr txBox="1"/>
          <p:nvPr/>
        </p:nvSpPr>
        <p:spPr>
          <a:xfrm>
            <a:off x="5890437" y="3880884"/>
            <a:ext cx="1892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过大会导致系统震荡</a:t>
            </a:r>
            <a:endParaRPr lang="en-US" altLang="zh-CN" dirty="0"/>
          </a:p>
          <a:p>
            <a:r>
              <a:rPr lang="en-US" altLang="zh-CN" dirty="0"/>
              <a:t>P=100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38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1593201-5EA3-5060-314B-275289FB1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8" y="167684"/>
            <a:ext cx="3654704" cy="326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3847C8-C4D7-C4D0-5108-7874E4CD313C}"/>
              </a:ext>
            </a:extLst>
          </p:cNvPr>
          <p:cNvSpPr txBox="1"/>
          <p:nvPr/>
        </p:nvSpPr>
        <p:spPr>
          <a:xfrm>
            <a:off x="1334062" y="3583173"/>
            <a:ext cx="1892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P=10</a:t>
            </a:r>
            <a:r>
              <a:rPr lang="zh-CN" altLang="en-US" dirty="0"/>
              <a:t>，</a:t>
            </a:r>
            <a:r>
              <a:rPr lang="en-US" altLang="zh-CN" dirty="0"/>
              <a:t>I=10</a:t>
            </a:r>
            <a:r>
              <a:rPr lang="zh-CN" altLang="en-US" dirty="0"/>
              <a:t>，</a:t>
            </a:r>
            <a:r>
              <a:rPr lang="en-US" altLang="zh-CN" dirty="0"/>
              <a:t>D =0;</a:t>
            </a:r>
          </a:p>
          <a:p>
            <a:r>
              <a:rPr lang="en-US" altLang="zh-CN" dirty="0"/>
              <a:t>I</a:t>
            </a:r>
            <a:r>
              <a:rPr lang="zh-CN" altLang="en-US" dirty="0"/>
              <a:t>调节稳态消除扰动，此时</a:t>
            </a:r>
            <a:r>
              <a:rPr lang="en-US" altLang="zh-CN" dirty="0"/>
              <a:t>I</a:t>
            </a:r>
            <a:r>
              <a:rPr lang="zh-CN" altLang="en-US" dirty="0"/>
              <a:t>过大导致系统震荡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6949EE-CD02-B650-AF88-3D7B22936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89" y="199583"/>
            <a:ext cx="3654705" cy="326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8EC05B-0701-C732-DA8F-C99120AB8235}"/>
              </a:ext>
            </a:extLst>
          </p:cNvPr>
          <p:cNvSpPr txBox="1"/>
          <p:nvPr/>
        </p:nvSpPr>
        <p:spPr>
          <a:xfrm>
            <a:off x="5058440" y="3998671"/>
            <a:ext cx="3906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P=10</a:t>
            </a:r>
            <a:r>
              <a:rPr lang="zh-CN" altLang="en-US" dirty="0"/>
              <a:t>，</a:t>
            </a:r>
            <a:r>
              <a:rPr lang="en-US" altLang="zh-CN" dirty="0"/>
              <a:t>I=10</a:t>
            </a:r>
            <a:r>
              <a:rPr lang="zh-CN" altLang="en-US" dirty="0"/>
              <a:t>，</a:t>
            </a:r>
            <a:r>
              <a:rPr lang="en-US" altLang="zh-CN" dirty="0"/>
              <a:t>D =0;</a:t>
            </a:r>
          </a:p>
          <a:p>
            <a:r>
              <a:rPr lang="en-US" altLang="zh-CN" dirty="0"/>
              <a:t>I</a:t>
            </a:r>
            <a:r>
              <a:rPr lang="zh-CN" altLang="en-US" dirty="0"/>
              <a:t>调节稳态消除扰动，此时</a:t>
            </a:r>
            <a:r>
              <a:rPr lang="en-US" altLang="zh-CN" dirty="0"/>
              <a:t>I</a:t>
            </a:r>
            <a:r>
              <a:rPr lang="zh-CN" altLang="en-US" dirty="0"/>
              <a:t>过大导致系统震荡</a:t>
            </a:r>
          </a:p>
        </p:txBody>
      </p:sp>
    </p:spTree>
    <p:extLst>
      <p:ext uri="{BB962C8B-B14F-4D97-AF65-F5344CB8AC3E}">
        <p14:creationId xmlns:p14="http://schemas.microsoft.com/office/powerpoint/2010/main" val="156919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DE05E22-DF4C-96B8-8F06-180000DB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7" y="134580"/>
            <a:ext cx="4075814" cy="363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EDAD1E1-2010-1EA1-10F9-2F5537BDEF70}"/>
              </a:ext>
            </a:extLst>
          </p:cNvPr>
          <p:cNvSpPr txBox="1"/>
          <p:nvPr/>
        </p:nvSpPr>
        <p:spPr>
          <a:xfrm>
            <a:off x="5624623" y="648586"/>
            <a:ext cx="300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主要用于消除冲击，抵抗外界的突发性干扰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6E427-278F-FDEC-5D63-85E80919EE9C}"/>
              </a:ext>
            </a:extLst>
          </p:cNvPr>
          <p:cNvSpPr txBox="1"/>
          <p:nvPr/>
        </p:nvSpPr>
        <p:spPr>
          <a:xfrm>
            <a:off x="1524000" y="4416056"/>
            <a:ext cx="30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D=10  I =0.1 P 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537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F05D5-C1F4-943E-7A5D-BA709130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Ziegler-Nichols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5AFC2-26E7-2B8B-B430-036F62DB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9" y="248291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关闭积分和微分控制：将积分时间（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Ti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）和微分时间（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）设为零，只保留比例控制。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逐步增加比例增益（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Kp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）：从零开始逐步增大比例增益，直到系统产生轻微的震荡。这时系统的输出会在某个周期内上升和下降，形成稳定的振荡。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测量震荡周期和振幅：测量振荡的周期（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Tcr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）和振幅（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Acr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），即相邻两个波峰或波谷之间的时间间隔和振动幅度。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计算参数：根据测量得到的临界周期和临界振幅，计算出比例增益（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Kp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）、积分时间（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Ti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）和微分时间（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）的值。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按照经验规则，可以使用以下参数整定方法：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比例增益（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Kp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）：取临界增益的一半，即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Kp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= 0.5 *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Kcr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积分时间（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Ti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）：取临界周期的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2/5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，即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Ti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= 0.4 *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Tcr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微分时间（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）：取临界周期的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1/8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，即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Td = 0.125 *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Tcr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B97D1E-CB2B-10D6-AF34-7EBC41C75430}"/>
              </a:ext>
            </a:extLst>
          </p:cNvPr>
          <p:cNvSpPr txBox="1"/>
          <p:nvPr/>
        </p:nvSpPr>
        <p:spPr>
          <a:xfrm>
            <a:off x="703521" y="1404520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Ziegler-Nichols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方法通过观察系统的临界响应（即临界稳定性）来确定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PID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参数。这种方法适用于具有相对稳定的系统，即系统不会出现明显的超调或振荡。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0790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A2023-05A8-FFED-5869-830D556B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91" y="2888406"/>
            <a:ext cx="10515600" cy="1325563"/>
          </a:xfrm>
        </p:spPr>
        <p:txBody>
          <a:bodyPr/>
          <a:lstStyle/>
          <a:p>
            <a:r>
              <a:rPr lang="en-US" altLang="zh-CN" dirty="0"/>
              <a:t>3. IMU  </a:t>
            </a:r>
            <a:r>
              <a:rPr lang="zh-CN" altLang="en-US" dirty="0"/>
              <a:t>传感器的启动和配置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72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6B6AD-D930-B12F-6F9F-0124F19A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78FC6-92E1-7E86-AA0F-7C8DB15D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IMU </a:t>
            </a:r>
            <a:r>
              <a:rPr lang="zh-CN" altLang="en-US" dirty="0"/>
              <a:t>基础简介</a:t>
            </a:r>
            <a:endParaRPr lang="en-US" altLang="zh-CN" dirty="0"/>
          </a:p>
          <a:p>
            <a:r>
              <a:rPr lang="en-US" altLang="zh-CN" dirty="0"/>
              <a:t>2. PID</a:t>
            </a:r>
            <a:r>
              <a:rPr lang="zh-CN" altLang="en-US" dirty="0"/>
              <a:t>算法简介</a:t>
            </a:r>
            <a:endParaRPr lang="en-US" altLang="zh-CN" dirty="0"/>
          </a:p>
          <a:p>
            <a:r>
              <a:rPr lang="en-US" altLang="zh-CN" dirty="0"/>
              <a:t>3. HW906  </a:t>
            </a:r>
            <a:r>
              <a:rPr lang="zh-CN" altLang="en-US" dirty="0"/>
              <a:t>传感器的启动和配置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控制算法的线程设计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实现一个控制小车运行正方形的功能</a:t>
            </a:r>
          </a:p>
        </p:txBody>
      </p:sp>
    </p:spTree>
    <p:extLst>
      <p:ext uri="{BB962C8B-B14F-4D97-AF65-F5344CB8AC3E}">
        <p14:creationId xmlns:p14="http://schemas.microsoft.com/office/powerpoint/2010/main" val="4256546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55E3E-646C-305A-2396-C389DC8E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IMU</a:t>
            </a:r>
            <a:r>
              <a:rPr lang="zh-CN" altLang="en-US" dirty="0"/>
              <a:t>传感器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09524-F568-5339-5C3C-F9588D17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传感器选用维特智能的</a:t>
            </a:r>
            <a:r>
              <a:rPr lang="en-US" altLang="zh-CN" dirty="0"/>
              <a:t>HWT901</a:t>
            </a:r>
            <a:r>
              <a:rPr lang="zh-CN" altLang="en-US" dirty="0"/>
              <a:t>传感器，该传感器可以检测角度和加速度和角速度，我们在进行直行功能时使用 加速度计作为闭环数据，在转向时使用角度环作为</a:t>
            </a:r>
            <a:r>
              <a:rPr lang="en-US" altLang="zh-CN" dirty="0"/>
              <a:t>PID</a:t>
            </a:r>
            <a:r>
              <a:rPr lang="zh-CN" altLang="en-US" dirty="0"/>
              <a:t>控制器，即可实现。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95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3E209-FC60-D63D-82DE-D396A651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SDk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8037A0-0E47-E68B-41EE-C673A8665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9200"/>
            <a:ext cx="4867954" cy="378195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581FC6-7B3C-6350-8EC1-D2789CDB9237}"/>
              </a:ext>
            </a:extLst>
          </p:cNvPr>
          <p:cNvSpPr txBox="1"/>
          <p:nvPr/>
        </p:nvSpPr>
        <p:spPr>
          <a:xfrm>
            <a:off x="6634716" y="1541721"/>
            <a:ext cx="3274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 </a:t>
            </a:r>
            <a:r>
              <a:rPr lang="zh-CN" altLang="en-US" dirty="0"/>
              <a:t>是寄存器数据</a:t>
            </a:r>
            <a:endParaRPr lang="en-US" altLang="zh-CN" dirty="0"/>
          </a:p>
          <a:p>
            <a:r>
              <a:rPr lang="en-US" altLang="zh-CN" dirty="0"/>
              <a:t>Main </a:t>
            </a:r>
            <a:r>
              <a:rPr lang="zh-CN" altLang="en-US" dirty="0"/>
              <a:t>函数为未经调用的测试样例函数可以用于改写</a:t>
            </a:r>
            <a:endParaRPr lang="en-US" altLang="zh-CN" dirty="0"/>
          </a:p>
          <a:p>
            <a:r>
              <a:rPr lang="en-US" altLang="zh-CN" dirty="0" err="1"/>
              <a:t>Serial.h</a:t>
            </a:r>
            <a:r>
              <a:rPr lang="en-US" altLang="zh-CN" dirty="0"/>
              <a:t> </a:t>
            </a:r>
            <a:r>
              <a:rPr lang="zh-CN" altLang="en-US" dirty="0"/>
              <a:t>提供了所有的函数调用接口，</a:t>
            </a:r>
            <a:endParaRPr lang="en-US" altLang="zh-CN" dirty="0"/>
          </a:p>
          <a:p>
            <a:r>
              <a:rPr lang="en-US" altLang="zh-CN" dirty="0" err="1"/>
              <a:t>Wit_c_sdk</a:t>
            </a:r>
            <a:r>
              <a:rPr lang="en-US" altLang="zh-CN" dirty="0"/>
              <a:t> </a:t>
            </a:r>
            <a:r>
              <a:rPr lang="zh-CN" altLang="en-US" dirty="0"/>
              <a:t>为底层函数调用接口</a:t>
            </a:r>
          </a:p>
        </p:txBody>
      </p:sp>
    </p:spTree>
    <p:extLst>
      <p:ext uri="{BB962C8B-B14F-4D97-AF65-F5344CB8AC3E}">
        <p14:creationId xmlns:p14="http://schemas.microsoft.com/office/powerpoint/2010/main" val="139417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6E4D4B-3CC9-A2DB-BBBD-7F24FAAC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81" y="882504"/>
            <a:ext cx="4717582" cy="41928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170879-8B72-303B-5C50-E6CAD1B62E6A}"/>
              </a:ext>
            </a:extLst>
          </p:cNvPr>
          <p:cNvSpPr txBox="1"/>
          <p:nvPr/>
        </p:nvSpPr>
        <p:spPr>
          <a:xfrm>
            <a:off x="648586" y="329609"/>
            <a:ext cx="203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串口启动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1475C0-BFD6-721F-07A1-3EF96B894CDD}"/>
              </a:ext>
            </a:extLst>
          </p:cNvPr>
          <p:cNvSpPr txBox="1"/>
          <p:nvPr/>
        </p:nvSpPr>
        <p:spPr>
          <a:xfrm>
            <a:off x="6096000" y="3429000"/>
            <a:ext cx="32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串口打开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47F2A7-9905-0AC3-7C79-0BEA36B0D1EC}"/>
              </a:ext>
            </a:extLst>
          </p:cNvPr>
          <p:cNvSpPr txBox="1"/>
          <p:nvPr/>
        </p:nvSpPr>
        <p:spPr>
          <a:xfrm>
            <a:off x="6096000" y="3059668"/>
            <a:ext cx="32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串口关闭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719466-12B4-5B2A-C0BC-89AF3E82DBFE}"/>
              </a:ext>
            </a:extLst>
          </p:cNvPr>
          <p:cNvSpPr txBox="1"/>
          <p:nvPr/>
        </p:nvSpPr>
        <p:spPr>
          <a:xfrm>
            <a:off x="6096000" y="3798332"/>
            <a:ext cx="32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串口读取数据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CDD6C1-A9E0-11BB-E00D-173FE082CD65}"/>
              </a:ext>
            </a:extLst>
          </p:cNvPr>
          <p:cNvSpPr txBox="1"/>
          <p:nvPr/>
        </p:nvSpPr>
        <p:spPr>
          <a:xfrm>
            <a:off x="6096000" y="4165110"/>
            <a:ext cx="32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串口写入数据</a:t>
            </a:r>
          </a:p>
        </p:txBody>
      </p:sp>
    </p:spTree>
    <p:extLst>
      <p:ext uri="{BB962C8B-B14F-4D97-AF65-F5344CB8AC3E}">
        <p14:creationId xmlns:p14="http://schemas.microsoft.com/office/powerpoint/2010/main" val="3246776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9AB836-8886-D059-3F0C-8BD069F5A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881" y="365125"/>
            <a:ext cx="7200055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7DD55F-7D68-251A-482E-E16C3780B222}"/>
              </a:ext>
            </a:extLst>
          </p:cNvPr>
          <p:cNvSpPr txBox="1"/>
          <p:nvPr/>
        </p:nvSpPr>
        <p:spPr>
          <a:xfrm>
            <a:off x="8451273" y="1113104"/>
            <a:ext cx="329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SDK</a:t>
            </a:r>
            <a:r>
              <a:rPr lang="zh-CN" altLang="en-US" dirty="0"/>
              <a:t>的代码可以获取当前的加速度计，角速度计等数据</a:t>
            </a:r>
          </a:p>
        </p:txBody>
      </p:sp>
    </p:spTree>
    <p:extLst>
      <p:ext uri="{BB962C8B-B14F-4D97-AF65-F5344CB8AC3E}">
        <p14:creationId xmlns:p14="http://schemas.microsoft.com/office/powerpoint/2010/main" val="1974095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18EB0-424A-E5E4-9C63-DC17B2DB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033" y="2981004"/>
            <a:ext cx="10515600" cy="132556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控制算法的线程设计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937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75DBF-A29D-C4C7-555C-76C4F24D8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709" y="872835"/>
            <a:ext cx="5604164" cy="3246727"/>
          </a:xfrm>
        </p:spPr>
        <p:txBody>
          <a:bodyPr/>
          <a:lstStyle/>
          <a:p>
            <a:r>
              <a:rPr lang="zh-CN" altLang="en-US" dirty="0"/>
              <a:t>工程目录中对</a:t>
            </a:r>
            <a:r>
              <a:rPr lang="en-US" altLang="zh-CN" dirty="0"/>
              <a:t>IMU SDK </a:t>
            </a:r>
            <a:r>
              <a:rPr lang="zh-CN" altLang="en-US" dirty="0"/>
              <a:t>代码进行封装和调用，再将用户层串口读取协议封装在</a:t>
            </a:r>
            <a:r>
              <a:rPr lang="en-US" altLang="zh-CN" dirty="0" err="1"/>
              <a:t>serial_protocol</a:t>
            </a:r>
            <a:r>
              <a:rPr lang="en-US" altLang="zh-CN" dirty="0"/>
              <a:t> </a:t>
            </a:r>
            <a:r>
              <a:rPr lang="zh-CN" altLang="en-US" dirty="0"/>
              <a:t>当中 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DC03E9-8781-16B4-F158-E78F1B94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11563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C5F8C1-46D3-2070-4421-5183D9EB7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1"/>
          <a:stretch/>
        </p:blipFill>
        <p:spPr>
          <a:xfrm>
            <a:off x="83127" y="321852"/>
            <a:ext cx="9548982" cy="414151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6A19C14-5C7F-8DC0-64FF-58419F18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9127" y="949036"/>
            <a:ext cx="2119746" cy="317052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配置</a:t>
            </a:r>
            <a:r>
              <a:rPr lang="en-US" altLang="zh-CN" dirty="0"/>
              <a:t>PID</a:t>
            </a:r>
            <a:r>
              <a:rPr lang="zh-CN" altLang="en-US" dirty="0"/>
              <a:t>计算函数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41F416-DAF5-6C72-99C7-65AAE4F08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" y="4560346"/>
            <a:ext cx="6458914" cy="21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72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AA9D9F1-4E6D-8CE7-96B1-05C57397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96" y="846715"/>
            <a:ext cx="7640116" cy="40963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BD8934-C0EE-994E-84A4-106ADB99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9127" y="949036"/>
            <a:ext cx="2119746" cy="10390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创建控制线程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ECE7BD-8914-4974-2CD3-2F0FFCFA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6" y="1468581"/>
            <a:ext cx="8458651" cy="532657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D1589E7-18E2-77B3-E777-BA60CCD757D5}"/>
              </a:ext>
            </a:extLst>
          </p:cNvPr>
          <p:cNvSpPr txBox="1">
            <a:spLocks/>
          </p:cNvSpPr>
          <p:nvPr/>
        </p:nvSpPr>
        <p:spPr>
          <a:xfrm>
            <a:off x="9739745" y="3519054"/>
            <a:ext cx="2119746" cy="1039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在线程中启动</a:t>
            </a:r>
            <a:r>
              <a:rPr lang="en-US" altLang="zh-CN" dirty="0"/>
              <a:t>PID</a:t>
            </a:r>
            <a:r>
              <a:rPr lang="zh-CN" altLang="en-US" dirty="0"/>
              <a:t>控制器并获取</a:t>
            </a:r>
            <a:r>
              <a:rPr lang="en-US" altLang="zh-CN" dirty="0"/>
              <a:t>IMU</a:t>
            </a:r>
            <a:r>
              <a:rPr lang="zh-CN" altLang="en-US" dirty="0"/>
              <a:t>数据</a:t>
            </a:r>
            <a:endParaRPr lang="en-US" altLang="zh-CN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4103343-8E80-243D-1537-D166BB6E965C}"/>
              </a:ext>
            </a:extLst>
          </p:cNvPr>
          <p:cNvSpPr txBox="1">
            <a:spLocks/>
          </p:cNvSpPr>
          <p:nvPr/>
        </p:nvSpPr>
        <p:spPr>
          <a:xfrm>
            <a:off x="9739745" y="4772890"/>
            <a:ext cx="2119746" cy="1039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最终在串口底盘控制协议中进行车机速度的修正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412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FDB84-2546-DD9F-61F1-65C10CD9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967" y="3038877"/>
            <a:ext cx="10515600" cy="1325563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实现一个控制小车运行正方形的功能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344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53B11-D790-DDD2-9DE6-A0628D17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编写状态机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80116-69E7-E0E2-6EF1-6F17635F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首先编写  状态机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构建三个状态机对应的</a:t>
            </a:r>
            <a:r>
              <a:rPr lang="en-US" altLang="zh-CN" dirty="0"/>
              <a:t>PID</a:t>
            </a:r>
            <a:r>
              <a:rPr lang="zh-CN" altLang="en-US" dirty="0"/>
              <a:t>闭环控制器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7F91BE-35E3-B27D-C81B-43F9FE796C3D}"/>
              </a:ext>
            </a:extLst>
          </p:cNvPr>
          <p:cNvSpPr/>
          <p:nvPr/>
        </p:nvSpPr>
        <p:spPr>
          <a:xfrm>
            <a:off x="1871330" y="3317358"/>
            <a:ext cx="1456661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转向状态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D6F565-1F17-49CC-22A2-8D20450C07B7}"/>
              </a:ext>
            </a:extLst>
          </p:cNvPr>
          <p:cNvSpPr/>
          <p:nvPr/>
        </p:nvSpPr>
        <p:spPr>
          <a:xfrm>
            <a:off x="5155904" y="2535865"/>
            <a:ext cx="1456661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临界状态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1268D6-1753-EF65-06E3-D6DA196DFC99}"/>
              </a:ext>
            </a:extLst>
          </p:cNvPr>
          <p:cNvSpPr/>
          <p:nvPr/>
        </p:nvSpPr>
        <p:spPr>
          <a:xfrm>
            <a:off x="8440478" y="3333306"/>
            <a:ext cx="1456661" cy="893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直行状态</a:t>
            </a:r>
          </a:p>
        </p:txBody>
      </p:sp>
    </p:spTree>
    <p:extLst>
      <p:ext uri="{BB962C8B-B14F-4D97-AF65-F5344CB8AC3E}">
        <p14:creationId xmlns:p14="http://schemas.microsoft.com/office/powerpoint/2010/main" val="53985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0E24A-303B-B68F-C5A3-42B0EF57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722" y="2766218"/>
            <a:ext cx="10515600" cy="1325563"/>
          </a:xfrm>
        </p:spPr>
        <p:txBody>
          <a:bodyPr/>
          <a:lstStyle/>
          <a:p>
            <a:r>
              <a:rPr lang="en-US" altLang="zh-CN" dirty="0"/>
              <a:t>1.IMU</a:t>
            </a:r>
            <a:r>
              <a:rPr lang="zh-CN" altLang="en-US" dirty="0"/>
              <a:t>基础简介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518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613FB-446B-060D-A66F-0DDF1669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配置两种</a:t>
            </a:r>
            <a:r>
              <a:rPr lang="en-US" altLang="zh-CN" dirty="0"/>
              <a:t>mode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25AF0-0BCC-D12E-CBD4-513CBED2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13" y="1794981"/>
            <a:ext cx="2848373" cy="7049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26A55E-51B4-4634-C831-3696A761339E}"/>
              </a:ext>
            </a:extLst>
          </p:cNvPr>
          <p:cNvSpPr txBox="1"/>
          <p:nvPr/>
        </p:nvSpPr>
        <p:spPr>
          <a:xfrm>
            <a:off x="938013" y="3013364"/>
            <a:ext cx="498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两种模式状态机分别用于  转向和直行 </a:t>
            </a:r>
          </a:p>
        </p:txBody>
      </p:sp>
    </p:spTree>
    <p:extLst>
      <p:ext uri="{BB962C8B-B14F-4D97-AF65-F5344CB8AC3E}">
        <p14:creationId xmlns:p14="http://schemas.microsoft.com/office/powerpoint/2010/main" val="2385279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D4293-7320-AB2A-99F3-D0AF205F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借助 </a:t>
            </a:r>
            <a:r>
              <a:rPr lang="en-US" altLang="zh-CN" dirty="0"/>
              <a:t>VOFA + </a:t>
            </a:r>
            <a:r>
              <a:rPr lang="zh-CN" altLang="en-US" dirty="0"/>
              <a:t>和</a:t>
            </a:r>
            <a:r>
              <a:rPr lang="en-US" altLang="zh-CN" dirty="0"/>
              <a:t>HWT906</a:t>
            </a:r>
            <a:r>
              <a:rPr lang="zh-CN" altLang="en-US" dirty="0"/>
              <a:t>实车调试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21A1E-AB26-A6E9-9C1C-4AE0F9858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LORA  </a:t>
            </a:r>
            <a:r>
              <a:rPr lang="zh-CN" altLang="en-US" dirty="0"/>
              <a:t>模块和 </a:t>
            </a:r>
            <a:r>
              <a:rPr lang="en-US" altLang="zh-CN" dirty="0"/>
              <a:t>HWT906</a:t>
            </a:r>
            <a:r>
              <a:rPr lang="zh-CN" altLang="en-US" dirty="0"/>
              <a:t>启动后连接至车体控制板  </a:t>
            </a:r>
            <a:endParaRPr lang="en-US" altLang="zh-CN" dirty="0"/>
          </a:p>
          <a:p>
            <a:r>
              <a:rPr lang="zh-CN" altLang="en-US" dirty="0"/>
              <a:t>将产生的小车控制数据回收</a:t>
            </a:r>
            <a:endParaRPr lang="en-US" altLang="zh-CN" dirty="0"/>
          </a:p>
          <a:p>
            <a:r>
              <a:rPr lang="zh-CN" altLang="en-US" dirty="0"/>
              <a:t>将数据放入闭环控制器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VOFA+  </a:t>
            </a:r>
            <a:r>
              <a:rPr lang="zh-CN" altLang="en-US" dirty="0"/>
              <a:t>示波器检测欧拉角变化</a:t>
            </a:r>
            <a:endParaRPr lang="en-US" altLang="zh-CN" dirty="0"/>
          </a:p>
          <a:p>
            <a:r>
              <a:rPr lang="zh-CN" altLang="en-US" dirty="0"/>
              <a:t>对系统施加扰动 后观测系统状态整定参数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066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1089E-49C8-8431-A0F2-8A1526A8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VOFA+ </a:t>
            </a:r>
            <a:r>
              <a:rPr lang="zh-CN" altLang="en-US" dirty="0"/>
              <a:t>读取到的数据信息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4D1ACB-3E3C-42D7-7043-3F13B08E3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6890"/>
            <a:ext cx="9435188" cy="4351338"/>
          </a:xfrm>
        </p:spPr>
      </p:pic>
    </p:spTree>
    <p:extLst>
      <p:ext uri="{BB962C8B-B14F-4D97-AF65-F5344CB8AC3E}">
        <p14:creationId xmlns:p14="http://schemas.microsoft.com/office/powerpoint/2010/main" val="317925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81F02-F965-436F-878C-F4A85550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IMU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7E2D3-653F-5B36-5759-B8AF2C61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IMU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是惯性测量单元（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Inertial Measurement Unit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）的缩写，它是一种集成了多个惯性传感器的装置，用于测量物体的加速度、角速度和方向等信息。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IMU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通常由加速度计、陀螺仪和磁力计等传感器组成，用于获取物体在空间中的运动状态和方向。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6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D6B7C-B47E-8B21-CBAE-573FDEF6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欧拉坐标系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9C681-0045-75C4-3B0D-2707F875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欧拉坐标系（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Euler coordinate system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）是一种常用的坐标系统，用于描述物体在三维空间中的旋转姿态。它由三个相互垂直的轴组成，分别为旋转顺序的绕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X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轴、绕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Y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轴和绕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Z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轴旋转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dirty="0">
                <a:solidFill>
                  <a:srgbClr val="374151"/>
                </a:solidFill>
                <a:latin typeface="Söhne"/>
              </a:rPr>
              <a:t>通常描述机体角度通过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ROLL   YAW  PITCH </a:t>
            </a:r>
            <a:r>
              <a:rPr lang="zh-CN" altLang="en-US" dirty="0">
                <a:solidFill>
                  <a:srgbClr val="374151"/>
                </a:solidFill>
                <a:latin typeface="Söhne"/>
              </a:rPr>
              <a:t>三个角度来进行判别。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需要注意的是，使用欧拉角描述旋转时，存在“万向锁”问题，即在某些情况下，由于旋转顺序的特定组合，会导致旋转自由度的丧失。为了避免这个问题，可以使用四元数（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quaternion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）或旋转矩阵（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rotation matrix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）等其他表示方法。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37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D0AA208-C88D-749A-A41D-99703ED80A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36263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40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7D2F9-F8B9-1441-C351-83A1D566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423" y="2766218"/>
            <a:ext cx="10515600" cy="1325563"/>
          </a:xfrm>
        </p:spPr>
        <p:txBody>
          <a:bodyPr/>
          <a:lstStyle/>
          <a:p>
            <a:r>
              <a:rPr lang="en-US" altLang="zh-CN" dirty="0"/>
              <a:t>2.PID</a:t>
            </a:r>
            <a:r>
              <a:rPr lang="zh-CN" altLang="en-US" dirty="0"/>
              <a:t>算法介绍</a:t>
            </a:r>
          </a:p>
        </p:txBody>
      </p:sp>
    </p:spTree>
    <p:extLst>
      <p:ext uri="{BB962C8B-B14F-4D97-AF65-F5344CB8AC3E}">
        <p14:creationId xmlns:p14="http://schemas.microsoft.com/office/powerpoint/2010/main" val="327918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DEA0A-4F4C-788B-69DB-47F5BE12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FCC4C-5A4E-F116-3D45-1F10ADB11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PID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算法是一种常用的反馈控制算法，用于调节系统的输出以使其接近预期的目标值。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PID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代表比例（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Proportional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）、积分（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Integral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）和微分（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Derivative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），这三个术语分别代表了控制算法的三个主要组成部分。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dirty="0"/>
              <a:t>比例（</a:t>
            </a:r>
            <a:r>
              <a:rPr lang="en-US" altLang="zh-CN" dirty="0"/>
              <a:t>Proportional</a:t>
            </a:r>
            <a:r>
              <a:rPr lang="zh-CN" altLang="en-US" dirty="0"/>
              <a:t>）控制是</a:t>
            </a:r>
            <a:r>
              <a:rPr lang="en-US" altLang="zh-CN" dirty="0"/>
              <a:t>PID</a:t>
            </a:r>
            <a:r>
              <a:rPr lang="zh-CN" altLang="en-US" dirty="0"/>
              <a:t>算法的基本部分。它根据当前误差的大小，以比例的方式调整输出。比例增益参数（</a:t>
            </a:r>
            <a:r>
              <a:rPr lang="en-US" altLang="zh-CN" dirty="0" err="1"/>
              <a:t>Kp</a:t>
            </a:r>
            <a:r>
              <a:rPr lang="zh-CN" altLang="en-US" dirty="0"/>
              <a:t>）用于控制比例作用的强度。如果误差较大，比例控制将提供较大的调整值，从而更快地减小误差。然而，如果比例增益设置得太高，系统可能会产生过冲或振荡。</a:t>
            </a:r>
          </a:p>
        </p:txBody>
      </p:sp>
    </p:spTree>
    <p:extLst>
      <p:ext uri="{BB962C8B-B14F-4D97-AF65-F5344CB8AC3E}">
        <p14:creationId xmlns:p14="http://schemas.microsoft.com/office/powerpoint/2010/main" val="357657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68056-5203-5D88-662A-16285DAB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7A265-CDE3-A56B-A27A-12A42C63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积分（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Integral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）控制用于处理系统的稳态误差。积分作用通过累积过去的误差，并将其与积分增益参数（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Ki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）相乘，来调整输出。积分控制可以减小稳态误差，并使系统更加稳定。然而，如果积分增益设置得太高，系统可能会产生超调或振荡。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0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1449</Words>
  <Application>Microsoft Office PowerPoint</Application>
  <PresentationFormat>宽屏</PresentationFormat>
  <Paragraphs>96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-apple-system</vt:lpstr>
      <vt:lpstr>Söhne</vt:lpstr>
      <vt:lpstr>等线</vt:lpstr>
      <vt:lpstr>等线 Light</vt:lpstr>
      <vt:lpstr>Arial</vt:lpstr>
      <vt:lpstr>Office 主题​​</vt:lpstr>
      <vt:lpstr>车机惯性导航系统</vt:lpstr>
      <vt:lpstr>目录</vt:lpstr>
      <vt:lpstr>1.IMU基础简介 </vt:lpstr>
      <vt:lpstr>IMU简介</vt:lpstr>
      <vt:lpstr>欧拉坐标系</vt:lpstr>
      <vt:lpstr>PowerPoint 演示文稿</vt:lpstr>
      <vt:lpstr>2.PID算法介绍</vt:lpstr>
      <vt:lpstr>简介</vt:lpstr>
      <vt:lpstr>PowerPoint 演示文稿</vt:lpstr>
      <vt:lpstr>PowerPoint 演示文稿</vt:lpstr>
      <vt:lpstr>PowerPoint 演示文稿</vt:lpstr>
      <vt:lpstr>经验整定口诀</vt:lpstr>
      <vt:lpstr>Ziegler –Nichols 整定方法和整定口诀</vt:lpstr>
      <vt:lpstr>PowerPoint 演示文稿</vt:lpstr>
      <vt:lpstr>PowerPoint 演示文稿</vt:lpstr>
      <vt:lpstr>PowerPoint 演示文稿</vt:lpstr>
      <vt:lpstr>PowerPoint 演示文稿</vt:lpstr>
      <vt:lpstr>Ziegler-Nichols 方法</vt:lpstr>
      <vt:lpstr>3. IMU  传感器的启动和配置 </vt:lpstr>
      <vt:lpstr>IMU传感器</vt:lpstr>
      <vt:lpstr>使用SDk</vt:lpstr>
      <vt:lpstr>PowerPoint 演示文稿</vt:lpstr>
      <vt:lpstr>PowerPoint 演示文稿</vt:lpstr>
      <vt:lpstr>4. 控制算法的线程设计 </vt:lpstr>
      <vt:lpstr>PowerPoint 演示文稿</vt:lpstr>
      <vt:lpstr>PowerPoint 演示文稿</vt:lpstr>
      <vt:lpstr>PowerPoint 演示文稿</vt:lpstr>
      <vt:lpstr>5.实现一个控制小车运行正方形的功能 </vt:lpstr>
      <vt:lpstr>编写状态机</vt:lpstr>
      <vt:lpstr>配置两种mode</vt:lpstr>
      <vt:lpstr>借助 VOFA + 和HWT906实车调试</vt:lpstr>
      <vt:lpstr>VOFA+ 读取到的数据信息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车机惯性导航系统</dc:title>
  <dc:creator>dylan3000dylan@gmail.com</dc:creator>
  <cp:lastModifiedBy>dylan3000dylan@gmail.com</cp:lastModifiedBy>
  <cp:revision>6</cp:revision>
  <dcterms:created xsi:type="dcterms:W3CDTF">2023-05-30T01:35:29Z</dcterms:created>
  <dcterms:modified xsi:type="dcterms:W3CDTF">2023-06-05T09:41:12Z</dcterms:modified>
</cp:coreProperties>
</file>