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2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435F2B-C867-4F78-A2F4-B0E49DB2E209}" v="451" dt="2017-11-30T04:39:35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4179D5-9EC9-4B12-8F94-01A23BA1DAAF}" type="doc">
      <dgm:prSet loTypeId="urn:microsoft.com/office/officeart/2005/8/layout/vList2" loCatId="list" qsTypeId="urn:microsoft.com/office/officeart/2005/8/quickstyle/simple4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E81FF100-BB67-46F3-AA1C-D64B0FACEA42}">
      <dgm:prSet/>
      <dgm:spPr/>
      <dgm:t>
        <a:bodyPr/>
        <a:lstStyle/>
        <a:p>
          <a:r>
            <a:rPr lang="en-US"/>
            <a:t>Face Detection</a:t>
          </a:r>
        </a:p>
      </dgm:t>
    </dgm:pt>
    <dgm:pt modelId="{D64F5C7B-36E9-45B5-BB37-B7C4779BEC26}" type="parTrans" cxnId="{1AA1BDCC-E5CA-4141-A299-075CF9C2AFEE}">
      <dgm:prSet/>
      <dgm:spPr/>
      <dgm:t>
        <a:bodyPr/>
        <a:lstStyle/>
        <a:p>
          <a:endParaRPr lang="en-US"/>
        </a:p>
      </dgm:t>
    </dgm:pt>
    <dgm:pt modelId="{95A9926A-045C-4D3C-9E43-FF445514F33E}" type="sibTrans" cxnId="{1AA1BDCC-E5CA-4141-A299-075CF9C2AFEE}">
      <dgm:prSet/>
      <dgm:spPr/>
      <dgm:t>
        <a:bodyPr/>
        <a:lstStyle/>
        <a:p>
          <a:endParaRPr lang="en-US"/>
        </a:p>
      </dgm:t>
    </dgm:pt>
    <dgm:pt modelId="{1FF6F91C-675D-41A9-917A-18FE005DA6C4}">
      <dgm:prSet/>
      <dgm:spPr/>
      <dgm:t>
        <a:bodyPr/>
        <a:lstStyle/>
        <a:p>
          <a:r>
            <a:rPr lang="en-US"/>
            <a:t>Face Alignment</a:t>
          </a:r>
        </a:p>
      </dgm:t>
    </dgm:pt>
    <dgm:pt modelId="{E0EBD49A-9983-43A3-B63F-673E4FD42CED}" type="parTrans" cxnId="{97F18CC3-EC3F-4760-979B-C0954487558A}">
      <dgm:prSet/>
      <dgm:spPr/>
      <dgm:t>
        <a:bodyPr/>
        <a:lstStyle/>
        <a:p>
          <a:endParaRPr lang="en-US"/>
        </a:p>
      </dgm:t>
    </dgm:pt>
    <dgm:pt modelId="{160B9AF0-2A33-41FB-B76D-A082EA13BB0B}" type="sibTrans" cxnId="{97F18CC3-EC3F-4760-979B-C0954487558A}">
      <dgm:prSet/>
      <dgm:spPr/>
      <dgm:t>
        <a:bodyPr/>
        <a:lstStyle/>
        <a:p>
          <a:endParaRPr lang="en-US"/>
        </a:p>
      </dgm:t>
    </dgm:pt>
    <dgm:pt modelId="{627A6BE1-E41C-4305-B54E-61B1D22F0E87}">
      <dgm:prSet/>
      <dgm:spPr/>
      <dgm:t>
        <a:bodyPr/>
        <a:lstStyle/>
        <a:p>
          <a:r>
            <a:rPr lang="en-US"/>
            <a:t>Resizing Face</a:t>
          </a:r>
        </a:p>
      </dgm:t>
    </dgm:pt>
    <dgm:pt modelId="{01E21027-7AB0-499F-A309-B681B6651BFA}" type="parTrans" cxnId="{A019D794-6D0D-4D7C-9F39-DBB50DEA8F80}">
      <dgm:prSet/>
      <dgm:spPr/>
      <dgm:t>
        <a:bodyPr/>
        <a:lstStyle/>
        <a:p>
          <a:endParaRPr lang="en-US"/>
        </a:p>
      </dgm:t>
    </dgm:pt>
    <dgm:pt modelId="{58E28F09-62C2-4E7F-BB62-8C0D0DCD22EE}" type="sibTrans" cxnId="{A019D794-6D0D-4D7C-9F39-DBB50DEA8F80}">
      <dgm:prSet/>
      <dgm:spPr/>
      <dgm:t>
        <a:bodyPr/>
        <a:lstStyle/>
        <a:p>
          <a:endParaRPr lang="en-US"/>
        </a:p>
      </dgm:t>
    </dgm:pt>
    <dgm:pt modelId="{0A335CF5-D0FD-424B-9AB9-047D8D30E3FD}" type="pres">
      <dgm:prSet presAssocID="{594179D5-9EC9-4B12-8F94-01A23BA1DAA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579BD6-1D8E-49D8-8B45-2D354B9BE40B}" type="pres">
      <dgm:prSet presAssocID="{E81FF100-BB67-46F3-AA1C-D64B0FACEA4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5A8F6E-8575-4CA3-936C-4C45EBAEB95C}" type="pres">
      <dgm:prSet presAssocID="{95A9926A-045C-4D3C-9E43-FF445514F33E}" presName="spacer" presStyleCnt="0"/>
      <dgm:spPr/>
    </dgm:pt>
    <dgm:pt modelId="{36A78FB8-68F9-4C52-9D79-187D55C0690F}" type="pres">
      <dgm:prSet presAssocID="{1FF6F91C-675D-41A9-917A-18FE005DA6C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DD0818-9BAC-4D03-85D4-21A6FED1BA80}" type="pres">
      <dgm:prSet presAssocID="{160B9AF0-2A33-41FB-B76D-A082EA13BB0B}" presName="spacer" presStyleCnt="0"/>
      <dgm:spPr/>
    </dgm:pt>
    <dgm:pt modelId="{0E26D55A-CE24-4A24-809E-A1856BCF8D1E}" type="pres">
      <dgm:prSet presAssocID="{627A6BE1-E41C-4305-B54E-61B1D22F0E8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C13569-86D6-44B2-9B63-B0506F839C4C}" type="presOf" srcId="{594179D5-9EC9-4B12-8F94-01A23BA1DAAF}" destId="{0A335CF5-D0FD-424B-9AB9-047D8D30E3FD}" srcOrd="0" destOrd="0" presId="urn:microsoft.com/office/officeart/2005/8/layout/vList2"/>
    <dgm:cxn modelId="{1AA1BDCC-E5CA-4141-A299-075CF9C2AFEE}" srcId="{594179D5-9EC9-4B12-8F94-01A23BA1DAAF}" destId="{E81FF100-BB67-46F3-AA1C-D64B0FACEA42}" srcOrd="0" destOrd="0" parTransId="{D64F5C7B-36E9-45B5-BB37-B7C4779BEC26}" sibTransId="{95A9926A-045C-4D3C-9E43-FF445514F33E}"/>
    <dgm:cxn modelId="{4781F7DE-A7DB-455D-9DDB-D6C2A4FDA478}" type="presOf" srcId="{1FF6F91C-675D-41A9-917A-18FE005DA6C4}" destId="{36A78FB8-68F9-4C52-9D79-187D55C0690F}" srcOrd="0" destOrd="0" presId="urn:microsoft.com/office/officeart/2005/8/layout/vList2"/>
    <dgm:cxn modelId="{C256DA3C-AF22-4688-93BE-C2A88506D444}" type="presOf" srcId="{E81FF100-BB67-46F3-AA1C-D64B0FACEA42}" destId="{58579BD6-1D8E-49D8-8B45-2D354B9BE40B}" srcOrd="0" destOrd="0" presId="urn:microsoft.com/office/officeart/2005/8/layout/vList2"/>
    <dgm:cxn modelId="{97F18CC3-EC3F-4760-979B-C0954487558A}" srcId="{594179D5-9EC9-4B12-8F94-01A23BA1DAAF}" destId="{1FF6F91C-675D-41A9-917A-18FE005DA6C4}" srcOrd="1" destOrd="0" parTransId="{E0EBD49A-9983-43A3-B63F-673E4FD42CED}" sibTransId="{160B9AF0-2A33-41FB-B76D-A082EA13BB0B}"/>
    <dgm:cxn modelId="{3AB0D2CB-E3DB-419A-966D-94E1BAA90C32}" type="presOf" srcId="{627A6BE1-E41C-4305-B54E-61B1D22F0E87}" destId="{0E26D55A-CE24-4A24-809E-A1856BCF8D1E}" srcOrd="0" destOrd="0" presId="urn:microsoft.com/office/officeart/2005/8/layout/vList2"/>
    <dgm:cxn modelId="{A019D794-6D0D-4D7C-9F39-DBB50DEA8F80}" srcId="{594179D5-9EC9-4B12-8F94-01A23BA1DAAF}" destId="{627A6BE1-E41C-4305-B54E-61B1D22F0E87}" srcOrd="2" destOrd="0" parTransId="{01E21027-7AB0-499F-A309-B681B6651BFA}" sibTransId="{58E28F09-62C2-4E7F-BB62-8C0D0DCD22EE}"/>
    <dgm:cxn modelId="{EEB5208C-E7DD-44A9-9161-BD59FA495A66}" type="presParOf" srcId="{0A335CF5-D0FD-424B-9AB9-047D8D30E3FD}" destId="{58579BD6-1D8E-49D8-8B45-2D354B9BE40B}" srcOrd="0" destOrd="0" presId="urn:microsoft.com/office/officeart/2005/8/layout/vList2"/>
    <dgm:cxn modelId="{7668AD92-7D0A-44FF-9811-2BD03C1B6083}" type="presParOf" srcId="{0A335CF5-D0FD-424B-9AB9-047D8D30E3FD}" destId="{325A8F6E-8575-4CA3-936C-4C45EBAEB95C}" srcOrd="1" destOrd="0" presId="urn:microsoft.com/office/officeart/2005/8/layout/vList2"/>
    <dgm:cxn modelId="{6DA9D811-7EF2-40C0-9B73-C176289A8C08}" type="presParOf" srcId="{0A335CF5-D0FD-424B-9AB9-047D8D30E3FD}" destId="{36A78FB8-68F9-4C52-9D79-187D55C0690F}" srcOrd="2" destOrd="0" presId="urn:microsoft.com/office/officeart/2005/8/layout/vList2"/>
    <dgm:cxn modelId="{C43CC972-8093-41C1-82B2-9BCBF3F5C6CA}" type="presParOf" srcId="{0A335CF5-D0FD-424B-9AB9-047D8D30E3FD}" destId="{93DD0818-9BAC-4D03-85D4-21A6FED1BA80}" srcOrd="3" destOrd="0" presId="urn:microsoft.com/office/officeart/2005/8/layout/vList2"/>
    <dgm:cxn modelId="{41EEB8B1-09F7-4D90-BF9D-CA9066B4749E}" type="presParOf" srcId="{0A335CF5-D0FD-424B-9AB9-047D8D30E3FD}" destId="{0E26D55A-CE24-4A24-809E-A1856BCF8D1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79BD6-1D8E-49D8-8B45-2D354B9BE40B}">
      <dsp:nvSpPr>
        <dsp:cNvPr id="0" name=""/>
        <dsp:cNvSpPr/>
      </dsp:nvSpPr>
      <dsp:spPr>
        <a:xfrm>
          <a:off x="0" y="37785"/>
          <a:ext cx="7012370" cy="1427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Face Detection</a:t>
          </a:r>
        </a:p>
      </dsp:txBody>
      <dsp:txXfrm>
        <a:off x="69680" y="107465"/>
        <a:ext cx="6873010" cy="1288040"/>
      </dsp:txXfrm>
    </dsp:sp>
    <dsp:sp modelId="{36A78FB8-68F9-4C52-9D79-187D55C0690F}">
      <dsp:nvSpPr>
        <dsp:cNvPr id="0" name=""/>
        <dsp:cNvSpPr/>
      </dsp:nvSpPr>
      <dsp:spPr>
        <a:xfrm>
          <a:off x="0" y="1640865"/>
          <a:ext cx="7012370" cy="1427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Face Alignment</a:t>
          </a:r>
        </a:p>
      </dsp:txBody>
      <dsp:txXfrm>
        <a:off x="69680" y="1710545"/>
        <a:ext cx="6873010" cy="1288040"/>
      </dsp:txXfrm>
    </dsp:sp>
    <dsp:sp modelId="{0E26D55A-CE24-4A24-809E-A1856BCF8D1E}">
      <dsp:nvSpPr>
        <dsp:cNvPr id="0" name=""/>
        <dsp:cNvSpPr/>
      </dsp:nvSpPr>
      <dsp:spPr>
        <a:xfrm>
          <a:off x="0" y="3243945"/>
          <a:ext cx="7012370" cy="1427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Resizing Face</a:t>
          </a:r>
        </a:p>
      </dsp:txBody>
      <dsp:txXfrm>
        <a:off x="69680" y="3313625"/>
        <a:ext cx="6873010" cy="1288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 Prediction from Facial 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5142851"/>
            <a:ext cx="10993546" cy="1475663"/>
          </a:xfrm>
        </p:spPr>
        <p:txBody>
          <a:bodyPr>
            <a:normAutofit/>
          </a:bodyPr>
          <a:lstStyle/>
          <a:p>
            <a:r>
              <a:rPr lang="en-US" dirty="0"/>
              <a:t>Made By:</a:t>
            </a:r>
          </a:p>
          <a:p>
            <a:r>
              <a:rPr lang="en-US" dirty="0"/>
              <a:t>ABHI N SHAH (14BCE107)</a:t>
            </a:r>
          </a:p>
          <a:p>
            <a:r>
              <a:rPr lang="en-US" dirty="0"/>
              <a:t>RACHIT SHAH (14BCE110)</a:t>
            </a:r>
          </a:p>
        </p:txBody>
      </p:sp>
      <p:pic>
        <p:nvPicPr>
          <p:cNvPr id="1026" name="Picture 2" descr="https://lh3.googleusercontent.com/ZHb57fGtbZllGDg9BQcaul3iFvHqQqI9rj9rgARI6kXzg8TKKjHCZEKQCjBpXtLyJ0A=w300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627" y="3339547"/>
            <a:ext cx="28575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4845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09DD-B6E3-47D9-9726-A6C0E832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364FB-197D-43D9-A505-FB77ABF4D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0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8BCA1D-ACDF-4D63-9AA0-366C4F8553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DF12F2-5059-41AC-A8BD-D5E115CDC2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B82E3F-D9C4-42E7-AABF-D760C2F56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AD7FED-ECA8-4F84-9067-C1B1E9610F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145784-B126-48E6-B33B-0BEA2EBF18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8DDAD-DC21-444F-B27C-10D701A8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Preprocessing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805139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92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FAB5-0F3C-4676-8948-A226E706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5E95D-26EF-4707-AB90-377D7B225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CHALEARN LAP(LOOKING AT PEOPLE) DATASET (CVPR’16)</a:t>
            </a:r>
          </a:p>
          <a:p>
            <a:pPr lvl="1"/>
            <a:r>
              <a:rPr lang="en-IN" dirty="0"/>
              <a:t>expanded version of a previous dataset (ICCV2015)</a:t>
            </a:r>
          </a:p>
          <a:p>
            <a:pPr lvl="1"/>
            <a:r>
              <a:rPr lang="en-IN" dirty="0"/>
              <a:t>8000 images each with one face of a person.</a:t>
            </a:r>
          </a:p>
          <a:p>
            <a:pPr lvl="1"/>
            <a:r>
              <a:rPr lang="en-IN" dirty="0"/>
              <a:t>Labels determined by multiple individuals using a Facebook collaborative survey and Amazon Mechanical Turk.</a:t>
            </a:r>
            <a:endParaRPr lang="en-US" dirty="0"/>
          </a:p>
          <a:p>
            <a:r>
              <a:rPr lang="en-US" dirty="0"/>
              <a:t>IMDB-WIKI DATASET</a:t>
            </a:r>
          </a:p>
          <a:p>
            <a:pPr lvl="1"/>
            <a:r>
              <a:rPr lang="en-US" dirty="0"/>
              <a:t>consists of approximately 500 thousand images (460723 from </a:t>
            </a:r>
            <a:r>
              <a:rPr lang="en-US" dirty="0" err="1"/>
              <a:t>IMDband</a:t>
            </a:r>
            <a:r>
              <a:rPr lang="en-US" dirty="0"/>
              <a:t> 62328 from Wikipedia).</a:t>
            </a:r>
          </a:p>
        </p:txBody>
      </p:sp>
    </p:spTree>
    <p:extLst>
      <p:ext uri="{BB962C8B-B14F-4D97-AF65-F5344CB8AC3E}">
        <p14:creationId xmlns:p14="http://schemas.microsoft.com/office/powerpoint/2010/main" val="44377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930B-783E-4889-8BEC-938ED377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806E-EBD7-4FC9-BBBB-00AD52BDE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Problem of 101 classes</a:t>
            </a:r>
          </a:p>
          <a:p>
            <a:r>
              <a:rPr lang="en-US" dirty="0"/>
              <a:t>Transfer Learning with CNN pretrained architectures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7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78A52F-85EA-4C0B-962B-D9D9DD4DD7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797D5-5700-4683-B30A-5B4D56CB82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6A7B9-9801-42EC-A4C9-7E22A56EF5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D54DB8-C150-4290-85D6-F5B0262BFE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2E9D7B-AC8A-4860-BD41-E04FC6559E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97B8C9C-91DF-4F8D-94A0-2C0C660301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D43BDD-ED29-4BE9-AEA1-6D0AE5A061D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B22F34E-F223-49D1-AB89-8001BF17CE6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3" b="9598"/>
          <a:stretch/>
        </p:blipFill>
        <p:spPr>
          <a:xfrm>
            <a:off x="446533" y="723899"/>
            <a:ext cx="6202841" cy="566666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5CD2-E3CD-4870-957C-173AD2C8735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0BF2A26-F7CA-4E8B-BC24-1AF436CD5E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21A4B9-14CF-4CA1-9ECF-0DE52B2910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6DADA72-F9FE-48F9-9DAD-B379AE2BC6E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6B5F30-EC6D-4F3D-950C-0572AE2F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934" y="1419225"/>
            <a:ext cx="4115917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Model Architecture (VGG16)</a:t>
            </a:r>
          </a:p>
        </p:txBody>
      </p:sp>
    </p:spTree>
    <p:extLst>
      <p:ext uri="{BB962C8B-B14F-4D97-AF65-F5344CB8AC3E}">
        <p14:creationId xmlns:p14="http://schemas.microsoft.com/office/powerpoint/2010/main" val="121289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15DB35-53D7-4EDC-A965-A434929617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610F9C-62FE-46FC-8607-C35030B63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F9AC743-B207-4BB3-B6D9-AD18CD4746B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351525"/>
            <a:ext cx="6518800" cy="4449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A83F1C-8F12-48B7-AFD3-389847E8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MoDEL ARCHITECTURE(XCEPTION)</a:t>
            </a:r>
          </a:p>
        </p:txBody>
      </p:sp>
    </p:spTree>
    <p:extLst>
      <p:ext uri="{BB962C8B-B14F-4D97-AF65-F5344CB8AC3E}">
        <p14:creationId xmlns:p14="http://schemas.microsoft.com/office/powerpoint/2010/main" val="337603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16">
            <a:extLst>
              <a:ext uri="{FF2B5EF4-FFF2-40B4-BE49-F238E27FC236}">
                <a16:creationId xmlns:a16="http://schemas.microsoft.com/office/drawing/2014/main" id="{5CC2B463-6BD5-411E-A3CA-67A9FE0031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E83E6F24-3E64-4893-9F13-7BEE01C841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6E2FA4-C882-48D8-B4B2-7DF0522ADB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177" y="1208531"/>
            <a:ext cx="2260888" cy="47350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6DF406-5259-48C8-9952-EAF352B34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MODEL ARCHITECTURE(RESNET)</a:t>
            </a:r>
          </a:p>
        </p:txBody>
      </p:sp>
    </p:spTree>
    <p:extLst>
      <p:ext uri="{BB962C8B-B14F-4D97-AF65-F5344CB8AC3E}">
        <p14:creationId xmlns:p14="http://schemas.microsoft.com/office/powerpoint/2010/main" val="50555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6AE2FE-036E-44DB-8A9A-8E3261C9F4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lose up of a device&#10;&#10;Description generated with high confidence">
            <a:extLst>
              <a:ext uri="{FF2B5EF4-FFF2-40B4-BE49-F238E27FC236}">
                <a16:creationId xmlns:a16="http://schemas.microsoft.com/office/drawing/2014/main" id="{C2E1AD5E-4FF9-4149-BBB9-5CB39C131E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3" y="884974"/>
            <a:ext cx="11283519" cy="324401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F3848-9D93-422A-8EA2-1834E3C0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Project flow</a:t>
            </a:r>
          </a:p>
        </p:txBody>
      </p:sp>
    </p:spTree>
    <p:extLst>
      <p:ext uri="{BB962C8B-B14F-4D97-AF65-F5344CB8AC3E}">
        <p14:creationId xmlns:p14="http://schemas.microsoft.com/office/powerpoint/2010/main" val="423881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screen shot of a person&#10;&#10;Description generated with very high confidence"/>
          <p:cNvPicPr/>
          <p:nvPr/>
        </p:nvPicPr>
        <p:blipFill>
          <a:blip r:embed="rId2"/>
          <a:stretch>
            <a:fillRect/>
          </a:stretch>
        </p:blipFill>
        <p:spPr>
          <a:xfrm>
            <a:off x="609443" y="2978780"/>
            <a:ext cx="3200400" cy="1990090"/>
          </a:xfrm>
          <a:prstGeom prst="rect">
            <a:avLst/>
          </a:prstGeom>
        </p:spPr>
      </p:pic>
      <p:pic>
        <p:nvPicPr>
          <p:cNvPr id="5" name="Picture 4" descr="A person smiling for the camera&#10;&#10;Description generated with very high confidence"/>
          <p:cNvPicPr/>
          <p:nvPr/>
        </p:nvPicPr>
        <p:blipFill>
          <a:blip r:embed="rId3"/>
          <a:stretch>
            <a:fillRect/>
          </a:stretch>
        </p:blipFill>
        <p:spPr>
          <a:xfrm>
            <a:off x="4136435" y="2519040"/>
            <a:ext cx="3152775" cy="2909570"/>
          </a:xfrm>
          <a:prstGeom prst="rect">
            <a:avLst/>
          </a:prstGeom>
        </p:spPr>
      </p:pic>
      <p:pic>
        <p:nvPicPr>
          <p:cNvPr id="6" name="Picture 5" descr="A person posing for the camera&#10;&#10;Description generated with very high confidence"/>
          <p:cNvPicPr/>
          <p:nvPr/>
        </p:nvPicPr>
        <p:blipFill>
          <a:blip r:embed="rId4"/>
          <a:stretch>
            <a:fillRect/>
          </a:stretch>
        </p:blipFill>
        <p:spPr>
          <a:xfrm>
            <a:off x="7979228" y="2422837"/>
            <a:ext cx="3200400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073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</TotalTime>
  <Words>114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</vt:lpstr>
      <vt:lpstr>Age Prediction from Facial Images</vt:lpstr>
      <vt:lpstr>Preprocessing</vt:lpstr>
      <vt:lpstr>DATASETS</vt:lpstr>
      <vt:lpstr>Approach</vt:lpstr>
      <vt:lpstr>Model Architecture (VGG16)</vt:lpstr>
      <vt:lpstr>MoDEL ARCHITECTURE(XCEPTION)</vt:lpstr>
      <vt:lpstr>MODEL ARCHITECTURE(RESNET)</vt:lpstr>
      <vt:lpstr>Project flow</vt:lpstr>
      <vt:lpstr>Sample Results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Prediction from Facial Images</dc:title>
  <dc:creator>Rachit Shah</dc:creator>
  <cp:lastModifiedBy>Rachit Shah</cp:lastModifiedBy>
  <cp:revision>3</cp:revision>
  <dcterms:created xsi:type="dcterms:W3CDTF">2017-11-30T04:24:51Z</dcterms:created>
  <dcterms:modified xsi:type="dcterms:W3CDTF">2017-11-30T04:45:25Z</dcterms:modified>
</cp:coreProperties>
</file>