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陈 梓阳" initials="陈" lastIdx="2" clrIdx="0">
    <p:extLst>
      <p:ext uri="{19B8F6BF-5375-455C-9EA6-DF929625EA0E}">
        <p15:presenceInfo xmlns:p15="http://schemas.microsoft.com/office/powerpoint/2012/main" userId="ff9a18b58b8af4c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DFF"/>
    <a:srgbClr val="C4E1F4"/>
    <a:srgbClr val="FFC1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96366" autoAdjust="0"/>
  </p:normalViewPr>
  <p:slideViewPr>
    <p:cSldViewPr snapToGrid="0">
      <p:cViewPr varScale="1">
        <p:scale>
          <a:sx n="101" d="100"/>
          <a:sy n="101" d="100"/>
        </p:scale>
        <p:origin x="1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4A4A39-7BFE-476B-8303-B2B2F520B2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E6AD4F0-B064-4B47-B4AD-8584ACE39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C17159-452B-49BD-82AC-AFF9F3F29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ED3E8-41A3-4D1F-9D80-7EC7AE3D20AA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717FFC-804F-4E96-9654-484A54CD5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3B5081-94F8-4322-82AA-0F7E5CA9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4733-1AB3-4783-8434-1432DABA06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92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270C6D-3D74-40E6-8AA8-95C7A323B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3F1230-D4C2-41B2-9344-3550FD4700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DD2F39-C83A-4CC7-9A92-688845CC0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ED3E8-41A3-4D1F-9D80-7EC7AE3D20AA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012D31-5450-496A-9EF8-3D7955D45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7C8877-4C97-45EC-B7BE-C9463A804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4733-1AB3-4783-8434-1432DABA06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552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20402E-B5B6-4375-8EE4-DC40AFB2F8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B6621A-3CDD-45EC-BE04-A01C0D92F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C08FEE-79A3-43BB-A402-BAFE8DA09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ED3E8-41A3-4D1F-9D80-7EC7AE3D20AA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C46B04-981F-4082-B169-6D6207246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381C96-E3F7-49AD-B49B-50766EB2F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4733-1AB3-4783-8434-1432DABA06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301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DF107-0FC9-4D13-BEF9-FFC9CE630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FF0ACB-F985-4002-AE63-4C337A2B7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1D905F-2B41-4923-990D-B152D52F2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ED3E8-41A3-4D1F-9D80-7EC7AE3D20AA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E2ECB9-438C-443C-8796-142BB537D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E6B6A0-8DD9-4A61-AD7C-805D70D42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4733-1AB3-4783-8434-1432DABA06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701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B5497A-B270-4BA0-8A09-DF6F50AAC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EFA10E-FDA9-41FB-901F-8AA2041FD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B329CA-9CEB-4AA0-8B30-D8EAFE2D4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ED3E8-41A3-4D1F-9D80-7EC7AE3D20AA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7A86CF-353C-4640-9EC8-D38AFC3F5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A909AA-D728-4700-B3B4-35B15F563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4733-1AB3-4783-8434-1432DABA06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825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A26EF0-D09D-4486-BA90-C588B91F1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07F5C0-BDF4-4686-B434-834AD8A79A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CB1964-8C62-4915-A2F4-EA4706406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ECC375-5C93-499A-8412-3F024219C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ED3E8-41A3-4D1F-9D80-7EC7AE3D20AA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F55A48-1512-44D8-80BE-7151FF452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5B0AA2-3472-4039-A865-8EFCEFABF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4733-1AB3-4783-8434-1432DABA06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538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9D5397-10FC-4D54-BF5F-2FB26C298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8DE8CF-7A51-4B6A-9963-494F52A72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07F981-439F-49F4-BA83-7988C3464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1B8C36A-F80F-44B3-BECF-FEDA40259C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B7E44DE-F42F-477A-87D9-FCE53050F7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C016418-04C2-4DBA-83FF-1AA76E184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ED3E8-41A3-4D1F-9D80-7EC7AE3D20AA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A0088F6-76BC-4598-AE90-F15F17EE0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D20B4B2-AB46-4ACF-A283-1CCD4B7CE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4733-1AB3-4783-8434-1432DABA06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109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78B44C-EFE0-4328-AC52-09872CFD9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7ABE65-1977-492B-B5E2-0F9198813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ED3E8-41A3-4D1F-9D80-7EC7AE3D20AA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AA61632-0E35-4306-8F23-89D2B9176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CDC558-2B0F-4175-B676-D65ABB93B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4733-1AB3-4783-8434-1432DABA06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939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3E9762C-4CE8-40C1-9C4A-FBFD86D20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ED3E8-41A3-4D1F-9D80-7EC7AE3D20AA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0FCF06E-4FD9-4829-AB23-2A030B404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FFCDCF-6CA4-4FC4-ACC7-CA6F1226B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4733-1AB3-4783-8434-1432DABA06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068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0F3DBE-05F5-4A45-A7A6-E63B2266D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526B61-5037-4C25-A693-E908C3ED0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587097-FB9E-46E2-9EC2-C3F5E2860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51ED64-6916-4CF9-A950-A7EA8CAF0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ED3E8-41A3-4D1F-9D80-7EC7AE3D20AA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14B82B-CB44-489E-9AF6-F2AFC2C3F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E8502A-6F40-459C-AE1D-494653FF1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4733-1AB3-4783-8434-1432DABA06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763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187136-534D-44F1-9A2E-680F38940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117FC80-AEB0-4222-B9C3-7115A74173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1967D6-1143-4CB0-96DE-765E0DD86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699C05-0D5B-4BB7-9510-405BC11AA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ED3E8-41A3-4D1F-9D80-7EC7AE3D20AA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BD4E69-8BA1-4855-8C2C-0FFC73C49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543C6E-DD11-4CEA-95AF-E389D36A8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4733-1AB3-4783-8434-1432DABA06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733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4C01BE5-B06F-41F0-92C6-0E034B8F9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FE480E-A7E0-4D11-A4AD-94A1A6FB9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7E5594-64A6-4B8B-943D-5673A4A842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ED3E8-41A3-4D1F-9D80-7EC7AE3D20AA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68715D-7E0A-4B01-90BF-A61EDB1471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51B0E7-E232-4788-9426-595A1E23A5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14733-1AB3-4783-8434-1432DABA06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66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EAFC20E-D2A8-499F-BFE6-34F3DED0A01E}"/>
              </a:ext>
            </a:extLst>
          </p:cNvPr>
          <p:cNvSpPr txBox="1"/>
          <p:nvPr/>
        </p:nvSpPr>
        <p:spPr>
          <a:xfrm>
            <a:off x="3962315" y="2348079"/>
            <a:ext cx="42673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spc="100" dirty="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Unity</a:t>
            </a:r>
            <a:r>
              <a:rPr lang="zh-CN" altLang="en-US" sz="4800" b="1" spc="100" dirty="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中的</a:t>
            </a:r>
            <a:endParaRPr lang="en-US" altLang="zh-CN" sz="4800" b="1" spc="100" dirty="0">
              <a:solidFill>
                <a:schemeClr val="accent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ctr"/>
            <a:r>
              <a:rPr lang="en-US" altLang="zh-CN" sz="4800" b="1" spc="100" dirty="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Http</a:t>
            </a:r>
            <a:r>
              <a:rPr lang="zh-CN" altLang="en-US" sz="4800" b="1" spc="100" dirty="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网络通信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EC20D2C-FDC2-4D96-8B57-C6AB12484597}"/>
              </a:ext>
            </a:extLst>
          </p:cNvPr>
          <p:cNvSpPr txBox="1"/>
          <p:nvPr/>
        </p:nvSpPr>
        <p:spPr>
          <a:xfrm>
            <a:off x="4733107" y="4039659"/>
            <a:ext cx="2725783" cy="369332"/>
          </a:xfrm>
          <a:prstGeom prst="rect">
            <a:avLst/>
          </a:prstGeom>
          <a:solidFill>
            <a:srgbClr val="002060">
              <a:alpha val="7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汇报人：陈梓阳</a:t>
            </a:r>
          </a:p>
        </p:txBody>
      </p:sp>
    </p:spTree>
    <p:extLst>
      <p:ext uri="{BB962C8B-B14F-4D97-AF65-F5344CB8AC3E}">
        <p14:creationId xmlns:p14="http://schemas.microsoft.com/office/powerpoint/2010/main" val="2664741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7367BAC-DDF9-4218-A3E4-33BDB3FDCC56}"/>
              </a:ext>
            </a:extLst>
          </p:cNvPr>
          <p:cNvGrpSpPr/>
          <p:nvPr/>
        </p:nvGrpSpPr>
        <p:grpSpPr>
          <a:xfrm>
            <a:off x="646922" y="5822302"/>
            <a:ext cx="10898155" cy="511882"/>
            <a:chOff x="646922" y="5822302"/>
            <a:chExt cx="10898155" cy="511882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B3809493-4DF8-42CE-8D95-26B093EF0DF2}"/>
                </a:ext>
              </a:extLst>
            </p:cNvPr>
            <p:cNvCxnSpPr/>
            <p:nvPr/>
          </p:nvCxnSpPr>
          <p:spPr>
            <a:xfrm>
              <a:off x="646922" y="5822302"/>
              <a:ext cx="10898155" cy="0"/>
            </a:xfrm>
            <a:prstGeom prst="line">
              <a:avLst/>
            </a:prstGeom>
            <a:ln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FFE7C4F7-9E0A-4EBE-9335-4B98AC6681F5}"/>
                </a:ext>
              </a:extLst>
            </p:cNvPr>
            <p:cNvSpPr txBox="1"/>
            <p:nvPr/>
          </p:nvSpPr>
          <p:spPr>
            <a:xfrm>
              <a:off x="2003556" y="6026407"/>
              <a:ext cx="12549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rgbClr val="00206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简介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08BDD107-41A6-4599-913A-79695F7C58D2}"/>
                </a:ext>
              </a:extLst>
            </p:cNvPr>
            <p:cNvSpPr txBox="1"/>
            <p:nvPr/>
          </p:nvSpPr>
          <p:spPr>
            <a:xfrm>
              <a:off x="3117395" y="6026405"/>
              <a:ext cx="17075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rgbClr val="002060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DEMO</a:t>
              </a:r>
              <a:r>
                <a:rPr lang="zh-CN" altLang="en-US" sz="1400" dirty="0">
                  <a:solidFill>
                    <a:srgbClr val="002060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示例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ECAF01C0-83DB-408C-A840-5F1EDBF20E4A}"/>
                </a:ext>
              </a:extLst>
            </p:cNvPr>
            <p:cNvSpPr txBox="1"/>
            <p:nvPr/>
          </p:nvSpPr>
          <p:spPr>
            <a:xfrm>
              <a:off x="4824896" y="6026405"/>
              <a:ext cx="12296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rgbClr val="002060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Http</a:t>
              </a:r>
              <a:r>
                <a:rPr lang="zh-CN" altLang="en-US" sz="1400" dirty="0">
                  <a:solidFill>
                    <a:srgbClr val="002060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网络通信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44639A8C-0CD2-438C-8F0D-70A5FD2B626D}"/>
                </a:ext>
              </a:extLst>
            </p:cNvPr>
            <p:cNvSpPr txBox="1"/>
            <p:nvPr/>
          </p:nvSpPr>
          <p:spPr>
            <a:xfrm>
              <a:off x="6054592" y="6026404"/>
              <a:ext cx="15333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rgbClr val="002060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异步方法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BFF538E2-7021-46DF-82E1-A66933022ADE}"/>
                </a:ext>
              </a:extLst>
            </p:cNvPr>
            <p:cNvSpPr txBox="1"/>
            <p:nvPr/>
          </p:nvSpPr>
          <p:spPr>
            <a:xfrm>
              <a:off x="7587920" y="6026404"/>
              <a:ext cx="15562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rgbClr val="002060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Json</a:t>
              </a:r>
              <a:r>
                <a:rPr lang="zh-CN" altLang="en-US" sz="1400" dirty="0">
                  <a:solidFill>
                    <a:srgbClr val="002060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数据处理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0ACE01B2-6BFC-4302-84A1-7955504D17F4}"/>
                </a:ext>
              </a:extLst>
            </p:cNvPr>
            <p:cNvSpPr txBox="1"/>
            <p:nvPr/>
          </p:nvSpPr>
          <p:spPr>
            <a:xfrm>
              <a:off x="9144187" y="6026403"/>
              <a:ext cx="11748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rgbClr val="002060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关于服务端</a:t>
              </a: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0A81C3B6-0A75-4FDF-A015-E0CF0293F33E}"/>
                </a:ext>
              </a:extLst>
            </p:cNvPr>
            <p:cNvSpPr/>
            <p:nvPr/>
          </p:nvSpPr>
          <p:spPr>
            <a:xfrm rot="5400000">
              <a:off x="2332895" y="6152546"/>
              <a:ext cx="65025" cy="55496"/>
            </a:xfrm>
            <a:prstGeom prst="triangl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DC018C61-B3AA-4459-89B8-AA1EC8503453}"/>
              </a:ext>
            </a:extLst>
          </p:cNvPr>
          <p:cNvSpPr txBox="1"/>
          <p:nvPr/>
        </p:nvSpPr>
        <p:spPr>
          <a:xfrm>
            <a:off x="1701281" y="4539356"/>
            <a:ext cx="8789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en-US" dirty="0">
                <a:solidFill>
                  <a:srgbClr val="002060"/>
                </a:solidFill>
              </a:rPr>
              <a:t>此课题主要介绍</a:t>
            </a:r>
            <a:r>
              <a:rPr lang="en-US" altLang="zh-CN" dirty="0">
                <a:solidFill>
                  <a:srgbClr val="002060"/>
                </a:solidFill>
              </a:rPr>
              <a:t>Unity</a:t>
            </a:r>
            <a:r>
              <a:rPr lang="zh-CN" altLang="en-US" dirty="0">
                <a:solidFill>
                  <a:srgbClr val="002060"/>
                </a:solidFill>
              </a:rPr>
              <a:t>引擎中的</a:t>
            </a:r>
            <a:r>
              <a:rPr lang="en-US" altLang="zh-CN" dirty="0">
                <a:solidFill>
                  <a:srgbClr val="002060"/>
                </a:solidFill>
              </a:rPr>
              <a:t>Http</a:t>
            </a:r>
            <a:r>
              <a:rPr lang="zh-CN" altLang="en-US" dirty="0">
                <a:solidFill>
                  <a:srgbClr val="002060"/>
                </a:solidFill>
              </a:rPr>
              <a:t>网络通信。课题将会配合一个</a:t>
            </a:r>
            <a:r>
              <a:rPr lang="en-US" altLang="zh-CN" dirty="0">
                <a:solidFill>
                  <a:srgbClr val="002060"/>
                </a:solidFill>
              </a:rPr>
              <a:t>Unity</a:t>
            </a:r>
            <a:r>
              <a:rPr lang="zh-CN" altLang="en-US" dirty="0">
                <a:solidFill>
                  <a:srgbClr val="002060"/>
                </a:solidFill>
              </a:rPr>
              <a:t>项目作为示例，通过</a:t>
            </a:r>
            <a:r>
              <a:rPr lang="en-US" altLang="zh-CN" dirty="0">
                <a:solidFill>
                  <a:srgbClr val="002060"/>
                </a:solidFill>
              </a:rPr>
              <a:t>Unity </a:t>
            </a:r>
            <a:r>
              <a:rPr lang="zh-CN" altLang="en-US" dirty="0">
                <a:solidFill>
                  <a:srgbClr val="002060"/>
                </a:solidFill>
              </a:rPr>
              <a:t>封装的</a:t>
            </a:r>
            <a:r>
              <a:rPr lang="en-US" altLang="zh-CN" dirty="0" err="1">
                <a:solidFill>
                  <a:srgbClr val="002060"/>
                </a:solidFill>
              </a:rPr>
              <a:t>WebRequest</a:t>
            </a:r>
            <a:r>
              <a:rPr lang="zh-CN" altLang="en-US" dirty="0">
                <a:solidFill>
                  <a:srgbClr val="002060"/>
                </a:solidFill>
              </a:rPr>
              <a:t>类对</a:t>
            </a:r>
            <a:r>
              <a:rPr lang="en-US" altLang="zh-CN" dirty="0">
                <a:solidFill>
                  <a:srgbClr val="002060"/>
                </a:solidFill>
              </a:rPr>
              <a:t>ASP .NET Core </a:t>
            </a:r>
            <a:r>
              <a:rPr lang="en-US" altLang="zh-CN" dirty="0" err="1">
                <a:solidFill>
                  <a:srgbClr val="002060"/>
                </a:solidFill>
              </a:rPr>
              <a:t>WebAPI</a:t>
            </a:r>
            <a:r>
              <a:rPr lang="zh-CN" altLang="en-US" dirty="0">
                <a:solidFill>
                  <a:srgbClr val="002060"/>
                </a:solidFill>
              </a:rPr>
              <a:t>后端请求最近的天气信息，并使用</a:t>
            </a:r>
            <a:r>
              <a:rPr lang="en-US" altLang="zh-CN" dirty="0">
                <a:solidFill>
                  <a:srgbClr val="002060"/>
                </a:solidFill>
              </a:rPr>
              <a:t>MVC</a:t>
            </a:r>
            <a:r>
              <a:rPr lang="zh-CN" altLang="en-US" dirty="0">
                <a:solidFill>
                  <a:srgbClr val="002060"/>
                </a:solidFill>
              </a:rPr>
              <a:t>设计模式搭建一套</a:t>
            </a:r>
            <a:r>
              <a:rPr lang="en-US" altLang="zh-CN" dirty="0">
                <a:solidFill>
                  <a:srgbClr val="002060"/>
                </a:solidFill>
              </a:rPr>
              <a:t>GUI</a:t>
            </a:r>
            <a:r>
              <a:rPr lang="zh-CN" altLang="en-US" dirty="0">
                <a:solidFill>
                  <a:srgbClr val="002060"/>
                </a:solidFill>
              </a:rPr>
              <a:t>来进行数据呈现。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9F698C2-E8FB-4A9A-96A8-118F55E40D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5767" y="816683"/>
            <a:ext cx="5758258" cy="3601296"/>
          </a:xfrm>
          <a:prstGeom prst="rect">
            <a:avLst/>
          </a:prstGeom>
          <a:effectLst>
            <a:glow rad="76200">
              <a:srgbClr val="0070C0">
                <a:alpha val="62000"/>
              </a:srgbClr>
            </a:glow>
            <a:reflection blurRad="6350" stA="52000" endA="300" endPos="35000" dir="5400000" sy="-100000" algn="bl" rotWithShape="0"/>
          </a:effectLst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4C067568-EC9E-4B79-A637-1388D6EA5797}"/>
              </a:ext>
            </a:extLst>
          </p:cNvPr>
          <p:cNvSpPr txBox="1"/>
          <p:nvPr/>
        </p:nvSpPr>
        <p:spPr>
          <a:xfrm>
            <a:off x="7956542" y="2079559"/>
            <a:ext cx="39814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  <a:latin typeface="未来荧黑 Normal" panose="020B0400000000000000" pitchFamily="34" charset="-122"/>
                <a:ea typeface="未来荧黑 Normal" panose="020B0400000000000000" pitchFamily="34" charset="-122"/>
              </a:rPr>
              <a:t>- </a:t>
            </a:r>
            <a:r>
              <a:rPr lang="en-US" altLang="zh-CN" dirty="0" err="1">
                <a:solidFill>
                  <a:srgbClr val="002060"/>
                </a:solidFill>
                <a:latin typeface="未来荧黑 Normal" panose="020B0400000000000000" pitchFamily="34" charset="-122"/>
                <a:ea typeface="未来荧黑 Normal" panose="020B0400000000000000" pitchFamily="34" charset="-122"/>
              </a:rPr>
              <a:t>Mvc</a:t>
            </a:r>
            <a:r>
              <a:rPr lang="zh-CN" altLang="en-US" dirty="0">
                <a:solidFill>
                  <a:srgbClr val="002060"/>
                </a:solidFill>
                <a:latin typeface="未来荧黑 Normal" panose="020B0400000000000000" pitchFamily="34" charset="-122"/>
                <a:ea typeface="未来荧黑 Normal" panose="020B0400000000000000" pitchFamily="34" charset="-122"/>
              </a:rPr>
              <a:t>设计模式 </a:t>
            </a:r>
            <a:endParaRPr lang="en-US" altLang="zh-CN" dirty="0">
              <a:solidFill>
                <a:srgbClr val="002060"/>
              </a:solidFill>
              <a:latin typeface="未来荧黑 Normal" panose="020B0400000000000000" pitchFamily="34" charset="-122"/>
              <a:ea typeface="未来荧黑 Normal" panose="020B0400000000000000" pitchFamily="34" charset="-122"/>
            </a:endParaRPr>
          </a:p>
          <a:p>
            <a:r>
              <a:rPr lang="en-US" altLang="zh-CN" dirty="0">
                <a:solidFill>
                  <a:srgbClr val="002060"/>
                </a:solidFill>
                <a:latin typeface="未来荧黑 Normal" panose="020B0400000000000000" pitchFamily="34" charset="-122"/>
                <a:ea typeface="未来荧黑 Normal" panose="020B0400000000000000" pitchFamily="34" charset="-122"/>
              </a:rPr>
              <a:t>- Unity</a:t>
            </a:r>
            <a:r>
              <a:rPr lang="zh-CN" altLang="en-US" dirty="0">
                <a:solidFill>
                  <a:srgbClr val="002060"/>
                </a:solidFill>
                <a:latin typeface="未来荧黑 Normal" panose="020B0400000000000000" pitchFamily="34" charset="-122"/>
                <a:ea typeface="未来荧黑 Normal" panose="020B0400000000000000" pitchFamily="34" charset="-122"/>
              </a:rPr>
              <a:t>网络通信</a:t>
            </a:r>
            <a:r>
              <a:rPr lang="en-US" altLang="zh-CN" dirty="0">
                <a:solidFill>
                  <a:srgbClr val="002060"/>
                </a:solidFill>
                <a:latin typeface="未来荧黑 Normal" panose="020B0400000000000000" pitchFamily="34" charset="-122"/>
                <a:ea typeface="未来荧黑 Normal" panose="020B0400000000000000" pitchFamily="34" charset="-122"/>
              </a:rPr>
              <a:t>API </a:t>
            </a:r>
          </a:p>
          <a:p>
            <a:r>
              <a:rPr lang="en-US" altLang="zh-CN" dirty="0">
                <a:solidFill>
                  <a:srgbClr val="002060"/>
                </a:solidFill>
                <a:latin typeface="未来荧黑 Normal" panose="020B0400000000000000" pitchFamily="34" charset="-122"/>
                <a:ea typeface="未来荧黑 Normal" panose="020B0400000000000000" pitchFamily="34" charset="-122"/>
              </a:rPr>
              <a:t>- </a:t>
            </a:r>
            <a:r>
              <a:rPr lang="zh-CN" altLang="en-US" dirty="0">
                <a:solidFill>
                  <a:srgbClr val="002060"/>
                </a:solidFill>
                <a:latin typeface="未来荧黑 Normal" panose="020B0400000000000000" pitchFamily="34" charset="-122"/>
                <a:ea typeface="未来荧黑 Normal" panose="020B0400000000000000" pitchFamily="34" charset="-122"/>
              </a:rPr>
              <a:t>异步方法 </a:t>
            </a:r>
            <a:endParaRPr lang="en-US" altLang="zh-CN" dirty="0">
              <a:solidFill>
                <a:srgbClr val="002060"/>
              </a:solidFill>
              <a:latin typeface="未来荧黑 Normal" panose="020B0400000000000000" pitchFamily="34" charset="-122"/>
              <a:ea typeface="未来荧黑 Normal" panose="020B0400000000000000" pitchFamily="34" charset="-122"/>
            </a:endParaRPr>
          </a:p>
          <a:p>
            <a:r>
              <a:rPr lang="en-US" altLang="zh-CN" dirty="0">
                <a:solidFill>
                  <a:srgbClr val="002060"/>
                </a:solidFill>
                <a:latin typeface="未来荧黑 Normal" panose="020B0400000000000000" pitchFamily="34" charset="-122"/>
                <a:ea typeface="未来荧黑 Normal" panose="020B0400000000000000" pitchFamily="34" charset="-122"/>
              </a:rPr>
              <a:t>- HTTP</a:t>
            </a:r>
            <a:r>
              <a:rPr lang="zh-CN" altLang="en-US" dirty="0">
                <a:solidFill>
                  <a:srgbClr val="002060"/>
                </a:solidFill>
                <a:latin typeface="未来荧黑 Normal" panose="020B0400000000000000" pitchFamily="34" charset="-122"/>
                <a:ea typeface="未来荧黑 Normal" panose="020B0400000000000000" pitchFamily="34" charset="-122"/>
              </a:rPr>
              <a:t>通信协议 </a:t>
            </a:r>
            <a:endParaRPr lang="en-US" altLang="zh-CN" dirty="0">
              <a:solidFill>
                <a:srgbClr val="002060"/>
              </a:solidFill>
              <a:latin typeface="未来荧黑 Normal" panose="020B0400000000000000" pitchFamily="34" charset="-122"/>
              <a:ea typeface="未来荧黑 Normal" panose="020B0400000000000000" pitchFamily="34" charset="-122"/>
            </a:endParaRPr>
          </a:p>
          <a:p>
            <a:r>
              <a:rPr lang="en-US" altLang="zh-CN" dirty="0">
                <a:solidFill>
                  <a:srgbClr val="002060"/>
                </a:solidFill>
                <a:latin typeface="未来荧黑 Normal" panose="020B0400000000000000" pitchFamily="34" charset="-122"/>
                <a:ea typeface="未来荧黑 Normal" panose="020B0400000000000000" pitchFamily="34" charset="-122"/>
              </a:rPr>
              <a:t>- JSON</a:t>
            </a:r>
            <a:r>
              <a:rPr lang="zh-CN" altLang="en-US" dirty="0">
                <a:solidFill>
                  <a:srgbClr val="002060"/>
                </a:solidFill>
                <a:latin typeface="未来荧黑 Normal" panose="020B0400000000000000" pitchFamily="34" charset="-122"/>
                <a:ea typeface="未来荧黑 Normal" panose="020B0400000000000000" pitchFamily="34" charset="-122"/>
              </a:rPr>
              <a:t>格式数据的序列化</a:t>
            </a:r>
            <a:r>
              <a:rPr lang="en-US" altLang="zh-CN" dirty="0">
                <a:solidFill>
                  <a:srgbClr val="002060"/>
                </a:solidFill>
                <a:latin typeface="未来荧黑 Normal" panose="020B0400000000000000" pitchFamily="34" charset="-122"/>
                <a:ea typeface="未来荧黑 Normal" panose="020B0400000000000000" pitchFamily="34" charset="-122"/>
              </a:rPr>
              <a:t>/</a:t>
            </a:r>
            <a:r>
              <a:rPr lang="zh-CN" altLang="en-US" dirty="0">
                <a:solidFill>
                  <a:srgbClr val="002060"/>
                </a:solidFill>
                <a:latin typeface="未来荧黑 Normal" panose="020B0400000000000000" pitchFamily="34" charset="-122"/>
                <a:ea typeface="未来荧黑 Normal" panose="020B0400000000000000" pitchFamily="34" charset="-122"/>
              </a:rPr>
              <a:t>反序列化 </a:t>
            </a:r>
            <a:endParaRPr lang="en-US" altLang="zh-CN" dirty="0">
              <a:solidFill>
                <a:srgbClr val="002060"/>
              </a:solidFill>
              <a:latin typeface="未来荧黑 Normal" panose="020B0400000000000000" pitchFamily="34" charset="-122"/>
              <a:ea typeface="未来荧黑 Normal" panose="020B0400000000000000" pitchFamily="34" charset="-122"/>
            </a:endParaRPr>
          </a:p>
          <a:p>
            <a:r>
              <a:rPr lang="en-US" altLang="zh-CN" dirty="0">
                <a:solidFill>
                  <a:srgbClr val="002060"/>
                </a:solidFill>
                <a:latin typeface="未来荧黑 Normal" panose="020B0400000000000000" pitchFamily="34" charset="-122"/>
                <a:ea typeface="未来荧黑 Normal" panose="020B0400000000000000" pitchFamily="34" charset="-122"/>
              </a:rPr>
              <a:t>- </a:t>
            </a:r>
            <a:r>
              <a:rPr lang="zh-CN" altLang="en-US" dirty="0">
                <a:solidFill>
                  <a:srgbClr val="002060"/>
                </a:solidFill>
                <a:latin typeface="未来荧黑 Normal" panose="020B0400000000000000" pitchFamily="34" charset="-122"/>
                <a:ea typeface="未来荧黑 Normal" panose="020B0400000000000000" pitchFamily="34" charset="-122"/>
              </a:rPr>
              <a:t>后端服务搭建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9F01CAF-0C10-4047-BED1-6905AECC0824}"/>
              </a:ext>
            </a:extLst>
          </p:cNvPr>
          <p:cNvSpPr txBox="1"/>
          <p:nvPr/>
        </p:nvSpPr>
        <p:spPr>
          <a:xfrm>
            <a:off x="7956542" y="1695549"/>
            <a:ext cx="2289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未来荧黑 Normal" panose="020B0400000000000000" pitchFamily="34" charset="-122"/>
                <a:ea typeface="未来荧黑 Normal" panose="020B0400000000000000" pitchFamily="34" charset="-122"/>
              </a:rPr>
              <a:t>涉及内容：</a:t>
            </a:r>
          </a:p>
        </p:txBody>
      </p:sp>
    </p:spTree>
    <p:extLst>
      <p:ext uri="{BB962C8B-B14F-4D97-AF65-F5344CB8AC3E}">
        <p14:creationId xmlns:p14="http://schemas.microsoft.com/office/powerpoint/2010/main" val="16097525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F9F698C2-E8FB-4A9A-96A8-118F55E40D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030" b="5030"/>
          <a:stretch/>
        </p:blipFill>
        <p:spPr>
          <a:xfrm>
            <a:off x="1069019" y="1128417"/>
            <a:ext cx="5026980" cy="2827676"/>
          </a:xfrm>
          <a:prstGeom prst="rect">
            <a:avLst/>
          </a:prstGeom>
          <a:effectLst>
            <a:glow rad="63500">
              <a:srgbClr val="0070C0">
                <a:alpha val="40000"/>
              </a:srgbClr>
            </a:glow>
            <a:reflection blurRad="6350" stA="26000" endPos="35000" dir="5400000" sy="-100000" algn="bl" rotWithShape="0"/>
          </a:effectLst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57367BAC-DDF9-4218-A3E4-33BDB3FDCC56}"/>
              </a:ext>
            </a:extLst>
          </p:cNvPr>
          <p:cNvGrpSpPr/>
          <p:nvPr/>
        </p:nvGrpSpPr>
        <p:grpSpPr>
          <a:xfrm>
            <a:off x="646922" y="5822302"/>
            <a:ext cx="10898155" cy="511882"/>
            <a:chOff x="646922" y="5822302"/>
            <a:chExt cx="10898155" cy="511882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B3809493-4DF8-42CE-8D95-26B093EF0DF2}"/>
                </a:ext>
              </a:extLst>
            </p:cNvPr>
            <p:cNvCxnSpPr/>
            <p:nvPr/>
          </p:nvCxnSpPr>
          <p:spPr>
            <a:xfrm>
              <a:off x="646922" y="5822302"/>
              <a:ext cx="10898155" cy="0"/>
            </a:xfrm>
            <a:prstGeom prst="line">
              <a:avLst/>
            </a:prstGeom>
            <a:ln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FFE7C4F7-9E0A-4EBE-9335-4B98AC6681F5}"/>
                </a:ext>
              </a:extLst>
            </p:cNvPr>
            <p:cNvSpPr txBox="1"/>
            <p:nvPr/>
          </p:nvSpPr>
          <p:spPr>
            <a:xfrm>
              <a:off x="2003556" y="6026407"/>
              <a:ext cx="12549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rgbClr val="002060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简介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08BDD107-41A6-4599-913A-79695F7C58D2}"/>
                </a:ext>
              </a:extLst>
            </p:cNvPr>
            <p:cNvSpPr txBox="1"/>
            <p:nvPr/>
          </p:nvSpPr>
          <p:spPr>
            <a:xfrm>
              <a:off x="3117395" y="6026405"/>
              <a:ext cx="17075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00206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DEMO</a:t>
              </a:r>
              <a:r>
                <a:rPr lang="zh-CN" altLang="en-US" sz="1400" b="1" dirty="0">
                  <a:solidFill>
                    <a:srgbClr val="00206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示例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ECAF01C0-83DB-408C-A840-5F1EDBF20E4A}"/>
                </a:ext>
              </a:extLst>
            </p:cNvPr>
            <p:cNvSpPr txBox="1"/>
            <p:nvPr/>
          </p:nvSpPr>
          <p:spPr>
            <a:xfrm>
              <a:off x="4824896" y="6026405"/>
              <a:ext cx="12296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rgbClr val="002060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Http</a:t>
              </a:r>
              <a:r>
                <a:rPr lang="zh-CN" altLang="en-US" sz="1400" dirty="0">
                  <a:solidFill>
                    <a:srgbClr val="002060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网络通信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44639A8C-0CD2-438C-8F0D-70A5FD2B626D}"/>
                </a:ext>
              </a:extLst>
            </p:cNvPr>
            <p:cNvSpPr txBox="1"/>
            <p:nvPr/>
          </p:nvSpPr>
          <p:spPr>
            <a:xfrm>
              <a:off x="6054592" y="6026404"/>
              <a:ext cx="15333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rgbClr val="002060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异步方法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BFF538E2-7021-46DF-82E1-A66933022ADE}"/>
                </a:ext>
              </a:extLst>
            </p:cNvPr>
            <p:cNvSpPr txBox="1"/>
            <p:nvPr/>
          </p:nvSpPr>
          <p:spPr>
            <a:xfrm>
              <a:off x="7587920" y="6026404"/>
              <a:ext cx="15562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rgbClr val="002060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Json</a:t>
              </a:r>
              <a:r>
                <a:rPr lang="zh-CN" altLang="en-US" sz="1400" dirty="0">
                  <a:solidFill>
                    <a:srgbClr val="002060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数据处理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0ACE01B2-6BFC-4302-84A1-7955504D17F4}"/>
                </a:ext>
              </a:extLst>
            </p:cNvPr>
            <p:cNvSpPr txBox="1"/>
            <p:nvPr/>
          </p:nvSpPr>
          <p:spPr>
            <a:xfrm>
              <a:off x="9144187" y="6026403"/>
              <a:ext cx="11748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rgbClr val="002060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关于服务端</a:t>
              </a: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0A81C3B6-0A75-4FDF-A015-E0CF0293F33E}"/>
                </a:ext>
              </a:extLst>
            </p:cNvPr>
            <p:cNvSpPr/>
            <p:nvPr/>
          </p:nvSpPr>
          <p:spPr>
            <a:xfrm rot="5400000">
              <a:off x="3409220" y="6152546"/>
              <a:ext cx="65025" cy="55496"/>
            </a:xfrm>
            <a:prstGeom prst="triangl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EBBB47A6-6A85-40A8-9AE2-9B189A80091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82" r="882"/>
          <a:stretch/>
        </p:blipFill>
        <p:spPr>
          <a:xfrm>
            <a:off x="6309396" y="1128418"/>
            <a:ext cx="5026980" cy="2827676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reflection blurRad="6350" stA="26000" endPos="35000" dir="5400000" sy="-100000" algn="bl" rotWithShape="0"/>
          </a:effectLst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0AB7AB94-B55E-497A-B2B2-247A8E8AD642}"/>
              </a:ext>
            </a:extLst>
          </p:cNvPr>
          <p:cNvSpPr txBox="1"/>
          <p:nvPr/>
        </p:nvSpPr>
        <p:spPr>
          <a:xfrm>
            <a:off x="1323237" y="4160195"/>
            <a:ext cx="4518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en-US" dirty="0">
                <a:solidFill>
                  <a:srgbClr val="002060"/>
                </a:solidFill>
              </a:rPr>
              <a:t>使用</a:t>
            </a:r>
            <a:r>
              <a:rPr lang="en-US" altLang="zh-CN" dirty="0">
                <a:solidFill>
                  <a:srgbClr val="002060"/>
                </a:solidFill>
              </a:rPr>
              <a:t>Unity UGUI</a:t>
            </a:r>
            <a:r>
              <a:rPr lang="zh-CN" altLang="en-US" dirty="0">
                <a:solidFill>
                  <a:srgbClr val="002060"/>
                </a:solidFill>
              </a:rPr>
              <a:t>组件搭建的客户端，通过</a:t>
            </a:r>
            <a:r>
              <a:rPr lang="en-US" altLang="zh-CN" dirty="0">
                <a:solidFill>
                  <a:srgbClr val="002060"/>
                </a:solidFill>
              </a:rPr>
              <a:t>Http</a:t>
            </a:r>
            <a:r>
              <a:rPr lang="zh-CN" altLang="en-US" dirty="0">
                <a:solidFill>
                  <a:srgbClr val="002060"/>
                </a:solidFill>
              </a:rPr>
              <a:t>请求服务端获取最近七天的天气数据，并以文字和图标的方式呈现。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D7DE2FC-62A6-4352-B70D-2D4BE8797E8C}"/>
              </a:ext>
            </a:extLst>
          </p:cNvPr>
          <p:cNvSpPr txBox="1"/>
          <p:nvPr/>
        </p:nvSpPr>
        <p:spPr>
          <a:xfrm>
            <a:off x="6563614" y="4160195"/>
            <a:ext cx="4518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en-US" dirty="0">
                <a:solidFill>
                  <a:srgbClr val="002060"/>
                </a:solidFill>
              </a:rPr>
              <a:t>使用</a:t>
            </a:r>
            <a:r>
              <a:rPr lang="en-US" altLang="zh-CN" dirty="0">
                <a:solidFill>
                  <a:srgbClr val="002060"/>
                </a:solidFill>
              </a:rPr>
              <a:t>.NET 8</a:t>
            </a:r>
            <a:r>
              <a:rPr lang="zh-CN" altLang="en-US" dirty="0">
                <a:solidFill>
                  <a:srgbClr val="002060"/>
                </a:solidFill>
              </a:rPr>
              <a:t>搭建的服务端，通过请求高德地理编码以及彩云天气</a:t>
            </a:r>
            <a:r>
              <a:rPr lang="en-US" altLang="zh-CN" dirty="0">
                <a:solidFill>
                  <a:srgbClr val="002060"/>
                </a:solidFill>
              </a:rPr>
              <a:t>API</a:t>
            </a:r>
            <a:r>
              <a:rPr lang="zh-CN" altLang="en-US" dirty="0">
                <a:solidFill>
                  <a:srgbClr val="002060"/>
                </a:solidFill>
              </a:rPr>
              <a:t>获取天气数据并提供给客户端。</a:t>
            </a:r>
          </a:p>
        </p:txBody>
      </p:sp>
    </p:spTree>
    <p:extLst>
      <p:ext uri="{BB962C8B-B14F-4D97-AF65-F5344CB8AC3E}">
        <p14:creationId xmlns:p14="http://schemas.microsoft.com/office/powerpoint/2010/main" val="33201008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7367BAC-DDF9-4218-A3E4-33BDB3FDCC56}"/>
              </a:ext>
            </a:extLst>
          </p:cNvPr>
          <p:cNvGrpSpPr/>
          <p:nvPr/>
        </p:nvGrpSpPr>
        <p:grpSpPr>
          <a:xfrm>
            <a:off x="646922" y="5822302"/>
            <a:ext cx="10898155" cy="511882"/>
            <a:chOff x="646922" y="5822302"/>
            <a:chExt cx="10898155" cy="511882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B3809493-4DF8-42CE-8D95-26B093EF0DF2}"/>
                </a:ext>
              </a:extLst>
            </p:cNvPr>
            <p:cNvCxnSpPr/>
            <p:nvPr/>
          </p:nvCxnSpPr>
          <p:spPr>
            <a:xfrm>
              <a:off x="646922" y="5822302"/>
              <a:ext cx="10898155" cy="0"/>
            </a:xfrm>
            <a:prstGeom prst="line">
              <a:avLst/>
            </a:prstGeom>
            <a:ln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FFE7C4F7-9E0A-4EBE-9335-4B98AC6681F5}"/>
                </a:ext>
              </a:extLst>
            </p:cNvPr>
            <p:cNvSpPr txBox="1"/>
            <p:nvPr/>
          </p:nvSpPr>
          <p:spPr>
            <a:xfrm>
              <a:off x="2003556" y="6026407"/>
              <a:ext cx="12549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rgbClr val="002060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简介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08BDD107-41A6-4599-913A-79695F7C58D2}"/>
                </a:ext>
              </a:extLst>
            </p:cNvPr>
            <p:cNvSpPr txBox="1"/>
            <p:nvPr/>
          </p:nvSpPr>
          <p:spPr>
            <a:xfrm>
              <a:off x="3117395" y="6026405"/>
              <a:ext cx="17075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rgbClr val="002060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DEMO</a:t>
              </a:r>
              <a:r>
                <a:rPr lang="zh-CN" altLang="en-US" sz="1400" dirty="0">
                  <a:solidFill>
                    <a:srgbClr val="002060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示例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ECAF01C0-83DB-408C-A840-5F1EDBF20E4A}"/>
                </a:ext>
              </a:extLst>
            </p:cNvPr>
            <p:cNvSpPr txBox="1"/>
            <p:nvPr/>
          </p:nvSpPr>
          <p:spPr>
            <a:xfrm>
              <a:off x="4824895" y="6026405"/>
              <a:ext cx="12649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00206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Http</a:t>
              </a:r>
              <a:r>
                <a:rPr lang="zh-CN" altLang="en-US" sz="1400" b="1" dirty="0">
                  <a:solidFill>
                    <a:srgbClr val="00206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网络通信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44639A8C-0CD2-438C-8F0D-70A5FD2B626D}"/>
                </a:ext>
              </a:extLst>
            </p:cNvPr>
            <p:cNvSpPr txBox="1"/>
            <p:nvPr/>
          </p:nvSpPr>
          <p:spPr>
            <a:xfrm>
              <a:off x="6054592" y="6026404"/>
              <a:ext cx="15333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rgbClr val="002060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异步方法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BFF538E2-7021-46DF-82E1-A66933022ADE}"/>
                </a:ext>
              </a:extLst>
            </p:cNvPr>
            <p:cNvSpPr txBox="1"/>
            <p:nvPr/>
          </p:nvSpPr>
          <p:spPr>
            <a:xfrm>
              <a:off x="7587920" y="6026404"/>
              <a:ext cx="15562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rgbClr val="002060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Json</a:t>
              </a:r>
              <a:r>
                <a:rPr lang="zh-CN" altLang="en-US" sz="1400" dirty="0">
                  <a:solidFill>
                    <a:srgbClr val="002060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数据处理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0ACE01B2-6BFC-4302-84A1-7955504D17F4}"/>
                </a:ext>
              </a:extLst>
            </p:cNvPr>
            <p:cNvSpPr txBox="1"/>
            <p:nvPr/>
          </p:nvSpPr>
          <p:spPr>
            <a:xfrm>
              <a:off x="9144187" y="6026403"/>
              <a:ext cx="11748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rgbClr val="002060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关于服务端</a:t>
              </a: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0A81C3B6-0A75-4FDF-A015-E0CF0293F33E}"/>
                </a:ext>
              </a:extLst>
            </p:cNvPr>
            <p:cNvSpPr/>
            <p:nvPr/>
          </p:nvSpPr>
          <p:spPr>
            <a:xfrm rot="5400000">
              <a:off x="4799870" y="6152546"/>
              <a:ext cx="65025" cy="55496"/>
            </a:xfrm>
            <a:prstGeom prst="triangl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7567775A-D607-4859-A32C-822C0FA8B6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669" y="1442155"/>
            <a:ext cx="6496957" cy="269595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B599864-E99E-4A6D-AEB5-4EF1504082A4}"/>
              </a:ext>
            </a:extLst>
          </p:cNvPr>
          <p:cNvSpPr txBox="1"/>
          <p:nvPr/>
        </p:nvSpPr>
        <p:spPr>
          <a:xfrm>
            <a:off x="2846198" y="4954180"/>
            <a:ext cx="69046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/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客户端与服务端的数据对接通常使用</a:t>
            </a: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协议进行传输，并在</a:t>
            </a: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报文体中使用</a:t>
            </a: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的形式存储数据。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DD1A675-8DEF-43D5-89FA-C52BA1EFFDBA}"/>
              </a:ext>
            </a:extLst>
          </p:cNvPr>
          <p:cNvSpPr txBox="1"/>
          <p:nvPr/>
        </p:nvSpPr>
        <p:spPr>
          <a:xfrm>
            <a:off x="7807343" y="1442155"/>
            <a:ext cx="384856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/>
            <a:r>
              <a:rPr lang="zh-CN" altLang="en-US" dirty="0">
                <a:solidFill>
                  <a:srgbClr val="002060"/>
                </a:solidFill>
                <a:latin typeface="未来荧黑 Normal" panose="020B0400000000000000" pitchFamily="34" charset="-122"/>
                <a:ea typeface="未来荧黑 Normal" panose="020B0400000000000000" pitchFamily="34" charset="-122"/>
              </a:rPr>
              <a:t>客户端通过不同的</a:t>
            </a:r>
            <a:r>
              <a:rPr lang="en-US" altLang="zh-CN" dirty="0">
                <a:solidFill>
                  <a:srgbClr val="002060"/>
                </a:solidFill>
                <a:latin typeface="未来荧黑 Normal" panose="020B0400000000000000" pitchFamily="34" charset="-122"/>
                <a:ea typeface="未来荧黑 Normal" panose="020B0400000000000000" pitchFamily="34" charset="-122"/>
              </a:rPr>
              <a:t>HTTP</a:t>
            </a:r>
            <a:r>
              <a:rPr lang="zh-CN" altLang="en-US" dirty="0">
                <a:solidFill>
                  <a:srgbClr val="002060"/>
                </a:solidFill>
                <a:latin typeface="未来荧黑 Normal" panose="020B0400000000000000" pitchFamily="34" charset="-122"/>
                <a:ea typeface="未来荧黑 Normal" panose="020B0400000000000000" pitchFamily="34" charset="-122"/>
              </a:rPr>
              <a:t>请求方法来向后端指示请求的操作，常用的</a:t>
            </a:r>
            <a:r>
              <a:rPr lang="en-US" altLang="zh-CN" dirty="0">
                <a:solidFill>
                  <a:srgbClr val="002060"/>
                </a:solidFill>
                <a:latin typeface="未来荧黑 Normal" panose="020B0400000000000000" pitchFamily="34" charset="-122"/>
                <a:ea typeface="未来荧黑 Normal" panose="020B0400000000000000" pitchFamily="34" charset="-122"/>
              </a:rPr>
              <a:t>HTTP</a:t>
            </a:r>
            <a:r>
              <a:rPr lang="zh-CN" altLang="en-US" dirty="0">
                <a:solidFill>
                  <a:srgbClr val="002060"/>
                </a:solidFill>
                <a:latin typeface="未来荧黑 Normal" panose="020B0400000000000000" pitchFamily="34" charset="-122"/>
                <a:ea typeface="未来荧黑 Normal" panose="020B0400000000000000" pitchFamily="34" charset="-122"/>
              </a:rPr>
              <a:t>方法有：</a:t>
            </a:r>
            <a:endParaRPr lang="zh-CN" altLang="en-US" dirty="0">
              <a:latin typeface="未来荧黑 Normal" panose="020B0400000000000000" pitchFamily="34" charset="-122"/>
              <a:ea typeface="未来荧黑 Normal" panose="020B0400000000000000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AB26845-EBE8-4079-AD73-4D9360438950}"/>
              </a:ext>
            </a:extLst>
          </p:cNvPr>
          <p:cNvSpPr txBox="1"/>
          <p:nvPr/>
        </p:nvSpPr>
        <p:spPr>
          <a:xfrm>
            <a:off x="7918175" y="2365485"/>
            <a:ext cx="373773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2060"/>
                </a:solidFill>
                <a:latin typeface="未来荧黑 Normal" panose="020B0400000000000000" pitchFamily="34" charset="-122"/>
                <a:ea typeface="未来荧黑 Normal" panose="020B0400000000000000" pitchFamily="34" charset="-122"/>
              </a:rPr>
              <a:t>GET </a:t>
            </a:r>
            <a:r>
              <a:rPr lang="zh-CN" altLang="en-US" dirty="0">
                <a:solidFill>
                  <a:srgbClr val="002060"/>
                </a:solidFill>
                <a:latin typeface="未来荧黑 Normal" panose="020B0400000000000000" pitchFamily="34" charset="-122"/>
                <a:ea typeface="未来荧黑 Normal" panose="020B0400000000000000" pitchFamily="34" charset="-122"/>
              </a:rPr>
              <a:t>仅向服务器请求检索数据 </a:t>
            </a:r>
            <a:endParaRPr lang="en-US" altLang="zh-CN" dirty="0">
              <a:solidFill>
                <a:srgbClr val="002060"/>
              </a:solidFill>
              <a:latin typeface="未来荧黑 Normal" panose="020B0400000000000000" pitchFamily="34" charset="-122"/>
              <a:ea typeface="未来荧黑 Normal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2060"/>
                </a:solidFill>
                <a:latin typeface="未来荧黑 Normal" panose="020B0400000000000000" pitchFamily="34" charset="-122"/>
                <a:ea typeface="未来荧黑 Normal" panose="020B0400000000000000" pitchFamily="34" charset="-122"/>
              </a:rPr>
              <a:t>POST </a:t>
            </a:r>
            <a:r>
              <a:rPr lang="zh-CN" altLang="en-US" dirty="0">
                <a:solidFill>
                  <a:srgbClr val="002060"/>
                </a:solidFill>
                <a:latin typeface="未来荧黑 Normal" panose="020B0400000000000000" pitchFamily="34" charset="-122"/>
                <a:ea typeface="未来荧黑 Normal" panose="020B0400000000000000" pitchFamily="34" charset="-122"/>
              </a:rPr>
              <a:t>将数据提交到服务器 </a:t>
            </a:r>
            <a:endParaRPr lang="en-US" altLang="zh-CN" dirty="0">
              <a:solidFill>
                <a:srgbClr val="002060"/>
              </a:solidFill>
              <a:latin typeface="未来荧黑 Normal" panose="020B0400000000000000" pitchFamily="34" charset="-122"/>
              <a:ea typeface="未来荧黑 Normal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2060"/>
                </a:solidFill>
                <a:latin typeface="未来荧黑 Normal" panose="020B0400000000000000" pitchFamily="34" charset="-122"/>
                <a:ea typeface="未来荧黑 Normal" panose="020B0400000000000000" pitchFamily="34" charset="-122"/>
              </a:rPr>
              <a:t>PUT </a:t>
            </a:r>
            <a:r>
              <a:rPr lang="zh-CN" altLang="en-US" dirty="0">
                <a:solidFill>
                  <a:srgbClr val="002060"/>
                </a:solidFill>
                <a:latin typeface="未来荧黑 Normal" panose="020B0400000000000000" pitchFamily="34" charset="-122"/>
                <a:ea typeface="未来荧黑 Normal" panose="020B0400000000000000" pitchFamily="34" charset="-122"/>
              </a:rPr>
              <a:t>将数据提交到服务器，请求修改并替换指定资源 </a:t>
            </a:r>
            <a:endParaRPr lang="en-US" altLang="zh-CN" dirty="0">
              <a:solidFill>
                <a:srgbClr val="002060"/>
              </a:solidFill>
              <a:latin typeface="未来荧黑 Normal" panose="020B0400000000000000" pitchFamily="34" charset="-122"/>
              <a:ea typeface="未来荧黑 Normal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2060"/>
                </a:solidFill>
                <a:latin typeface="未来荧黑 Normal" panose="020B0400000000000000" pitchFamily="34" charset="-122"/>
                <a:ea typeface="未来荧黑 Normal" panose="020B0400000000000000" pitchFamily="34" charset="-122"/>
              </a:rPr>
              <a:t>DELETE </a:t>
            </a:r>
            <a:r>
              <a:rPr lang="zh-CN" altLang="en-US" dirty="0">
                <a:solidFill>
                  <a:srgbClr val="002060"/>
                </a:solidFill>
                <a:latin typeface="未来荧黑 Normal" panose="020B0400000000000000" pitchFamily="34" charset="-122"/>
                <a:ea typeface="未来荧黑 Normal" panose="020B0400000000000000" pitchFamily="34" charset="-122"/>
              </a:rPr>
              <a:t>请求服务器删除指定的资源 </a:t>
            </a:r>
            <a:r>
              <a:rPr lang="en-US" altLang="zh-CN" dirty="0">
                <a:solidFill>
                  <a:srgbClr val="002060"/>
                </a:solidFill>
                <a:latin typeface="未来荧黑 Normal" panose="020B0400000000000000" pitchFamily="34" charset="-122"/>
                <a:ea typeface="未来荧黑 Normal" panose="020B0400000000000000" pitchFamily="34" charset="-122"/>
              </a:rPr>
              <a:t>...</a:t>
            </a:r>
            <a:endParaRPr lang="zh-CN" altLang="en-US" dirty="0">
              <a:solidFill>
                <a:srgbClr val="002060"/>
              </a:solidFill>
              <a:latin typeface="未来荧黑 Normal" panose="020B0400000000000000" pitchFamily="34" charset="-122"/>
              <a:ea typeface="未来荧黑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2273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CACDCC3D-5D21-4FCE-BBEF-0CBE2D336D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966" y="523816"/>
            <a:ext cx="6600954" cy="466328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57367BAC-DDF9-4218-A3E4-33BDB3FDCC56}"/>
              </a:ext>
            </a:extLst>
          </p:cNvPr>
          <p:cNvGrpSpPr/>
          <p:nvPr/>
        </p:nvGrpSpPr>
        <p:grpSpPr>
          <a:xfrm>
            <a:off x="646922" y="5822302"/>
            <a:ext cx="10898155" cy="511882"/>
            <a:chOff x="646922" y="5822302"/>
            <a:chExt cx="10898155" cy="511882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B3809493-4DF8-42CE-8D95-26B093EF0DF2}"/>
                </a:ext>
              </a:extLst>
            </p:cNvPr>
            <p:cNvCxnSpPr/>
            <p:nvPr/>
          </p:nvCxnSpPr>
          <p:spPr>
            <a:xfrm>
              <a:off x="646922" y="5822302"/>
              <a:ext cx="10898155" cy="0"/>
            </a:xfrm>
            <a:prstGeom prst="line">
              <a:avLst/>
            </a:prstGeom>
            <a:ln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FFE7C4F7-9E0A-4EBE-9335-4B98AC6681F5}"/>
                </a:ext>
              </a:extLst>
            </p:cNvPr>
            <p:cNvSpPr txBox="1"/>
            <p:nvPr/>
          </p:nvSpPr>
          <p:spPr>
            <a:xfrm>
              <a:off x="2003556" y="6026407"/>
              <a:ext cx="12549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rgbClr val="002060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简介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08BDD107-41A6-4599-913A-79695F7C58D2}"/>
                </a:ext>
              </a:extLst>
            </p:cNvPr>
            <p:cNvSpPr txBox="1"/>
            <p:nvPr/>
          </p:nvSpPr>
          <p:spPr>
            <a:xfrm>
              <a:off x="3117395" y="6026405"/>
              <a:ext cx="17075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rgbClr val="002060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DEMO</a:t>
              </a:r>
              <a:r>
                <a:rPr lang="zh-CN" altLang="en-US" sz="1400" dirty="0">
                  <a:solidFill>
                    <a:srgbClr val="002060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示例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ECAF01C0-83DB-408C-A840-5F1EDBF20E4A}"/>
                </a:ext>
              </a:extLst>
            </p:cNvPr>
            <p:cNvSpPr txBox="1"/>
            <p:nvPr/>
          </p:nvSpPr>
          <p:spPr>
            <a:xfrm>
              <a:off x="4824895" y="6026405"/>
              <a:ext cx="12649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00206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Http</a:t>
              </a:r>
              <a:r>
                <a:rPr lang="zh-CN" altLang="en-US" sz="1400" b="1" dirty="0">
                  <a:solidFill>
                    <a:srgbClr val="00206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网络通信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44639A8C-0CD2-438C-8F0D-70A5FD2B626D}"/>
                </a:ext>
              </a:extLst>
            </p:cNvPr>
            <p:cNvSpPr txBox="1"/>
            <p:nvPr/>
          </p:nvSpPr>
          <p:spPr>
            <a:xfrm>
              <a:off x="6054592" y="6026404"/>
              <a:ext cx="15333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rgbClr val="002060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异步方法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BFF538E2-7021-46DF-82E1-A66933022ADE}"/>
                </a:ext>
              </a:extLst>
            </p:cNvPr>
            <p:cNvSpPr txBox="1"/>
            <p:nvPr/>
          </p:nvSpPr>
          <p:spPr>
            <a:xfrm>
              <a:off x="7587920" y="6026404"/>
              <a:ext cx="15562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rgbClr val="002060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Json</a:t>
              </a:r>
              <a:r>
                <a:rPr lang="zh-CN" altLang="en-US" sz="1400" dirty="0">
                  <a:solidFill>
                    <a:srgbClr val="002060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数据处理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0ACE01B2-6BFC-4302-84A1-7955504D17F4}"/>
                </a:ext>
              </a:extLst>
            </p:cNvPr>
            <p:cNvSpPr txBox="1"/>
            <p:nvPr/>
          </p:nvSpPr>
          <p:spPr>
            <a:xfrm>
              <a:off x="9144187" y="6026403"/>
              <a:ext cx="11748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rgbClr val="002060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关于服务端</a:t>
              </a: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0A81C3B6-0A75-4FDF-A015-E0CF0293F33E}"/>
                </a:ext>
              </a:extLst>
            </p:cNvPr>
            <p:cNvSpPr/>
            <p:nvPr/>
          </p:nvSpPr>
          <p:spPr>
            <a:xfrm rot="5400000">
              <a:off x="4799870" y="6152546"/>
              <a:ext cx="65025" cy="55496"/>
            </a:xfrm>
            <a:prstGeom prst="triangl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E7FA1370-5708-4517-A658-2B568ABB9390}"/>
              </a:ext>
            </a:extLst>
          </p:cNvPr>
          <p:cNvSpPr txBox="1"/>
          <p:nvPr/>
        </p:nvSpPr>
        <p:spPr>
          <a:xfrm>
            <a:off x="7802716" y="2644170"/>
            <a:ext cx="374236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effectLst/>
                <a:latin typeface="未来荧黑 Normal" panose="020B0400000000000000" pitchFamily="34" charset="-122"/>
                <a:ea typeface="未来荧黑 Normal" panose="020B0400000000000000" pitchFamily="34" charset="-122"/>
              </a:rPr>
              <a:t>`</a:t>
            </a:r>
            <a:r>
              <a:rPr lang="en-US" altLang="zh-CN" sz="1600" dirty="0" err="1">
                <a:solidFill>
                  <a:srgbClr val="002060"/>
                </a:solidFill>
                <a:effectLst/>
                <a:latin typeface="未来荧黑 Normal" panose="020B0400000000000000" pitchFamily="34" charset="-122"/>
                <a:ea typeface="未来荧黑 Normal" panose="020B0400000000000000" pitchFamily="34" charset="-122"/>
              </a:rPr>
              <a:t>UnityEngine.Networking</a:t>
            </a:r>
            <a:r>
              <a:rPr lang="en-US" altLang="zh-CN" sz="1600" dirty="0">
                <a:solidFill>
                  <a:srgbClr val="002060"/>
                </a:solidFill>
                <a:effectLst/>
                <a:latin typeface="未来荧黑 Normal" panose="020B0400000000000000" pitchFamily="34" charset="-122"/>
                <a:ea typeface="未来荧黑 Normal" panose="020B0400000000000000" pitchFamily="34" charset="-122"/>
              </a:rPr>
              <a:t>` </a:t>
            </a:r>
            <a:r>
              <a:rPr lang="zh-CN" altLang="en-US" sz="1600" dirty="0">
                <a:solidFill>
                  <a:srgbClr val="002060"/>
                </a:solidFill>
                <a:effectLst/>
                <a:latin typeface="未来荧黑 Normal" panose="020B0400000000000000" pitchFamily="34" charset="-122"/>
                <a:ea typeface="未来荧黑 Normal" panose="020B0400000000000000" pitchFamily="34" charset="-122"/>
              </a:rPr>
              <a:t>命名空间提供了一些</a:t>
            </a:r>
            <a:r>
              <a:rPr lang="en-US" altLang="zh-CN" sz="1600" dirty="0">
                <a:solidFill>
                  <a:srgbClr val="002060"/>
                </a:solidFill>
                <a:effectLst/>
                <a:latin typeface="未来荧黑 Normal" panose="020B0400000000000000" pitchFamily="34" charset="-122"/>
                <a:ea typeface="未来荧黑 Normal" panose="020B0400000000000000" pitchFamily="34" charset="-122"/>
              </a:rPr>
              <a:t>API</a:t>
            </a:r>
            <a:r>
              <a:rPr lang="zh-CN" altLang="en-US" sz="1600" dirty="0">
                <a:solidFill>
                  <a:srgbClr val="002060"/>
                </a:solidFill>
                <a:effectLst/>
                <a:latin typeface="未来荧黑 Normal" panose="020B0400000000000000" pitchFamily="34" charset="-122"/>
                <a:ea typeface="未来荧黑 Normal" panose="020B0400000000000000" pitchFamily="34" charset="-122"/>
              </a:rPr>
              <a:t>来进行网络请求。  </a:t>
            </a:r>
            <a:endParaRPr lang="en-US" altLang="zh-CN" sz="1600" dirty="0">
              <a:solidFill>
                <a:srgbClr val="002060"/>
              </a:solidFill>
              <a:effectLst/>
              <a:latin typeface="未来荧黑 Normal" panose="020B0400000000000000" pitchFamily="34" charset="-122"/>
              <a:ea typeface="未来荧黑 Normal" panose="020B0400000000000000" pitchFamily="34" charset="-122"/>
            </a:endParaRPr>
          </a:p>
          <a:p>
            <a:endParaRPr lang="zh-CN" altLang="en-US" sz="1600" dirty="0">
              <a:solidFill>
                <a:srgbClr val="002060"/>
              </a:solidFill>
              <a:effectLst/>
              <a:latin typeface="未来荧黑 Normal" panose="020B0400000000000000" pitchFamily="34" charset="-122"/>
              <a:ea typeface="未来荧黑 Normal" panose="020B0400000000000000" pitchFamily="34" charset="-122"/>
            </a:endParaRPr>
          </a:p>
          <a:p>
            <a:r>
              <a:rPr lang="en-US" altLang="zh-CN" sz="1600" dirty="0">
                <a:solidFill>
                  <a:srgbClr val="002060"/>
                </a:solidFill>
                <a:effectLst/>
                <a:latin typeface="未来荧黑 Normal" panose="020B0400000000000000" pitchFamily="34" charset="-122"/>
                <a:ea typeface="未来荧黑 Normal" panose="020B0400000000000000" pitchFamily="34" charset="-122"/>
              </a:rPr>
              <a:t>Unity</a:t>
            </a:r>
            <a:r>
              <a:rPr lang="zh-CN" altLang="en-US" sz="1600" dirty="0">
                <a:solidFill>
                  <a:srgbClr val="002060"/>
                </a:solidFill>
                <a:effectLst/>
                <a:latin typeface="未来荧黑 Normal" panose="020B0400000000000000" pitchFamily="34" charset="-122"/>
                <a:ea typeface="未来荧黑 Normal" panose="020B0400000000000000" pitchFamily="34" charset="-122"/>
              </a:rPr>
              <a:t>常用 </a:t>
            </a:r>
            <a:r>
              <a:rPr lang="en-US" altLang="zh-CN" sz="1600" dirty="0">
                <a:solidFill>
                  <a:srgbClr val="002060"/>
                </a:solidFill>
                <a:effectLst/>
                <a:latin typeface="未来荧黑 Normal" panose="020B0400000000000000" pitchFamily="34" charset="-122"/>
                <a:ea typeface="未来荧黑 Normal" panose="020B0400000000000000" pitchFamily="34" charset="-122"/>
              </a:rPr>
              <a:t>`</a:t>
            </a:r>
            <a:r>
              <a:rPr lang="en-US" altLang="zh-CN" sz="1600" dirty="0" err="1">
                <a:solidFill>
                  <a:srgbClr val="002060"/>
                </a:solidFill>
                <a:effectLst/>
                <a:latin typeface="未来荧黑 Normal" panose="020B0400000000000000" pitchFamily="34" charset="-122"/>
                <a:ea typeface="未来荧黑 Normal" panose="020B0400000000000000" pitchFamily="34" charset="-122"/>
              </a:rPr>
              <a:t>UnityWebRequest</a:t>
            </a:r>
            <a:r>
              <a:rPr lang="en-US" altLang="zh-CN" sz="1600" dirty="0">
                <a:solidFill>
                  <a:srgbClr val="002060"/>
                </a:solidFill>
                <a:effectLst/>
                <a:latin typeface="未来荧黑 Normal" panose="020B0400000000000000" pitchFamily="34" charset="-122"/>
                <a:ea typeface="未来荧黑 Normal" panose="020B0400000000000000" pitchFamily="34" charset="-122"/>
              </a:rPr>
              <a:t>` </a:t>
            </a:r>
            <a:r>
              <a:rPr lang="zh-CN" altLang="en-US" sz="1600" dirty="0">
                <a:solidFill>
                  <a:srgbClr val="002060"/>
                </a:solidFill>
                <a:effectLst/>
                <a:latin typeface="未来荧黑 Normal" panose="020B0400000000000000" pitchFamily="34" charset="-122"/>
                <a:ea typeface="未来荧黑 Normal" panose="020B0400000000000000" pitchFamily="34" charset="-122"/>
              </a:rPr>
              <a:t>类进行</a:t>
            </a:r>
            <a:r>
              <a:rPr lang="en-US" altLang="zh-CN" sz="1600" dirty="0">
                <a:solidFill>
                  <a:srgbClr val="002060"/>
                </a:solidFill>
                <a:effectLst/>
                <a:latin typeface="未来荧黑 Normal" panose="020B0400000000000000" pitchFamily="34" charset="-122"/>
                <a:ea typeface="未来荧黑 Normal" panose="020B0400000000000000" pitchFamily="34" charset="-122"/>
              </a:rPr>
              <a:t>HTTP</a:t>
            </a:r>
            <a:r>
              <a:rPr lang="zh-CN" altLang="en-US" sz="1600" dirty="0">
                <a:solidFill>
                  <a:srgbClr val="002060"/>
                </a:solidFill>
                <a:effectLst/>
                <a:latin typeface="未来荧黑 Normal" panose="020B0400000000000000" pitchFamily="34" charset="-122"/>
                <a:ea typeface="未来荧黑 Normal" panose="020B0400000000000000" pitchFamily="34" charset="-122"/>
              </a:rPr>
              <a:t>请求，通过类中的静态方法即可快速对服务端进行请求。</a:t>
            </a:r>
          </a:p>
        </p:txBody>
      </p:sp>
    </p:spTree>
    <p:extLst>
      <p:ext uri="{BB962C8B-B14F-4D97-AF65-F5344CB8AC3E}">
        <p14:creationId xmlns:p14="http://schemas.microsoft.com/office/powerpoint/2010/main" val="26161066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7367BAC-DDF9-4218-A3E4-33BDB3FDCC56}"/>
              </a:ext>
            </a:extLst>
          </p:cNvPr>
          <p:cNvGrpSpPr/>
          <p:nvPr/>
        </p:nvGrpSpPr>
        <p:grpSpPr>
          <a:xfrm>
            <a:off x="646922" y="5822302"/>
            <a:ext cx="10898155" cy="511882"/>
            <a:chOff x="646922" y="5822302"/>
            <a:chExt cx="10898155" cy="511882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B3809493-4DF8-42CE-8D95-26B093EF0DF2}"/>
                </a:ext>
              </a:extLst>
            </p:cNvPr>
            <p:cNvCxnSpPr/>
            <p:nvPr/>
          </p:nvCxnSpPr>
          <p:spPr>
            <a:xfrm>
              <a:off x="646922" y="5822302"/>
              <a:ext cx="10898155" cy="0"/>
            </a:xfrm>
            <a:prstGeom prst="line">
              <a:avLst/>
            </a:prstGeom>
            <a:ln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FFE7C4F7-9E0A-4EBE-9335-4B98AC6681F5}"/>
                </a:ext>
              </a:extLst>
            </p:cNvPr>
            <p:cNvSpPr txBox="1"/>
            <p:nvPr/>
          </p:nvSpPr>
          <p:spPr>
            <a:xfrm>
              <a:off x="2003556" y="6026407"/>
              <a:ext cx="12549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rgbClr val="002060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简介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08BDD107-41A6-4599-913A-79695F7C58D2}"/>
                </a:ext>
              </a:extLst>
            </p:cNvPr>
            <p:cNvSpPr txBox="1"/>
            <p:nvPr/>
          </p:nvSpPr>
          <p:spPr>
            <a:xfrm>
              <a:off x="3117395" y="6026405"/>
              <a:ext cx="17075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rgbClr val="002060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DEMO</a:t>
              </a:r>
              <a:r>
                <a:rPr lang="zh-CN" altLang="en-US" sz="1400" dirty="0">
                  <a:solidFill>
                    <a:srgbClr val="002060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示例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ECAF01C0-83DB-408C-A840-5F1EDBF20E4A}"/>
                </a:ext>
              </a:extLst>
            </p:cNvPr>
            <p:cNvSpPr txBox="1"/>
            <p:nvPr/>
          </p:nvSpPr>
          <p:spPr>
            <a:xfrm>
              <a:off x="4824895" y="6026405"/>
              <a:ext cx="12649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rgbClr val="002060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Http</a:t>
              </a:r>
              <a:r>
                <a:rPr lang="zh-CN" altLang="en-US" sz="1400" dirty="0">
                  <a:solidFill>
                    <a:srgbClr val="002060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网络通信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44639A8C-0CD2-438C-8F0D-70A5FD2B626D}"/>
                </a:ext>
              </a:extLst>
            </p:cNvPr>
            <p:cNvSpPr txBox="1"/>
            <p:nvPr/>
          </p:nvSpPr>
          <p:spPr>
            <a:xfrm>
              <a:off x="6054592" y="6026404"/>
              <a:ext cx="15333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rgbClr val="00206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异步方法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BFF538E2-7021-46DF-82E1-A66933022ADE}"/>
                </a:ext>
              </a:extLst>
            </p:cNvPr>
            <p:cNvSpPr txBox="1"/>
            <p:nvPr/>
          </p:nvSpPr>
          <p:spPr>
            <a:xfrm>
              <a:off x="7587920" y="6026404"/>
              <a:ext cx="15562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rgbClr val="002060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Json</a:t>
              </a:r>
              <a:r>
                <a:rPr lang="zh-CN" altLang="en-US" sz="1400" dirty="0">
                  <a:solidFill>
                    <a:srgbClr val="002060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数据处理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0ACE01B2-6BFC-4302-84A1-7955504D17F4}"/>
                </a:ext>
              </a:extLst>
            </p:cNvPr>
            <p:cNvSpPr txBox="1"/>
            <p:nvPr/>
          </p:nvSpPr>
          <p:spPr>
            <a:xfrm>
              <a:off x="9144187" y="6026403"/>
              <a:ext cx="11748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rgbClr val="002060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关于服务端</a:t>
              </a: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0A81C3B6-0A75-4FDF-A015-E0CF0293F33E}"/>
                </a:ext>
              </a:extLst>
            </p:cNvPr>
            <p:cNvSpPr/>
            <p:nvPr/>
          </p:nvSpPr>
          <p:spPr>
            <a:xfrm rot="5400000">
              <a:off x="6357208" y="6152546"/>
              <a:ext cx="65025" cy="55496"/>
            </a:xfrm>
            <a:prstGeom prst="triangl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6F5E4D85-D641-44FB-869E-32E65A03065A}"/>
              </a:ext>
            </a:extLst>
          </p:cNvPr>
          <p:cNvSpPr txBox="1"/>
          <p:nvPr/>
        </p:nvSpPr>
        <p:spPr>
          <a:xfrm>
            <a:off x="697851" y="635646"/>
            <a:ext cx="3273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02060"/>
                </a:solidFill>
                <a:latin typeface="未来荧黑 Normal" panose="020B0400000000000000" pitchFamily="34" charset="-122"/>
                <a:ea typeface="未来荧黑 Normal" panose="020B0400000000000000" pitchFamily="34" charset="-122"/>
              </a:rPr>
              <a:t>关于同步和异步方法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2C119B7-B41F-44FA-ABBD-F0CD2BE46377}"/>
              </a:ext>
            </a:extLst>
          </p:cNvPr>
          <p:cNvSpPr txBox="1"/>
          <p:nvPr/>
        </p:nvSpPr>
        <p:spPr>
          <a:xfrm>
            <a:off x="1427582" y="1239857"/>
            <a:ext cx="46270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>
                <a:solidFill>
                  <a:srgbClr val="002060"/>
                </a:solidFill>
                <a:effectLst/>
                <a:latin typeface="未来荧黑 Normal" panose="020B0400000000000000" pitchFamily="34" charset="-122"/>
                <a:ea typeface="未来荧黑 Normal" panose="020B0400000000000000" pitchFamily="34" charset="-122"/>
              </a:rPr>
              <a:t>-</a:t>
            </a:r>
            <a:r>
              <a:rPr lang="zh-CN" altLang="en-US" b="0" dirty="0">
                <a:solidFill>
                  <a:srgbClr val="002060"/>
                </a:solidFill>
                <a:effectLst/>
                <a:latin typeface="未来荧黑 Normal" panose="020B0400000000000000" pitchFamily="34" charset="-122"/>
                <a:ea typeface="未来荧黑 Normal" panose="020B0400000000000000" pitchFamily="34" charset="-122"/>
              </a:rPr>
              <a:t> 同步：  </a:t>
            </a:r>
          </a:p>
          <a:p>
            <a:r>
              <a:rPr lang="zh-CN" altLang="en-US" b="0" dirty="0">
                <a:solidFill>
                  <a:srgbClr val="002060"/>
                </a:solidFill>
                <a:effectLst/>
                <a:latin typeface="未来荧黑 Normal" panose="020B0400000000000000" pitchFamily="34" charset="-122"/>
                <a:ea typeface="未来荧黑 Normal" panose="020B0400000000000000" pitchFamily="34" charset="-122"/>
              </a:rPr>
              <a:t>即刻实行，函数结束则任务结束，目标数据可以立刻获取到，但是会阻塞主线程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0333624E-A52D-427D-8EB4-A7A7CB5A20F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" r="31120"/>
          <a:stretch/>
        </p:blipFill>
        <p:spPr>
          <a:xfrm>
            <a:off x="1453777" y="2874357"/>
            <a:ext cx="4574381" cy="61995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reflection blurRad="6350" stA="50000" endA="300" endPos="55000" dir="5400000" sy="-100000" algn="bl" rotWithShape="0"/>
          </a:effectLst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26FE7D1A-3BF1-44E3-8E5A-E545C76A9B79}"/>
              </a:ext>
            </a:extLst>
          </p:cNvPr>
          <p:cNvSpPr txBox="1"/>
          <p:nvPr/>
        </p:nvSpPr>
        <p:spPr>
          <a:xfrm>
            <a:off x="6417469" y="1239857"/>
            <a:ext cx="48696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002060"/>
                </a:solidFill>
                <a:effectLst/>
                <a:latin typeface="未来荧黑 Normal" panose="020B0400000000000000" pitchFamily="34" charset="-122"/>
                <a:ea typeface="未来荧黑 Normal" panose="020B0400000000000000" pitchFamily="34" charset="-122"/>
              </a:rPr>
              <a:t>-</a:t>
            </a:r>
            <a:r>
              <a:rPr lang="zh-CN" altLang="en-US" b="0" dirty="0">
                <a:solidFill>
                  <a:srgbClr val="002060"/>
                </a:solidFill>
                <a:effectLst/>
                <a:latin typeface="未来荧黑 Normal" panose="020B0400000000000000" pitchFamily="34" charset="-122"/>
                <a:ea typeface="未来荧黑 Normal" panose="020B0400000000000000" pitchFamily="34" charset="-122"/>
              </a:rPr>
              <a:t> 异步：</a:t>
            </a:r>
          </a:p>
          <a:p>
            <a:r>
              <a:rPr lang="zh-CN" altLang="en-US" b="0" dirty="0">
                <a:solidFill>
                  <a:srgbClr val="002060"/>
                </a:solidFill>
                <a:effectLst/>
                <a:latin typeface="未来荧黑 Normal" panose="020B0400000000000000" pitchFamily="34" charset="-122"/>
                <a:ea typeface="未来荧黑 Normal" panose="020B0400000000000000" pitchFamily="34" charset="-122"/>
              </a:rPr>
              <a:t>延迟执行，函数执行仅代表异步任务的创建，结束的时机不可知，目标数据无法立刻获取到，需要借助回调函数来间接获取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9727F6AC-7BAF-4143-9807-E7E274485FB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1032"/>
          <a:stretch/>
        </p:blipFill>
        <p:spPr>
          <a:xfrm>
            <a:off x="6565106" y="2882849"/>
            <a:ext cx="4574381" cy="611459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reflection blurRad="6350" stA="50000" endA="300" endPos="55000" dir="5400000" sy="-100000" algn="bl" rotWithShape="0"/>
          </a:effectLst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69407ADB-EC87-4517-8565-EEDA59463A13}"/>
              </a:ext>
            </a:extLst>
          </p:cNvPr>
          <p:cNvSpPr txBox="1"/>
          <p:nvPr/>
        </p:nvSpPr>
        <p:spPr>
          <a:xfrm>
            <a:off x="2819243" y="4768180"/>
            <a:ext cx="691238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rgbClr val="002060"/>
                </a:solidFill>
                <a:effectLst/>
                <a:latin typeface="未来荧黑 Normal" panose="020B0400000000000000" pitchFamily="34" charset="-122"/>
                <a:ea typeface="未来荧黑 Normal" panose="020B0400000000000000" pitchFamily="34" charset="-122"/>
              </a:rPr>
              <a:t>异步任务通常使使用多线程或是协同程序实现，不影响主线程</a:t>
            </a:r>
            <a:r>
              <a:rPr lang="en-US" altLang="zh-CN" sz="1400" b="0" dirty="0">
                <a:solidFill>
                  <a:srgbClr val="002060"/>
                </a:solidFill>
                <a:effectLst/>
                <a:latin typeface="未来荧黑 Normal" panose="020B0400000000000000" pitchFamily="34" charset="-122"/>
                <a:ea typeface="未来荧黑 Normal" panose="020B0400000000000000" pitchFamily="34" charset="-122"/>
              </a:rPr>
              <a:t>/UI</a:t>
            </a:r>
            <a:r>
              <a:rPr lang="zh-CN" altLang="en-US" sz="1400" b="0" dirty="0">
                <a:solidFill>
                  <a:srgbClr val="002060"/>
                </a:solidFill>
                <a:effectLst/>
                <a:latin typeface="未来荧黑 Normal" panose="020B0400000000000000" pitchFamily="34" charset="-122"/>
                <a:ea typeface="未来荧黑 Normal" panose="020B0400000000000000" pitchFamily="34" charset="-122"/>
              </a:rPr>
              <a:t>线程工作。 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rgbClr val="002060"/>
                </a:solidFill>
                <a:effectLst/>
                <a:latin typeface="未来荧黑 Normal" panose="020B0400000000000000" pitchFamily="34" charset="-122"/>
                <a:ea typeface="未来荧黑 Normal" panose="020B0400000000000000" pitchFamily="34" charset="-122"/>
              </a:rPr>
              <a:t>异步任务创建后，需要手动管理任务的生命周期，如开始，中止，完成。 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rgbClr val="002060"/>
                </a:solidFill>
                <a:effectLst/>
                <a:latin typeface="未来荧黑 Normal" panose="020B0400000000000000" pitchFamily="34" charset="-122"/>
                <a:ea typeface="未来荧黑 Normal" panose="020B0400000000000000" pitchFamily="34" charset="-122"/>
              </a:rPr>
              <a:t>异步任务执行成功后，其获取到的数据需要以回调的形式间接地进行使用。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A25022A-932D-4AEB-A891-6A73A40710B9}"/>
              </a:ext>
            </a:extLst>
          </p:cNvPr>
          <p:cNvSpPr txBox="1"/>
          <p:nvPr/>
        </p:nvSpPr>
        <p:spPr>
          <a:xfrm>
            <a:off x="2819243" y="4379882"/>
            <a:ext cx="2381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未来荧黑 Normal" panose="020B0400000000000000" pitchFamily="34" charset="-122"/>
                <a:ea typeface="未来荧黑 Normal" panose="020B0400000000000000" pitchFamily="34" charset="-122"/>
              </a:rPr>
              <a:t>异步任务的特点：</a:t>
            </a:r>
          </a:p>
        </p:txBody>
      </p:sp>
    </p:spTree>
    <p:extLst>
      <p:ext uri="{BB962C8B-B14F-4D97-AF65-F5344CB8AC3E}">
        <p14:creationId xmlns:p14="http://schemas.microsoft.com/office/powerpoint/2010/main" val="28196278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19394178-7E69-454E-8B36-343B89FE4702}"/>
              </a:ext>
            </a:extLst>
          </p:cNvPr>
          <p:cNvSpPr txBox="1"/>
          <p:nvPr/>
        </p:nvSpPr>
        <p:spPr>
          <a:xfrm>
            <a:off x="689782" y="420620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0" dirty="0">
                <a:solidFill>
                  <a:srgbClr val="002060"/>
                </a:solidFill>
                <a:effectLst/>
                <a:latin typeface="未来荧黑 Normal" panose="020B0400000000000000" pitchFamily="34" charset="-122"/>
                <a:ea typeface="未来荧黑 Normal" panose="020B0400000000000000" pitchFamily="34" charset="-122"/>
              </a:rPr>
              <a:t>使用</a:t>
            </a:r>
            <a:r>
              <a:rPr lang="en-US" altLang="zh-CN" sz="1400" b="0" dirty="0">
                <a:solidFill>
                  <a:srgbClr val="002060"/>
                </a:solidFill>
                <a:effectLst/>
                <a:latin typeface="未来荧黑 Normal" panose="020B0400000000000000" pitchFamily="34" charset="-122"/>
                <a:ea typeface="未来荧黑 Normal" panose="020B0400000000000000" pitchFamily="34" charset="-122"/>
              </a:rPr>
              <a:t>`</a:t>
            </a:r>
            <a:r>
              <a:rPr lang="en-US" altLang="zh-CN" sz="1400" b="0" dirty="0" err="1">
                <a:solidFill>
                  <a:srgbClr val="002060"/>
                </a:solidFill>
                <a:effectLst/>
                <a:latin typeface="未来荧黑 Normal" panose="020B0400000000000000" pitchFamily="34" charset="-122"/>
                <a:ea typeface="未来荧黑 Normal" panose="020B0400000000000000" pitchFamily="34" charset="-122"/>
              </a:rPr>
              <a:t>JsonUtility</a:t>
            </a:r>
            <a:r>
              <a:rPr lang="en-US" altLang="zh-CN" sz="1400" b="0" dirty="0">
                <a:solidFill>
                  <a:srgbClr val="002060"/>
                </a:solidFill>
                <a:effectLst/>
                <a:latin typeface="未来荧黑 Normal" panose="020B0400000000000000" pitchFamily="34" charset="-122"/>
                <a:ea typeface="未来荧黑 Normal" panose="020B0400000000000000" pitchFamily="34" charset="-122"/>
              </a:rPr>
              <a:t>`(Unity</a:t>
            </a:r>
            <a:r>
              <a:rPr lang="zh-CN" altLang="en-US" sz="1400" b="0" dirty="0">
                <a:solidFill>
                  <a:srgbClr val="002060"/>
                </a:solidFill>
                <a:effectLst/>
                <a:latin typeface="未来荧黑 Normal" panose="020B0400000000000000" pitchFamily="34" charset="-122"/>
                <a:ea typeface="未来荧黑 Normal" panose="020B0400000000000000" pitchFamily="34" charset="-122"/>
              </a:rPr>
              <a:t>自带，性能好，但支持类型较少</a:t>
            </a:r>
            <a:r>
              <a:rPr lang="en-US" altLang="zh-CN" sz="1400" b="0" dirty="0">
                <a:solidFill>
                  <a:srgbClr val="002060"/>
                </a:solidFill>
                <a:effectLst/>
                <a:latin typeface="未来荧黑 Normal" panose="020B0400000000000000" pitchFamily="34" charset="-122"/>
                <a:ea typeface="未来荧黑 Normal" panose="020B0400000000000000" pitchFamily="34" charset="-122"/>
              </a:rPr>
              <a:t>)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CFEDCAAA-DD46-49C2-9E5C-0BB9EE3465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40" y="820257"/>
            <a:ext cx="3789699" cy="972307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C58DE330-D43A-46FA-8B34-C661F6E8E03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9378"/>
          <a:stretch/>
        </p:blipFill>
        <p:spPr>
          <a:xfrm>
            <a:off x="815340" y="2449740"/>
            <a:ext cx="4009555" cy="1110423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46E0EC41-B99F-4316-AF97-552AD83B37D2}"/>
              </a:ext>
            </a:extLst>
          </p:cNvPr>
          <p:cNvSpPr txBox="1"/>
          <p:nvPr/>
        </p:nvSpPr>
        <p:spPr>
          <a:xfrm>
            <a:off x="646922" y="388530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0" dirty="0">
                <a:solidFill>
                  <a:srgbClr val="002060"/>
                </a:solidFill>
                <a:effectLst/>
                <a:latin typeface="未来荧黑 Normal" panose="020B0400000000000000" pitchFamily="34" charset="-122"/>
                <a:ea typeface="未来荧黑 Normal" panose="020B0400000000000000" pitchFamily="34" charset="-122"/>
              </a:rPr>
              <a:t>使用</a:t>
            </a:r>
            <a:r>
              <a:rPr lang="en-US" altLang="zh-CN" sz="1400" b="0" dirty="0">
                <a:solidFill>
                  <a:srgbClr val="002060"/>
                </a:solidFill>
                <a:effectLst/>
                <a:latin typeface="未来荧黑 Normal" panose="020B0400000000000000" pitchFamily="34" charset="-122"/>
                <a:ea typeface="未来荧黑 Normal" panose="020B0400000000000000" pitchFamily="34" charset="-122"/>
              </a:rPr>
              <a:t>`</a:t>
            </a:r>
            <a:r>
              <a:rPr lang="en-US" altLang="zh-CN" sz="1400" b="0" dirty="0" err="1">
                <a:solidFill>
                  <a:srgbClr val="002060"/>
                </a:solidFill>
                <a:effectLst/>
                <a:latin typeface="未来荧黑 Normal" panose="020B0400000000000000" pitchFamily="34" charset="-122"/>
                <a:ea typeface="未来荧黑 Normal" panose="020B0400000000000000" pitchFamily="34" charset="-122"/>
              </a:rPr>
              <a:t>Newtonsoft.Json</a:t>
            </a:r>
            <a:r>
              <a:rPr lang="en-US" altLang="zh-CN" sz="1400" b="0" dirty="0">
                <a:solidFill>
                  <a:srgbClr val="002060"/>
                </a:solidFill>
                <a:effectLst/>
                <a:latin typeface="未来荧黑 Normal" panose="020B0400000000000000" pitchFamily="34" charset="-122"/>
                <a:ea typeface="未来荧黑 Normal" panose="020B0400000000000000" pitchFamily="34" charset="-122"/>
              </a:rPr>
              <a:t>`(</a:t>
            </a:r>
            <a:r>
              <a:rPr lang="zh-CN" altLang="en-US" sz="1400" b="0" dirty="0">
                <a:solidFill>
                  <a:srgbClr val="002060"/>
                </a:solidFill>
                <a:effectLst/>
                <a:latin typeface="未来荧黑 Normal" panose="020B0400000000000000" pitchFamily="34" charset="-122"/>
                <a:ea typeface="未来荧黑 Normal" panose="020B0400000000000000" pitchFamily="34" charset="-122"/>
              </a:rPr>
              <a:t>第三方</a:t>
            </a:r>
            <a:r>
              <a:rPr lang="en-US" altLang="zh-CN" sz="1400" b="0" dirty="0" err="1">
                <a:solidFill>
                  <a:srgbClr val="002060"/>
                </a:solidFill>
                <a:effectLst/>
                <a:latin typeface="未来荧黑 Normal" panose="020B0400000000000000" pitchFamily="34" charset="-122"/>
                <a:ea typeface="未来荧黑 Normal" panose="020B0400000000000000" pitchFamily="34" charset="-122"/>
              </a:rPr>
              <a:t>Nuget</a:t>
            </a:r>
            <a:r>
              <a:rPr lang="zh-CN" altLang="en-US" sz="1400" b="0" dirty="0">
                <a:solidFill>
                  <a:srgbClr val="002060"/>
                </a:solidFill>
                <a:effectLst/>
                <a:latin typeface="未来荧黑 Normal" panose="020B0400000000000000" pitchFamily="34" charset="-122"/>
                <a:ea typeface="未来荧黑 Normal" panose="020B0400000000000000" pitchFamily="34" charset="-122"/>
              </a:rPr>
              <a:t>包，性能一般，拥有完善的类型适配以及强大的反序列化功能</a:t>
            </a:r>
            <a:r>
              <a:rPr lang="en-US" altLang="zh-CN" sz="1400" b="0" dirty="0">
                <a:solidFill>
                  <a:srgbClr val="002060"/>
                </a:solidFill>
                <a:effectLst/>
                <a:latin typeface="未来荧黑 Normal" panose="020B0400000000000000" pitchFamily="34" charset="-122"/>
                <a:ea typeface="未来荧黑 Normal" panose="020B0400000000000000" pitchFamily="34" charset="-122"/>
              </a:rPr>
              <a:t>)</a:t>
            </a: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C9E1D12B-D39C-43F1-824B-6D9520793F9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1206"/>
          <a:stretch/>
        </p:blipFill>
        <p:spPr>
          <a:xfrm>
            <a:off x="815340" y="4500963"/>
            <a:ext cx="4009555" cy="1111652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57367BAC-DDF9-4218-A3E4-33BDB3FDCC56}"/>
              </a:ext>
            </a:extLst>
          </p:cNvPr>
          <p:cNvGrpSpPr/>
          <p:nvPr/>
        </p:nvGrpSpPr>
        <p:grpSpPr>
          <a:xfrm>
            <a:off x="646922" y="5822302"/>
            <a:ext cx="10898155" cy="511882"/>
            <a:chOff x="646922" y="5822302"/>
            <a:chExt cx="10898155" cy="511882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B3809493-4DF8-42CE-8D95-26B093EF0DF2}"/>
                </a:ext>
              </a:extLst>
            </p:cNvPr>
            <p:cNvCxnSpPr/>
            <p:nvPr/>
          </p:nvCxnSpPr>
          <p:spPr>
            <a:xfrm>
              <a:off x="646922" y="5822302"/>
              <a:ext cx="10898155" cy="0"/>
            </a:xfrm>
            <a:prstGeom prst="line">
              <a:avLst/>
            </a:prstGeom>
            <a:ln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FFE7C4F7-9E0A-4EBE-9335-4B98AC6681F5}"/>
                </a:ext>
              </a:extLst>
            </p:cNvPr>
            <p:cNvSpPr txBox="1"/>
            <p:nvPr/>
          </p:nvSpPr>
          <p:spPr>
            <a:xfrm>
              <a:off x="2003556" y="6026407"/>
              <a:ext cx="12549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rgbClr val="002060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简介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08BDD107-41A6-4599-913A-79695F7C58D2}"/>
                </a:ext>
              </a:extLst>
            </p:cNvPr>
            <p:cNvSpPr txBox="1"/>
            <p:nvPr/>
          </p:nvSpPr>
          <p:spPr>
            <a:xfrm>
              <a:off x="3117395" y="6026405"/>
              <a:ext cx="17075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rgbClr val="002060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DEMO</a:t>
              </a:r>
              <a:r>
                <a:rPr lang="zh-CN" altLang="en-US" sz="1400" dirty="0">
                  <a:solidFill>
                    <a:srgbClr val="002060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示例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ECAF01C0-83DB-408C-A840-5F1EDBF20E4A}"/>
                </a:ext>
              </a:extLst>
            </p:cNvPr>
            <p:cNvSpPr txBox="1"/>
            <p:nvPr/>
          </p:nvSpPr>
          <p:spPr>
            <a:xfrm>
              <a:off x="4824895" y="6026405"/>
              <a:ext cx="12649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rgbClr val="002060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Http</a:t>
              </a:r>
              <a:r>
                <a:rPr lang="zh-CN" altLang="en-US" sz="1400" dirty="0">
                  <a:solidFill>
                    <a:srgbClr val="002060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网络通信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44639A8C-0CD2-438C-8F0D-70A5FD2B626D}"/>
                </a:ext>
              </a:extLst>
            </p:cNvPr>
            <p:cNvSpPr txBox="1"/>
            <p:nvPr/>
          </p:nvSpPr>
          <p:spPr>
            <a:xfrm>
              <a:off x="6054592" y="6026404"/>
              <a:ext cx="15333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rgbClr val="002060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异步方法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BFF538E2-7021-46DF-82E1-A66933022ADE}"/>
                </a:ext>
              </a:extLst>
            </p:cNvPr>
            <p:cNvSpPr txBox="1"/>
            <p:nvPr/>
          </p:nvSpPr>
          <p:spPr>
            <a:xfrm>
              <a:off x="7587920" y="6026404"/>
              <a:ext cx="15562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00206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Json</a:t>
              </a:r>
              <a:r>
                <a:rPr lang="zh-CN" altLang="en-US" sz="1400" b="1" dirty="0">
                  <a:solidFill>
                    <a:srgbClr val="00206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数据处理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0ACE01B2-6BFC-4302-84A1-7955504D17F4}"/>
                </a:ext>
              </a:extLst>
            </p:cNvPr>
            <p:cNvSpPr txBox="1"/>
            <p:nvPr/>
          </p:nvSpPr>
          <p:spPr>
            <a:xfrm>
              <a:off x="9144187" y="6026403"/>
              <a:ext cx="11748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rgbClr val="002060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关于服务端</a:t>
              </a: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0A81C3B6-0A75-4FDF-A015-E0CF0293F33E}"/>
                </a:ext>
              </a:extLst>
            </p:cNvPr>
            <p:cNvSpPr/>
            <p:nvPr/>
          </p:nvSpPr>
          <p:spPr>
            <a:xfrm rot="5400000">
              <a:off x="7681183" y="6152546"/>
              <a:ext cx="65025" cy="55496"/>
            </a:xfrm>
            <a:prstGeom prst="triangl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7EF7D14F-9C5E-466B-B268-A26DD2C0D2DD}"/>
              </a:ext>
            </a:extLst>
          </p:cNvPr>
          <p:cNvSpPr txBox="1"/>
          <p:nvPr/>
        </p:nvSpPr>
        <p:spPr>
          <a:xfrm>
            <a:off x="7047067" y="2482945"/>
            <a:ext cx="432959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/>
            <a:r>
              <a:rPr lang="zh-CN" altLang="en-US" sz="1600" b="0" dirty="0">
                <a:solidFill>
                  <a:srgbClr val="002060"/>
                </a:solidFill>
                <a:effectLst/>
                <a:latin typeface="未来荧黑 Normal" panose="020B0400000000000000" pitchFamily="34" charset="-122"/>
                <a:ea typeface="未来荧黑 Normal" panose="020B0400000000000000" pitchFamily="34" charset="-122"/>
              </a:rPr>
              <a:t>常见的</a:t>
            </a:r>
            <a:r>
              <a:rPr lang="en-US" altLang="zh-CN" sz="1600" b="0" dirty="0">
                <a:solidFill>
                  <a:srgbClr val="002060"/>
                </a:solidFill>
                <a:effectLst/>
                <a:latin typeface="未来荧黑 Normal" panose="020B0400000000000000" pitchFamily="34" charset="-122"/>
                <a:ea typeface="未来荧黑 Normal" panose="020B0400000000000000" pitchFamily="34" charset="-122"/>
              </a:rPr>
              <a:t>Web API</a:t>
            </a:r>
            <a:r>
              <a:rPr lang="zh-CN" altLang="en-US" sz="1600" b="0" dirty="0">
                <a:solidFill>
                  <a:srgbClr val="002060"/>
                </a:solidFill>
                <a:effectLst/>
                <a:latin typeface="未来荧黑 Normal" panose="020B0400000000000000" pitchFamily="34" charset="-122"/>
                <a:ea typeface="未来荧黑 Normal" panose="020B0400000000000000" pitchFamily="34" charset="-122"/>
              </a:rPr>
              <a:t>大多数的请求</a:t>
            </a:r>
            <a:r>
              <a:rPr lang="en-US" altLang="zh-CN" sz="1600" b="0" dirty="0">
                <a:solidFill>
                  <a:srgbClr val="002060"/>
                </a:solidFill>
                <a:effectLst/>
                <a:latin typeface="未来荧黑 Normal" panose="020B0400000000000000" pitchFamily="34" charset="-122"/>
                <a:ea typeface="未来荧黑 Normal" panose="020B0400000000000000" pitchFamily="34" charset="-122"/>
              </a:rPr>
              <a:t>/</a:t>
            </a:r>
            <a:r>
              <a:rPr lang="zh-CN" altLang="en-US" sz="1600" b="0" dirty="0">
                <a:solidFill>
                  <a:srgbClr val="002060"/>
                </a:solidFill>
                <a:effectLst/>
                <a:latin typeface="未来荧黑 Normal" panose="020B0400000000000000" pitchFamily="34" charset="-122"/>
                <a:ea typeface="未来荧黑 Normal" panose="020B0400000000000000" pitchFamily="34" charset="-122"/>
              </a:rPr>
              <a:t>响应格式都是</a:t>
            </a:r>
            <a:r>
              <a:rPr lang="en-US" altLang="zh-CN" sz="1600" b="0" dirty="0">
                <a:solidFill>
                  <a:srgbClr val="002060"/>
                </a:solidFill>
                <a:effectLst/>
                <a:latin typeface="未来荧黑 Normal" panose="020B0400000000000000" pitchFamily="34" charset="-122"/>
                <a:ea typeface="未来荧黑 Normal" panose="020B0400000000000000" pitchFamily="34" charset="-122"/>
              </a:rPr>
              <a:t>Json</a:t>
            </a:r>
            <a:r>
              <a:rPr lang="zh-CN" altLang="en-US" sz="1600" b="0" dirty="0">
                <a:solidFill>
                  <a:srgbClr val="002060"/>
                </a:solidFill>
                <a:effectLst/>
                <a:latin typeface="未来荧黑 Normal" panose="020B0400000000000000" pitchFamily="34" charset="-122"/>
                <a:ea typeface="未来荧黑 Normal" panose="020B0400000000000000" pitchFamily="34" charset="-122"/>
              </a:rPr>
              <a:t>格式的字符串</a:t>
            </a:r>
            <a:r>
              <a:rPr lang="en-US" altLang="zh-CN" sz="1600" b="0" dirty="0">
                <a:solidFill>
                  <a:srgbClr val="002060"/>
                </a:solidFill>
                <a:effectLst/>
                <a:latin typeface="未来荧黑 Normal" panose="020B0400000000000000" pitchFamily="34" charset="-122"/>
                <a:ea typeface="未来荧黑 Normal" panose="020B0400000000000000" pitchFamily="34" charset="-122"/>
              </a:rPr>
              <a:t>(</a:t>
            </a:r>
            <a:r>
              <a:rPr lang="zh-CN" altLang="en-US" sz="1600" b="0" dirty="0">
                <a:solidFill>
                  <a:srgbClr val="002060"/>
                </a:solidFill>
                <a:effectLst/>
                <a:latin typeface="未来荧黑 Normal" panose="020B0400000000000000" pitchFamily="34" charset="-122"/>
                <a:ea typeface="未来荧黑 Normal" panose="020B0400000000000000" pitchFamily="34" charset="-122"/>
              </a:rPr>
              <a:t>部分可能为</a:t>
            </a:r>
            <a:r>
              <a:rPr lang="en-US" altLang="zh-CN" sz="1600" b="0" dirty="0">
                <a:solidFill>
                  <a:srgbClr val="002060"/>
                </a:solidFill>
                <a:effectLst/>
                <a:latin typeface="未来荧黑 Normal" panose="020B0400000000000000" pitchFamily="34" charset="-122"/>
                <a:ea typeface="未来荧黑 Normal" panose="020B0400000000000000" pitchFamily="34" charset="-122"/>
              </a:rPr>
              <a:t>XML)</a:t>
            </a:r>
            <a:r>
              <a:rPr lang="zh-CN" altLang="en-US" sz="1600" b="0" dirty="0">
                <a:solidFill>
                  <a:srgbClr val="002060"/>
                </a:solidFill>
                <a:effectLst/>
                <a:latin typeface="未来荧黑 Normal" panose="020B0400000000000000" pitchFamily="34" charset="-122"/>
                <a:ea typeface="未来荧黑 Normal" panose="020B0400000000000000" pitchFamily="34" charset="-122"/>
              </a:rPr>
              <a:t>，因此</a:t>
            </a:r>
            <a:r>
              <a:rPr lang="en-US" altLang="zh-CN" sz="1600" b="0" dirty="0">
                <a:solidFill>
                  <a:srgbClr val="002060"/>
                </a:solidFill>
                <a:effectLst/>
                <a:latin typeface="未来荧黑 Normal" panose="020B0400000000000000" pitchFamily="34" charset="-122"/>
                <a:ea typeface="未来荧黑 Normal" panose="020B0400000000000000" pitchFamily="34" charset="-122"/>
              </a:rPr>
              <a:t>Unity/</a:t>
            </a:r>
            <a:r>
              <a:rPr lang="zh-CN" altLang="en-US" sz="1600" b="0" dirty="0">
                <a:solidFill>
                  <a:srgbClr val="002060"/>
                </a:solidFill>
                <a:effectLst/>
                <a:latin typeface="未来荧黑 Normal" panose="020B0400000000000000" pitchFamily="34" charset="-122"/>
                <a:ea typeface="未来荧黑 Normal" panose="020B0400000000000000" pitchFamily="34" charset="-122"/>
              </a:rPr>
              <a:t>前端每次请求时都需要对数据模型进行序列化或是对</a:t>
            </a:r>
            <a:r>
              <a:rPr lang="en-US" altLang="zh-CN" sz="1600" b="0" dirty="0">
                <a:solidFill>
                  <a:srgbClr val="002060"/>
                </a:solidFill>
                <a:effectLst/>
                <a:latin typeface="未来荧黑 Normal" panose="020B0400000000000000" pitchFamily="34" charset="-122"/>
                <a:ea typeface="未来荧黑 Normal" panose="020B0400000000000000" pitchFamily="34" charset="-122"/>
              </a:rPr>
              <a:t>Json</a:t>
            </a:r>
            <a:r>
              <a:rPr lang="zh-CN" altLang="en-US" sz="1600" b="0" dirty="0">
                <a:solidFill>
                  <a:srgbClr val="002060"/>
                </a:solidFill>
                <a:effectLst/>
                <a:latin typeface="未来荧黑 Normal" panose="020B0400000000000000" pitchFamily="34" charset="-122"/>
                <a:ea typeface="未来荧黑 Normal" panose="020B0400000000000000" pitchFamily="34" charset="-122"/>
              </a:rPr>
              <a:t>字符串进行反序列化。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943C4DC-F241-4EAB-A660-55D10E376D0F}"/>
              </a:ext>
            </a:extLst>
          </p:cNvPr>
          <p:cNvSpPr txBox="1"/>
          <p:nvPr/>
        </p:nvSpPr>
        <p:spPr>
          <a:xfrm>
            <a:off x="689782" y="2048988"/>
            <a:ext cx="65627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0" dirty="0">
                <a:solidFill>
                  <a:srgbClr val="002060"/>
                </a:solidFill>
                <a:effectLst/>
                <a:latin typeface="未来荧黑 Normal" panose="020B0400000000000000" pitchFamily="34" charset="-122"/>
                <a:ea typeface="未来荧黑 Normal" panose="020B0400000000000000" pitchFamily="34" charset="-122"/>
              </a:rPr>
              <a:t>使用</a:t>
            </a:r>
            <a:r>
              <a:rPr lang="en-US" altLang="zh-CN" sz="1400" b="0" dirty="0">
                <a:solidFill>
                  <a:srgbClr val="002060"/>
                </a:solidFill>
                <a:effectLst/>
                <a:latin typeface="未来荧黑 Normal" panose="020B0400000000000000" pitchFamily="34" charset="-122"/>
                <a:ea typeface="未来荧黑 Normal" panose="020B0400000000000000" pitchFamily="34" charset="-122"/>
              </a:rPr>
              <a:t>`</a:t>
            </a:r>
            <a:r>
              <a:rPr lang="en-US" altLang="zh-CN" sz="1400" b="0" dirty="0" err="1">
                <a:solidFill>
                  <a:srgbClr val="002060"/>
                </a:solidFill>
                <a:effectLst/>
                <a:latin typeface="未来荧黑 Normal" panose="020B0400000000000000" pitchFamily="34" charset="-122"/>
                <a:ea typeface="未来荧黑 Normal" panose="020B0400000000000000" pitchFamily="34" charset="-122"/>
              </a:rPr>
              <a:t>System.Text.Json</a:t>
            </a:r>
            <a:r>
              <a:rPr lang="en-US" altLang="zh-CN" sz="1400" b="0" dirty="0">
                <a:solidFill>
                  <a:srgbClr val="002060"/>
                </a:solidFill>
                <a:effectLst/>
                <a:latin typeface="未来荧黑 Normal" panose="020B0400000000000000" pitchFamily="34" charset="-122"/>
                <a:ea typeface="未来荧黑 Normal" panose="020B0400000000000000" pitchFamily="34" charset="-122"/>
              </a:rPr>
              <a:t>`(C#</a:t>
            </a:r>
            <a:r>
              <a:rPr lang="zh-CN" altLang="en-US" sz="1400" b="0" dirty="0">
                <a:solidFill>
                  <a:srgbClr val="002060"/>
                </a:solidFill>
                <a:effectLst/>
                <a:latin typeface="未来荧黑 Normal" panose="020B0400000000000000" pitchFamily="34" charset="-122"/>
                <a:ea typeface="未来荧黑 Normal" panose="020B0400000000000000" pitchFamily="34" charset="-122"/>
              </a:rPr>
              <a:t>框架自带，早期</a:t>
            </a:r>
            <a:r>
              <a:rPr lang="en-US" altLang="zh-CN" sz="1400" b="0" dirty="0">
                <a:solidFill>
                  <a:srgbClr val="002060"/>
                </a:solidFill>
                <a:effectLst/>
                <a:latin typeface="未来荧黑 Normal" panose="020B0400000000000000" pitchFamily="34" charset="-122"/>
                <a:ea typeface="未来荧黑 Normal" panose="020B0400000000000000" pitchFamily="34" charset="-122"/>
              </a:rPr>
              <a:t>.NET</a:t>
            </a:r>
            <a:r>
              <a:rPr lang="zh-CN" altLang="en-US" sz="1400" b="0" dirty="0">
                <a:solidFill>
                  <a:srgbClr val="002060"/>
                </a:solidFill>
                <a:effectLst/>
                <a:latin typeface="未来荧黑 Normal" panose="020B0400000000000000" pitchFamily="34" charset="-122"/>
                <a:ea typeface="未来荧黑 Normal" panose="020B0400000000000000" pitchFamily="34" charset="-122"/>
              </a:rPr>
              <a:t>版本性能和兼容性不佳</a:t>
            </a:r>
            <a:r>
              <a:rPr lang="en-US" altLang="zh-CN" sz="1400" b="0" dirty="0">
                <a:solidFill>
                  <a:srgbClr val="002060"/>
                </a:solidFill>
                <a:effectLst/>
                <a:latin typeface="未来荧黑 Normal" panose="020B0400000000000000" pitchFamily="34" charset="-122"/>
                <a:ea typeface="未来荧黑 Normal" panose="020B0400000000000000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3985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7367BAC-DDF9-4218-A3E4-33BDB3FDCC56}"/>
              </a:ext>
            </a:extLst>
          </p:cNvPr>
          <p:cNvGrpSpPr/>
          <p:nvPr/>
        </p:nvGrpSpPr>
        <p:grpSpPr>
          <a:xfrm>
            <a:off x="646922" y="5822302"/>
            <a:ext cx="10898155" cy="511882"/>
            <a:chOff x="646922" y="5822302"/>
            <a:chExt cx="10898155" cy="511882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B3809493-4DF8-42CE-8D95-26B093EF0DF2}"/>
                </a:ext>
              </a:extLst>
            </p:cNvPr>
            <p:cNvCxnSpPr/>
            <p:nvPr/>
          </p:nvCxnSpPr>
          <p:spPr>
            <a:xfrm>
              <a:off x="646922" y="5822302"/>
              <a:ext cx="10898155" cy="0"/>
            </a:xfrm>
            <a:prstGeom prst="line">
              <a:avLst/>
            </a:prstGeom>
            <a:ln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FFE7C4F7-9E0A-4EBE-9335-4B98AC6681F5}"/>
                </a:ext>
              </a:extLst>
            </p:cNvPr>
            <p:cNvSpPr txBox="1"/>
            <p:nvPr/>
          </p:nvSpPr>
          <p:spPr>
            <a:xfrm>
              <a:off x="2003556" y="6026407"/>
              <a:ext cx="12549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rgbClr val="002060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简介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08BDD107-41A6-4599-913A-79695F7C58D2}"/>
                </a:ext>
              </a:extLst>
            </p:cNvPr>
            <p:cNvSpPr txBox="1"/>
            <p:nvPr/>
          </p:nvSpPr>
          <p:spPr>
            <a:xfrm>
              <a:off x="3117395" y="6026405"/>
              <a:ext cx="17075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rgbClr val="002060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DEMO</a:t>
              </a:r>
              <a:r>
                <a:rPr lang="zh-CN" altLang="en-US" sz="1400" dirty="0">
                  <a:solidFill>
                    <a:srgbClr val="002060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示例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ECAF01C0-83DB-408C-A840-5F1EDBF20E4A}"/>
                </a:ext>
              </a:extLst>
            </p:cNvPr>
            <p:cNvSpPr txBox="1"/>
            <p:nvPr/>
          </p:nvSpPr>
          <p:spPr>
            <a:xfrm>
              <a:off x="4824895" y="6026405"/>
              <a:ext cx="12649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rgbClr val="002060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Http</a:t>
              </a:r>
              <a:r>
                <a:rPr lang="zh-CN" altLang="en-US" sz="1400" dirty="0">
                  <a:solidFill>
                    <a:srgbClr val="002060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网络通信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44639A8C-0CD2-438C-8F0D-70A5FD2B626D}"/>
                </a:ext>
              </a:extLst>
            </p:cNvPr>
            <p:cNvSpPr txBox="1"/>
            <p:nvPr/>
          </p:nvSpPr>
          <p:spPr>
            <a:xfrm>
              <a:off x="6054592" y="6026404"/>
              <a:ext cx="15333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rgbClr val="002060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异步方法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BFF538E2-7021-46DF-82E1-A66933022ADE}"/>
                </a:ext>
              </a:extLst>
            </p:cNvPr>
            <p:cNvSpPr txBox="1"/>
            <p:nvPr/>
          </p:nvSpPr>
          <p:spPr>
            <a:xfrm>
              <a:off x="7587920" y="6026404"/>
              <a:ext cx="15562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rgbClr val="002060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Json</a:t>
              </a:r>
              <a:r>
                <a:rPr lang="zh-CN" altLang="en-US" sz="1400" dirty="0">
                  <a:solidFill>
                    <a:srgbClr val="002060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数据处理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0ACE01B2-6BFC-4302-84A1-7955504D17F4}"/>
                </a:ext>
              </a:extLst>
            </p:cNvPr>
            <p:cNvSpPr txBox="1"/>
            <p:nvPr/>
          </p:nvSpPr>
          <p:spPr>
            <a:xfrm>
              <a:off x="9144187" y="6026403"/>
              <a:ext cx="11748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rgbClr val="00206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关于服务端</a:t>
              </a: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0A81C3B6-0A75-4FDF-A015-E0CF0293F33E}"/>
                </a:ext>
              </a:extLst>
            </p:cNvPr>
            <p:cNvSpPr/>
            <p:nvPr/>
          </p:nvSpPr>
          <p:spPr>
            <a:xfrm rot="5400000">
              <a:off x="9157558" y="6152546"/>
              <a:ext cx="65025" cy="55496"/>
            </a:xfrm>
            <a:prstGeom prst="triangl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64501728-C6F9-4AC0-B44D-8B37D03CF5C8}"/>
              </a:ext>
            </a:extLst>
          </p:cNvPr>
          <p:cNvSpPr txBox="1"/>
          <p:nvPr/>
        </p:nvSpPr>
        <p:spPr>
          <a:xfrm>
            <a:off x="2132188" y="649537"/>
            <a:ext cx="79152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rgbClr val="002060"/>
                </a:solidFill>
                <a:effectLst/>
                <a:latin typeface="未来荧黑 Normal" panose="020B0400000000000000" pitchFamily="34" charset="-122"/>
                <a:ea typeface="未来荧黑 Normal" panose="020B0400000000000000" pitchFamily="34" charset="-122"/>
              </a:rPr>
              <a:t>后端服务可使用各类</a:t>
            </a:r>
            <a:r>
              <a:rPr lang="en-US" altLang="zh-CN" sz="1600">
                <a:solidFill>
                  <a:srgbClr val="002060"/>
                </a:solidFill>
                <a:effectLst/>
                <a:latin typeface="未来荧黑 Normal" panose="020B0400000000000000" pitchFamily="34" charset="-122"/>
                <a:ea typeface="未来荧黑 Normal" panose="020B0400000000000000" pitchFamily="34" charset="-122"/>
              </a:rPr>
              <a:t>Web</a:t>
            </a:r>
            <a:r>
              <a:rPr lang="zh-CN" altLang="en-US" sz="1600">
                <a:solidFill>
                  <a:srgbClr val="002060"/>
                </a:solidFill>
                <a:effectLst/>
                <a:latin typeface="未来荧黑 Normal" panose="020B0400000000000000" pitchFamily="34" charset="-122"/>
                <a:ea typeface="未来荧黑 Normal" panose="020B0400000000000000" pitchFamily="34" charset="-122"/>
              </a:rPr>
              <a:t>框架来搭建，如</a:t>
            </a:r>
            <a:r>
              <a:rPr lang="en-US" altLang="zh-CN" sz="1600">
                <a:solidFill>
                  <a:srgbClr val="002060"/>
                </a:solidFill>
                <a:effectLst/>
                <a:latin typeface="未来荧黑 Normal" panose="020B0400000000000000" pitchFamily="34" charset="-122"/>
                <a:ea typeface="未来荧黑 Normal" panose="020B0400000000000000" pitchFamily="34" charset="-122"/>
              </a:rPr>
              <a:t>`Flask`, `Node.js`(`Express.js`, `Sails.js`</a:t>
            </a:r>
            <a:r>
              <a:rPr lang="zh-CN" altLang="en-US" sz="1600">
                <a:solidFill>
                  <a:srgbClr val="002060"/>
                </a:solidFill>
                <a:effectLst/>
                <a:latin typeface="未来荧黑 Normal" panose="020B0400000000000000" pitchFamily="34" charset="-122"/>
                <a:ea typeface="未来荧黑 Normal" panose="020B0400000000000000" pitchFamily="34" charset="-122"/>
              </a:rPr>
              <a:t>等</a:t>
            </a:r>
            <a:r>
              <a:rPr lang="en-US" altLang="zh-CN" sz="1600">
                <a:solidFill>
                  <a:srgbClr val="002060"/>
                </a:solidFill>
                <a:effectLst/>
                <a:latin typeface="未来荧黑 Normal" panose="020B0400000000000000" pitchFamily="34" charset="-122"/>
                <a:ea typeface="未来荧黑 Normal" panose="020B0400000000000000" pitchFamily="34" charset="-122"/>
              </a:rPr>
              <a:t>), `ASP .NET Core`, `Spring`</a:t>
            </a:r>
            <a:r>
              <a:rPr lang="zh-CN" altLang="en-US" sz="1600">
                <a:solidFill>
                  <a:srgbClr val="002060"/>
                </a:solidFill>
                <a:effectLst/>
                <a:latin typeface="未来荧黑 Normal" panose="020B0400000000000000" pitchFamily="34" charset="-122"/>
                <a:ea typeface="未来荧黑 Normal" panose="020B0400000000000000" pitchFamily="34" charset="-122"/>
              </a:rPr>
              <a:t>等各类框架。  </a:t>
            </a:r>
            <a:endParaRPr lang="zh-CN" altLang="en-US" sz="1600" dirty="0">
              <a:solidFill>
                <a:srgbClr val="002060"/>
              </a:solidFill>
              <a:effectLst/>
              <a:latin typeface="未来荧黑 Normal" panose="020B0400000000000000" pitchFamily="34" charset="-122"/>
              <a:ea typeface="未来荧黑 Normal" panose="020B0400000000000000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08F82D8-FD1E-41FA-BA17-202E875E9A0F}"/>
              </a:ext>
            </a:extLst>
          </p:cNvPr>
          <p:cNvSpPr txBox="1"/>
          <p:nvPr/>
        </p:nvSpPr>
        <p:spPr>
          <a:xfrm>
            <a:off x="2132188" y="1438413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0" dirty="0">
                <a:solidFill>
                  <a:srgbClr val="002060"/>
                </a:solidFill>
                <a:effectLst/>
                <a:latin typeface="未来荧黑 Normal" panose="020B0400000000000000" pitchFamily="34" charset="-122"/>
                <a:ea typeface="未来荧黑 Normal" panose="020B0400000000000000" pitchFamily="34" charset="-122"/>
              </a:rPr>
              <a:t>使用</a:t>
            </a:r>
            <a:r>
              <a:rPr lang="en-US" altLang="zh-CN" sz="1600" b="0" dirty="0">
                <a:solidFill>
                  <a:srgbClr val="002060"/>
                </a:solidFill>
                <a:effectLst/>
                <a:latin typeface="未来荧黑 Normal" panose="020B0400000000000000" pitchFamily="34" charset="-122"/>
                <a:ea typeface="未来荧黑 Normal" panose="020B0400000000000000" pitchFamily="34" charset="-122"/>
              </a:rPr>
              <a:t>`Express.js`</a:t>
            </a:r>
            <a:r>
              <a:rPr lang="zh-CN" altLang="en-US" sz="1600" b="0" dirty="0">
                <a:solidFill>
                  <a:srgbClr val="002060"/>
                </a:solidFill>
                <a:effectLst/>
                <a:latin typeface="未来荧黑 Normal" panose="020B0400000000000000" pitchFamily="34" charset="-122"/>
                <a:ea typeface="未来荧黑 Normal" panose="020B0400000000000000" pitchFamily="34" charset="-122"/>
              </a:rPr>
              <a:t>搭建简易</a:t>
            </a:r>
            <a:r>
              <a:rPr lang="en-US" altLang="zh-CN" sz="1600" b="0" dirty="0">
                <a:solidFill>
                  <a:srgbClr val="002060"/>
                </a:solidFill>
                <a:effectLst/>
                <a:latin typeface="未来荧黑 Normal" panose="020B0400000000000000" pitchFamily="34" charset="-122"/>
                <a:ea typeface="未来荧黑 Normal" panose="020B0400000000000000" pitchFamily="34" charset="-122"/>
              </a:rPr>
              <a:t>API</a:t>
            </a:r>
            <a:r>
              <a:rPr lang="zh-CN" altLang="en-US" sz="1600" b="0" dirty="0">
                <a:solidFill>
                  <a:srgbClr val="002060"/>
                </a:solidFill>
                <a:effectLst/>
                <a:latin typeface="未来荧黑 Normal" panose="020B0400000000000000" pitchFamily="34" charset="-122"/>
                <a:ea typeface="未来荧黑 Normal" panose="020B0400000000000000" pitchFamily="34" charset="-122"/>
              </a:rPr>
              <a:t>的案例：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83EA057-B276-4742-8A13-3E6D14C99C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2702" y="2100077"/>
            <a:ext cx="5325218" cy="2657846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9799E0AF-C06B-49EE-9E3E-10298D15337F}"/>
              </a:ext>
            </a:extLst>
          </p:cNvPr>
          <p:cNvSpPr txBox="1"/>
          <p:nvPr/>
        </p:nvSpPr>
        <p:spPr>
          <a:xfrm>
            <a:off x="7727675" y="2620366"/>
            <a:ext cx="400790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0" dirty="0">
                <a:solidFill>
                  <a:srgbClr val="002060"/>
                </a:solidFill>
                <a:effectLst/>
                <a:latin typeface="未来荧黑 Normal" panose="020B0400000000000000" pitchFamily="34" charset="-122"/>
                <a:ea typeface="未来荧黑 Normal" panose="020B0400000000000000" pitchFamily="34" charset="-122"/>
              </a:rPr>
              <a:t>使用</a:t>
            </a:r>
            <a:r>
              <a:rPr lang="en-US" altLang="zh-CN" sz="1400" b="0" dirty="0">
                <a:solidFill>
                  <a:srgbClr val="002060"/>
                </a:solidFill>
                <a:effectLst/>
                <a:latin typeface="未来荧黑 Normal" panose="020B0400000000000000" pitchFamily="34" charset="-122"/>
                <a:ea typeface="未来荧黑 Normal" panose="020B0400000000000000" pitchFamily="34" charset="-122"/>
              </a:rPr>
              <a:t>`Node.js`</a:t>
            </a:r>
            <a:r>
              <a:rPr lang="zh-CN" altLang="en-US" sz="1400" b="0" dirty="0">
                <a:solidFill>
                  <a:srgbClr val="002060"/>
                </a:solidFill>
                <a:effectLst/>
                <a:latin typeface="未来荧黑 Normal" panose="020B0400000000000000" pitchFamily="34" charset="-122"/>
                <a:ea typeface="未来荧黑 Normal" panose="020B0400000000000000" pitchFamily="34" charset="-122"/>
              </a:rPr>
              <a:t>环境安装</a:t>
            </a:r>
            <a:r>
              <a:rPr lang="en-US" altLang="zh-CN" sz="1400" b="0" dirty="0">
                <a:solidFill>
                  <a:srgbClr val="002060"/>
                </a:solidFill>
                <a:effectLst/>
                <a:latin typeface="未来荧黑 Normal" panose="020B0400000000000000" pitchFamily="34" charset="-122"/>
                <a:ea typeface="未来荧黑 Normal" panose="020B0400000000000000" pitchFamily="34" charset="-122"/>
              </a:rPr>
              <a:t>`Express.js`</a:t>
            </a:r>
            <a:r>
              <a:rPr lang="zh-CN" altLang="en-US" sz="1400" b="0" dirty="0">
                <a:solidFill>
                  <a:srgbClr val="002060"/>
                </a:solidFill>
                <a:effectLst/>
                <a:latin typeface="未来荧黑 Normal" panose="020B0400000000000000" pitchFamily="34" charset="-122"/>
                <a:ea typeface="未来荧黑 Normal" panose="020B0400000000000000" pitchFamily="34" charset="-122"/>
              </a:rPr>
              <a:t>并运行以上代码</a:t>
            </a:r>
            <a:endParaRPr lang="en-US" altLang="zh-CN" sz="1400" b="0" dirty="0">
              <a:solidFill>
                <a:srgbClr val="002060"/>
              </a:solidFill>
              <a:effectLst/>
              <a:latin typeface="未来荧黑 Normal" panose="020B0400000000000000" pitchFamily="34" charset="-122"/>
              <a:ea typeface="未来荧黑 Normal" panose="020B0400000000000000" pitchFamily="34" charset="-122"/>
            </a:endParaRPr>
          </a:p>
          <a:p>
            <a:endParaRPr lang="en-US" altLang="zh-CN" sz="1400" b="0" dirty="0">
              <a:solidFill>
                <a:srgbClr val="002060"/>
              </a:solidFill>
              <a:effectLst/>
              <a:latin typeface="未来荧黑 Normal" panose="020B0400000000000000" pitchFamily="34" charset="-122"/>
              <a:ea typeface="未来荧黑 Normal" panose="020B0400000000000000" pitchFamily="34" charset="-122"/>
            </a:endParaRPr>
          </a:p>
          <a:p>
            <a:r>
              <a:rPr lang="zh-CN" altLang="en-US" sz="1400" b="0" dirty="0">
                <a:solidFill>
                  <a:srgbClr val="002060"/>
                </a:solidFill>
                <a:effectLst/>
                <a:latin typeface="未来荧黑 Normal" panose="020B0400000000000000" pitchFamily="34" charset="-122"/>
                <a:ea typeface="未来荧黑 Normal" panose="020B0400000000000000" pitchFamily="34" charset="-122"/>
              </a:rPr>
              <a:t>即可在本机的 </a:t>
            </a:r>
            <a:r>
              <a:rPr lang="en-US" altLang="zh-CN" sz="1400" b="0" dirty="0">
                <a:solidFill>
                  <a:srgbClr val="002060"/>
                </a:solidFill>
                <a:effectLst/>
                <a:latin typeface="未来荧黑 Normal" panose="020B0400000000000000" pitchFamily="34" charset="-122"/>
                <a:ea typeface="未来荧黑 Normal" panose="020B0400000000000000" pitchFamily="34" charset="-122"/>
              </a:rPr>
              <a:t>`http://localhost:7890` </a:t>
            </a:r>
            <a:r>
              <a:rPr lang="zh-CN" altLang="en-US" sz="1400" b="0" dirty="0">
                <a:solidFill>
                  <a:srgbClr val="002060"/>
                </a:solidFill>
                <a:effectLst/>
                <a:latin typeface="未来荧黑 Normal" panose="020B0400000000000000" pitchFamily="34" charset="-122"/>
                <a:ea typeface="未来荧黑 Normal" panose="020B0400000000000000" pitchFamily="34" charset="-122"/>
              </a:rPr>
              <a:t>路径上部署一个</a:t>
            </a:r>
            <a:r>
              <a:rPr lang="en-US" altLang="zh-CN" sz="1400" b="0" dirty="0">
                <a:solidFill>
                  <a:srgbClr val="002060"/>
                </a:solidFill>
                <a:effectLst/>
                <a:latin typeface="未来荧黑 Normal" panose="020B0400000000000000" pitchFamily="34" charset="-122"/>
                <a:ea typeface="未来荧黑 Normal" panose="020B0400000000000000" pitchFamily="34" charset="-122"/>
              </a:rPr>
              <a:t>Web</a:t>
            </a:r>
            <a:r>
              <a:rPr lang="zh-CN" altLang="en-US" sz="1400" b="0" dirty="0">
                <a:solidFill>
                  <a:srgbClr val="002060"/>
                </a:solidFill>
                <a:effectLst/>
                <a:latin typeface="未来荧黑 Normal" panose="020B0400000000000000" pitchFamily="34" charset="-122"/>
                <a:ea typeface="未来荧黑 Normal" panose="020B0400000000000000" pitchFamily="34" charset="-122"/>
              </a:rPr>
              <a:t>服务器</a:t>
            </a:r>
            <a:endParaRPr lang="en-US" altLang="zh-CN" sz="1400" b="0" dirty="0">
              <a:solidFill>
                <a:srgbClr val="002060"/>
              </a:solidFill>
              <a:effectLst/>
              <a:latin typeface="未来荧黑 Normal" panose="020B0400000000000000" pitchFamily="34" charset="-122"/>
              <a:ea typeface="未来荧黑 Normal" panose="020B0400000000000000" pitchFamily="34" charset="-122"/>
            </a:endParaRPr>
          </a:p>
          <a:p>
            <a:endParaRPr lang="en-US" altLang="zh-CN" sz="1400" b="0" dirty="0">
              <a:solidFill>
                <a:srgbClr val="002060"/>
              </a:solidFill>
              <a:effectLst/>
              <a:latin typeface="未来荧黑 Normal" panose="020B0400000000000000" pitchFamily="34" charset="-122"/>
              <a:ea typeface="未来荧黑 Normal" panose="020B0400000000000000" pitchFamily="34" charset="-122"/>
            </a:endParaRPr>
          </a:p>
          <a:p>
            <a:r>
              <a:rPr lang="zh-CN" altLang="en-US" sz="1400" b="0" dirty="0">
                <a:solidFill>
                  <a:srgbClr val="002060"/>
                </a:solidFill>
                <a:effectLst/>
                <a:latin typeface="未来荧黑 Normal" panose="020B0400000000000000" pitchFamily="34" charset="-122"/>
                <a:ea typeface="未来荧黑 Normal" panose="020B0400000000000000" pitchFamily="34" charset="-122"/>
              </a:rPr>
              <a:t>请求</a:t>
            </a:r>
            <a:r>
              <a:rPr lang="en-US" altLang="zh-CN" sz="1400" b="0" dirty="0">
                <a:solidFill>
                  <a:srgbClr val="002060"/>
                </a:solidFill>
                <a:effectLst/>
                <a:latin typeface="未来荧黑 Normal" panose="020B0400000000000000" pitchFamily="34" charset="-122"/>
                <a:ea typeface="未来荧黑 Normal" panose="020B0400000000000000" pitchFamily="34" charset="-122"/>
              </a:rPr>
              <a:t>`http://localhost:7890/Hello`</a:t>
            </a:r>
            <a:r>
              <a:rPr lang="zh-CN" altLang="en-US" sz="1400" b="0" dirty="0">
                <a:solidFill>
                  <a:srgbClr val="002060"/>
                </a:solidFill>
                <a:effectLst/>
                <a:latin typeface="未来荧黑 Normal" panose="020B0400000000000000" pitchFamily="34" charset="-122"/>
                <a:ea typeface="未来荧黑 Normal" panose="020B0400000000000000" pitchFamily="34" charset="-122"/>
              </a:rPr>
              <a:t>路径即可得到 </a:t>
            </a:r>
            <a:r>
              <a:rPr lang="en-US" altLang="zh-CN" sz="1400" b="0" dirty="0">
                <a:solidFill>
                  <a:srgbClr val="002060"/>
                </a:solidFill>
                <a:effectLst/>
                <a:latin typeface="未来荧黑 Normal" panose="020B0400000000000000" pitchFamily="34" charset="-122"/>
                <a:ea typeface="未来荧黑 Normal" panose="020B0400000000000000" pitchFamily="34" charset="-122"/>
              </a:rPr>
              <a:t>`"Hello World!"` </a:t>
            </a:r>
            <a:r>
              <a:rPr lang="zh-CN" altLang="en-US" sz="1400" b="0" dirty="0">
                <a:solidFill>
                  <a:srgbClr val="002060"/>
                </a:solidFill>
                <a:effectLst/>
                <a:latin typeface="未来荧黑 Normal" panose="020B0400000000000000" pitchFamily="34" charset="-122"/>
                <a:ea typeface="未来荧黑 Normal" panose="020B0400000000000000" pitchFamily="34" charset="-122"/>
              </a:rPr>
              <a:t>文本</a:t>
            </a:r>
          </a:p>
        </p:txBody>
      </p:sp>
    </p:spTree>
    <p:extLst>
      <p:ext uri="{BB962C8B-B14F-4D97-AF65-F5344CB8AC3E}">
        <p14:creationId xmlns:p14="http://schemas.microsoft.com/office/powerpoint/2010/main" val="20895654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717</TotalTime>
  <Words>720</Words>
  <Application>Microsoft Office PowerPoint</Application>
  <PresentationFormat>宽屏</PresentationFormat>
  <Paragraphs>84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等线 Light</vt:lpstr>
      <vt:lpstr>华文细黑</vt:lpstr>
      <vt:lpstr>微软雅黑</vt:lpstr>
      <vt:lpstr>未来荧黑 Normal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梓阳</dc:creator>
  <cp:lastModifiedBy>陈 梓阳</cp:lastModifiedBy>
  <cp:revision>96</cp:revision>
  <dcterms:created xsi:type="dcterms:W3CDTF">2023-10-27T06:07:33Z</dcterms:created>
  <dcterms:modified xsi:type="dcterms:W3CDTF">2023-12-18T16:42:02Z</dcterms:modified>
</cp:coreProperties>
</file>