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1041E-AED3-499A-B5EC-BAA52085D293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B22B60-6C04-4D09-A7D4-86DB1C5E6D01}">
      <dgm:prSet/>
      <dgm:spPr/>
      <dgm:t>
        <a:bodyPr/>
        <a:lstStyle/>
        <a:p>
          <a:r>
            <a:rPr lang="en-US"/>
            <a:t>In current study we regarded 20% of total discharge as the ‘rising point’</a:t>
          </a:r>
        </a:p>
      </dgm:t>
    </dgm:pt>
    <dgm:pt modelId="{9478D035-F6B5-40B2-BADC-BC7149ACF141}" type="parTrans" cxnId="{33365A8D-44A6-42BC-882B-2DC4E11903CB}">
      <dgm:prSet/>
      <dgm:spPr/>
      <dgm:t>
        <a:bodyPr/>
        <a:lstStyle/>
        <a:p>
          <a:endParaRPr lang="en-US"/>
        </a:p>
      </dgm:t>
    </dgm:pt>
    <dgm:pt modelId="{7316879B-2CFA-4CCD-B1FF-04BA95FD6531}" type="sibTrans" cxnId="{33365A8D-44A6-42BC-882B-2DC4E11903CB}">
      <dgm:prSet/>
      <dgm:spPr/>
      <dgm:t>
        <a:bodyPr/>
        <a:lstStyle/>
        <a:p>
          <a:endParaRPr lang="en-US"/>
        </a:p>
      </dgm:t>
    </dgm:pt>
    <dgm:pt modelId="{A0D1B2CE-BDDC-4E64-901F-AFE9FFF7C7BF}">
      <dgm:prSet/>
      <dgm:spPr/>
      <dgm:t>
        <a:bodyPr/>
        <a:lstStyle/>
        <a:p>
          <a:r>
            <a:rPr lang="en-US"/>
            <a:t>Match the rising point date with the temperature trend to see if there is any relationship</a:t>
          </a:r>
        </a:p>
      </dgm:t>
    </dgm:pt>
    <dgm:pt modelId="{6DC26ECF-4E50-44EF-8CA2-F4231117D946}" type="parTrans" cxnId="{2F04017F-6909-40FD-899D-66BD181B4489}">
      <dgm:prSet/>
      <dgm:spPr/>
      <dgm:t>
        <a:bodyPr/>
        <a:lstStyle/>
        <a:p>
          <a:endParaRPr lang="en-US"/>
        </a:p>
      </dgm:t>
    </dgm:pt>
    <dgm:pt modelId="{559CD612-BCD8-4C11-8E66-53E5F1465655}" type="sibTrans" cxnId="{2F04017F-6909-40FD-899D-66BD181B4489}">
      <dgm:prSet/>
      <dgm:spPr/>
      <dgm:t>
        <a:bodyPr/>
        <a:lstStyle/>
        <a:p>
          <a:endParaRPr lang="en-US"/>
        </a:p>
      </dgm:t>
    </dgm:pt>
    <dgm:pt modelId="{78DFC47F-0620-475E-A82B-F8D35742E314}" type="pres">
      <dgm:prSet presAssocID="{A4E1041E-AED3-499A-B5EC-BAA52085D293}" presName="cycle" presStyleCnt="0">
        <dgm:presLayoutVars>
          <dgm:dir/>
          <dgm:resizeHandles val="exact"/>
        </dgm:presLayoutVars>
      </dgm:prSet>
      <dgm:spPr/>
    </dgm:pt>
    <dgm:pt modelId="{E05D3938-06E5-484C-A61A-00D5A75B4665}" type="pres">
      <dgm:prSet presAssocID="{B0B22B60-6C04-4D09-A7D4-86DB1C5E6D01}" presName="node" presStyleLbl="node1" presStyleIdx="0" presStyleCnt="2">
        <dgm:presLayoutVars>
          <dgm:bulletEnabled val="1"/>
        </dgm:presLayoutVars>
      </dgm:prSet>
      <dgm:spPr/>
    </dgm:pt>
    <dgm:pt modelId="{86F9CCAF-C9DC-4FE9-BD96-5AB31625B380}" type="pres">
      <dgm:prSet presAssocID="{7316879B-2CFA-4CCD-B1FF-04BA95FD6531}" presName="sibTrans" presStyleLbl="sibTrans2D1" presStyleIdx="0" presStyleCnt="2"/>
      <dgm:spPr/>
    </dgm:pt>
    <dgm:pt modelId="{4097BCE7-835E-43B6-858D-85FA03DEE8D7}" type="pres">
      <dgm:prSet presAssocID="{7316879B-2CFA-4CCD-B1FF-04BA95FD6531}" presName="connectorText" presStyleLbl="sibTrans2D1" presStyleIdx="0" presStyleCnt="2"/>
      <dgm:spPr/>
    </dgm:pt>
    <dgm:pt modelId="{A6A34D67-BBCE-4381-A8BE-939B65E924B8}" type="pres">
      <dgm:prSet presAssocID="{A0D1B2CE-BDDC-4E64-901F-AFE9FFF7C7BF}" presName="node" presStyleLbl="node1" presStyleIdx="1" presStyleCnt="2">
        <dgm:presLayoutVars>
          <dgm:bulletEnabled val="1"/>
        </dgm:presLayoutVars>
      </dgm:prSet>
      <dgm:spPr/>
    </dgm:pt>
    <dgm:pt modelId="{EC40AC1F-E4E2-42FD-8F98-1CB694651C89}" type="pres">
      <dgm:prSet presAssocID="{559CD612-BCD8-4C11-8E66-53E5F1465655}" presName="sibTrans" presStyleLbl="sibTrans2D1" presStyleIdx="1" presStyleCnt="2"/>
      <dgm:spPr/>
    </dgm:pt>
    <dgm:pt modelId="{2525F9F4-52A9-42AC-89E7-897D94869464}" type="pres">
      <dgm:prSet presAssocID="{559CD612-BCD8-4C11-8E66-53E5F1465655}" presName="connectorText" presStyleLbl="sibTrans2D1" presStyleIdx="1" presStyleCnt="2"/>
      <dgm:spPr/>
    </dgm:pt>
  </dgm:ptLst>
  <dgm:cxnLst>
    <dgm:cxn modelId="{53450E17-AF3F-411B-B052-FBF491D32251}" type="presOf" srcId="{7316879B-2CFA-4CCD-B1FF-04BA95FD6531}" destId="{4097BCE7-835E-43B6-858D-85FA03DEE8D7}" srcOrd="1" destOrd="0" presId="urn:microsoft.com/office/officeart/2005/8/layout/cycle2"/>
    <dgm:cxn modelId="{250CA318-4E36-4F08-983F-D850055EBC01}" type="presOf" srcId="{A0D1B2CE-BDDC-4E64-901F-AFE9FFF7C7BF}" destId="{A6A34D67-BBCE-4381-A8BE-939B65E924B8}" srcOrd="0" destOrd="0" presId="urn:microsoft.com/office/officeart/2005/8/layout/cycle2"/>
    <dgm:cxn modelId="{6457DE24-5E28-49CE-B226-BB79F1210953}" type="presOf" srcId="{A4E1041E-AED3-499A-B5EC-BAA52085D293}" destId="{78DFC47F-0620-475E-A82B-F8D35742E314}" srcOrd="0" destOrd="0" presId="urn:microsoft.com/office/officeart/2005/8/layout/cycle2"/>
    <dgm:cxn modelId="{363BCB2F-D658-497B-827C-5CCE01A27564}" type="presOf" srcId="{559CD612-BCD8-4C11-8E66-53E5F1465655}" destId="{EC40AC1F-E4E2-42FD-8F98-1CB694651C89}" srcOrd="0" destOrd="0" presId="urn:microsoft.com/office/officeart/2005/8/layout/cycle2"/>
    <dgm:cxn modelId="{5A925B5F-8794-4BC8-A9B0-B5DF57DC73CA}" type="presOf" srcId="{559CD612-BCD8-4C11-8E66-53E5F1465655}" destId="{2525F9F4-52A9-42AC-89E7-897D94869464}" srcOrd="1" destOrd="0" presId="urn:microsoft.com/office/officeart/2005/8/layout/cycle2"/>
    <dgm:cxn modelId="{6F11DB71-2FA4-4BE0-82DE-2A8B86F13812}" type="presOf" srcId="{B0B22B60-6C04-4D09-A7D4-86DB1C5E6D01}" destId="{E05D3938-06E5-484C-A61A-00D5A75B4665}" srcOrd="0" destOrd="0" presId="urn:microsoft.com/office/officeart/2005/8/layout/cycle2"/>
    <dgm:cxn modelId="{2F04017F-6909-40FD-899D-66BD181B4489}" srcId="{A4E1041E-AED3-499A-B5EC-BAA52085D293}" destId="{A0D1B2CE-BDDC-4E64-901F-AFE9FFF7C7BF}" srcOrd="1" destOrd="0" parTransId="{6DC26ECF-4E50-44EF-8CA2-F4231117D946}" sibTransId="{559CD612-BCD8-4C11-8E66-53E5F1465655}"/>
    <dgm:cxn modelId="{33365A8D-44A6-42BC-882B-2DC4E11903CB}" srcId="{A4E1041E-AED3-499A-B5EC-BAA52085D293}" destId="{B0B22B60-6C04-4D09-A7D4-86DB1C5E6D01}" srcOrd="0" destOrd="0" parTransId="{9478D035-F6B5-40B2-BADC-BC7149ACF141}" sibTransId="{7316879B-2CFA-4CCD-B1FF-04BA95FD6531}"/>
    <dgm:cxn modelId="{7156CACE-198C-455D-AE37-9EC2B871F860}" type="presOf" srcId="{7316879B-2CFA-4CCD-B1FF-04BA95FD6531}" destId="{86F9CCAF-C9DC-4FE9-BD96-5AB31625B380}" srcOrd="0" destOrd="0" presId="urn:microsoft.com/office/officeart/2005/8/layout/cycle2"/>
    <dgm:cxn modelId="{E471DC1A-C335-4DDA-AFE1-BDBE0FDCCC91}" type="presParOf" srcId="{78DFC47F-0620-475E-A82B-F8D35742E314}" destId="{E05D3938-06E5-484C-A61A-00D5A75B4665}" srcOrd="0" destOrd="0" presId="urn:microsoft.com/office/officeart/2005/8/layout/cycle2"/>
    <dgm:cxn modelId="{CB1D2827-A76B-4FFB-8555-2243FAAD1ADF}" type="presParOf" srcId="{78DFC47F-0620-475E-A82B-F8D35742E314}" destId="{86F9CCAF-C9DC-4FE9-BD96-5AB31625B380}" srcOrd="1" destOrd="0" presId="urn:microsoft.com/office/officeart/2005/8/layout/cycle2"/>
    <dgm:cxn modelId="{8E54133C-49DC-48A6-A5F1-D1B12EA65274}" type="presParOf" srcId="{86F9CCAF-C9DC-4FE9-BD96-5AB31625B380}" destId="{4097BCE7-835E-43B6-858D-85FA03DEE8D7}" srcOrd="0" destOrd="0" presId="urn:microsoft.com/office/officeart/2005/8/layout/cycle2"/>
    <dgm:cxn modelId="{A06F3508-62A2-4D0F-BB9E-7380E6385330}" type="presParOf" srcId="{78DFC47F-0620-475E-A82B-F8D35742E314}" destId="{A6A34D67-BBCE-4381-A8BE-939B65E924B8}" srcOrd="2" destOrd="0" presId="urn:microsoft.com/office/officeart/2005/8/layout/cycle2"/>
    <dgm:cxn modelId="{79CB9037-0C2E-44BA-9E9C-D053E6938BE6}" type="presParOf" srcId="{78DFC47F-0620-475E-A82B-F8D35742E314}" destId="{EC40AC1F-E4E2-42FD-8F98-1CB694651C89}" srcOrd="3" destOrd="0" presId="urn:microsoft.com/office/officeart/2005/8/layout/cycle2"/>
    <dgm:cxn modelId="{E9CC5A29-80B1-43CA-8065-10E3D75164D3}" type="presParOf" srcId="{EC40AC1F-E4E2-42FD-8F98-1CB694651C89}" destId="{2525F9F4-52A9-42AC-89E7-897D94869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3938-06E5-484C-A61A-00D5A75B4665}">
      <dsp:nvSpPr>
        <dsp:cNvPr id="0" name=""/>
        <dsp:cNvSpPr/>
      </dsp:nvSpPr>
      <dsp:spPr>
        <a:xfrm>
          <a:off x="348" y="1454201"/>
          <a:ext cx="2504844" cy="25048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current study we regarded 20% of total discharge as the ‘rising point’</a:t>
          </a:r>
        </a:p>
      </dsp:txBody>
      <dsp:txXfrm>
        <a:off x="367174" y="1821027"/>
        <a:ext cx="1771192" cy="1771192"/>
      </dsp:txXfrm>
    </dsp:sp>
    <dsp:sp modelId="{86F9CCAF-C9DC-4FE9-BD96-5AB31625B380}">
      <dsp:nvSpPr>
        <dsp:cNvPr id="0" name=""/>
        <dsp:cNvSpPr/>
      </dsp:nvSpPr>
      <dsp:spPr>
        <a:xfrm>
          <a:off x="2308983" y="1100416"/>
          <a:ext cx="1557512" cy="845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08983" y="1269493"/>
        <a:ext cx="1303897" cy="507230"/>
      </dsp:txXfrm>
    </dsp:sp>
    <dsp:sp modelId="{A6A34D67-BBCE-4381-A8BE-939B65E924B8}">
      <dsp:nvSpPr>
        <dsp:cNvPr id="0" name=""/>
        <dsp:cNvSpPr/>
      </dsp:nvSpPr>
      <dsp:spPr>
        <a:xfrm>
          <a:off x="3758447" y="1454201"/>
          <a:ext cx="2504844" cy="250484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Match the rising point date with the temperature trend to see if there is any relationship</a:t>
          </a:r>
        </a:p>
      </dsp:txBody>
      <dsp:txXfrm>
        <a:off x="4125273" y="1821027"/>
        <a:ext cx="1771192" cy="1771192"/>
      </dsp:txXfrm>
    </dsp:sp>
    <dsp:sp modelId="{EC40AC1F-E4E2-42FD-8F98-1CB694651C89}">
      <dsp:nvSpPr>
        <dsp:cNvPr id="0" name=""/>
        <dsp:cNvSpPr/>
      </dsp:nvSpPr>
      <dsp:spPr>
        <a:xfrm rot="10800000">
          <a:off x="2397144" y="3467446"/>
          <a:ext cx="1557512" cy="845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650759" y="3636523"/>
        <a:ext cx="1303897" cy="507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A33D-24A4-4BA2-A2AB-473AA48FE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6300-D8EB-4F9A-8E46-6E3F41E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9F0D-2506-425F-9407-74B3BA8A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1383-56BF-4CC8-9F34-BA71C02B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CA7E-147D-4F86-8F60-56E7DA0B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8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0E-F405-4D60-A1BF-1FEAB66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A9FA-7D93-4F83-806E-4B603574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0121-173E-4082-9A32-6A716D9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143A-3A44-4FF3-96B8-104E369A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9A96-A6AA-4C2D-882F-7307717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6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4D1F6-5EF7-4135-BB1D-096C038A2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69822-6C6E-4CDF-95BE-8BDF8DF3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F4CB8-1F76-4B1A-BAA9-8A985AD8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5A37-4260-4DD5-9879-415E1B1C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C8E4-FE1B-4B56-B906-B11B7229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9CA8-326A-48FB-B3B0-1A08C214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271A-A147-430B-ADC6-388FE3F3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08F3-1909-42B5-9696-D93B744B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D09F-E9B4-4224-92D5-090612A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6F4C-AE10-4DC7-9C6E-EAECA225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5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6982-E483-48E8-826C-4C7F47A2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875B-6576-46A0-A879-1253F4C3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2021-D830-4863-9429-2EB321A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8FE7-A9D0-40B0-830D-82F2A32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9E84-6C4B-414C-A412-606E2418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5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BF6B-D32A-457B-9BFB-82C0982F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BCCD-EDD6-4739-84B6-5FEBAFBE3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F7925-F1E4-44EC-AD4D-DA31A365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46F5-8AE0-4064-B4CE-38680DE9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26BD-907A-405B-B626-AE8915FB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85DA-401E-49FA-BAAF-147B526C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0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6A6F-D5DF-416F-83A4-5D2A72E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F891-AACA-432B-A77C-130E4A72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E544-14C1-465A-B654-26BDECAA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6D372-A863-4B12-A715-8B9C30443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75FBD-BB81-4347-8CDB-2CA200AA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B58D7-94CE-4331-9B96-CB725D4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05BFB-9EA7-4E3D-9EC9-552E17D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E6B7D-F486-4BB7-B9D3-48C37269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E8D5-A968-4A0A-AA19-B2BBCCA1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DE822-5C42-4C1C-943C-71CB8A82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183F-1B82-461C-AB5F-FAAFA464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47006-16D5-4898-B853-CCFF45D6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3FE90-334C-47C3-AF4B-E201CCBA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3F3A-3974-44C0-9E69-97FCE5E0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C0CB6-128D-44D8-8CB4-573DE86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0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5359-60B6-4EEF-A3DC-E1519A84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2229-34F8-4A48-858F-C54F1EEE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8F3CA-6B79-4157-B7A8-CD19266F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CF6E-55A2-4456-806F-FCCE29A9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B35D-AD0F-4E47-B795-47E3C7BA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70B6-236C-4B17-BF57-79F5C43D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A747-AE23-4EC9-A588-E331811B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F1F57-1D87-4D45-B910-F5E97362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E6753-C9C8-46E2-A615-CAB35FA8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4C35-07D1-41C1-9D26-1A366A61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B70D-C9DB-4CAA-8CA0-DFC0A318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467D-D2F2-416A-85E0-CA750E7D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EF809-2CC4-4F4A-B01D-C13F6F78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5203-EEE4-4A83-A035-E35A2A4F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7BDE-C6C0-48BC-9693-34C7A75FC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D24B-FEEC-4B00-9645-58D648DF898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A0CE-9251-426B-96EE-2EFBDBE2C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9B42-36C1-41F3-BC21-7F819F01F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3EEE-E7DD-40EC-81B7-BE7CF9B11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E67C8-8593-48F2-A009-BEAE9525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/>
              <a:t>Snow melting and stream temperature trend analysis within Yosemite National park area</a:t>
            </a:r>
            <a:endParaRPr lang="zh-CN" alt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C3B6-2C9D-4A29-A37A-F763AF96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/>
              <a:t>Ximin Hu &amp; Lightman He</a:t>
            </a:r>
            <a:endParaRPr lang="zh-CN" altLang="en-US" sz="2000"/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05FAE200-28A1-4E78-BDE5-0A3FA3824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42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4495-EEB6-487B-8294-0849AF0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/>
              <a:t>Discharge summary</a:t>
            </a:r>
            <a:endParaRPr lang="zh-CN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6709-0431-4257-A5ED-28349030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altLang="zh-CN" sz="1700"/>
          </a:p>
          <a:p>
            <a:r>
              <a:rPr lang="en-US" altLang="zh-CN" sz="1700"/>
              <a:t>2009: 5/24</a:t>
            </a:r>
          </a:p>
          <a:p>
            <a:r>
              <a:rPr lang="en-US" altLang="zh-CN" sz="1700"/>
              <a:t>2010: 6/13</a:t>
            </a:r>
          </a:p>
          <a:p>
            <a:r>
              <a:rPr lang="en-US" altLang="zh-CN" sz="1700"/>
              <a:t>2011: 6/20</a:t>
            </a:r>
          </a:p>
          <a:p>
            <a:r>
              <a:rPr lang="en-US" altLang="zh-CN" sz="1700"/>
              <a:t>2012: 5/2</a:t>
            </a:r>
          </a:p>
          <a:p>
            <a:r>
              <a:rPr lang="en-US" altLang="zh-CN" sz="1700"/>
              <a:t>2013: 5/15</a:t>
            </a:r>
          </a:p>
          <a:p>
            <a:r>
              <a:rPr lang="en-US" altLang="zh-CN" sz="1700"/>
              <a:t>2014: 5/20</a:t>
            </a:r>
          </a:p>
          <a:p>
            <a:r>
              <a:rPr lang="en-US" altLang="zh-CN" sz="1700"/>
              <a:t>Here we can propose that the temperature after 2012 is slightly higher than before 2012.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85E4FA0-27C2-4BCA-90D1-AB6DCF1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0241" y="1940767"/>
            <a:ext cx="7505878" cy="27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2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B0A7-89B7-4280-9703-C1657949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9941-DD69-4756-90DE-5DF9328D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9643-6861-4A58-B087-130F48FA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E52-6492-4F32-85CA-0A3F5781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0ED-6A76-45E1-A607-12DD910F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018-0717-481D-932A-E8513178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Yosemite graph</a:t>
            </a:r>
          </a:p>
          <a:p>
            <a:r>
              <a:rPr lang="en-US" altLang="zh-CN" dirty="0"/>
              <a:t>Site explanation</a:t>
            </a:r>
          </a:p>
          <a:p>
            <a:r>
              <a:rPr lang="en-US" altLang="zh-CN" dirty="0"/>
              <a:t>Background explanation-water temp and snow melt and air temp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69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A9B1-CB4F-4B19-958E-1A89C0B5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process graph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8B46-0D88-40D0-B118-8DA323FB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346B0-84A9-417D-BF3B-59B7A484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altLang="zh-CN" sz="4800"/>
              <a:t>Questions to answer</a:t>
            </a:r>
            <a:endParaRPr lang="zh-CN" alt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B4DA-8174-4A9D-8265-FDC5985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Core question: Did the snow melting affect the stream?</a:t>
            </a:r>
          </a:p>
          <a:p>
            <a:endParaRPr lang="en-US" altLang="zh-CN" sz="1800"/>
          </a:p>
          <a:p>
            <a:pPr lvl="1"/>
            <a:r>
              <a:rPr lang="en-US" altLang="zh-CN" sz="1800"/>
              <a:t>Stream behavior during different periods</a:t>
            </a:r>
          </a:p>
          <a:p>
            <a:pPr lvl="1"/>
            <a:r>
              <a:rPr lang="en-US" altLang="zh-CN" sz="1800"/>
              <a:t>Relationship between air temp and discharge increase</a:t>
            </a:r>
          </a:p>
          <a:p>
            <a:pPr lvl="1"/>
            <a:r>
              <a:rPr lang="en-US" altLang="zh-CN" sz="1800"/>
              <a:t>Relationship between air temp and water temp</a:t>
            </a:r>
          </a:p>
          <a:p>
            <a:pPr lvl="1"/>
            <a:r>
              <a:rPr lang="en-US" altLang="zh-CN" sz="1800"/>
              <a:t>Did site size/location matters</a:t>
            </a:r>
            <a:endParaRPr lang="zh-CN" alt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BFC0E-C6BC-4B9C-B2D4-7AE6AB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B3D9-BB3A-4F00-976E-89DB9D7F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Pretreat the dataset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E18975-D8F4-4403-A28A-F7D1C4BA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3235" y="914400"/>
            <a:ext cx="7121919" cy="46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1C465-91D6-4551-B7F3-3E85BDD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265E-C4D4-42DE-BAD2-3F17C76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Check trends for all major variables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0AAB7-8449-465A-9AA0-ACF27DBE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611845"/>
            <a:ext cx="7038178" cy="52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0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0CD3-3A41-4AF3-A6F0-EF655DBA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C46B-9A96-484B-8E72-7933BB0F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000">
                <a:solidFill>
                  <a:srgbClr val="FD9F30"/>
                </a:solidFill>
              </a:rPr>
              <a:t>Did the water temperature and discharge significantly change around 2012?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200C59-C1B8-4D2E-9BAF-7B8DF26A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167"/>
            <a:ext cx="6171612" cy="273093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BD56E1-1263-44B5-8FCF-21D7658D6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"/>
          <a:stretch/>
        </p:blipFill>
        <p:spPr>
          <a:xfrm>
            <a:off x="6171612" y="3070358"/>
            <a:ext cx="6020382" cy="26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09C0-1DF6-410A-ACF5-E65BE75D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altLang="zh-CN" sz="4000"/>
              <a:t>Relationship between air temperature and stream rise</a:t>
            </a:r>
            <a:endParaRPr lang="zh-CN" altLang="en-US" sz="40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A525931-6815-42E8-BB4A-92146FCD0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858612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88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9106924-4AF2-46F5-8C54-36933223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6823" y="369910"/>
            <a:ext cx="3998356" cy="267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4F5C84B-F793-4891-989F-B880A12F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3644" y="369911"/>
            <a:ext cx="3998355" cy="26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7A6724F-1345-4DC7-ACA7-33BDD440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14" y="3807677"/>
            <a:ext cx="4011015" cy="27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A547C7D6-092F-4DB2-97EE-E5614CC1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0988" y="3808707"/>
            <a:ext cx="4009488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A547F63-24A1-4EC3-91C7-C563BD1C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9480" y="3808707"/>
            <a:ext cx="4009490" cy="27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0DB1D14-7C24-4AAB-9679-3ADB1F74F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8" y="342890"/>
            <a:ext cx="4023672" cy="27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Theme</vt:lpstr>
      <vt:lpstr>Snow melting and stream temperature trend analysis within Yosemite National park area</vt:lpstr>
      <vt:lpstr>Introduction</vt:lpstr>
      <vt:lpstr>Physical process graph</vt:lpstr>
      <vt:lpstr>Questions to answer</vt:lpstr>
      <vt:lpstr>Statistical analysis</vt:lpstr>
      <vt:lpstr>Statistical Analysis</vt:lpstr>
      <vt:lpstr>Statistical analysis</vt:lpstr>
      <vt:lpstr>Relationship between air temperature and stream rise</vt:lpstr>
      <vt:lpstr>PowerPoint Presentation</vt:lpstr>
      <vt:lpstr>Discharge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melting and stream temperature trend analysis within Yosemite National park area</dc:title>
  <dc:creator>Ximin Hu</dc:creator>
  <cp:lastModifiedBy>Ximin Hu</cp:lastModifiedBy>
  <cp:revision>1</cp:revision>
  <dcterms:created xsi:type="dcterms:W3CDTF">2019-12-01T20:01:51Z</dcterms:created>
  <dcterms:modified xsi:type="dcterms:W3CDTF">2019-12-01T20:02:25Z</dcterms:modified>
</cp:coreProperties>
</file>