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2" r:id="rId8"/>
    <p:sldId id="265" r:id="rId9"/>
    <p:sldId id="266" r:id="rId10"/>
    <p:sldId id="263" r:id="rId11"/>
  </p:sldIdLst>
  <p:sldSz cx="9144000" cy="6858000" type="screen4x3"/>
  <p:notesSz cx="6858000" cy="9144000"/>
  <p:embeddedFontLst>
    <p:embeddedFont>
      <p:font typeface="Aharoni" panose="02010803020104030203" pitchFamily="2" charset="-79"/>
      <p:bold r:id="rId12"/>
    </p:embeddedFont>
    <p:embeddedFont>
      <p:font typeface="Berlin Sans FB Demi" panose="020E0802020502020306" pitchFamily="34" charset="0"/>
      <p:bold r:id="rId13"/>
    </p:embeddedFont>
    <p:embeddedFont>
      <p:font typeface="HY견고딕" panose="02030600000101010101" pitchFamily="18" charset="-127"/>
      <p:regular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AA20-9578-4800-A8C3-50AF895AE992}" type="datetimeFigureOut">
              <a:rPr lang="ko-KR" altLang="en-US" smtClean="0"/>
              <a:pPr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D0EE-7F06-4C9A-A2AB-6C3845EB72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AA20-9578-4800-A8C3-50AF895AE992}" type="datetimeFigureOut">
              <a:rPr lang="ko-KR" altLang="en-US" smtClean="0"/>
              <a:pPr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D0EE-7F06-4C9A-A2AB-6C3845EB72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AA20-9578-4800-A8C3-50AF895AE992}" type="datetimeFigureOut">
              <a:rPr lang="ko-KR" altLang="en-US" smtClean="0"/>
              <a:pPr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D0EE-7F06-4C9A-A2AB-6C3845EB72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AA20-9578-4800-A8C3-50AF895AE992}" type="datetimeFigureOut">
              <a:rPr lang="ko-KR" altLang="en-US" smtClean="0"/>
              <a:pPr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D0EE-7F06-4C9A-A2AB-6C3845EB72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AA20-9578-4800-A8C3-50AF895AE992}" type="datetimeFigureOut">
              <a:rPr lang="ko-KR" altLang="en-US" smtClean="0"/>
              <a:pPr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D0EE-7F06-4C9A-A2AB-6C3845EB72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AA20-9578-4800-A8C3-50AF895AE992}" type="datetimeFigureOut">
              <a:rPr lang="ko-KR" altLang="en-US" smtClean="0"/>
              <a:pPr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D0EE-7F06-4C9A-A2AB-6C3845EB72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AA20-9578-4800-A8C3-50AF895AE992}" type="datetimeFigureOut">
              <a:rPr lang="ko-KR" altLang="en-US" smtClean="0"/>
              <a:pPr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D0EE-7F06-4C9A-A2AB-6C3845EB72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AA20-9578-4800-A8C3-50AF895AE992}" type="datetimeFigureOut">
              <a:rPr lang="ko-KR" altLang="en-US" smtClean="0"/>
              <a:pPr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D0EE-7F06-4C9A-A2AB-6C3845EB72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AA20-9578-4800-A8C3-50AF895AE992}" type="datetimeFigureOut">
              <a:rPr lang="ko-KR" altLang="en-US" smtClean="0"/>
              <a:pPr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D0EE-7F06-4C9A-A2AB-6C3845EB72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AA20-9578-4800-A8C3-50AF895AE992}" type="datetimeFigureOut">
              <a:rPr lang="ko-KR" altLang="en-US" smtClean="0"/>
              <a:pPr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D0EE-7F06-4C9A-A2AB-6C3845EB72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AA20-9578-4800-A8C3-50AF895AE992}" type="datetimeFigureOut">
              <a:rPr lang="ko-KR" altLang="en-US" smtClean="0"/>
              <a:pPr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D0EE-7F06-4C9A-A2AB-6C3845EB72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FAA20-9578-4800-A8C3-50AF895AE992}" type="datetimeFigureOut">
              <a:rPr lang="ko-KR" altLang="en-US" smtClean="0"/>
              <a:pPr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FD0EE-7F06-4C9A-A2AB-6C3845EB72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7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오목에 대한 이미지 검색결과"/>
          <p:cNvPicPr>
            <a:picLocks noChangeAspect="1" noChangeArrowheads="1"/>
          </p:cNvPicPr>
          <p:nvPr/>
        </p:nvPicPr>
        <p:blipFill>
          <a:blip r:embed="rId2"/>
          <a:srcRect l="12150" r="5996" b="14516"/>
          <a:stretch>
            <a:fillRect/>
          </a:stretch>
        </p:blipFill>
        <p:spPr bwMode="auto">
          <a:xfrm>
            <a:off x="0" y="428628"/>
            <a:ext cx="9144000" cy="6000768"/>
          </a:xfrm>
          <a:prstGeom prst="rect">
            <a:avLst/>
          </a:prstGeom>
          <a:noFill/>
        </p:spPr>
      </p:pic>
      <p:sp>
        <p:nvSpPr>
          <p:cNvPr id="6" name="타원 5"/>
          <p:cNvSpPr/>
          <p:nvPr/>
        </p:nvSpPr>
        <p:spPr>
          <a:xfrm>
            <a:off x="1928794" y="928670"/>
            <a:ext cx="5214974" cy="5000660"/>
          </a:xfrm>
          <a:prstGeom prst="ellipse">
            <a:avLst/>
          </a:prstGeom>
          <a:solidFill>
            <a:srgbClr val="000000">
              <a:alpha val="5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85814" y="2143116"/>
            <a:ext cx="7772400" cy="1470025"/>
          </a:xfrm>
        </p:spPr>
        <p:txBody>
          <a:bodyPr>
            <a:noAutofit/>
          </a:bodyPr>
          <a:lstStyle/>
          <a:p>
            <a:r>
              <a:rPr lang="en-US" altLang="ko-KR" sz="11500" dirty="0">
                <a:ln w="38100">
                  <a:solidFill>
                    <a:schemeClr val="bg1"/>
                  </a:solidFill>
                </a:ln>
                <a:solidFill>
                  <a:srgbClr val="002060"/>
                </a:solidFill>
                <a:latin typeface="Berlin Sans FB Demi" pitchFamily="34" charset="0"/>
              </a:rPr>
              <a:t>OMOK</a:t>
            </a:r>
            <a:endParaRPr lang="ko-KR" altLang="en-US" sz="11500" dirty="0">
              <a:ln w="38100">
                <a:solidFill>
                  <a:schemeClr val="bg1"/>
                </a:solidFill>
              </a:ln>
              <a:solidFill>
                <a:srgbClr val="002060"/>
              </a:solidFill>
              <a:latin typeface="Berlin Sans FB Demi" pitchFamily="34" charset="0"/>
            </a:endParaRPr>
          </a:p>
        </p:txBody>
      </p:sp>
      <p:pic>
        <p:nvPicPr>
          <p:cNvPr id="1028" name="Picture 4" descr="포켓몬 고에 대한 이미지 검색결과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1053" t="51647" r="19736"/>
          <a:stretch>
            <a:fillRect/>
          </a:stretch>
        </p:blipFill>
        <p:spPr bwMode="auto">
          <a:xfrm>
            <a:off x="3357554" y="3286124"/>
            <a:ext cx="2428892" cy="120402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072198" y="5376118"/>
            <a:ext cx="30718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2016115179 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백도희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/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2015114648 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이장원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/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2015117854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김영훈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/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2015117414 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김근우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0232" y="4500570"/>
            <a:ext cx="514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SYSTEM PROGRAMMING</a:t>
            </a:r>
          </a:p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 TEAM PROJECT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오목에 대한 이미지 검색결과"/>
          <p:cNvPicPr>
            <a:picLocks noChangeAspect="1" noChangeArrowheads="1"/>
          </p:cNvPicPr>
          <p:nvPr/>
        </p:nvPicPr>
        <p:blipFill>
          <a:blip r:embed="rId2"/>
          <a:srcRect l="12150" r="5996" b="14516"/>
          <a:stretch>
            <a:fillRect/>
          </a:stretch>
        </p:blipFill>
        <p:spPr bwMode="auto">
          <a:xfrm>
            <a:off x="0" y="428628"/>
            <a:ext cx="9144000" cy="6000768"/>
          </a:xfrm>
          <a:prstGeom prst="rect">
            <a:avLst/>
          </a:prstGeom>
          <a:noFill/>
        </p:spPr>
      </p:pic>
      <p:sp>
        <p:nvSpPr>
          <p:cNvPr id="6" name="타원 5"/>
          <p:cNvSpPr/>
          <p:nvPr/>
        </p:nvSpPr>
        <p:spPr>
          <a:xfrm>
            <a:off x="1928794" y="928670"/>
            <a:ext cx="5214974" cy="5000660"/>
          </a:xfrm>
          <a:prstGeom prst="ellipse">
            <a:avLst/>
          </a:prstGeom>
          <a:solidFill>
            <a:srgbClr val="000000">
              <a:alpha val="5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643182"/>
            <a:ext cx="7772400" cy="1470025"/>
          </a:xfrm>
        </p:spPr>
        <p:txBody>
          <a:bodyPr>
            <a:noAutofit/>
          </a:bodyPr>
          <a:lstStyle/>
          <a:p>
            <a:r>
              <a:rPr lang="en-US" altLang="ko-KR" sz="4000" dirty="0">
                <a:ln w="28575">
                  <a:solidFill>
                    <a:schemeClr val="bg1"/>
                  </a:solidFill>
                </a:ln>
                <a:solidFill>
                  <a:srgbClr val="002060"/>
                </a:solidFill>
                <a:latin typeface="Berlin Sans FB Demi" pitchFamily="34" charset="0"/>
              </a:rPr>
              <a:t>THANK YOU </a:t>
            </a:r>
            <a:br>
              <a:rPr lang="en-US" altLang="ko-KR" sz="4000" dirty="0">
                <a:ln w="28575">
                  <a:solidFill>
                    <a:schemeClr val="bg1"/>
                  </a:solidFill>
                </a:ln>
                <a:solidFill>
                  <a:srgbClr val="002060"/>
                </a:solidFill>
                <a:latin typeface="Berlin Sans FB Demi" pitchFamily="34" charset="0"/>
              </a:rPr>
            </a:br>
            <a:r>
              <a:rPr lang="en-US" altLang="ko-KR" sz="4000" dirty="0">
                <a:ln w="28575">
                  <a:solidFill>
                    <a:schemeClr val="bg1"/>
                  </a:solidFill>
                </a:ln>
                <a:solidFill>
                  <a:srgbClr val="002060"/>
                </a:solidFill>
                <a:latin typeface="Berlin Sans FB Demi" pitchFamily="34" charset="0"/>
              </a:rPr>
              <a:t>FOR LISTENNING</a:t>
            </a:r>
            <a:endParaRPr lang="ko-KR" altLang="en-US" sz="4000" dirty="0">
              <a:ln w="28575">
                <a:solidFill>
                  <a:schemeClr val="bg1"/>
                </a:solidFill>
              </a:ln>
              <a:solidFill>
                <a:srgbClr val="002060"/>
              </a:solidFill>
              <a:latin typeface="Berlin Sans FB Dem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0232" y="4500570"/>
            <a:ext cx="514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SYSTEM PROGRAMMING</a:t>
            </a:r>
          </a:p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 TEAM PROJECT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652463"/>
            <a:ext cx="3571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넥슨 풋볼고딕 L" pitchFamily="34" charset="-127"/>
                <a:ea typeface="넥슨 풋볼고딕 L" pitchFamily="34" charset="-127"/>
              </a:rPr>
              <a:t>SYSTEM PROGRAMMING TEAM PROJECT </a:t>
            </a:r>
            <a:endParaRPr lang="ko-KR" altLang="en-US" sz="1200" dirty="0">
              <a:latin typeface="넥슨 풋볼고딕 L" pitchFamily="34" charset="-127"/>
              <a:ea typeface="넥슨 풋볼고딕 L" pitchFamily="34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28860" y="1403367"/>
            <a:ext cx="6115064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210 맨발의청춘 B" pitchFamily="18" charset="-127"/>
                <a:ea typeface="210 맨발의청춘 B" pitchFamily="18" charset="-127"/>
              </a:rPr>
              <a:t>PROJECT TOPIC</a:t>
            </a:r>
          </a:p>
          <a:p>
            <a:pPr>
              <a:lnSpc>
                <a:spcPct val="200000"/>
              </a:lnSpc>
            </a:pP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210 맨발의청춘 B" pitchFamily="18" charset="-127"/>
                <a:ea typeface="210 맨발의청춘 B" pitchFamily="18" charset="-127"/>
              </a:rPr>
              <a:t>FUNCTION</a:t>
            </a:r>
          </a:p>
          <a:p>
            <a:pPr>
              <a:lnSpc>
                <a:spcPct val="200000"/>
              </a:lnSpc>
            </a:pP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210 맨발의청춘 B" pitchFamily="18" charset="-127"/>
                <a:ea typeface="210 맨발의청춘 B" pitchFamily="18" charset="-127"/>
              </a:rPr>
              <a:t>SERVER CONSOLE</a:t>
            </a:r>
          </a:p>
          <a:p>
            <a:pPr>
              <a:lnSpc>
                <a:spcPct val="200000"/>
              </a:lnSpc>
            </a:pP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210 맨발의청춘 B" pitchFamily="18" charset="-127"/>
                <a:ea typeface="210 맨발의청춘 B" pitchFamily="18" charset="-127"/>
              </a:rPr>
              <a:t>CLIENT CONSOLE</a:t>
            </a:r>
          </a:p>
          <a:p>
            <a:pPr>
              <a:lnSpc>
                <a:spcPct val="200000"/>
              </a:lnSpc>
            </a:pP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210 맨발의청춘 B" pitchFamily="18" charset="-127"/>
                <a:ea typeface="210 맨발의청춘 B" pitchFamily="18" charset="-127"/>
              </a:rPr>
              <a:t>DEMO</a:t>
            </a:r>
            <a:endParaRPr lang="ko-KR" altLang="en-US" sz="2800" dirty="0">
              <a:solidFill>
                <a:schemeClr val="bg1">
                  <a:lumMod val="50000"/>
                </a:schemeClr>
              </a:solidFill>
              <a:latin typeface="210 맨발의청춘 B" pitchFamily="18" charset="-127"/>
              <a:ea typeface="210 맨발의청춘 B" pitchFamily="18" charset="-127"/>
            </a:endParaRPr>
          </a:p>
        </p:txBody>
      </p:sp>
      <p:pic>
        <p:nvPicPr>
          <p:cNvPr id="5" name="Picture 4" descr="바둑돌에 대한 이미지 검색결과"/>
          <p:cNvPicPr>
            <a:picLocks noChangeAspect="1" noChangeArrowheads="1"/>
          </p:cNvPicPr>
          <p:nvPr/>
        </p:nvPicPr>
        <p:blipFill>
          <a:blip r:embed="rId2"/>
          <a:srcRect l="23480" r="49458" b="10416"/>
          <a:stretch>
            <a:fillRect/>
          </a:stretch>
        </p:blipFill>
        <p:spPr bwMode="auto">
          <a:xfrm>
            <a:off x="-32" y="0"/>
            <a:ext cx="2071702" cy="6858000"/>
          </a:xfrm>
          <a:prstGeom prst="rect">
            <a:avLst/>
          </a:prstGeom>
          <a:noFill/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857356" y="214290"/>
            <a:ext cx="7072362" cy="1143000"/>
          </a:xfrm>
        </p:spPr>
        <p:txBody>
          <a:bodyPr>
            <a:noAutofit/>
          </a:bodyPr>
          <a:lstStyle/>
          <a:p>
            <a:pPr algn="l"/>
            <a:r>
              <a:rPr lang="en-US" altLang="ko-KR" sz="8000" dirty="0">
                <a:solidFill>
                  <a:schemeClr val="accent6">
                    <a:lumMod val="75000"/>
                  </a:schemeClr>
                </a:solidFill>
                <a:latin typeface="Aharoni" pitchFamily="2" charset="-79"/>
                <a:ea typeface="a파도소리" pitchFamily="18" charset="-127"/>
                <a:cs typeface="Aharoni" pitchFamily="2" charset="-79"/>
              </a:rPr>
              <a:t>  INDEX</a:t>
            </a:r>
            <a:endParaRPr lang="ko-KR" altLang="en-US" sz="8000" dirty="0">
              <a:solidFill>
                <a:schemeClr val="accent6">
                  <a:lumMod val="75000"/>
                </a:schemeClr>
              </a:solidFill>
              <a:latin typeface="Aharoni" pitchFamily="2" charset="-79"/>
              <a:ea typeface="a파도소리" pitchFamily="18" charset="-127"/>
              <a:cs typeface="Aharoni" pitchFamily="2" charset="-79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56176" y="6643710"/>
            <a:ext cx="3571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넥슨 풋볼고딕 L" pitchFamily="34" charset="-127"/>
                <a:ea typeface="넥슨 풋볼고딕 L" pitchFamily="34" charset="-127"/>
              </a:rPr>
              <a:t>SYSTEM PROGRAMMING TEAM PROJECT </a:t>
            </a:r>
            <a:endParaRPr lang="ko-KR" altLang="en-US" sz="1200" dirty="0">
              <a:latin typeface="넥슨 풋볼고딕 L" pitchFamily="34" charset="-127"/>
              <a:ea typeface="넥슨 풋볼고딕 L" pitchFamily="34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1670" y="214290"/>
            <a:ext cx="7072362" cy="1143000"/>
          </a:xfrm>
        </p:spPr>
        <p:txBody>
          <a:bodyPr>
            <a:normAutofit/>
          </a:bodyPr>
          <a:lstStyle/>
          <a:p>
            <a:r>
              <a:rPr lang="en-US" altLang="ko-KR" sz="5400" dirty="0">
                <a:solidFill>
                  <a:schemeClr val="accent6">
                    <a:lumMod val="75000"/>
                  </a:schemeClr>
                </a:solidFill>
                <a:latin typeface="Aharoni" pitchFamily="2" charset="-79"/>
                <a:ea typeface="a파도소리" pitchFamily="18" charset="-127"/>
                <a:cs typeface="Aharoni" pitchFamily="2" charset="-79"/>
              </a:rPr>
              <a:t>PROJECT TOPIC</a:t>
            </a:r>
            <a:endParaRPr lang="ko-KR" altLang="en-US" sz="5400" dirty="0">
              <a:solidFill>
                <a:schemeClr val="accent6">
                  <a:lumMod val="75000"/>
                </a:schemeClr>
              </a:solidFill>
              <a:latin typeface="Aharoni" pitchFamily="2" charset="-79"/>
              <a:ea typeface="a파도소리" pitchFamily="18" charset="-127"/>
              <a:cs typeface="Aharoni" pitchFamily="2" charset="-79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14678" y="1714488"/>
            <a:ext cx="4972056" cy="911213"/>
          </a:xfrm>
        </p:spPr>
        <p:txBody>
          <a:bodyPr/>
          <a:lstStyle/>
          <a:p>
            <a:pPr algn="ctr">
              <a:buNone/>
            </a:pPr>
            <a:r>
              <a:rPr lang="en-US" altLang="ko-KR" dirty="0">
                <a:latin typeface="210 맨발의청춘 B" pitchFamily="18" charset="-127"/>
                <a:ea typeface="210 맨발의청춘 B" pitchFamily="18" charset="-127"/>
              </a:rPr>
              <a:t>11 X 11 </a:t>
            </a:r>
            <a:r>
              <a:rPr lang="ko-KR" altLang="en-US" dirty="0">
                <a:latin typeface="210 맨발의청춘 B" pitchFamily="18" charset="-127"/>
                <a:ea typeface="210 맨발의청춘 B" pitchFamily="18" charset="-127"/>
              </a:rPr>
              <a:t>오목 게임</a:t>
            </a:r>
            <a:endParaRPr lang="en-US" altLang="ko-KR" dirty="0">
              <a:latin typeface="210 맨발의청춘 B" pitchFamily="18" charset="-127"/>
              <a:ea typeface="210 맨발의청춘 B" pitchFamily="18" charset="-127"/>
            </a:endParaRPr>
          </a:p>
          <a:p>
            <a:pPr algn="ctr">
              <a:buNone/>
            </a:pPr>
            <a:endParaRPr lang="en-US" altLang="ko-KR" dirty="0">
              <a:latin typeface="210 맨발의청춘 B" pitchFamily="18" charset="-127"/>
              <a:ea typeface="210 맨발의청춘 B" pitchFamily="18" charset="-127"/>
            </a:endParaRPr>
          </a:p>
          <a:p>
            <a:pPr algn="ctr">
              <a:buNone/>
            </a:pPr>
            <a:endParaRPr lang="ko-KR" altLang="en-US" dirty="0">
              <a:latin typeface="210 맨발의청춘 B" pitchFamily="18" charset="-127"/>
              <a:ea typeface="210 맨발의청춘 B" pitchFamily="18" charset="-127"/>
            </a:endParaRPr>
          </a:p>
        </p:txBody>
      </p:sp>
      <p:pic>
        <p:nvPicPr>
          <p:cNvPr id="16388" name="Picture 4" descr="바둑돌에 대한 이미지 검색결과"/>
          <p:cNvPicPr>
            <a:picLocks noChangeAspect="1" noChangeArrowheads="1"/>
          </p:cNvPicPr>
          <p:nvPr/>
        </p:nvPicPr>
        <p:blipFill>
          <a:blip r:embed="rId2"/>
          <a:srcRect l="23480" r="49458" b="10416"/>
          <a:stretch>
            <a:fillRect/>
          </a:stretch>
        </p:blipFill>
        <p:spPr bwMode="auto">
          <a:xfrm>
            <a:off x="-32" y="0"/>
            <a:ext cx="2071702" cy="6858000"/>
          </a:xfrm>
          <a:prstGeom prst="rect">
            <a:avLst/>
          </a:prstGeom>
          <a:noFill/>
        </p:spPr>
      </p:pic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643306" y="2428868"/>
          <a:ext cx="4189471" cy="3793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8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08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08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08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08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08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08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08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08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086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44863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863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863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863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863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863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863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863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4863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4863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4863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5357818" y="3643314"/>
            <a:ext cx="785818" cy="1071570"/>
            <a:chOff x="5357818" y="3643314"/>
            <a:chExt cx="785818" cy="1071570"/>
          </a:xfrm>
        </p:grpSpPr>
        <p:sp>
          <p:nvSpPr>
            <p:cNvPr id="8" name="타원 7"/>
            <p:cNvSpPr/>
            <p:nvPr/>
          </p:nvSpPr>
          <p:spPr>
            <a:xfrm>
              <a:off x="5357818" y="3643314"/>
              <a:ext cx="357190" cy="35719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5786446" y="4000504"/>
              <a:ext cx="357190" cy="35719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5357818" y="4000504"/>
              <a:ext cx="357190" cy="35719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5357818" y="4357694"/>
              <a:ext cx="357190" cy="35719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147591" y="6659742"/>
            <a:ext cx="3571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넥슨 풋볼고딕 L" pitchFamily="34" charset="-127"/>
                <a:ea typeface="넥슨 풋볼고딕 L" pitchFamily="34" charset="-127"/>
              </a:rPr>
              <a:t>SYSTEM PROGRAMMING TEAM PROJECT </a:t>
            </a:r>
            <a:endParaRPr lang="ko-KR" altLang="en-US" sz="1200" dirty="0">
              <a:latin typeface="넥슨 풋볼고딕 L" pitchFamily="34" charset="-127"/>
              <a:ea typeface="넥슨 풋볼고딕 L" pitchFamily="34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1670" y="214290"/>
            <a:ext cx="7072362" cy="1143000"/>
          </a:xfrm>
        </p:spPr>
        <p:txBody>
          <a:bodyPr>
            <a:normAutofit/>
          </a:bodyPr>
          <a:lstStyle/>
          <a:p>
            <a:r>
              <a:rPr lang="en-US" altLang="ko-KR" sz="5400" dirty="0">
                <a:solidFill>
                  <a:schemeClr val="accent6">
                    <a:lumMod val="75000"/>
                  </a:schemeClr>
                </a:solidFill>
                <a:latin typeface="Aharoni" pitchFamily="2" charset="-79"/>
                <a:ea typeface="a파도소리" pitchFamily="18" charset="-127"/>
                <a:cs typeface="Aharoni" pitchFamily="2" charset="-79"/>
              </a:rPr>
              <a:t>PROJECT TOPIC</a:t>
            </a:r>
            <a:endParaRPr lang="ko-KR" altLang="en-US" sz="5400" dirty="0">
              <a:solidFill>
                <a:schemeClr val="accent6">
                  <a:lumMod val="75000"/>
                </a:schemeClr>
              </a:solidFill>
              <a:latin typeface="Aharoni" pitchFamily="2" charset="-79"/>
              <a:ea typeface="a파도소리" pitchFamily="18" charset="-127"/>
              <a:cs typeface="Aharoni" pitchFamily="2" charset="-79"/>
            </a:endParaRPr>
          </a:p>
        </p:txBody>
      </p:sp>
      <p:pic>
        <p:nvPicPr>
          <p:cNvPr id="16388" name="Picture 4" descr="바둑돌에 대한 이미지 검색결과"/>
          <p:cNvPicPr>
            <a:picLocks noChangeAspect="1" noChangeArrowheads="1"/>
          </p:cNvPicPr>
          <p:nvPr/>
        </p:nvPicPr>
        <p:blipFill>
          <a:blip r:embed="rId2"/>
          <a:srcRect l="23480" r="49458" b="10416"/>
          <a:stretch>
            <a:fillRect/>
          </a:stretch>
        </p:blipFill>
        <p:spPr bwMode="auto">
          <a:xfrm>
            <a:off x="-32" y="0"/>
            <a:ext cx="2071702" cy="68580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6156176" y="6581001"/>
            <a:ext cx="3571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넥슨 풋볼고딕 L" pitchFamily="34" charset="-127"/>
                <a:ea typeface="넥슨 풋볼고딕 L" pitchFamily="34" charset="-127"/>
              </a:rPr>
              <a:t>SYSTEM PROGRAMMING TEAM PROJECT </a:t>
            </a:r>
            <a:endParaRPr lang="ko-KR" altLang="en-US" sz="1200" dirty="0">
              <a:latin typeface="넥슨 풋볼고딕 L" pitchFamily="34" charset="-127"/>
              <a:ea typeface="넥슨 풋볼고딕 L" pitchFamily="34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214678" y="3286124"/>
            <a:ext cx="2357454" cy="1214446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UI</a:t>
            </a:r>
            <a:endParaRPr lang="ko-KR" altLang="en-US" sz="5400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786446" y="3286124"/>
            <a:ext cx="2357454" cy="1214446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Server-client</a:t>
            </a:r>
            <a:r>
              <a:rPr lang="ko-KR" altLang="en-US" sz="2800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sz="2800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model</a:t>
            </a:r>
            <a:endParaRPr lang="ko-KR" altLang="en-US" sz="2800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643174" y="1785934"/>
            <a:ext cx="6143668" cy="3929082"/>
            <a:chOff x="2643174" y="1071554"/>
            <a:chExt cx="6143668" cy="5214966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2643174" y="1643050"/>
              <a:ext cx="6143668" cy="4643470"/>
            </a:xfrm>
            <a:prstGeom prst="roundRect">
              <a:avLst/>
            </a:prstGeom>
            <a:noFill/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chemeClr val="tx1"/>
                </a:solidFill>
                <a:latin typeface="210 맨발의청춘 B" pitchFamily="18" charset="-127"/>
                <a:ea typeface="210 맨발의청춘 B" pitchFamily="18" charset="-127"/>
              </a:endParaRPr>
            </a:p>
          </p:txBody>
        </p:sp>
        <p:sp>
          <p:nvSpPr>
            <p:cNvPr id="16" name="제목 1"/>
            <p:cNvSpPr txBox="1">
              <a:spLocks/>
            </p:cNvSpPr>
            <p:nvPr/>
          </p:nvSpPr>
          <p:spPr>
            <a:xfrm>
              <a:off x="4429124" y="1071554"/>
              <a:ext cx="2786082" cy="1143000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600" dirty="0">
                  <a:solidFill>
                    <a:schemeClr val="bg1">
                      <a:lumMod val="50000"/>
                    </a:schemeClr>
                  </a:solidFill>
                  <a:latin typeface="210 맨발의청춘 B" pitchFamily="18" charset="-127"/>
                  <a:ea typeface="210 맨발의청춘 B" pitchFamily="18" charset="-127"/>
                  <a:cs typeface="Aharoni" pitchFamily="2" charset="-79"/>
                </a:rPr>
                <a:t>오목 </a:t>
              </a:r>
              <a:r>
                <a:rPr lang="en-US" altLang="ko-KR" sz="3600" dirty="0">
                  <a:solidFill>
                    <a:schemeClr val="bg1">
                      <a:lumMod val="50000"/>
                    </a:schemeClr>
                  </a:solidFill>
                  <a:latin typeface="210 맨발의청춘 B" pitchFamily="18" charset="-127"/>
                  <a:ea typeface="210 맨발의청춘 B" pitchFamily="18" charset="-127"/>
                  <a:cs typeface="Aharoni" pitchFamily="2" charset="-79"/>
                </a:rPr>
                <a:t>GAME</a:t>
              </a:r>
              <a:endPara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210 맨발의청춘 B" pitchFamily="18" charset="-127"/>
                <a:ea typeface="210 맨발의청춘 B" pitchFamily="18" charset="-127"/>
                <a:cs typeface="Aharoni" pitchFamily="2" charset="-79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1670" y="214290"/>
            <a:ext cx="7072362" cy="1143000"/>
          </a:xfrm>
        </p:spPr>
        <p:txBody>
          <a:bodyPr>
            <a:normAutofit/>
          </a:bodyPr>
          <a:lstStyle/>
          <a:p>
            <a:r>
              <a:rPr lang="en-US" altLang="ko-KR" sz="5400" dirty="0">
                <a:solidFill>
                  <a:schemeClr val="accent6">
                    <a:lumMod val="75000"/>
                  </a:schemeClr>
                </a:solidFill>
                <a:latin typeface="Aharoni" pitchFamily="2" charset="-79"/>
                <a:ea typeface="a파도소리" pitchFamily="18" charset="-127"/>
                <a:cs typeface="Aharoni" pitchFamily="2" charset="-79"/>
              </a:rPr>
              <a:t>FUNCTION</a:t>
            </a:r>
            <a:endParaRPr lang="ko-KR" altLang="en-US" sz="5400" dirty="0">
              <a:solidFill>
                <a:schemeClr val="accent6">
                  <a:lumMod val="75000"/>
                </a:schemeClr>
              </a:solidFill>
              <a:latin typeface="Aharoni" pitchFamily="2" charset="-79"/>
              <a:ea typeface="a파도소리" pitchFamily="18" charset="-127"/>
              <a:cs typeface="Aharoni" pitchFamily="2" charset="-79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14678" y="1714488"/>
            <a:ext cx="4972056" cy="911213"/>
          </a:xfrm>
        </p:spPr>
        <p:txBody>
          <a:bodyPr/>
          <a:lstStyle/>
          <a:p>
            <a:pPr algn="ctr">
              <a:buNone/>
            </a:pPr>
            <a:r>
              <a:rPr lang="en-US" altLang="ko-KR" dirty="0">
                <a:latin typeface="210 맨발의청춘 B" pitchFamily="18" charset="-127"/>
                <a:ea typeface="210 맨발의청춘 B" pitchFamily="18" charset="-127"/>
              </a:rPr>
              <a:t>11 X 11 </a:t>
            </a:r>
            <a:r>
              <a:rPr lang="ko-KR" altLang="en-US" dirty="0">
                <a:latin typeface="210 맨발의청춘 B" pitchFamily="18" charset="-127"/>
                <a:ea typeface="210 맨발의청춘 B" pitchFamily="18" charset="-127"/>
              </a:rPr>
              <a:t>오목 게임</a:t>
            </a:r>
            <a:endParaRPr lang="en-US" altLang="ko-KR" dirty="0">
              <a:latin typeface="210 맨발의청춘 B" pitchFamily="18" charset="-127"/>
              <a:ea typeface="210 맨발의청춘 B" pitchFamily="18" charset="-127"/>
            </a:endParaRPr>
          </a:p>
          <a:p>
            <a:pPr algn="ctr">
              <a:buNone/>
            </a:pPr>
            <a:endParaRPr lang="en-US" altLang="ko-KR" dirty="0">
              <a:latin typeface="210 맨발의청춘 B" pitchFamily="18" charset="-127"/>
              <a:ea typeface="210 맨발의청춘 B" pitchFamily="18" charset="-127"/>
            </a:endParaRPr>
          </a:p>
          <a:p>
            <a:pPr algn="ctr">
              <a:buNone/>
            </a:pPr>
            <a:endParaRPr lang="ko-KR" altLang="en-US" dirty="0">
              <a:latin typeface="210 맨발의청춘 B" pitchFamily="18" charset="-127"/>
              <a:ea typeface="210 맨발의청춘 B" pitchFamily="18" charset="-127"/>
            </a:endParaRPr>
          </a:p>
        </p:txBody>
      </p:sp>
      <p:pic>
        <p:nvPicPr>
          <p:cNvPr id="16388" name="Picture 4" descr="바둑돌에 대한 이미지 검색결과"/>
          <p:cNvPicPr>
            <a:picLocks noChangeAspect="1" noChangeArrowheads="1"/>
          </p:cNvPicPr>
          <p:nvPr/>
        </p:nvPicPr>
        <p:blipFill>
          <a:blip r:embed="rId2"/>
          <a:srcRect l="23480" r="49458" b="10416"/>
          <a:stretch>
            <a:fillRect/>
          </a:stretch>
        </p:blipFill>
        <p:spPr bwMode="auto">
          <a:xfrm>
            <a:off x="-32" y="0"/>
            <a:ext cx="2071702" cy="6858000"/>
          </a:xfrm>
          <a:prstGeom prst="rect">
            <a:avLst/>
          </a:prstGeom>
          <a:noFill/>
        </p:spPr>
      </p:pic>
      <p:sp>
        <p:nvSpPr>
          <p:cNvPr id="13" name="모서리가 둥근 직사각형 12"/>
          <p:cNvSpPr/>
          <p:nvPr/>
        </p:nvSpPr>
        <p:spPr>
          <a:xfrm>
            <a:off x="3071802" y="2714620"/>
            <a:ext cx="2143140" cy="1357322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210 맨발의청춘 B" pitchFamily="18" charset="-127"/>
                <a:ea typeface="210 맨발의청춘 B" pitchFamily="18" charset="-127"/>
              </a:rPr>
              <a:t>SERVER</a:t>
            </a:r>
            <a:endParaRPr lang="ko-KR" altLang="en-US" sz="2800" dirty="0">
              <a:solidFill>
                <a:schemeClr val="accent6">
                  <a:lumMod val="75000"/>
                </a:schemeClr>
              </a:solidFill>
              <a:latin typeface="210 맨발의청춘 B" pitchFamily="18" charset="-127"/>
              <a:ea typeface="210 맨발의청춘 B" pitchFamily="18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143636" y="2714620"/>
            <a:ext cx="2143140" cy="1357322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210 맨발의청춘 B" pitchFamily="18" charset="-127"/>
                <a:ea typeface="210 맨발의청춘 B" pitchFamily="18" charset="-127"/>
              </a:rPr>
              <a:t>CLIENT</a:t>
            </a:r>
            <a:endParaRPr lang="ko-KR" altLang="en-US" sz="2800" dirty="0">
              <a:solidFill>
                <a:schemeClr val="accent6">
                  <a:lumMod val="75000"/>
                </a:schemeClr>
              </a:solidFill>
              <a:latin typeface="210 맨발의청춘 B" pitchFamily="18" charset="-127"/>
              <a:ea typeface="210 맨발의청춘 B" pitchFamily="18" charset="-127"/>
            </a:endParaRPr>
          </a:p>
        </p:txBody>
      </p:sp>
      <p:cxnSp>
        <p:nvCxnSpPr>
          <p:cNvPr id="16" name="직선 연결선 15"/>
          <p:cNvCxnSpPr>
            <a:stCxn id="13" idx="3"/>
            <a:endCxn id="14" idx="1"/>
          </p:cNvCxnSpPr>
          <p:nvPr/>
        </p:nvCxnSpPr>
        <p:spPr>
          <a:xfrm>
            <a:off x="5214942" y="3393281"/>
            <a:ext cx="928694" cy="1588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00298" y="4500570"/>
            <a:ext cx="3214710" cy="1500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ko-KR" dirty="0">
                <a:latin typeface="210 맨발의청춘 R" pitchFamily="18" charset="-127"/>
                <a:ea typeface="210 맨발의청춘 R" pitchFamily="18" charset="-127"/>
              </a:rPr>
              <a:t>GAME </a:t>
            </a:r>
            <a:r>
              <a:rPr lang="ko-KR" altLang="en-US" dirty="0">
                <a:latin typeface="210 맨발의청춘 R" pitchFamily="18" charset="-127"/>
                <a:ea typeface="210 맨발의청춘 R" pitchFamily="18" charset="-127"/>
              </a:rPr>
              <a:t>의 전반적인 운영</a:t>
            </a:r>
            <a:endParaRPr lang="en-US" altLang="ko-KR" dirty="0">
              <a:latin typeface="210 맨발의청춘 R" pitchFamily="18" charset="-127"/>
              <a:ea typeface="210 맨발의청춘 R" pitchFamily="18" charset="-127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ko-KR" dirty="0">
                <a:latin typeface="210 맨발의청춘 R" pitchFamily="18" charset="-127"/>
                <a:ea typeface="210 맨발의청춘 R" pitchFamily="18" charset="-127"/>
              </a:rPr>
              <a:t>GAME  </a:t>
            </a:r>
            <a:r>
              <a:rPr lang="ko-KR" altLang="en-US" dirty="0">
                <a:latin typeface="210 맨발의청춘 R" pitchFamily="18" charset="-127"/>
                <a:ea typeface="210 맨발의청춘 R" pitchFamily="18" charset="-127"/>
              </a:rPr>
              <a:t>판</a:t>
            </a:r>
            <a:r>
              <a:rPr lang="en-US" altLang="ko-KR" dirty="0">
                <a:latin typeface="210 맨발의청춘 R" pitchFamily="18" charset="-127"/>
                <a:ea typeface="210 맨발의청춘 R" pitchFamily="18" charset="-127"/>
              </a:rPr>
              <a:t>/ </a:t>
            </a:r>
            <a:r>
              <a:rPr lang="ko-KR" altLang="en-US" dirty="0">
                <a:latin typeface="210 맨발의청춘 R" pitchFamily="18" charset="-127"/>
                <a:ea typeface="210 맨발의청춘 R" pitchFamily="18" charset="-127"/>
              </a:rPr>
              <a:t>게임상태 전송 </a:t>
            </a:r>
            <a:endParaRPr lang="en-US" altLang="ko-KR" dirty="0">
              <a:latin typeface="210 맨발의청춘 R" pitchFamily="18" charset="-127"/>
              <a:ea typeface="210 맨발의청춘 R" pitchFamily="18" charset="-127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ko-KR" dirty="0">
                <a:latin typeface="210 맨발의청춘 R" pitchFamily="18" charset="-127"/>
                <a:ea typeface="210 맨발의청춘 R" pitchFamily="18" charset="-127"/>
              </a:rPr>
              <a:t>GAME  </a:t>
            </a:r>
            <a:r>
              <a:rPr lang="ko-KR" altLang="en-US" dirty="0">
                <a:latin typeface="210 맨발의청춘 R" pitchFamily="18" charset="-127"/>
                <a:ea typeface="210 맨발의청춘 R" pitchFamily="18" charset="-127"/>
              </a:rPr>
              <a:t>승패 결정</a:t>
            </a:r>
            <a:endParaRPr lang="en-US" altLang="ko-KR" dirty="0">
              <a:latin typeface="210 맨발의청춘 R" pitchFamily="18" charset="-127"/>
              <a:ea typeface="210 맨발의청춘 R" pitchFamily="18" charset="-127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ko-KR" dirty="0">
                <a:latin typeface="210 맨발의청춘 R" pitchFamily="18" charset="-127"/>
                <a:ea typeface="210 맨발의청춘 R" pitchFamily="18" charset="-127"/>
              </a:rPr>
              <a:t>GAME</a:t>
            </a:r>
            <a:r>
              <a:rPr lang="ko-KR" altLang="en-US" dirty="0">
                <a:latin typeface="210 맨발의청춘 R" pitchFamily="18" charset="-127"/>
                <a:ea typeface="210 맨발의청춘 R" pitchFamily="18" charset="-127"/>
              </a:rPr>
              <a:t>  결과 정보 제공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00760" y="4500570"/>
            <a:ext cx="2857520" cy="1500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ko-KR" dirty="0">
                <a:latin typeface="210 맨발의청춘 R" pitchFamily="18" charset="-127"/>
                <a:ea typeface="210 맨발의청춘 R" pitchFamily="18" charset="-127"/>
              </a:rPr>
              <a:t>GAME</a:t>
            </a:r>
            <a:r>
              <a:rPr lang="ko-KR" altLang="en-US" dirty="0">
                <a:latin typeface="210 맨발의청춘 R" pitchFamily="18" charset="-127"/>
                <a:ea typeface="210 맨발의청춘 R" pitchFamily="18" charset="-127"/>
              </a:rPr>
              <a:t> 정보 수신</a:t>
            </a:r>
            <a:endParaRPr lang="en-US" altLang="ko-KR" dirty="0">
              <a:latin typeface="210 맨발의청춘 R" pitchFamily="18" charset="-127"/>
              <a:ea typeface="210 맨발의청춘 R" pitchFamily="18" charset="-127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dirty="0">
                <a:latin typeface="210 맨발의청춘 R" pitchFamily="18" charset="-127"/>
                <a:ea typeface="210 맨발의청춘 R" pitchFamily="18" charset="-127"/>
              </a:rPr>
              <a:t>서버에 전송</a:t>
            </a:r>
            <a:endParaRPr lang="en-US" altLang="ko-KR" dirty="0">
              <a:latin typeface="210 맨발의청춘 R" pitchFamily="18" charset="-127"/>
              <a:ea typeface="210 맨발의청춘 R" pitchFamily="18" charset="-127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ko-KR" altLang="en-US" dirty="0"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66333" y="6643710"/>
            <a:ext cx="3571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넥슨 풋볼고딕 L" pitchFamily="34" charset="-127"/>
                <a:ea typeface="넥슨 풋볼고딕 L" pitchFamily="34" charset="-127"/>
              </a:rPr>
              <a:t>SYSTEM PROGRAMMING TEAM PROJECT </a:t>
            </a:r>
            <a:endParaRPr lang="ko-KR" altLang="en-US" sz="1200" dirty="0">
              <a:latin typeface="넥슨 풋볼고딕 L" pitchFamily="34" charset="-127"/>
              <a:ea typeface="넥슨 풋볼고딕 L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1670" y="214290"/>
            <a:ext cx="7072362" cy="1143000"/>
          </a:xfrm>
        </p:spPr>
        <p:txBody>
          <a:bodyPr>
            <a:normAutofit/>
          </a:bodyPr>
          <a:lstStyle/>
          <a:p>
            <a:r>
              <a:rPr lang="en-US" altLang="ko-KR" sz="5400" dirty="0">
                <a:solidFill>
                  <a:schemeClr val="accent6">
                    <a:lumMod val="75000"/>
                  </a:schemeClr>
                </a:solidFill>
                <a:latin typeface="Aharoni" pitchFamily="2" charset="-79"/>
                <a:ea typeface="a파도소리" pitchFamily="18" charset="-127"/>
                <a:cs typeface="Aharoni" pitchFamily="2" charset="-79"/>
              </a:rPr>
              <a:t>SERVER CONSOLE</a:t>
            </a:r>
            <a:endParaRPr lang="ko-KR" altLang="en-US" sz="5400" dirty="0">
              <a:solidFill>
                <a:schemeClr val="accent6">
                  <a:lumMod val="75000"/>
                </a:schemeClr>
              </a:solidFill>
              <a:latin typeface="Aharoni" pitchFamily="2" charset="-79"/>
              <a:ea typeface="a파도소리" pitchFamily="18" charset="-127"/>
              <a:cs typeface="Aharoni" pitchFamily="2" charset="-79"/>
            </a:endParaRPr>
          </a:p>
        </p:txBody>
      </p:sp>
      <p:pic>
        <p:nvPicPr>
          <p:cNvPr id="16388" name="Picture 4" descr="바둑돌에 대한 이미지 검색결과"/>
          <p:cNvPicPr>
            <a:picLocks noChangeAspect="1" noChangeArrowheads="1"/>
          </p:cNvPicPr>
          <p:nvPr/>
        </p:nvPicPr>
        <p:blipFill>
          <a:blip r:embed="rId2"/>
          <a:srcRect l="23480" r="49458" b="10416"/>
          <a:stretch>
            <a:fillRect/>
          </a:stretch>
        </p:blipFill>
        <p:spPr bwMode="auto">
          <a:xfrm>
            <a:off x="-32" y="0"/>
            <a:ext cx="2071702" cy="6858000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6156176" y="6638045"/>
            <a:ext cx="3571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넥슨 풋볼고딕 L" pitchFamily="34" charset="-127"/>
                <a:ea typeface="넥슨 풋볼고딕 L" pitchFamily="34" charset="-127"/>
              </a:rPr>
              <a:t>SYSTEM PROGRAMMING TEAM PROJECT </a:t>
            </a:r>
            <a:endParaRPr lang="ko-KR" altLang="en-US" sz="1200" dirty="0">
              <a:latin typeface="넥슨 풋볼고딕 L" pitchFamily="34" charset="-127"/>
              <a:ea typeface="넥슨 풋볼고딕 L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EACD0C-1397-4CBB-9CF6-92BCA56C39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385864"/>
            <a:ext cx="5264145" cy="52521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1670" y="214290"/>
            <a:ext cx="7072362" cy="1143000"/>
          </a:xfrm>
        </p:spPr>
        <p:txBody>
          <a:bodyPr>
            <a:normAutofit/>
          </a:bodyPr>
          <a:lstStyle/>
          <a:p>
            <a:r>
              <a:rPr lang="en-US" altLang="ko-KR" sz="5400" dirty="0">
                <a:solidFill>
                  <a:schemeClr val="accent6">
                    <a:lumMod val="75000"/>
                  </a:schemeClr>
                </a:solidFill>
                <a:latin typeface="Aharoni" pitchFamily="2" charset="-79"/>
                <a:ea typeface="a파도소리" pitchFamily="18" charset="-127"/>
                <a:cs typeface="Aharoni" pitchFamily="2" charset="-79"/>
              </a:rPr>
              <a:t>CLIENT CONSOLE</a:t>
            </a:r>
            <a:endParaRPr lang="ko-KR" altLang="en-US" sz="5400" dirty="0">
              <a:solidFill>
                <a:schemeClr val="accent6">
                  <a:lumMod val="75000"/>
                </a:schemeClr>
              </a:solidFill>
              <a:latin typeface="Aharoni" pitchFamily="2" charset="-79"/>
              <a:ea typeface="a파도소리" pitchFamily="18" charset="-127"/>
              <a:cs typeface="Aharoni" pitchFamily="2" charset="-79"/>
            </a:endParaRPr>
          </a:p>
        </p:txBody>
      </p:sp>
      <p:pic>
        <p:nvPicPr>
          <p:cNvPr id="16388" name="Picture 4" descr="바둑돌에 대한 이미지 검색결과"/>
          <p:cNvPicPr>
            <a:picLocks noChangeAspect="1" noChangeArrowheads="1"/>
          </p:cNvPicPr>
          <p:nvPr/>
        </p:nvPicPr>
        <p:blipFill>
          <a:blip r:embed="rId2"/>
          <a:srcRect l="23480" r="49458" b="10416"/>
          <a:stretch>
            <a:fillRect/>
          </a:stretch>
        </p:blipFill>
        <p:spPr bwMode="auto">
          <a:xfrm>
            <a:off x="-32" y="0"/>
            <a:ext cx="2071702" cy="68580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6156176" y="6643710"/>
            <a:ext cx="3571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넥슨 풋볼고딕 L" pitchFamily="34" charset="-127"/>
                <a:ea typeface="넥슨 풋볼고딕 L" pitchFamily="34" charset="-127"/>
              </a:rPr>
              <a:t>SYSTEM PROGRAMMING TEAM PROJECT </a:t>
            </a:r>
            <a:endParaRPr lang="ko-KR" altLang="en-US" sz="1200" dirty="0">
              <a:latin typeface="넥슨 풋볼고딕 L" pitchFamily="34" charset="-127"/>
              <a:ea typeface="넥슨 풋볼고딕 L" pitchFamily="34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2040E57-4330-4A34-8145-849986F80A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04" y="1571580"/>
            <a:ext cx="4613046" cy="46503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1670" y="214290"/>
            <a:ext cx="7072362" cy="1143000"/>
          </a:xfrm>
        </p:spPr>
        <p:txBody>
          <a:bodyPr>
            <a:normAutofit/>
          </a:bodyPr>
          <a:lstStyle/>
          <a:p>
            <a:r>
              <a:rPr lang="en-US" altLang="ko-KR" sz="5400" dirty="0">
                <a:solidFill>
                  <a:schemeClr val="accent6">
                    <a:lumMod val="75000"/>
                  </a:schemeClr>
                </a:solidFill>
                <a:latin typeface="Aharoni" pitchFamily="2" charset="-79"/>
                <a:ea typeface="a파도소리" pitchFamily="18" charset="-127"/>
                <a:cs typeface="Aharoni" pitchFamily="2" charset="-79"/>
              </a:rPr>
              <a:t>CLIENT CONSOLE</a:t>
            </a:r>
            <a:endParaRPr lang="ko-KR" altLang="en-US" sz="5400" dirty="0">
              <a:solidFill>
                <a:schemeClr val="accent6">
                  <a:lumMod val="75000"/>
                </a:schemeClr>
              </a:solidFill>
              <a:latin typeface="Aharoni" pitchFamily="2" charset="-79"/>
              <a:ea typeface="a파도소리" pitchFamily="18" charset="-127"/>
              <a:cs typeface="Aharoni" pitchFamily="2" charset="-79"/>
            </a:endParaRPr>
          </a:p>
        </p:txBody>
      </p:sp>
      <p:pic>
        <p:nvPicPr>
          <p:cNvPr id="16388" name="Picture 4" descr="바둑돌에 대한 이미지 검색결과"/>
          <p:cNvPicPr>
            <a:picLocks noChangeAspect="1" noChangeArrowheads="1"/>
          </p:cNvPicPr>
          <p:nvPr/>
        </p:nvPicPr>
        <p:blipFill>
          <a:blip r:embed="rId2"/>
          <a:srcRect l="23480" r="49458" b="10416"/>
          <a:stretch>
            <a:fillRect/>
          </a:stretch>
        </p:blipFill>
        <p:spPr bwMode="auto">
          <a:xfrm>
            <a:off x="-32" y="0"/>
            <a:ext cx="2071702" cy="68580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6156176" y="6643710"/>
            <a:ext cx="3571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넥슨 풋볼고딕 L" pitchFamily="34" charset="-127"/>
                <a:ea typeface="넥슨 풋볼고딕 L" pitchFamily="34" charset="-127"/>
              </a:rPr>
              <a:t>SYSTEM PROGRAMMING TEAM PROJECT </a:t>
            </a:r>
            <a:endParaRPr lang="ko-KR" altLang="en-US" sz="1200" dirty="0">
              <a:latin typeface="넥슨 풋볼고딕 L" pitchFamily="34" charset="-127"/>
              <a:ea typeface="넥슨 풋볼고딕 L" pitchFamily="34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5C33786-B308-4FA7-A295-21430E7E42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978" y="1357290"/>
            <a:ext cx="4539714" cy="464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4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1670" y="214290"/>
            <a:ext cx="7072362" cy="1143000"/>
          </a:xfrm>
        </p:spPr>
        <p:txBody>
          <a:bodyPr>
            <a:normAutofit/>
          </a:bodyPr>
          <a:lstStyle/>
          <a:p>
            <a:r>
              <a:rPr lang="en-US" altLang="ko-KR" sz="5400" dirty="0">
                <a:solidFill>
                  <a:schemeClr val="accent6">
                    <a:lumMod val="75000"/>
                  </a:schemeClr>
                </a:solidFill>
                <a:latin typeface="Aharoni" pitchFamily="2" charset="-79"/>
                <a:ea typeface="a파도소리" pitchFamily="18" charset="-127"/>
                <a:cs typeface="Aharoni" pitchFamily="2" charset="-79"/>
              </a:rPr>
              <a:t>DEMO</a:t>
            </a:r>
            <a:endParaRPr lang="ko-KR" altLang="en-US" sz="5400" dirty="0">
              <a:solidFill>
                <a:schemeClr val="accent6">
                  <a:lumMod val="75000"/>
                </a:schemeClr>
              </a:solidFill>
              <a:latin typeface="Aharoni" pitchFamily="2" charset="-79"/>
              <a:ea typeface="a파도소리" pitchFamily="18" charset="-127"/>
              <a:cs typeface="Aharoni" pitchFamily="2" charset="-79"/>
            </a:endParaRPr>
          </a:p>
        </p:txBody>
      </p:sp>
      <p:pic>
        <p:nvPicPr>
          <p:cNvPr id="16388" name="Picture 4" descr="바둑돌에 대한 이미지 검색결과"/>
          <p:cNvPicPr>
            <a:picLocks noChangeAspect="1" noChangeArrowheads="1"/>
          </p:cNvPicPr>
          <p:nvPr/>
        </p:nvPicPr>
        <p:blipFill>
          <a:blip r:embed="rId4"/>
          <a:srcRect l="23480" r="49458" b="10416"/>
          <a:stretch>
            <a:fillRect/>
          </a:stretch>
        </p:blipFill>
        <p:spPr bwMode="auto">
          <a:xfrm>
            <a:off x="-32" y="0"/>
            <a:ext cx="2071702" cy="68580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6156176" y="6643710"/>
            <a:ext cx="3571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넥슨 풋볼고딕 L" pitchFamily="34" charset="-127"/>
                <a:ea typeface="넥슨 풋볼고딕 L" pitchFamily="34" charset="-127"/>
              </a:rPr>
              <a:t>SYSTEM PROGRAMMING TEAM PROJECT </a:t>
            </a:r>
            <a:endParaRPr lang="ko-KR" altLang="en-US" sz="1200" dirty="0">
              <a:latin typeface="넥슨 풋볼고딕 L" pitchFamily="34" charset="-127"/>
              <a:ea typeface="넥슨 풋볼고딕 L" pitchFamily="34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omok_demo">
            <a:hlinkClick r:id="" action="ppaction://media"/>
            <a:extLst>
              <a:ext uri="{FF2B5EF4-FFF2-40B4-BE49-F238E27FC236}">
                <a16:creationId xmlns:a16="http://schemas.microsoft.com/office/drawing/2014/main" id="{FD9E6452-23D8-4576-AE96-CFF5AEEAFA2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331471" y="1357290"/>
            <a:ext cx="6552728" cy="436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64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71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117</Words>
  <Application>Microsoft Office PowerPoint</Application>
  <PresentationFormat>화면 슬라이드 쇼(4:3)</PresentationFormat>
  <Paragraphs>45</Paragraphs>
  <Slides>10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1" baseType="lpstr">
      <vt:lpstr>넥슨 풋볼고딕 L</vt:lpstr>
      <vt:lpstr>HY견고딕</vt:lpstr>
      <vt:lpstr>210 맨발의청춘 L</vt:lpstr>
      <vt:lpstr>210 맨발의청춘 R</vt:lpstr>
      <vt:lpstr>Berlin Sans FB Demi</vt:lpstr>
      <vt:lpstr>210 맨발의청춘 B</vt:lpstr>
      <vt:lpstr>나눔스퀘어 Bold</vt:lpstr>
      <vt:lpstr>맑은 고딕</vt:lpstr>
      <vt:lpstr>Aharoni</vt:lpstr>
      <vt:lpstr>Arial</vt:lpstr>
      <vt:lpstr>Office 테마</vt:lpstr>
      <vt:lpstr>OMOK</vt:lpstr>
      <vt:lpstr>  INDEX</vt:lpstr>
      <vt:lpstr>PROJECT TOPIC</vt:lpstr>
      <vt:lpstr>PROJECT TOPIC</vt:lpstr>
      <vt:lpstr>FUNCTION</vt:lpstr>
      <vt:lpstr>SERVER CONSOLE</vt:lpstr>
      <vt:lpstr>CLIENT CONSOLE</vt:lpstr>
      <vt:lpstr>CLIENT CONSOLE</vt:lpstr>
      <vt:lpstr>DEMO</vt:lpstr>
      <vt:lpstr>THANK YOU  FOR LISTENNING</vt:lpstr>
    </vt:vector>
  </TitlesOfParts>
  <Company>HIYABOT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OMOK</dc:title>
  <dc:creator>HIYA</dc:creator>
  <cp:lastModifiedBy>근우 김</cp:lastModifiedBy>
  <cp:revision>18</cp:revision>
  <dcterms:created xsi:type="dcterms:W3CDTF">2016-12-14T14:09:45Z</dcterms:created>
  <dcterms:modified xsi:type="dcterms:W3CDTF">2018-12-20T13:21:59Z</dcterms:modified>
</cp:coreProperties>
</file>