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74" r:id="rId32"/>
  </p:sldIdLst>
  <p:sldSz cx="18288000" cy="10287000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IBM Plex Serif" panose="02060503050406000203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DEWMNPWxrtdjKKuaewXpFPMA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92" autoAdjust="0"/>
  </p:normalViewPr>
  <p:slideViewPr>
    <p:cSldViewPr snapToGrid="0">
      <p:cViewPr varScale="1">
        <p:scale>
          <a:sx n="48" d="100"/>
          <a:sy n="48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verin Mills" userId="2d8cbaca9fe78370" providerId="LiveId" clId="{D13A23E6-5842-4523-A64B-4661A349AD12}"/>
    <pc:docChg chg="custSel modSld">
      <pc:chgData name="Severin Mills" userId="2d8cbaca9fe78370" providerId="LiveId" clId="{D13A23E6-5842-4523-A64B-4661A349AD12}" dt="2025-04-11T13:58:10.804" v="63" actId="20577"/>
      <pc:docMkLst>
        <pc:docMk/>
      </pc:docMkLst>
      <pc:sldChg chg="modSp mod">
        <pc:chgData name="Severin Mills" userId="2d8cbaca9fe78370" providerId="LiveId" clId="{D13A23E6-5842-4523-A64B-4661A349AD12}" dt="2025-04-11T09:29:16.887" v="13" actId="20577"/>
        <pc:sldMkLst>
          <pc:docMk/>
          <pc:sldMk cId="0" sldId="256"/>
        </pc:sldMkLst>
        <pc:spChg chg="mod">
          <ac:chgData name="Severin Mills" userId="2d8cbaca9fe78370" providerId="LiveId" clId="{D13A23E6-5842-4523-A64B-4661A349AD12}" dt="2025-04-11T09:29:16.887" v="13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 mod">
        <pc:chgData name="Severin Mills" userId="2d8cbaca9fe78370" providerId="LiveId" clId="{D13A23E6-5842-4523-A64B-4661A349AD12}" dt="2025-04-11T09:30:32.989" v="14" actId="1076"/>
        <pc:sldMkLst>
          <pc:docMk/>
          <pc:sldMk cId="3164968881" sldId="298"/>
        </pc:sldMkLst>
        <pc:picChg chg="mod">
          <ac:chgData name="Severin Mills" userId="2d8cbaca9fe78370" providerId="LiveId" clId="{D13A23E6-5842-4523-A64B-4661A349AD12}" dt="2025-04-11T09:30:32.989" v="14" actId="1076"/>
          <ac:picMkLst>
            <pc:docMk/>
            <pc:sldMk cId="3164968881" sldId="298"/>
            <ac:picMk id="2" creationId="{E6E21D7D-93E0-B62C-B83D-55DDFF7F9227}"/>
          </ac:picMkLst>
        </pc:picChg>
      </pc:sldChg>
      <pc:sldChg chg="modNotesTx">
        <pc:chgData name="Severin Mills" userId="2d8cbaca9fe78370" providerId="LiveId" clId="{D13A23E6-5842-4523-A64B-4661A349AD12}" dt="2025-04-11T13:58:10.804" v="63" actId="20577"/>
        <pc:sldMkLst>
          <pc:docMk/>
          <pc:sldMk cId="3163191291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88B6E8AD-6234-424C-DBEA-F9DB8224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85D5165-9E5C-5809-11A1-283FB5145E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7E0CC4B0-CEB8-AAD2-BCBD-A8D2B49A2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D83344A-AA39-D937-16ED-E74BE84F2E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19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7D6645E-4BB3-E024-F761-69034DCB7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C5840B3-B5C0-AFDE-802C-C272388FC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B207949-9303-CBE9-6575-5B901C084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CC27B388-FF4F-B7C7-9698-8D59AE1D02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22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C0AA372-56CE-779A-86F6-D530A3A5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C076861E-0AB1-B0B7-9BEB-D8EBB82FA8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B584EEB-FBC3-B07F-42DF-034F2D63C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71A1381-F3F7-5337-4194-5D50F22AD6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35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359FB5FE-CA2B-A32D-739F-D9707A58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81FE2AFC-80C4-6C1F-CEA9-1722D0366E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5DB5F57-16AB-A869-C433-8BDE8F090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47B9E21D-DED5-FF83-3E1A-CEC2E5179E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980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DC82E6D6-CECC-8EBD-7569-F9A4035A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5745B14-F468-AB5B-5809-3E713BF7AF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C82D4253-7269-26D0-03B5-D5421BAFD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9387B49-6D86-DB3C-08EB-470C598E40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02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2BF10351-F21B-3583-5A72-54192C0F5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1836DB32-7293-5F46-BDB6-F5AFF90AB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81FD156-1B50-80C3-56AD-B097A1CB9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Tells us the number of terms grows about the order of sqrt of the number of tokens (i.e. the larger our vocabulary is, the less new words we will get)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80695CDB-B384-B967-2A5A-075F08ACB6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595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157D509-43A7-64F4-2E9A-FC9B14C3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426E9A5B-5480-75D1-2DD8-C93B3F063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1795D0E-4B83-7AE6-0C6A-39426BE7C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Tells us the distribution of terms is quite different between the most frequent terms and less frequent ones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B205767-26DC-6840-1C60-B7CD5FF72A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869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1FD25D7-5445-A9A1-8D3C-0190C3D9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6FD8216-D256-CD3F-7B77-CF445FB257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AA39A043-226B-00E1-7E88-68C17C15D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D2B46FFB-D346-5215-6F49-1700DFC205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211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E1D74CD-75AB-E81A-0C0B-DECD78857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1F27E6B1-4483-5C7E-0886-7AC08E8436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C9A0275-A7C7-9B0E-3C60-A188DB03F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When</a:t>
            </a:r>
            <a:r>
              <a:rPr lang="de-CH" dirty="0"/>
              <a:t> variable </a:t>
            </a:r>
            <a:r>
              <a:rPr lang="de-CH" dirty="0" err="1"/>
              <a:t>lengths</a:t>
            </a:r>
            <a:r>
              <a:rPr lang="de-CH" dirty="0"/>
              <a:t> </a:t>
            </a:r>
            <a:r>
              <a:rPr lang="de-CH" dirty="0" err="1"/>
              <a:t>then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wasteful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32A16D8-EFBE-3449-BE45-BD794C88ED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52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FB898DFB-CB28-1E66-0484-2429955B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A4A4AF4-362E-6786-2EC0-4824811185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32D2F33B-5A70-5B1C-5B19-52B3B1162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CECE34FF-B2F2-BBC8-E10C-05B0684DDE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94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51A58E67-7B35-2A12-E41E-1A417548F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1C1CF72B-03C7-FD66-3926-7FAB6B30F5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130B4810-C12A-C66D-DEB8-0E9613D64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20D0097-D005-613E-A613-50D47761DB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19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73BC141-C77F-AF95-41E0-FD60EDE7C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9BF0A36-2E1F-952A-52E0-6E4B2959B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0371D6FB-ED20-2D1C-E5A1-B8BD7037F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D107D50-9046-1FD9-3EBC-26EC901D96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534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F8B33FAF-CEE3-08C2-94E6-CDE75DE5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9CF0F87-BD0F-EA88-53A2-D65416D30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4B9FA775-1B9A-597A-A230-2480827CC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0A1C5DF-C7D7-BF2F-1A8A-45856C960A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31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4007CFF-EC4B-2859-294E-78CA5098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CCA094A6-2550-8B26-C8D1-957DF9D88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F179C69D-09A7-9940-AE71-E03E1F5B4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already rank results by weighting the zones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0EC9353E-AABF-F0A3-2E45-F3067A548B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7853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75E0A769-9A71-DD76-F437-19058802E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6B3BED8-E508-DCF0-CD6C-DBD74D0A6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82728E93-E92E-9999-CB70-8711E29B9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already rank results by weighting the zones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BA6E14EC-9FF7-E40E-2D8B-E151CEDC9E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801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5869EAAE-3270-D6A5-5645-92F78F75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871D8CC7-9EF5-C7E8-16E2-70FE7AA52A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42E70A05-B2A2-701E-7F5D-5F586EC3D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already rank results by weighting the zones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C93792E6-9435-5221-9EA8-CDD2A613C4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254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3B3BE58-E5D8-B1C7-A84D-7BAD076B7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B96BE9D-0249-09DA-7C38-5EE46B820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D5034E0F-65E7-2D42-6E1F-1F9BFBDE0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Scoring only based on term frequency might not return good results, since it does not account for rare words.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CBCA368-B448-7DB2-793E-B228F59852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474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A14128F5-6FC3-B4B0-4300-DAD1B4F64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FFC0A351-B88B-FF03-8CAE-4E0B94885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0909CE5-D786-D8EB-D543-50B195869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we give </a:t>
            </a:r>
            <a:r>
              <a:rPr lang="en-US" dirty="0" err="1"/>
              <a:t>foobar</a:t>
            </a:r>
            <a:r>
              <a:rPr lang="en-US" dirty="0"/>
              <a:t> too much weight, since it only occurs in one document.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C108D67-DA5C-1D20-710E-2663B28F96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880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189A17E-4D48-51E0-631C-7BC06707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CAE91ADA-4015-B525-6E9F-7CAA48BEE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D477697E-BD77-18C3-2D54-C8DED0D05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inverse document frequency to measure rarity of a term in a document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300A84C-33D9-62FB-EB4A-1B862A3AD2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5197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E2FCC11-FBA6-C7CD-EA75-DC37926F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47D5A0D2-7BE6-E0B6-DDE3-DBD1BA1A7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F6D71C67-FE08-CCF0-C6CD-862C7FD1B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inverse document frequency to measure rarity of a term in a document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2115D46-239A-F78C-4A4B-DACE267AC2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2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FADFBA4-1F68-0AF5-C358-66CA7376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9A68A24-E1AD-D74A-0BCE-5E8EE81E1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ECCE079-5182-ACB6-C572-323B58BF6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Range </a:t>
            </a:r>
            <a:r>
              <a:rPr lang="de-CH" dirty="0" err="1"/>
              <a:t>queries</a:t>
            </a:r>
            <a:r>
              <a:rPr lang="de-CH" dirty="0"/>
              <a:t>: Hash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sorted</a:t>
            </a:r>
            <a:r>
              <a:rPr lang="de-CH" dirty="0"/>
              <a:t> and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iterated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5EC6E65-8500-1285-6E21-2E7444D8B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842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D7AC782-33F2-134E-227B-399945C3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BEB73D22-FCDB-B0F5-3045-94B4B961A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FCB7390-E0EE-A391-0B03-3F8A09524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inverse document frequency to measure rarity of a term in a document</a:t>
            </a: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5DEBFEC-8C88-1321-2A75-A58D8A42B1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939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3AFF4B59-172D-67C3-AB53-5D302B9D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8869618-CF50-1283-FEAD-5C7924A37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B239777-0EC6-0EC0-F916-FE73A9874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C9D9B702-31E3-F21D-58F3-7B611F796A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47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EE9052E-D8F6-88C5-5479-452D7823F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189E98B-92C9-45FF-8ECB-321B5A4B4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05C442AE-FAC8-F8A1-4754-D6D31E5CE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74509B92-A203-99CE-ECD4-4F5EA9653B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08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BFA2919-FB1C-481C-886F-711C9C35A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8D289311-3287-BC89-E225-F6B74127B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1290EC2E-C861-9479-B238-6FCF25B44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BF76547A-EF31-6767-A385-F0E54AC1FC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679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A8F99AC-4935-FBA1-FB77-18686147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75AE93EE-4E66-A3C2-7E59-82118CA8C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16818CC-0513-EE23-85C6-02093B393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69CAA60-8924-119B-690C-F6BD875BC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0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2C3ED4B4-B895-23D2-3964-769978FD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2F329EB-F33A-9632-C298-03B95D05BB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F3433A5-093C-BF93-EE09-0D14764E2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BFB0B1B1-E87F-5073-DEFE-D768BF723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49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91C005D-FC4E-1805-7C6A-BAFE3748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FE32F55-E5BC-EF16-860D-BE09002423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500E7403-18FD-C6C7-4683-BB412A5B5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Range queries: Hash map is not sorted and cannot be iterated through.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FA2D4CB-B85E-7752-CC86-5EC80DC309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68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e.kahoot.it/details/information-retrieval-ex-06-repetitions/7ad1b588-2650-41bf-a05e-ee7ac16f8b7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28700" y="8862060"/>
            <a:ext cx="170826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11.04</a:t>
            </a: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.2025</a:t>
            </a:r>
            <a:endParaRPr dirty="0"/>
          </a:p>
        </p:txBody>
      </p:sp>
      <p:cxnSp>
        <p:nvCxnSpPr>
          <p:cNvPr id="90" name="Google Shape;90;p1"/>
          <p:cNvCxnSpPr/>
          <p:nvPr/>
        </p:nvCxnSpPr>
        <p:spPr>
          <a:xfrm>
            <a:off x="3662490" y="9079230"/>
            <a:ext cx="10963021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3662490" y="2945378"/>
            <a:ext cx="10963021" cy="230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9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INFORMATION RETRIEVAL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662490" y="6259459"/>
            <a:ext cx="1096302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0" i="1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7 – </a:t>
            </a:r>
            <a:r>
              <a:rPr lang="de-CH" sz="3600" b="0" i="1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Ranked</a:t>
            </a:r>
            <a:r>
              <a:rPr lang="de-CH" sz="3600" b="0" i="1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Retrieval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Severin Mills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D7EB1669-97BA-E341-7654-D31EF77E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E682AAB1-C95F-D5D5-B47D-6944A80D26F9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B2A7747-5FE0-AC7D-130E-DCBD23CA8CF4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F89333BF-DBCA-5CA5-5E62-5AC8C8B264E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BA10456C-0DA1-1059-6524-C51A0D22EE8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D2487B1D-7987-FD5B-E7B4-AF97E82DE21D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Variable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byte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encoding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3B5FCEA3-A9D2-6F36-6167-7168A2154F2F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Example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767 (Binary: 1011111111) 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3A84971E-1D4E-C3AF-16E6-85A8680AF033}"/>
              </a:ext>
            </a:extLst>
          </p:cNvPr>
          <p:cNvSpPr txBox="1"/>
          <p:nvPr/>
        </p:nvSpPr>
        <p:spPr>
          <a:xfrm>
            <a:off x="1052763" y="4102076"/>
            <a:ext cx="969721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1011111111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Split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7-bit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segments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101 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1111111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Add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continuation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/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termination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00000101 11111111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1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4B1EDDEE-8BB8-17B0-E102-901C93D6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BF589FD-C7E6-E0C7-4306-B28D9141BE31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A2DF166-D77F-3585-A2C8-CEAA47DF403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D30CAB9-DD50-65C7-6145-858F1B7C32A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1D41394-A69B-2756-A029-5734DF5AD1DA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2A3D397-D425-EF9C-51A2-981B820A0CD2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Ordering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encoding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methods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A7953205-EC5A-0610-FDA5-29101E136D1A}"/>
              </a:ext>
            </a:extLst>
          </p:cNvPr>
          <p:cNvSpPr txBox="1"/>
          <p:nvPr/>
        </p:nvSpPr>
        <p:spPr>
          <a:xfrm>
            <a:off x="1052762" y="3275982"/>
            <a:ext cx="13697953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Gamma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encoding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Always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starts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with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a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string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1s,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middle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bit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0,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always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odd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size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encoding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The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value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number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+ 1</a:t>
            </a: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Fix-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length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encoding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Number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rounded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next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multiple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packet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size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Variable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length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n :=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Number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and p := packet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        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ceil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(| n | / (p – 1)) * p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03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93727071-7DA5-9A77-7F7B-7A6660772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E23DA6C8-F966-9864-15AD-75AC9759BEE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135E060-EC57-1F13-9738-44B82F974F3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9BE27946-8E27-4B28-E280-ED356B1DA2A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382C9AB-0BC1-57FB-291A-FF5237813C0D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A233A88-6496-4BCF-FDD7-9B352BE1D1C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Largest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code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points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F549DC1F-9B89-8DDC-D782-51B5695AB840}"/>
              </a:ext>
            </a:extLst>
          </p:cNvPr>
          <p:cNvSpPr txBox="1"/>
          <p:nvPr/>
        </p:nvSpPr>
        <p:spPr>
          <a:xfrm>
            <a:off x="1052762" y="3275982"/>
            <a:ext cx="13697953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Variable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length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encoding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Check packet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remove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first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every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segment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Fix-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length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Size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maximum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encoding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– 1</a:t>
            </a: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Gamma: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largest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number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that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fits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ceil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((n – 1) / 2)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12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F0905AA7-6900-BB22-A770-A8F73868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761E213-3C0A-A126-9C7A-B57841DF94B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C1C43A1B-6DCD-1868-3A3D-6A41B91D04A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5E547B24-C074-0A34-873E-550124AFF7E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603BDD75-ED93-F54F-4AC9-0B15FC76826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93F19FE-5E72-E8BC-A9C8-28F5F80AD1C4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Discussion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9AA1C609-62D1-3F9C-99D6-05EBA7DE1C6C}"/>
              </a:ext>
            </a:extLst>
          </p:cNvPr>
          <p:cNvSpPr txBox="1"/>
          <p:nvPr/>
        </p:nvSpPr>
        <p:spPr>
          <a:xfrm>
            <a:off x="1052762" y="3275982"/>
            <a:ext cx="13697953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Lot of exam questions! Practice is key here.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556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D9E11BB9-62D4-A0E3-501F-5797385E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CD65027C-BC11-B6AD-94E2-552A4B9DB5F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627D22E-4841-B13A-F17C-521B1011085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D007880E-FA74-0097-6ED5-EB34A2F8BBAC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3CA007A-120F-C487-46CB-B38C08419CB4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r>
              <a:rPr lang="de-CH" sz="2400" b="1" dirty="0">
                <a:solidFill>
                  <a:srgbClr val="36211B"/>
                </a:solidFill>
              </a:rPr>
              <a:t>: Index </a:t>
            </a:r>
            <a:r>
              <a:rPr lang="de-CH" sz="2400" b="1" dirty="0" err="1">
                <a:solidFill>
                  <a:srgbClr val="36211B"/>
                </a:solidFill>
              </a:rPr>
              <a:t>Compression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15B7A69-9AA0-A38B-894B-3B28F1E94BA7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Terminology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C07407B8-C8EA-2F78-760C-E0EED6B8FD3E}"/>
              </a:ext>
            </a:extLst>
          </p:cNvPr>
          <p:cNvSpPr txBox="1"/>
          <p:nvPr/>
        </p:nvSpPr>
        <p:spPr>
          <a:xfrm>
            <a:off x="1052762" y="3275982"/>
            <a:ext cx="13697953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N: number of documents</a:t>
            </a: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</a:t>
            </a: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number of tokens (positional postings)</a:t>
            </a:r>
          </a:p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M: number of terms 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87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64E9B2B1-9580-2DA1-2EF9-D36BB411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E51C7784-B96F-3620-EA83-E99120BB1EE3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B7FAECF9-AB36-07C0-51FA-F4A1536B021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4F733D9F-535C-C583-BE6F-C0357A760E1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FDE4AFE0-4C00-944B-E997-9661C757D39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r>
              <a:rPr lang="de-CH" sz="2400" b="1" dirty="0">
                <a:solidFill>
                  <a:srgbClr val="36211B"/>
                </a:solidFill>
              </a:rPr>
              <a:t>: Index </a:t>
            </a:r>
            <a:r>
              <a:rPr lang="de-CH" sz="2400" b="1" dirty="0" err="1">
                <a:solidFill>
                  <a:srgbClr val="36211B"/>
                </a:solidFill>
              </a:rPr>
              <a:t>Compression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3DED7C5A-06C8-658E-A234-1C5CEDA3EBD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Heap’s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law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4A103A5E-9B9D-B662-5E5C-FF279EEA5F25}"/>
                  </a:ext>
                </a:extLst>
              </p:cNvPr>
              <p:cNvSpPr txBox="1"/>
              <p:nvPr/>
            </p:nvSpPr>
            <p:spPr>
              <a:xfrm>
                <a:off x="1052762" y="3275982"/>
                <a:ext cx="13697953" cy="1426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CH" sz="2800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de-CH" sz="2800" b="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  <a:p>
                <a:r>
                  <a:rPr lang="en-GB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Empirically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CH" sz="2800" i="1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30 ≤</m:t>
                    </m:r>
                    <m:r>
                      <a:rPr lang="de-CH" sz="2800" i="1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CH" sz="2800" i="1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de-CH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  <a:p>
                <a:pPr marL="0" marR="0" lvl="0" indent="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dirty="0">
                  <a:solidFill>
                    <a:srgbClr val="36211B"/>
                  </a:solidFill>
                  <a:latin typeface="IBM Plex Serif" panose="02060503050406000203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4A103A5E-9B9D-B662-5E5C-FF279EEA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2" y="3275982"/>
                <a:ext cx="13697953" cy="1426737"/>
              </a:xfrm>
              <a:prstGeom prst="rect">
                <a:avLst/>
              </a:prstGeom>
              <a:blipFill>
                <a:blip r:embed="rId4"/>
                <a:stretch>
                  <a:fillRect l="-1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3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6C2B9E22-FE4D-0B43-CD59-FA8B3379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CAC867E-DF29-8BEA-ED90-FC0642349A08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C976963F-F129-DCAA-CDE4-F8DD7ED80E8E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25B9C8BF-EEE8-9CB2-A4E6-3F18CE99822A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FAEF726A-0D38-4C1A-697C-03C6A545B424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r>
              <a:rPr lang="de-CH" sz="2400" b="1" dirty="0">
                <a:solidFill>
                  <a:srgbClr val="36211B"/>
                </a:solidFill>
              </a:rPr>
              <a:t>: Index </a:t>
            </a:r>
            <a:r>
              <a:rPr lang="de-CH" sz="2400" b="1" dirty="0" err="1">
                <a:solidFill>
                  <a:srgbClr val="36211B"/>
                </a:solidFill>
              </a:rPr>
              <a:t>Compression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CDD4469C-4D02-4DE3-2FF5-45019FD0AB4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Zipf’s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law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0A5BF119-F1B7-4A49-E2B5-FF8614BDCE2B}"/>
                  </a:ext>
                </a:extLst>
              </p:cNvPr>
              <p:cNvSpPr txBox="1"/>
              <p:nvPr/>
            </p:nvSpPr>
            <p:spPr>
              <a:xfrm>
                <a:off x="1052762" y="3275982"/>
                <a:ext cx="13697953" cy="818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36211B"/>
                          </a:solidFill>
                          <a:latin typeface="IBM Plex Serif" panose="02060503050406000203" pitchFamily="18" charset="0"/>
                        </a:rPr>
                        <m:t>Frequency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36211B"/>
                          </a:solidFill>
                          <a:latin typeface="IBM Plex Serif" panose="02060503050406000203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</a:rPr>
                            <m:t>𝑅𝑎𝑛𝑘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0A5BF119-F1B7-4A49-E2B5-FF8614BDC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2" y="3275982"/>
                <a:ext cx="13697953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44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085ABDDE-EACB-1EA5-9368-C689540BF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1F590341-9293-905B-A1E0-EFE89E35C3C0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21C131CF-F1E7-E09F-D56B-1CC533204B3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C36E00EE-98AB-1277-D399-484A1CCACFA8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4BFB681E-1485-5979-744D-7CDBD1FEBCD2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r>
              <a:rPr lang="de-CH" sz="2400" b="1" dirty="0">
                <a:solidFill>
                  <a:srgbClr val="36211B"/>
                </a:solidFill>
              </a:rPr>
              <a:t>: Index </a:t>
            </a:r>
            <a:r>
              <a:rPr lang="de-CH" sz="2400" b="1" dirty="0" err="1">
                <a:solidFill>
                  <a:srgbClr val="36211B"/>
                </a:solidFill>
              </a:rPr>
              <a:t>Compression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C529AFD-1C9C-6F58-3C07-CFEE6F44B9B0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Compression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of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the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dictionary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3792D330-5831-A5FF-FD9D-98C83049ABA8}"/>
              </a:ext>
            </a:extLst>
          </p:cNvPr>
          <p:cNvSpPr txBox="1"/>
          <p:nvPr/>
        </p:nvSpPr>
        <p:spPr>
          <a:xfrm>
            <a:off x="1052762" y="3275982"/>
            <a:ext cx="1369795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Store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Words start with number indicating length</a:t>
            </a:r>
          </a:p>
        </p:txBody>
      </p:sp>
      <p:pic>
        <p:nvPicPr>
          <p:cNvPr id="2" name="Picture 1" descr="Diagram, schematic&#10;&#10;Description automatically generated">
            <a:extLst>
              <a:ext uri="{FF2B5EF4-FFF2-40B4-BE49-F238E27FC236}">
                <a16:creationId xmlns:a16="http://schemas.microsoft.com/office/drawing/2014/main" id="{E6E21D7D-93E0-B62C-B83D-55DDFF7F9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254305"/>
            <a:ext cx="8170433" cy="490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68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FD83F21E-D963-616F-646C-0215A20A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AEDC725-DA31-9DDE-0925-8D1063D121E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24AB0E5D-9CC5-E821-CA91-09F1A1C614B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2FE87807-EB8A-E2F6-8E1A-551E34943E0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9EDB6351-82A1-2BB0-6E01-D47ACD80323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Recap</a:t>
            </a:r>
            <a:r>
              <a:rPr lang="de-CH" sz="2400" b="1" dirty="0">
                <a:solidFill>
                  <a:srgbClr val="36211B"/>
                </a:solidFill>
              </a:rPr>
              <a:t>: Index </a:t>
            </a:r>
            <a:r>
              <a:rPr lang="de-CH" sz="2400" b="1" dirty="0" err="1">
                <a:solidFill>
                  <a:srgbClr val="36211B"/>
                </a:solidFill>
              </a:rPr>
              <a:t>Compression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5B98F639-649A-97AD-CA67-C7A6A595AE9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Compression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of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the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postings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list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687C1351-AADD-5DEE-834C-33FBA7962CF4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Encoding the gaps =&gt; What issue arises?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8ED12-8BF9-3AC4-527C-0141457B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166" y="3275982"/>
            <a:ext cx="848796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9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93A4F04E-18DA-0B31-4924-40309483D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1AD9C540-1DB0-8983-89A3-20DEE35CE877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191DC4AA-159F-BF2B-A91E-ED95ADD0FD23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B606ED0-7D2D-3589-5E17-637D46C862C7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C3BC54D9-2020-EC81-0C06-BC1FE7415569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B1179B9C-2BBF-A6AE-5151-3649E9996E8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Boolean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retrieval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F839E94-AC50-4E3D-D4B5-6F3B03896A0B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Until now: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2CAB7-5156-E9BE-539F-5B07E86BA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794" y="3491425"/>
            <a:ext cx="7725853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28700" y="811530"/>
            <a:ext cx="3710767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1028700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Exercise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Recap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1028700" y="5621029"/>
            <a:ext cx="447727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Discussion</a:t>
            </a:r>
            <a:endParaRPr dirty="0">
              <a:latin typeface="IBM Plex Serif" panose="02060503050406000203" pitchFamily="18" charset="0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Questions</a:t>
            </a:r>
            <a:endParaRPr dirty="0">
              <a:latin typeface="IBM Plex Serif" panose="02060503050406000203" pitchFamily="18" charset="0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926445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Theory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926445" y="5621029"/>
            <a:ext cx="4477275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Recap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Heap’s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/ </a:t>
            </a: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Zipf’s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Law</a:t>
            </a:r>
            <a:endParaRPr dirty="0">
              <a:latin typeface="IBM Plex Serif" panose="02060503050406000203" pitchFamily="18" charset="0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Parametric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Search</a:t>
            </a:r>
            <a:endParaRPr dirty="0">
              <a:latin typeface="IBM Plex Serif" panose="02060503050406000203" pitchFamily="18" charset="0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Shared</a:t>
            </a: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inverted</a:t>
            </a: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index</a:t>
            </a:r>
            <a:endParaRPr lang="de-CH" sz="2400" b="0" i="0" u="none" strike="noStrike" cap="none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Scores / </a:t>
            </a: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Weights</a:t>
            </a:r>
            <a:endParaRPr sz="2400" b="0" i="0" u="none" strike="noStrike" cap="none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2782025" y="3921769"/>
            <a:ext cx="4477275" cy="123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Kahoot / Exam questions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2782025" y="5621029"/>
            <a:ext cx="44772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Exercise</a:t>
            </a: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4: </a:t>
            </a: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Heap’s</a:t>
            </a: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and </a:t>
            </a: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Zipf’s</a:t>
            </a: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Law</a:t>
            </a:r>
          </a:p>
        </p:txBody>
      </p:sp>
      <p:sp>
        <p:nvSpPr>
          <p:cNvPr id="110" name="Google Shape;110;p2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dirty="0"/>
          </a:p>
        </p:txBody>
      </p:sp>
      <p:sp>
        <p:nvSpPr>
          <p:cNvPr id="112" name="Google Shape;112;p2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B3C0AD7B-9C1B-26EC-8A4B-27AF8ABD2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99380C6-CFE0-B7BC-9F86-8AD2A2E0A41B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A1384AF-C3CB-56DC-DF09-B52D18620BC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8EB7598F-4454-2EBD-8189-B23E0B0B49EA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87673B9E-AB7D-E354-29EB-4757843AFBD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EB4BC905-7DB1-F436-D402-705BD8E7F16E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Boolean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retrieval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C21D3FDD-32FB-A241-FA6B-A9E3DB240CAC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What we want: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AD1BE-52EC-9A25-3F9B-AA165F68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163" y="3415856"/>
            <a:ext cx="782111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48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68A6AAD8-D73A-2FE0-AF2B-55FDF30F8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FA07CE3-1084-F44C-14F5-10D1E912F45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FA430E34-D12C-C39B-D62D-D9A76A3BCEDF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2280BDE6-2BA1-D7B7-6176-6E986184C83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604FB52C-EAD4-99A1-1B6F-91F9D40A77D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A4005CE-B635-5D87-5019-A60BCD813C0D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Parametric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search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6793D85-1983-049D-A676-0306B0C9A41A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Split index up between metadata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51057-8F41-7D3D-DE2A-B2E77CE5D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02" y="4484764"/>
            <a:ext cx="12061224" cy="35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87673FBD-E7FE-7763-B43F-688DAEBA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31319906-514D-F5AB-7DD7-3F99293A4B1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A600604-953C-0064-A8FB-3E45B3771F1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33672045-83A3-27D6-4755-47E57378B897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037320A-48CD-5F1C-0550-FD08DC080CA9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6526422-6E78-53A5-1C3E-CD2A724C1BC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Parametric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search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C1122CC3-F4CA-4ABA-0923-3C6667465B93}"/>
              </a:ext>
            </a:extLst>
          </p:cNvPr>
          <p:cNvSpPr txBox="1"/>
          <p:nvPr/>
        </p:nvSpPr>
        <p:spPr>
          <a:xfrm>
            <a:off x="1052762" y="3275982"/>
            <a:ext cx="13697953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One index for each metadata entry (i.e. author, title, et</a:t>
            </a: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Intersect results at the end</a:t>
            </a:r>
          </a:p>
          <a:p>
            <a:pPr lvl="2"/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  <a:sym typeface="Wingdings" panose="05000000000000000000" pitchFamily="2" charset="2"/>
              </a:rPr>
              <a:t> Zone search</a:t>
            </a:r>
            <a:endParaRPr lang="en-US" sz="2800" b="0" dirty="0">
              <a:solidFill>
                <a:srgbClr val="36211B"/>
              </a:solidFill>
              <a:latin typeface="IBM Plex Serif" panose="0206050305040600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AE38-63C1-452B-B4AA-D6288568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56" y="3830618"/>
            <a:ext cx="914527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6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E4B038FD-508C-EE88-418C-DCCF28B0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065F5B7-5CA6-0D64-00B2-D53E755CF96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2008E9C8-63C4-F330-CB4F-3222119F9E7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8CB7CF3-642B-2CC6-2CD8-4CE651CB773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30B3729-2D6B-FDF9-5746-E4E678B207CC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64D74554-9D87-D482-3F01-0C32776C653E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Shared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inverted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index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2B3F6C50-B498-5B3A-8091-283558D29C70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Zones in terms vs. </a:t>
            </a: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Zones in postings</a:t>
            </a:r>
            <a:endParaRPr lang="en-US" sz="2800" b="0" dirty="0">
              <a:solidFill>
                <a:srgbClr val="36211B"/>
              </a:solidFill>
              <a:latin typeface="IBM Plex Serif" panose="0206050305040600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95A853-AA01-69BB-0D20-A75C5C5D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2" y="4222982"/>
            <a:ext cx="8230749" cy="390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8CDB6-6A84-4324-2D37-42B46C64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18" y="4222982"/>
            <a:ext cx="829743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F42B4A2A-75DF-FAE1-F4E8-7362BA22D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9A1841D3-0D14-E5C6-C67C-D73DCEE5E869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E08D042-9877-3708-825E-C7F0B3B5C84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3908A0E2-DBB3-A85D-3788-F80D1C0119F4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98FA85C9-2352-6560-0FDF-B851A2AD9D69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CF7B7B90-3FB3-FF99-C28D-F3BB9FAAEB9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Shared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inverted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index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48EBA93D-5A98-AA5E-D4DD-94ED35217DB6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Zones in terms vs. </a:t>
            </a: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Zones in postings</a:t>
            </a:r>
            <a:endParaRPr lang="en-US" sz="2800" b="0" dirty="0">
              <a:solidFill>
                <a:srgbClr val="36211B"/>
              </a:solidFill>
              <a:latin typeface="IBM Plex Serif" panose="0206050305040600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8FEE8-5F03-B0E5-0D03-5A9A070B6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2" y="4222982"/>
            <a:ext cx="8230749" cy="3905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6E7743-8A18-5C97-A7EA-42653CFB3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18" y="4222982"/>
            <a:ext cx="829743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24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591D9A17-89AA-9AA8-D6C3-C68BE448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1DA1FE3C-6CB5-9AA7-E2B9-E912044ABFC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A6454F2-6F0B-9840-F8C8-3C1722BA9F59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AD7A5524-5B50-39CB-05D9-CA6F1CDD69DA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9C6EF3F8-119F-8587-CE28-70C1AC89EAC4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3CE97040-D892-334F-63CF-73E79D793AB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Single-term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query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F208D70B-2CE1-9888-B501-7B16FB317E81}"/>
                  </a:ext>
                </a:extLst>
              </p:cNvPr>
              <p:cNvSpPr txBox="1"/>
              <p:nvPr/>
            </p:nvSpPr>
            <p:spPr>
              <a:xfrm>
                <a:off x="1052762" y="3275982"/>
                <a:ext cx="13697953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𝑧𝑜𝑛𝑒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</m:oMath>
                </a14:m>
                <a:endParaRPr lang="en-US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𝑧𝑜𝑛𝑒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𝑑𝑜𝑒𝑠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𝑐𝑜𝑛𝑡𝑎𝑖𝑛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endParaRPr lang="en-US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F208D70B-2CE1-9888-B501-7B16FB31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2" y="3275982"/>
                <a:ext cx="13697953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44C181-9A2D-885E-3AAF-1BB6DC43D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898" y="2936929"/>
            <a:ext cx="2124371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1C7CC-C3C4-D975-C4D0-1EA900857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762" y="4716900"/>
            <a:ext cx="8278380" cy="3448531"/>
          </a:xfrm>
          <a:prstGeom prst="rect">
            <a:avLst/>
          </a:prstGeom>
        </p:spPr>
      </p:pic>
      <p:sp>
        <p:nvSpPr>
          <p:cNvPr id="8" name="Google Shape;288;p18">
            <a:extLst>
              <a:ext uri="{FF2B5EF4-FFF2-40B4-BE49-F238E27FC236}">
                <a16:creationId xmlns:a16="http://schemas.microsoft.com/office/drawing/2014/main" id="{B96E4F3F-FD16-AA5B-A0E1-49E62508012A}"/>
              </a:ext>
            </a:extLst>
          </p:cNvPr>
          <p:cNvSpPr txBox="1"/>
          <p:nvPr/>
        </p:nvSpPr>
        <p:spPr>
          <a:xfrm>
            <a:off x="9897340" y="5440677"/>
            <a:ext cx="683080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Sort documents based on score, return top-k results</a:t>
            </a:r>
          </a:p>
        </p:txBody>
      </p:sp>
    </p:spTree>
    <p:extLst>
      <p:ext uri="{BB962C8B-B14F-4D97-AF65-F5344CB8AC3E}">
        <p14:creationId xmlns:p14="http://schemas.microsoft.com/office/powerpoint/2010/main" val="3326372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12246328-9C84-2B1E-D692-FA1A9BE6B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2D057316-5065-5B19-5571-8381428E4DE6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9D9A199-9EF4-315B-2DCA-57082CA91794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5E693185-269D-4E9E-F425-D3D18E4634D9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9EB9C31C-8D22-B03F-7534-5EFCE2C33033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FBD0337-F94B-8ADE-C8C0-E5B8AA325B75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Term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frequency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1DD5DEEC-72F6-1CF1-7D8A-2ABC5350E02E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Number of times a term occurs in a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7B4E4-3B17-A360-0FE3-E1B14CF8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967" y="4323399"/>
            <a:ext cx="8708795" cy="31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2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85C5A7E0-1FB1-9758-498A-4CA0D7DDF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995D8198-5DCD-568D-834B-3EA4EE01B00C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AB74C83-803B-F751-8710-A264B05B997F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472A2A4-65FB-E85F-6448-AED25783624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7D7AC325-AF00-6238-11AD-A396CD362BE3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B37774EE-8F02-15F0-90B5-811958862D84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Collection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frequency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45845CD8-CA9D-B037-843A-3F65348D9D0B}"/>
              </a:ext>
            </a:extLst>
          </p:cNvPr>
          <p:cNvSpPr txBox="1"/>
          <p:nvPr/>
        </p:nvSpPr>
        <p:spPr>
          <a:xfrm>
            <a:off x="1052762" y="3275982"/>
            <a:ext cx="1369795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Number of times a term occurs in the whole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631B6-E910-A109-F6C1-6520C9DA3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03" y="3863034"/>
            <a:ext cx="812595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9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497C3CD0-589A-4A55-A19C-0BC7A49D6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9B700DF-208D-80ED-C738-ABC73A725041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CF0F47E-C007-B501-080B-3E45C0D81CE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D92E1624-9462-10E6-AAC1-6FD77D0FD81E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45574E91-B292-98E1-981F-9D83360D733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9606EA8-1E47-A72A-FFFC-3710AA44337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Document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frequency</a:t>
            </a:r>
            <a:endParaRPr lang="de-CH" sz="6399" i="1" dirty="0">
              <a:solidFill>
                <a:srgbClr val="36211B"/>
              </a:solidFill>
              <a:latin typeface="IBM Plex Serif"/>
              <a:sym typeface="IBM Plex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55980894-8FC2-9FD9-DE35-265283AFC538}"/>
                  </a:ext>
                </a:extLst>
              </p:cNvPr>
              <p:cNvSpPr txBox="1"/>
              <p:nvPr/>
            </p:nvSpPr>
            <p:spPr>
              <a:xfrm>
                <a:off x="1052762" y="3275982"/>
                <a:ext cx="13697953" cy="1078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Number of documents where a term occurs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Inverse document frequency: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36211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36211B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36211B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b="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𝑙𝑎𝑟𝑔𝑒𝑠𝑡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55980894-8FC2-9FD9-DE35-265283AF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2" y="3275982"/>
                <a:ext cx="13697953" cy="1078309"/>
              </a:xfrm>
              <a:prstGeom prst="rect">
                <a:avLst/>
              </a:prstGeom>
              <a:blipFill>
                <a:blip r:embed="rId4"/>
                <a:stretch>
                  <a:fillRect l="-1469" t="-10169" b="-7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58F0A4-E448-F965-9F35-17E4FD7BE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83" y="4484764"/>
            <a:ext cx="8011643" cy="4229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EA843-A136-7ED2-8E78-F8A2B059E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5366" y="5080299"/>
            <a:ext cx="246731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1EE4255F-E76C-4A95-09EF-F95CA4BB0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CDC6579-1E2B-A986-2E81-679106846CA3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1D53CC60-0B81-989B-E070-D635C837E369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0EEEBFF-63E6-EA37-83EA-DBA5EB8E0AC9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36540E73-A806-CFA5-1C25-6F12F5066965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Scoring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Google Shape;287;p18">
                <a:extLst>
                  <a:ext uri="{FF2B5EF4-FFF2-40B4-BE49-F238E27FC236}">
                    <a16:creationId xmlns:a16="http://schemas.microsoft.com/office/drawing/2014/main" id="{9903B3E4-3267-12CF-4F89-C45C97FBA1EE}"/>
                  </a:ext>
                </a:extLst>
              </p:cNvPr>
              <p:cNvSpPr txBox="1"/>
              <p:nvPr/>
            </p:nvSpPr>
            <p:spPr>
              <a:xfrm>
                <a:off x="1028700" y="1741170"/>
                <a:ext cx="10963021" cy="1378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4000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399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  <a:sym typeface="IBM Plex Serif"/>
                        </a:rPr>
                        <m:t>𝑡𝑓</m:t>
                      </m:r>
                      <m:r>
                        <a:rPr lang="en-US" sz="6399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  <a:sym typeface="IBM Plex Serif"/>
                        </a:rPr>
                        <m:t>−</m:t>
                      </m:r>
                      <m:r>
                        <a:rPr lang="en-US" sz="6399" b="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  <a:sym typeface="IBM Plex Serif"/>
                        </a:rPr>
                        <m:t>𝑖𝑑𝑓</m:t>
                      </m:r>
                    </m:oMath>
                  </m:oMathPara>
                </a14:m>
                <a:endParaRPr lang="de-CH" sz="6399" i="1" dirty="0">
                  <a:solidFill>
                    <a:srgbClr val="36211B"/>
                  </a:solidFill>
                  <a:latin typeface="IBM Plex Serif" panose="02060503050406000203" pitchFamily="18" charset="0"/>
                  <a:sym typeface="IBM Plex Serif"/>
                </a:endParaRPr>
              </a:p>
            </p:txBody>
          </p:sp>
        </mc:Choice>
        <mc:Fallback xmlns="">
          <p:sp>
            <p:nvSpPr>
              <p:cNvPr id="287" name="Google Shape;287;p18">
                <a:extLst>
                  <a:ext uri="{FF2B5EF4-FFF2-40B4-BE49-F238E27FC236}">
                    <a16:creationId xmlns:a16="http://schemas.microsoft.com/office/drawing/2014/main" id="{9903B3E4-3267-12CF-4F89-C45C97FB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741170"/>
                <a:ext cx="10963021" cy="13786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EB665A76-BA9D-B496-E693-9A80F8087AEE}"/>
                  </a:ext>
                </a:extLst>
              </p:cNvPr>
              <p:cNvSpPr txBox="1"/>
              <p:nvPr/>
            </p:nvSpPr>
            <p:spPr>
              <a:xfrm>
                <a:off x="1052762" y="3275982"/>
                <a:ext cx="1369795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𝑡𝑓</m:t>
                    </m:r>
                  </m:oMath>
                </a14:m>
                <a:r>
                  <a:rPr lang="en-US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𝑖𝑑𝑓</m:t>
                    </m:r>
                  </m:oMath>
                </a14:m>
                <a:r>
                  <a:rPr lang="en-US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𝑡𝑓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𝑖𝑑𝑓</m:t>
                    </m:r>
                  </m:oMath>
                </a14:m>
                <a:endParaRPr lang="en-US" sz="2800" b="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EB665A76-BA9D-B496-E693-9A80F808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2" y="3275982"/>
                <a:ext cx="13697953" cy="430887"/>
              </a:xfrm>
              <a:prstGeom prst="rect">
                <a:avLst/>
              </a:prstGeom>
              <a:blipFill>
                <a:blip r:embed="rId5"/>
                <a:stretch>
                  <a:fillRect t="-25352" b="-49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606BA16-DBA3-8709-D742-8311190D2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1630" y="5803200"/>
            <a:ext cx="8106906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5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7C95C05F-8065-00A5-693F-182DC8E38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BFAC8B3-F5FC-9A78-5ED5-9F1BBA4F04A7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7A82C5B-242C-7A46-7911-4DDB2E5147B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DF262914-5911-62F3-5B98-73A57CC5FE7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4015CA8-A79B-5365-BFD0-4A960F08C89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627129E-306C-5BF5-BFFF-DFC2F2C5415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Gamma code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mapping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041E6353-33DE-184D-6706-2E83CEA65B0B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Recall</a:t>
            </a:r>
            <a:r>
              <a:rPr lang="de-CH" sz="2800" dirty="0">
                <a:solidFill>
                  <a:srgbClr val="36211B"/>
                </a:solidFill>
                <a:latin typeface="Canva sans"/>
              </a:rPr>
              <a:t>:</a:t>
            </a:r>
            <a:endParaRPr sz="2800" dirty="0">
              <a:solidFill>
                <a:srgbClr val="36211B"/>
              </a:solidFill>
              <a:latin typeface="Canva san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1C775-7968-FFD6-7B9A-ED4E4DF9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306" y="3793047"/>
            <a:ext cx="623021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652D4C9D-3D6A-470F-4C11-988B5DFF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24FE07FB-9A33-F1DB-B804-1516782D922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966CC41-303E-DFAA-7A30-46B1DF2789C9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5D17B990-046D-31CB-F558-1C6BCDDEBB2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6130E106-9B81-D0C8-1CF0-3FCDA8379C85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6: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Heap’s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law</a:t>
            </a:r>
            <a:endParaRPr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E69273FF-AD99-7D64-0477-34D3A711621A}"/>
              </a:ext>
            </a:extLst>
          </p:cNvPr>
          <p:cNvSpPr txBox="1"/>
          <p:nvPr/>
        </p:nvSpPr>
        <p:spPr>
          <a:xfrm>
            <a:off x="1052762" y="3275982"/>
            <a:ext cx="1369795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36211B"/>
                </a:solidFill>
                <a:latin typeface="IBM Plex Serif" panose="02060503050406000203" pitchFamily="18" charset="0"/>
              </a:rPr>
              <a:t>Moodle: Multiple choice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Coding: Plot Heap’s and Zipf’s law</a:t>
            </a:r>
          </a:p>
        </p:txBody>
      </p:sp>
      <p:sp>
        <p:nvSpPr>
          <p:cNvPr id="2" name="Google Shape;287;p18">
            <a:extLst>
              <a:ext uri="{FF2B5EF4-FFF2-40B4-BE49-F238E27FC236}">
                <a16:creationId xmlns:a16="http://schemas.microsoft.com/office/drawing/2014/main" id="{BC24B9D2-5F83-4C71-3832-C4DAFDD44875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7173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19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9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11.04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.2025</a:t>
            </a:r>
            <a:endParaRPr dirty="0"/>
          </a:p>
        </p:txBody>
      </p:sp>
      <p:sp>
        <p:nvSpPr>
          <p:cNvPr id="296" name="Google Shape;296;p19"/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Kahoot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1028700" y="2185996"/>
            <a:ext cx="11163300" cy="55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  <a:hlinkClick r:id="rId4"/>
              </a:rPr>
              <a:t>https://create.kahoot.it/details/information-retrieval-ex-06-repetitions/7ad1b588-2650-41bf-a05e-ee7ac16f8b77</a:t>
            </a:r>
            <a:endParaRPr lang="de-CH" sz="6399" i="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4B7F624C-F06E-6F6A-1F85-3D50EF0B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4D2F5B36-B57B-9B4A-95D6-1F3BDF6166CF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856206B-E6B2-1571-AC84-3A48D64AF6C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A1C7310-8B3E-F598-5985-350CA08F2CCE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C3D82BA9-1013-83C5-1764-D4617B899A19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3E99763-83F6-96CC-43C9-E0C194228F1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Gamma code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mapping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18BA879E-855D-7FF6-0A7A-D4C7BDDA2B89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Example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7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79340865-531B-154C-F8C3-76E2BAAB3A0B}"/>
              </a:ext>
            </a:extLst>
          </p:cNvPr>
          <p:cNvSpPr txBox="1"/>
          <p:nvPr/>
        </p:nvSpPr>
        <p:spPr>
          <a:xfrm>
            <a:off x="1028700" y="4226231"/>
            <a:ext cx="969721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111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Trim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leading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1: 11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length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110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Combine: 11011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50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E820E2F2-3A53-76E3-8967-8FBCB35F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15C354A5-A8A8-8DA9-0631-3A9A6654713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2202B168-93E1-95DA-F64B-E79AA1E8033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40178341-93B2-8521-8155-C959627AD05E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551FC4EF-ECFA-CE49-EBA6-1C0E0BBBFE6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EAC28255-11CE-CD60-DDA5-A0792E270C3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Gamma code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mapping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6490E978-1237-669D-8738-8A1DF418EF55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Example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12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DDE99486-4328-CDA3-A6CF-14F8FC7E099C}"/>
              </a:ext>
            </a:extLst>
          </p:cNvPr>
          <p:cNvSpPr txBox="1"/>
          <p:nvPr/>
        </p:nvSpPr>
        <p:spPr>
          <a:xfrm>
            <a:off x="1028700" y="4226231"/>
            <a:ext cx="969721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1100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100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1110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1110100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DC3E5AF5-F6AE-B907-BEF0-2104D146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65F051A5-E82D-FDF1-5CF4-9F4E38602A7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157B4352-780E-BD53-598F-A231736149BE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980DC0BE-BCE7-FE62-A72E-E72902E9FEC9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A8FD32F5-81B6-9264-AC14-BE35989E1B7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DBBA126E-82FE-D166-5596-E81A05F2742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Variable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byte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encoding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BD942BCC-E770-0362-076C-BBB84C557AFD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Recall: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1525-5ADA-8C20-E932-F10911AEA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417" y="3635166"/>
            <a:ext cx="11731332" cy="42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5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752C5B8B-2471-B16F-2FA0-6A1978D38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91E81C87-0600-A4CA-88E0-D833018AB2E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82658C0-1E67-4E4B-D8D1-7EBFC44A38C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49EE2B07-3742-0CF6-429D-111CF14C1F22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A21BF200-8FBB-CF5E-0359-CF8FC5C54A59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2B411F74-92A3-260F-8FB5-0B7B87FE978A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Variable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byte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encoding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6F9474C1-E66E-8166-8965-5C4299B85186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Example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356, 8-bit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packets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477CA99D-43C3-A473-E080-59B1309CA40A}"/>
              </a:ext>
            </a:extLst>
          </p:cNvPr>
          <p:cNvSpPr txBox="1"/>
          <p:nvPr/>
        </p:nvSpPr>
        <p:spPr>
          <a:xfrm>
            <a:off x="1052763" y="4102076"/>
            <a:ext cx="969721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101100100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Split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7-bit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segments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10 1100100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Add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continuation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/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termination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00000010 1100100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72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04AE6F92-A749-95BA-F556-04910FEC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381ED93-FC65-B954-6449-6EF7A282C41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48F26D2-2656-D63D-47BA-3925DE4497D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F6513DE4-58FC-DF1D-60E6-4E824DCCCE7C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B31BB688-F945-FF2A-6111-0BE5941010AA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59053A0-BA5D-F706-FC3C-BDA3E16F7EA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Variable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byte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encoding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E7F0106B-C183-7B56-BE1F-01325B3EAA58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Example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356, 8-bit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packets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99EF2529-DB58-D63E-CA6A-5309509E5DCB}"/>
              </a:ext>
            </a:extLst>
          </p:cNvPr>
          <p:cNvSpPr txBox="1"/>
          <p:nvPr/>
        </p:nvSpPr>
        <p:spPr>
          <a:xfrm>
            <a:off x="1052763" y="4102076"/>
            <a:ext cx="969721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101100100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Split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7-bit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segments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10 1100100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Add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continuation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/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termination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00000010 1100100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6F36366B-0F7B-A4E7-4EA6-0C243043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C3C8B92D-A88C-0D11-9786-C6C1864BA54A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59D05DC-7295-0F62-10FE-4B481269C784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5AFCF022-0D49-BCC9-C3CE-DED99F4661D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11.04.2025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5E090A8F-D26C-E092-AE49-BD8DB35A10D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5: Index </a:t>
            </a: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6425F53-1B1B-FAF4-4A18-7252EEACF3C5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Variable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byte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encoding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CE167AA2-8590-568D-E4C0-62B4CC1B94D6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Example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46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E3B78642-38D9-7781-2E03-CFA4F8C9D778}"/>
              </a:ext>
            </a:extLst>
          </p:cNvPr>
          <p:cNvSpPr txBox="1"/>
          <p:nvPr/>
        </p:nvSpPr>
        <p:spPr>
          <a:xfrm>
            <a:off x="1052763" y="4102076"/>
            <a:ext cx="969721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binary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101110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Split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up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7-bit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segments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Not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needed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Add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continuation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/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termination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bits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10101110</a:t>
            </a:r>
            <a:endParaRPr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873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1069</Words>
  <Application>Microsoft Office PowerPoint</Application>
  <PresentationFormat>Custom</PresentationFormat>
  <Paragraphs>229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IBM Plex Serif</vt:lpstr>
      <vt:lpstr>Canva sans</vt:lpstr>
      <vt:lpstr>Arial</vt:lpstr>
      <vt:lpstr>Cambria Math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Severin Mills</dc:creator>
  <cp:lastModifiedBy>Severin Mills</cp:lastModifiedBy>
  <cp:revision>5</cp:revision>
  <dcterms:created xsi:type="dcterms:W3CDTF">2006-08-16T00:00:00Z</dcterms:created>
  <dcterms:modified xsi:type="dcterms:W3CDTF">2025-04-11T13:58:22Z</dcterms:modified>
</cp:coreProperties>
</file>